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340" r:id="rId2"/>
    <p:sldId id="341" r:id="rId3"/>
    <p:sldId id="373" r:id="rId4"/>
    <p:sldId id="345" r:id="rId5"/>
    <p:sldId id="361" r:id="rId6"/>
    <p:sldId id="347" r:id="rId7"/>
    <p:sldId id="348" r:id="rId8"/>
    <p:sldId id="349" r:id="rId9"/>
    <p:sldId id="350" r:id="rId10"/>
    <p:sldId id="351" r:id="rId11"/>
    <p:sldId id="352" r:id="rId12"/>
    <p:sldId id="353" r:id="rId13"/>
    <p:sldId id="354" r:id="rId14"/>
    <p:sldId id="355" r:id="rId15"/>
    <p:sldId id="356" r:id="rId16"/>
    <p:sldId id="357" r:id="rId17"/>
    <p:sldId id="371" r:id="rId18"/>
    <p:sldId id="360" r:id="rId19"/>
    <p:sldId id="362" r:id="rId20"/>
    <p:sldId id="363" r:id="rId21"/>
    <p:sldId id="372" r:id="rId22"/>
    <p:sldId id="358" r:id="rId23"/>
    <p:sldId id="359" r:id="rId24"/>
    <p:sldId id="366" r:id="rId25"/>
    <p:sldId id="367" r:id="rId26"/>
    <p:sldId id="368" r:id="rId27"/>
    <p:sldId id="369" r:id="rId28"/>
    <p:sldId id="370" r:id="rId2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40"/>
            <p14:sldId id="341"/>
            <p14:sldId id="373"/>
            <p14:sldId id="345"/>
            <p14:sldId id="361"/>
            <p14:sldId id="347"/>
            <p14:sldId id="348"/>
            <p14:sldId id="349"/>
            <p14:sldId id="350"/>
            <p14:sldId id="351"/>
            <p14:sldId id="352"/>
            <p14:sldId id="353"/>
            <p14:sldId id="354"/>
            <p14:sldId id="355"/>
            <p14:sldId id="356"/>
            <p14:sldId id="357"/>
            <p14:sldId id="371"/>
            <p14:sldId id="360"/>
            <p14:sldId id="362"/>
            <p14:sldId id="363"/>
            <p14:sldId id="372"/>
            <p14:sldId id="358"/>
            <p14:sldId id="359"/>
            <p14:sldId id="366"/>
            <p14:sldId id="367"/>
            <p14:sldId id="368"/>
            <p14:sldId id="369"/>
            <p14:sldId id="37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FF06"/>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8" autoAdjust="0"/>
    <p:restoredTop sz="81132" autoAdjust="0"/>
  </p:normalViewPr>
  <p:slideViewPr>
    <p:cSldViewPr>
      <p:cViewPr>
        <p:scale>
          <a:sx n="100" d="100"/>
          <a:sy n="100" d="100"/>
        </p:scale>
        <p:origin x="-456" y="1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6390"/>
    </p:cViewPr>
  </p:sorterViewPr>
  <p:notesViewPr>
    <p:cSldViewPr>
      <p:cViewPr varScale="1">
        <p:scale>
          <a:sx n="54" d="100"/>
          <a:sy n="54" d="100"/>
        </p:scale>
        <p:origin x="-2832" y="-108"/>
      </p:cViewPr>
      <p:guideLst>
        <p:guide orient="horz" pos="2880"/>
        <p:guide orient="horz" pos="2949"/>
        <p:guide pos="2160"/>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83FDC75-7F73-4A4A-A77C-09AADF00E0EA}" type="datetimeFigureOut">
              <a:rPr lang="en-US" smtClean="0"/>
              <a:pPr/>
              <a:t>8/10/19</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396536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8AEF76B-3757-4A0B-AF93-28494465C1DD}" type="datetimeFigureOut">
              <a:rPr lang="en-US" smtClean="0"/>
              <a:pPr/>
              <a:t>8/10/19</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59739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Instructors need to always remember that when talking to young people, especially preteens to keep the language simple and clear.  Kids learn differently than adults, and the more activity you can involve the kids with the better they learn through practice.  When working with students and young people, it is always desirable to have at least two instructors in the room.  If possible, it is preferable to have one male and one female instructor.</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30052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Planning your trip</a:t>
            </a:r>
          </a:p>
          <a:p>
            <a:r>
              <a:rPr lang="en-US" dirty="0" smtClean="0"/>
              <a:t>Always </a:t>
            </a:r>
            <a:r>
              <a:rPr lang="en-US" dirty="0"/>
              <a:t>tell someone where you are going</a:t>
            </a:r>
            <a:r>
              <a:rPr lang="en-US" baseline="0" dirty="0"/>
              <a:t>– don’t go farther than you should.  It is important that your family always lets a friend or neighbor know where you are going, and when you expect to be home.  </a:t>
            </a:r>
            <a:endParaRPr lang="en-US" baseline="0" dirty="0" smtClean="0"/>
          </a:p>
          <a:p>
            <a:r>
              <a:rPr lang="en-US" b="1" baseline="0" dirty="0" smtClean="0"/>
              <a:t>1-Minute Mystery:</a:t>
            </a:r>
          </a:p>
          <a:p>
            <a:pPr>
              <a:lnSpc>
                <a:spcPct val="80000"/>
              </a:lnSpc>
            </a:pPr>
            <a:r>
              <a:rPr lang="en-US" sz="1200" dirty="0" smtClean="0"/>
              <a:t>It was a nice summer day and Julie and her Mom decided to take the Jet Ski out for a ride. They zoomed straight up the lake and went in a bay with calmer water. They were having lots of fun doing donuts when the jet ski stopped running. They were a long way from shore and no other boats were in sight. Clouds were rolling in and it was getting darker out. The wind was getting stronger.</a:t>
            </a:r>
          </a:p>
          <a:p>
            <a:pPr>
              <a:lnSpc>
                <a:spcPct val="80000"/>
              </a:lnSpc>
            </a:pPr>
            <a:r>
              <a:rPr lang="en-US" sz="1200" dirty="0" smtClean="0"/>
              <a:t>Two hours later Julie’s dad started to get worried that they hadn</a:t>
            </a:r>
            <a:r>
              <a:rPr lang="en-US" sz="1200" dirty="0" smtClean="0">
                <a:latin typeface="Arial"/>
              </a:rPr>
              <a:t>’</a:t>
            </a:r>
            <a:r>
              <a:rPr lang="en-US" sz="1200" dirty="0" smtClean="0"/>
              <a:t>t returned. He called the local Coast Guard Auxiliary for help. They asked him these questions.</a:t>
            </a:r>
          </a:p>
          <a:p>
            <a:pPr>
              <a:lnSpc>
                <a:spcPct val="80000"/>
              </a:lnSpc>
            </a:pPr>
            <a:r>
              <a:rPr lang="en-US" sz="1200" dirty="0" smtClean="0"/>
              <a:t>How many people aboard?</a:t>
            </a:r>
          </a:p>
          <a:p>
            <a:pPr>
              <a:lnSpc>
                <a:spcPct val="80000"/>
              </a:lnSpc>
            </a:pPr>
            <a:r>
              <a:rPr lang="en-US" sz="1200" dirty="0" smtClean="0"/>
              <a:t>Where did they leave from?</a:t>
            </a:r>
          </a:p>
          <a:p>
            <a:pPr>
              <a:lnSpc>
                <a:spcPct val="80000"/>
              </a:lnSpc>
            </a:pPr>
            <a:r>
              <a:rPr lang="en-US" sz="1200" dirty="0" smtClean="0"/>
              <a:t>Where were they going?</a:t>
            </a:r>
          </a:p>
          <a:p>
            <a:pPr>
              <a:lnSpc>
                <a:spcPct val="80000"/>
              </a:lnSpc>
            </a:pPr>
            <a:r>
              <a:rPr lang="en-US" sz="1200" dirty="0" smtClean="0"/>
              <a:t>When did they expect to return?</a:t>
            </a:r>
          </a:p>
          <a:p>
            <a:pPr>
              <a:lnSpc>
                <a:spcPct val="80000"/>
              </a:lnSpc>
            </a:pPr>
            <a:r>
              <a:rPr lang="en-US" sz="1200" dirty="0" smtClean="0"/>
              <a:t>What should Julie and her Mom have done before leaving home port?</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1654D227-7A6B-4077-B0D3-D1907773D9ED}" type="slidenum">
              <a:rPr lang="en-US" smtClean="0"/>
              <a:t>10</a:t>
            </a:fld>
            <a:endParaRPr lang="en-US" dirty="0"/>
          </a:p>
        </p:txBody>
      </p:sp>
    </p:spTree>
    <p:extLst>
      <p:ext uri="{BB962C8B-B14F-4D97-AF65-F5344CB8AC3E}">
        <p14:creationId xmlns:p14="http://schemas.microsoft.com/office/powerpoint/2010/main" val="330752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Instructors should focus on why a sound producing device is so important in getting attention.  Talk about all the other noise in the boat or on the waterway that makes shouting difficult to hear by others.  Draw attention that in many schools a whistle, bell or a horn is needed to get student’s attention on the playground because of all the noise</a:t>
            </a:r>
            <a:r>
              <a:rPr lang="en-US" baseline="0" dirty="0" smtClean="0"/>
              <a:t> outside.</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11</a:t>
            </a:fld>
            <a:endParaRPr lang="en-US" dirty="0"/>
          </a:p>
        </p:txBody>
      </p:sp>
    </p:spTree>
    <p:extLst>
      <p:ext uri="{BB962C8B-B14F-4D97-AF65-F5344CB8AC3E}">
        <p14:creationId xmlns:p14="http://schemas.microsoft.com/office/powerpoint/2010/main" val="41808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kids see these in their schools or homes, it’s good to remind them they should be on boats too.  Some of the families</a:t>
            </a:r>
            <a:r>
              <a:rPr lang="en-US" baseline="0" dirty="0" smtClean="0"/>
              <a:t> might also have a camper for vacations with a fire extinguisher.  It’s good practice to know how to use one.</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12</a:t>
            </a:fld>
            <a:endParaRPr lang="en-US" dirty="0"/>
          </a:p>
        </p:txBody>
      </p:sp>
    </p:spTree>
    <p:extLst>
      <p:ext uri="{BB962C8B-B14F-4D97-AF65-F5344CB8AC3E}">
        <p14:creationId xmlns:p14="http://schemas.microsoft.com/office/powerpoint/2010/main" val="282100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how each of these can be used to get the attention of other boaters for help.</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13</a:t>
            </a:fld>
            <a:endParaRPr lang="en-US" dirty="0"/>
          </a:p>
        </p:txBody>
      </p:sp>
    </p:spTree>
    <p:extLst>
      <p:ext uri="{BB962C8B-B14F-4D97-AF65-F5344CB8AC3E}">
        <p14:creationId xmlns:p14="http://schemas.microsoft.com/office/powerpoint/2010/main" val="349323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14</a:t>
            </a:fld>
            <a:endParaRPr lang="en-US" dirty="0"/>
          </a:p>
        </p:txBody>
      </p:sp>
    </p:spTree>
    <p:extLst>
      <p:ext uri="{BB962C8B-B14F-4D97-AF65-F5344CB8AC3E}">
        <p14:creationId xmlns:p14="http://schemas.microsoft.com/office/powerpoint/2010/main" val="382926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aseline="0" dirty="0" smtClean="0"/>
              <a:t>Without getting too technical about light configurations, talk about the basic lights on a boat and why they are important.  The red, green, and white sectors will also play a role later when looking at some “rules of the road” and avoiding collisions.</a:t>
            </a:r>
            <a:endParaRPr lang="en-US" baseline="0" dirty="0"/>
          </a:p>
        </p:txBody>
      </p:sp>
      <p:sp>
        <p:nvSpPr>
          <p:cNvPr id="4" name="Slide Number Placeholder 3"/>
          <p:cNvSpPr>
            <a:spLocks noGrp="1"/>
          </p:cNvSpPr>
          <p:nvPr>
            <p:ph type="sldNum" sz="quarter" idx="10"/>
          </p:nvPr>
        </p:nvSpPr>
        <p:spPr/>
        <p:txBody>
          <a:bodyPr/>
          <a:lstStyle/>
          <a:p>
            <a:fld id="{1654D227-7A6B-4077-B0D3-D1907773D9ED}" type="slidenum">
              <a:rPr lang="en-US" smtClean="0"/>
              <a:t>15</a:t>
            </a:fld>
            <a:endParaRPr lang="en-US" dirty="0"/>
          </a:p>
        </p:txBody>
      </p:sp>
    </p:spTree>
    <p:extLst>
      <p:ext uri="{BB962C8B-B14F-4D97-AF65-F5344CB8AC3E}">
        <p14:creationId xmlns:p14="http://schemas.microsoft.com/office/powerpoint/2010/main" val="566904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Lights on a boat, just as with a car, allow others to see you at night or in rain and fog and help avoid accidents.</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16</a:t>
            </a:fld>
            <a:endParaRPr lang="en-US" dirty="0"/>
          </a:p>
        </p:txBody>
      </p:sp>
    </p:spTree>
    <p:extLst>
      <p:ext uri="{BB962C8B-B14F-4D97-AF65-F5344CB8AC3E}">
        <p14:creationId xmlns:p14="http://schemas.microsoft.com/office/powerpoint/2010/main" val="348134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to keep this definition very simple by saying any vessel appearing in the general direction of the yellow shaded area is the </a:t>
            </a:r>
            <a:r>
              <a:rPr lang="en-US" b="1" baseline="0" dirty="0" smtClean="0"/>
              <a:t>stand-on</a:t>
            </a:r>
            <a:r>
              <a:rPr lang="en-US" baseline="0" dirty="0" smtClean="0"/>
              <a:t> vessel and </a:t>
            </a:r>
            <a:r>
              <a:rPr lang="en-US" b="1" baseline="0" dirty="0" smtClean="0"/>
              <a:t>YOU</a:t>
            </a:r>
            <a:r>
              <a:rPr lang="en-US" baseline="0" dirty="0" smtClean="0"/>
              <a:t> must stay out of their way. If it appears anywhere else, you become the stand on vessel and they must avoid you. Remind them again that most other boaters don’t know as much about this rule as the students now do and be prepared to take action to avoid a collision.  Keep the language simple and kid oriented.  If possible use boat models to demonstrate the movement.  Plastic toy boats can work very well, and are familiar to the age group. Discuss why looking out from the boat in the yellow area is so important to see what color light or side in on the other boat.  If you see the RED side, that means stop or danger. You need to move out of the way.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234735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both boats need to move to stay out of the way.  When</a:t>
            </a:r>
            <a:r>
              <a:rPr lang="en-US" baseline="0" dirty="0" smtClean="0"/>
              <a:t> meeting head-on </a:t>
            </a:r>
            <a:r>
              <a:rPr lang="en-US" b="1" baseline="0" dirty="0" smtClean="0"/>
              <a:t>BOTH</a:t>
            </a:r>
            <a:r>
              <a:rPr lang="en-US" baseline="0" dirty="0" smtClean="0"/>
              <a:t> boats are “Give-way” boats.  Again, using boat models to demonstrate can be visually effective with preteens and teens.  Having two instructors walk toward each other and then go around each other to the right will provide an active demonstration.  You can have sets of students practice the movement as well.  Another technique is to wear a red glove and a green glove to show the direction of movement.  You can hold red and green cardboard or construction paper as well.</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18</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that the</a:t>
            </a:r>
            <a:r>
              <a:rPr lang="en-US" baseline="0" dirty="0" smtClean="0"/>
              <a:t> rear</a:t>
            </a:r>
            <a:r>
              <a:rPr lang="en-US" dirty="0" smtClean="0"/>
              <a:t> boat wants to pass</a:t>
            </a:r>
            <a:r>
              <a:rPr lang="en-US" baseline="0" dirty="0" smtClean="0"/>
              <a:t> the front boat</a:t>
            </a:r>
            <a:r>
              <a:rPr lang="en-US" dirty="0" smtClean="0"/>
              <a:t>.  When</a:t>
            </a:r>
            <a:r>
              <a:rPr lang="en-US" baseline="0" dirty="0" smtClean="0"/>
              <a:t> passing it is the rear boat that is “Give-way” by increasing speed a little and moving to pass.  The boat in front is “Stand-on” because it does not go faster or slower or change direction.  Again, using boat models to demonstrate can be visually effective with preteens and teens.  Having two instructors, one behind the other and  walking faster to pass the other will provide an active demonstration.  You can have sets of students practice the movement as well. This is also a good place to talk about sound signals to let a vessel know you are passing. Again, you can wear a red glove and a green glove to show the direction of movement.  You can hold red and green cardboard or construction paper as well. </a:t>
            </a:r>
            <a:endParaRPr lang="en-US" dirty="0" smtClean="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19</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smtClean="0"/>
              <a:t>	1.  Bow</a:t>
            </a:r>
          </a:p>
          <a:p>
            <a:pPr marL="0" indent="0">
              <a:buNone/>
            </a:pPr>
            <a:r>
              <a:rPr lang="en-US" b="1" baseline="0" dirty="0" smtClean="0"/>
              <a:t>	2.  Stern</a:t>
            </a:r>
          </a:p>
          <a:p>
            <a:pPr marL="0" indent="0">
              <a:buNone/>
            </a:pPr>
            <a:r>
              <a:rPr lang="en-US" b="1" baseline="0" dirty="0" smtClean="0"/>
              <a:t>	3.  Hull</a:t>
            </a:r>
          </a:p>
          <a:p>
            <a:pPr marL="0" indent="0">
              <a:buNone/>
            </a:pPr>
            <a:r>
              <a:rPr lang="en-US" b="1" baseline="0" dirty="0" smtClean="0"/>
              <a:t>	4.  Transom</a:t>
            </a:r>
          </a:p>
        </p:txBody>
      </p:sp>
      <p:sp>
        <p:nvSpPr>
          <p:cNvPr id="4" name="Slide Number Placeholder 3"/>
          <p:cNvSpPr>
            <a:spLocks noGrp="1"/>
          </p:cNvSpPr>
          <p:nvPr>
            <p:ph type="sldNum" sz="quarter" idx="10"/>
          </p:nvPr>
        </p:nvSpPr>
        <p:spPr/>
        <p:txBody>
          <a:bodyPr/>
          <a:lstStyle/>
          <a:p>
            <a:fld id="{1654D227-7A6B-4077-B0D3-D1907773D9ED}" type="slidenum">
              <a:rPr lang="en-US" smtClean="0"/>
              <a:t>2</a:t>
            </a:fld>
            <a:endParaRPr lang="en-US" dirty="0"/>
          </a:p>
        </p:txBody>
      </p:sp>
    </p:spTree>
    <p:extLst>
      <p:ext uri="{BB962C8B-B14F-4D97-AF65-F5344CB8AC3E}">
        <p14:creationId xmlns:p14="http://schemas.microsoft.com/office/powerpoint/2010/main" val="4267604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that the</a:t>
            </a:r>
            <a:r>
              <a:rPr lang="en-US" baseline="0" dirty="0" smtClean="0"/>
              <a:t> </a:t>
            </a:r>
            <a:r>
              <a:rPr lang="en-US" dirty="0" smtClean="0"/>
              <a:t>boat on the top is seeing the danger zone needs to</a:t>
            </a:r>
            <a:r>
              <a:rPr lang="en-US" baseline="0" dirty="0" smtClean="0"/>
              <a:t> move to avoid danger becoming the “Give-way” boat, and must turn to go around the stern (back) of the bottom boat.  The boat on the bottom is the “Stand-on” boat and should continue to move ahead.  Again, using boat models to demonstrate can be visually effective with preteens and teens.  Having two instructors demonstrate the movement is effective. You should also have sets of students practice the movement as well. This is also a good place to talk about sound signals to let a vessel know you are passing. Again, you can wear a red glove and a green glove to show the direction of movement.  You can hold red and green cardboard or construction paper as well.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20</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keep the buoyage system simple:</a:t>
            </a:r>
            <a:r>
              <a:rPr lang="en-US" baseline="0" dirty="0" smtClean="0"/>
              <a:t> red on the right, green on the left of channels, and land side of ICW.  Talk about the four most common orange and white floating buoys. Explain each with some examples.  Hold red and green paper and have the students move through a “channel”  keeping red on their right and green to their left.</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21</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363" rtl="0" eaLnBrk="1" fontAlgn="auto" latinLnBrk="0" hangingPunct="1">
              <a:lnSpc>
                <a:spcPct val="100000"/>
              </a:lnSpc>
              <a:spcBef>
                <a:spcPts val="0"/>
              </a:spcBef>
              <a:spcAft>
                <a:spcPts val="0"/>
              </a:spcAft>
              <a:buClrTx/>
              <a:buSzTx/>
              <a:buFontTx/>
              <a:buNone/>
              <a:tabLst/>
              <a:defRPr/>
            </a:pPr>
            <a:r>
              <a:rPr lang="en-US" b="1" i="0" baseline="0" dirty="0" smtClean="0">
                <a:solidFill>
                  <a:schemeClr val="tx1"/>
                </a:solidFill>
              </a:rPr>
              <a:t>A PWC has to follow all the same rules the student just saw in the previous slides.  Just as a car and a motorcycle on the road must follow the same rules, so too a boat and a PWC</a:t>
            </a:r>
            <a:r>
              <a:rPr lang="en-US" b="0" i="0" baseline="0" dirty="0" smtClean="0">
                <a:solidFill>
                  <a:schemeClr val="tx1"/>
                </a:solidFill>
              </a:rPr>
              <a:t>.</a:t>
            </a:r>
          </a:p>
          <a:p>
            <a:pPr defTabSz="939363">
              <a:defRPr/>
            </a:pPr>
            <a:endParaRPr lang="en-US" b="0" i="0" dirty="0" smtClean="0">
              <a:solidFill>
                <a:schemeClr val="tx1"/>
              </a:solidFill>
            </a:endParaRPr>
          </a:p>
          <a:p>
            <a:pPr defTabSz="939363">
              <a:defRPr/>
            </a:pPr>
            <a:r>
              <a:rPr lang="en-US" b="0" i="0" dirty="0" smtClean="0">
                <a:solidFill>
                  <a:schemeClr val="tx1"/>
                </a:solidFill>
              </a:rPr>
              <a:t>Always</a:t>
            </a:r>
            <a:r>
              <a:rPr lang="en-US" b="0" i="0" baseline="0" dirty="0" smtClean="0">
                <a:solidFill>
                  <a:schemeClr val="tx1"/>
                </a:solidFill>
              </a:rPr>
              <a:t> remember that you must wear a life jacket on a personal watercraft.  It’s important NEVER OVERLOAD A PWC.  If there is one seat</a:t>
            </a:r>
            <a:r>
              <a:rPr lang="mr-IN" b="0" i="0" baseline="0" dirty="0" smtClean="0">
                <a:solidFill>
                  <a:schemeClr val="tx1"/>
                </a:solidFill>
              </a:rPr>
              <a:t>…</a:t>
            </a:r>
            <a:r>
              <a:rPr lang="en-US" b="0" i="0" baseline="0" dirty="0" smtClean="0">
                <a:solidFill>
                  <a:schemeClr val="tx1"/>
                </a:solidFill>
              </a:rPr>
              <a:t>only one rider.  If two seats you may have two riders, etc.  </a:t>
            </a:r>
          </a:p>
          <a:p>
            <a:pPr defTabSz="939363">
              <a:defRPr/>
            </a:pPr>
            <a:endParaRPr lang="en-US" b="0" i="0" baseline="0" dirty="0" smtClean="0">
              <a:solidFill>
                <a:schemeClr val="tx1"/>
              </a:solidFill>
            </a:endParaRPr>
          </a:p>
          <a:p>
            <a:pPr defTabSz="939363">
              <a:defRPr/>
            </a:pPr>
            <a:r>
              <a:rPr lang="en-US" b="0" i="0" baseline="0" dirty="0" smtClean="0">
                <a:solidFill>
                  <a:schemeClr val="tx1"/>
                </a:solidFill>
              </a:rPr>
              <a:t>If a PWC is towing someone, like a water skier, then there must be three seats. Do you know why? One for the driver, one for the observer.  Remember someone must always be watching the skier for safety.  And a seat for the skier so they can get out of the water.</a:t>
            </a:r>
            <a:endParaRPr lang="en-US" b="0" i="0" dirty="0">
              <a:solidFill>
                <a:schemeClr val="tx1"/>
              </a:solidFill>
            </a:endParaRPr>
          </a:p>
        </p:txBody>
      </p:sp>
      <p:sp>
        <p:nvSpPr>
          <p:cNvPr id="4" name="Slide Number Placeholder 3"/>
          <p:cNvSpPr>
            <a:spLocks noGrp="1"/>
          </p:cNvSpPr>
          <p:nvPr>
            <p:ph type="sldNum" sz="quarter" idx="10"/>
          </p:nvPr>
        </p:nvSpPr>
        <p:spPr/>
        <p:txBody>
          <a:bodyPr/>
          <a:lstStyle/>
          <a:p>
            <a:fld id="{1654D227-7A6B-4077-B0D3-D1907773D9ED}" type="slidenum">
              <a:rPr lang="en-US" smtClean="0"/>
              <a:t>22</a:t>
            </a:fld>
            <a:endParaRPr lang="en-US" dirty="0"/>
          </a:p>
        </p:txBody>
      </p:sp>
    </p:spTree>
    <p:extLst>
      <p:ext uri="{BB962C8B-B14F-4D97-AF65-F5344CB8AC3E}">
        <p14:creationId xmlns:p14="http://schemas.microsoft.com/office/powerpoint/2010/main" val="2143884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b="1" dirty="0" smtClean="0"/>
              <a:t>1-Minute Mystery, PWC:</a:t>
            </a:r>
          </a:p>
          <a:p>
            <a:pPr>
              <a:lnSpc>
                <a:spcPct val="80000"/>
              </a:lnSpc>
            </a:pPr>
            <a:r>
              <a:rPr lang="en-US" sz="1200" dirty="0" smtClean="0"/>
              <a:t>Dakota and Destiny were having great fun riding their new jet ski. They jumped a big wave and both fell off. Laughing, they swam back to the Jet Ski. Dakota got on but when Destiny tried to get on, it turned over. They tried again and the same thing happened. Next Destiny got on first but when Dakota tried to get on it turned over again.</a:t>
            </a:r>
          </a:p>
          <a:p>
            <a:pPr>
              <a:lnSpc>
                <a:spcPct val="80000"/>
              </a:lnSpc>
            </a:pPr>
            <a:r>
              <a:rPr lang="en-US" sz="1200" dirty="0" smtClean="0"/>
              <a:t>What went wrong? </a:t>
            </a:r>
          </a:p>
          <a:p>
            <a:pPr>
              <a:lnSpc>
                <a:spcPct val="80000"/>
              </a:lnSpc>
            </a:pPr>
            <a:r>
              <a:rPr lang="en-US" sz="1200" dirty="0" smtClean="0"/>
              <a:t>What should they do now?</a:t>
            </a:r>
          </a:p>
          <a:p>
            <a:pPr>
              <a:lnSpc>
                <a:spcPct val="80000"/>
              </a:lnSpc>
            </a:pPr>
            <a:endParaRPr lang="en-US" sz="1200" dirty="0" smtClean="0"/>
          </a:p>
          <a:p>
            <a:pPr>
              <a:lnSpc>
                <a:spcPct val="80000"/>
              </a:lnSpc>
            </a:pPr>
            <a:r>
              <a:rPr lang="en-US" sz="1200" b="1" dirty="0" smtClean="0"/>
              <a:t>(answer)</a:t>
            </a:r>
            <a:r>
              <a:rPr lang="en-US" sz="1200" dirty="0" smtClean="0"/>
              <a:t> They should have practiced getting on close to shore. If both</a:t>
            </a:r>
            <a:r>
              <a:rPr lang="en-US" sz="1200" baseline="0" dirty="0" smtClean="0"/>
              <a:t> could not do that at the same time</a:t>
            </a:r>
            <a:r>
              <a:rPr lang="en-US" sz="1200" dirty="0" smtClean="0"/>
              <a:t>, then only one should have been on the jet ski.</a:t>
            </a:r>
          </a:p>
          <a:p>
            <a:pPr>
              <a:lnSpc>
                <a:spcPct val="80000"/>
              </a:lnSpc>
            </a:pPr>
            <a:r>
              <a:rPr lang="en-US" sz="1200" dirty="0" smtClean="0"/>
              <a:t>Blow their whistle to get help.</a:t>
            </a:r>
          </a:p>
          <a:p>
            <a:endParaRPr lang="en-US" b="1" baseline="0" dirty="0"/>
          </a:p>
        </p:txBody>
      </p:sp>
      <p:sp>
        <p:nvSpPr>
          <p:cNvPr id="4" name="Slide Number Placeholder 3"/>
          <p:cNvSpPr>
            <a:spLocks noGrp="1"/>
          </p:cNvSpPr>
          <p:nvPr>
            <p:ph type="sldNum" sz="quarter" idx="10"/>
          </p:nvPr>
        </p:nvSpPr>
        <p:spPr/>
        <p:txBody>
          <a:bodyPr/>
          <a:lstStyle/>
          <a:p>
            <a:fld id="{1654D227-7A6B-4077-B0D3-D1907773D9ED}" type="slidenum">
              <a:rPr lang="en-US" smtClean="0"/>
              <a:t>23</a:t>
            </a:fld>
            <a:endParaRPr lang="en-US" dirty="0"/>
          </a:p>
        </p:txBody>
      </p:sp>
    </p:spTree>
    <p:extLst>
      <p:ext uri="{BB962C8B-B14F-4D97-AF65-F5344CB8AC3E}">
        <p14:creationId xmlns:p14="http://schemas.microsoft.com/office/powerpoint/2010/main" val="4074294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5000"/>
              </a:lnSpc>
              <a:spcBef>
                <a:spcPct val="20000"/>
              </a:spcBef>
              <a:buSzPct val="65000"/>
              <a:defRPr/>
            </a:pPr>
            <a:r>
              <a:rPr lang="en-US" sz="1400" b="1" dirty="0" smtClean="0">
                <a:cs typeface="+mn-cs"/>
              </a:rPr>
              <a:t>1-Minute Mystery:</a:t>
            </a:r>
          </a:p>
          <a:p>
            <a:pPr eaLnBrk="1" hangingPunct="1">
              <a:lnSpc>
                <a:spcPct val="85000"/>
              </a:lnSpc>
              <a:spcBef>
                <a:spcPct val="20000"/>
              </a:spcBef>
              <a:buSzPct val="65000"/>
              <a:defRPr/>
            </a:pPr>
            <a:r>
              <a:rPr lang="en-US" b="1" dirty="0" smtClean="0">
                <a:solidFill>
                  <a:srgbClr val="000000"/>
                </a:solidFill>
                <a:cs typeface="+mn-cs"/>
              </a:rPr>
              <a:t>Michelle and her five-year old brother, Austin, were standing on the dock watching a distant boat when suddenly Michelle heard a splash!  She looked around to see Austin splashing about in water over his head.  On the dock with her were an oar, a ring buoy and the family canoe.  </a:t>
            </a:r>
          </a:p>
          <a:p>
            <a:pPr eaLnBrk="1" hangingPunct="1">
              <a:lnSpc>
                <a:spcPct val="85000"/>
              </a:lnSpc>
              <a:spcBef>
                <a:spcPct val="20000"/>
              </a:spcBef>
              <a:buSzPct val="65000"/>
              <a:defRPr/>
            </a:pPr>
            <a:r>
              <a:rPr lang="en-US" b="1" dirty="0" smtClean="0">
                <a:solidFill>
                  <a:srgbClr val="000000"/>
                </a:solidFill>
                <a:cs typeface="+mn-cs"/>
              </a:rPr>
              <a:t>How could Michelle best help Austin?</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24</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very dangerous and why you must always have your life jacket on when on a boat.  Explain to students how easily this can happen</a:t>
            </a:r>
            <a:r>
              <a:rPr lang="en-US" baseline="0" dirty="0" smtClean="0"/>
              <a:t> if the boat is going too fast, turns too sharp, or just hits something unseen in the water.  Talk about not taking your eyes off the person in the water and shouting “Man Overboard” as loud as you can to get everyone’s attention.  This can happen when standing in a small boat or moving around too much, or leaning over the side of the boat.  Always be careful.</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25</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400" b="1" dirty="0" smtClean="0">
                <a:solidFill>
                  <a:srgbClr val="000000"/>
                </a:solidFill>
                <a:cs typeface="+mn-cs"/>
              </a:rPr>
              <a:t>1-Minute Mystery:</a:t>
            </a:r>
          </a:p>
          <a:p>
            <a:pPr eaLnBrk="1" hangingPunct="1">
              <a:defRPr/>
            </a:pPr>
            <a:r>
              <a:rPr lang="en-US" sz="1200" dirty="0" smtClean="0">
                <a:cs typeface="+mn-cs"/>
              </a:rPr>
              <a:t>Man Overboard</a:t>
            </a:r>
          </a:p>
          <a:p>
            <a:pPr eaLnBrk="1" hangingPunct="1">
              <a:defRPr/>
            </a:pPr>
            <a:r>
              <a:rPr lang="en-US" sz="1200" dirty="0" smtClean="0">
                <a:cs typeface="+mn-cs"/>
              </a:rPr>
              <a:t>10 year old Jacob was riding in the family boat with his Dad and Mom. They were cruising slowly around the lake. Jacob was riding in the back of the boat and leaned over the side to touch the water. When he did the boat hit a big wave and he fell in the water. On hearing the splash, Mom looked around and saw Jacob in the water. She yelled</a:t>
            </a:r>
            <a:r>
              <a:rPr lang="en-US" sz="1200" baseline="0" dirty="0" smtClean="0">
                <a:cs typeface="+mn-cs"/>
              </a:rPr>
              <a:t> “Jacob fell overboard!”</a:t>
            </a:r>
            <a:r>
              <a:rPr lang="en-US" sz="1200" dirty="0" smtClean="0">
                <a:cs typeface="+mn-cs"/>
              </a:rPr>
              <a:t> Jacob</a:t>
            </a:r>
            <a:r>
              <a:rPr lang="ja-JP" altLang="en-US" sz="1200" dirty="0" smtClean="0">
                <a:latin typeface="Arial"/>
                <a:cs typeface="+mn-cs"/>
              </a:rPr>
              <a:t>’</a:t>
            </a:r>
            <a:r>
              <a:rPr lang="en-US" sz="1200" dirty="0" smtClean="0">
                <a:cs typeface="+mn-cs"/>
              </a:rPr>
              <a:t>s dad slowed the boat and turned it around to pick up Jacob.</a:t>
            </a:r>
          </a:p>
          <a:p>
            <a:pPr eaLnBrk="1" hangingPunct="1">
              <a:defRPr/>
            </a:pPr>
            <a:r>
              <a:rPr lang="en-US" sz="1200" dirty="0" smtClean="0">
                <a:cs typeface="+mn-cs"/>
              </a:rPr>
              <a:t>What went wrong?</a:t>
            </a:r>
          </a:p>
          <a:p>
            <a:pPr eaLnBrk="1" hangingPunct="1">
              <a:defRPr/>
            </a:pPr>
            <a:r>
              <a:rPr lang="en-US" sz="1200" dirty="0" smtClean="0">
                <a:cs typeface="+mn-cs"/>
              </a:rPr>
              <a:t>What went right? </a:t>
            </a:r>
          </a:p>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26</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fall in the water, talk about the HELP position if alone and the HUDDLE position if with a group.  Demonstrate with students if possible.  </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27</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28</a:t>
            </a:fld>
            <a:endParaRPr lang="en-US" dirty="0"/>
          </a:p>
        </p:txBody>
      </p:sp>
    </p:spTree>
    <p:extLst>
      <p:ext uri="{BB962C8B-B14F-4D97-AF65-F5344CB8AC3E}">
        <p14:creationId xmlns:p14="http://schemas.microsoft.com/office/powerpoint/2010/main" val="300741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	5.</a:t>
            </a:r>
            <a:r>
              <a:rPr lang="en-US" b="1" baseline="0" dirty="0" smtClean="0"/>
              <a:t>  Starboard Side</a:t>
            </a:r>
          </a:p>
          <a:p>
            <a:pPr marL="0" indent="0">
              <a:buNone/>
            </a:pPr>
            <a:r>
              <a:rPr lang="en-US" b="1" baseline="0" dirty="0" smtClean="0"/>
              <a:t>	6.  Port Side</a:t>
            </a:r>
          </a:p>
          <a:p>
            <a:pPr marL="0" indent="0">
              <a:buNone/>
            </a:pPr>
            <a:r>
              <a:rPr lang="en-US" b="1" baseline="0" dirty="0" smtClean="0"/>
              <a:t>	7.  Helm</a:t>
            </a:r>
            <a:endParaRPr lang="en-US" b="1"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237387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i="1" dirty="0">
                <a:solidFill>
                  <a:srgbClr val="000000"/>
                </a:solidFill>
              </a:rPr>
              <a:t>**Instructors Can Adapt These Comments to Fit the Age-Appropriateness of Their Students.**</a:t>
            </a:r>
          </a:p>
          <a:p>
            <a:r>
              <a:rPr lang="en-US" sz="1100" b="1" dirty="0" smtClean="0">
                <a:solidFill>
                  <a:srgbClr val="000000"/>
                </a:solidFill>
              </a:rPr>
              <a:t>The lifejackets:</a:t>
            </a:r>
            <a:endParaRPr lang="en-US" sz="1100" b="1" dirty="0">
              <a:solidFill>
                <a:srgbClr val="000000"/>
              </a:solidFill>
            </a:endParaRPr>
          </a:p>
          <a:p>
            <a:pPr marL="171450" indent="-171450">
              <a:buFont typeface="Arial" panose="020B0604020202020204" pitchFamily="34" charset="0"/>
              <a:buChar char="•"/>
            </a:pPr>
            <a:r>
              <a:rPr lang="en-US" sz="1100" dirty="0"/>
              <a:t>U.S.</a:t>
            </a:r>
            <a:r>
              <a:rPr lang="en-US" sz="1100" baseline="0" dirty="0"/>
              <a:t> Coast </a:t>
            </a:r>
            <a:r>
              <a:rPr lang="en-US" sz="1100" dirty="0"/>
              <a:t>Guard approved life jackets are required for every person in the boat, and should be worn by </a:t>
            </a:r>
            <a:r>
              <a:rPr lang="en-US" sz="1100" dirty="0" smtClean="0"/>
              <a:t>everyone.  </a:t>
            </a:r>
            <a:r>
              <a:rPr lang="en-US" sz="1100" dirty="0"/>
              <a:t>This includes your</a:t>
            </a:r>
            <a:r>
              <a:rPr lang="en-US" sz="1100" baseline="0" dirty="0"/>
              <a:t> parents, brothers and sisters, friends. </a:t>
            </a:r>
            <a:r>
              <a:rPr lang="en-US" sz="1100" b="1" baseline="0" dirty="0" smtClean="0"/>
              <a:t> Encourage </a:t>
            </a:r>
            <a:r>
              <a:rPr lang="en-US" sz="1100" b="1" baseline="0" dirty="0"/>
              <a:t>wear within 10 feet of the water’s edge to help reduce the risk of </a:t>
            </a:r>
            <a:r>
              <a:rPr lang="en-US" sz="1100" b="1" baseline="0" dirty="0" smtClean="0"/>
              <a:t>drowning if a person unexpectedly falls in.</a:t>
            </a:r>
            <a:endParaRPr lang="en-US" sz="1100" dirty="0"/>
          </a:p>
          <a:p>
            <a:pPr defTabSz="939363">
              <a:defRPr/>
            </a:pPr>
            <a:r>
              <a:rPr lang="en-US" sz="1100" dirty="0"/>
              <a:t>* Lifejackets need to be fitted and </a:t>
            </a:r>
            <a:r>
              <a:rPr lang="en-US" sz="1100" dirty="0" smtClean="0"/>
              <a:t>adjusted </a:t>
            </a:r>
            <a:r>
              <a:rPr lang="en-US" sz="1100" dirty="0"/>
              <a:t>for adults and children. </a:t>
            </a:r>
            <a:r>
              <a:rPr lang="en-US" sz="1100" dirty="0" smtClean="0"/>
              <a:t>Emphasize the age that children </a:t>
            </a:r>
            <a:r>
              <a:rPr lang="en-US" sz="1100" b="1" dirty="0" smtClean="0"/>
              <a:t>MUST</a:t>
            </a:r>
            <a:r>
              <a:rPr lang="en-US" sz="1100" dirty="0" smtClean="0"/>
              <a:t> </a:t>
            </a:r>
            <a:r>
              <a:rPr lang="en-US" sz="1100" dirty="0"/>
              <a:t>wear</a:t>
            </a:r>
            <a:r>
              <a:rPr lang="en-US" sz="1100" baseline="0" dirty="0"/>
              <a:t> a life </a:t>
            </a:r>
            <a:r>
              <a:rPr lang="en-US" sz="1100" baseline="0" dirty="0" smtClean="0"/>
              <a:t>jacket in your state.</a:t>
            </a:r>
            <a:endParaRPr lang="en-US" sz="1100" baseline="0" dirty="0"/>
          </a:p>
          <a:p>
            <a:pPr defTabSz="939363">
              <a:defRPr/>
            </a:pPr>
            <a:r>
              <a:rPr lang="en-US" sz="1100" dirty="0"/>
              <a:t>*</a:t>
            </a:r>
            <a:r>
              <a:rPr lang="en-US" sz="1100" baseline="0" dirty="0"/>
              <a:t> </a:t>
            </a:r>
            <a:r>
              <a:rPr lang="en-US" sz="1100" dirty="0"/>
              <a:t>Children’s life jackets are approved for specific weight </a:t>
            </a:r>
            <a:r>
              <a:rPr lang="en-US" sz="1100" dirty="0" smtClean="0"/>
              <a:t>categories. </a:t>
            </a:r>
            <a:r>
              <a:rPr lang="en-US" sz="1100" dirty="0"/>
              <a:t>Check the “User Weight” on the label and for an approval </a:t>
            </a:r>
            <a:r>
              <a:rPr lang="en-US" sz="1100" dirty="0" smtClean="0"/>
              <a:t>statement.</a:t>
            </a:r>
            <a:endParaRPr lang="en-US" sz="1100" dirty="0"/>
          </a:p>
          <a:p>
            <a:pPr defTabSz="939363">
              <a:defRPr/>
            </a:pPr>
            <a:r>
              <a:rPr lang="en-US" sz="1100" dirty="0"/>
              <a:t>* U S Coast Guard-approved inflatable life jackets are authorized for use by persons 16 years of age and older (check the label</a:t>
            </a:r>
            <a:r>
              <a:rPr lang="en-US" sz="1100" dirty="0" smtClean="0"/>
              <a:t>).</a:t>
            </a:r>
            <a:endParaRPr lang="en-US" sz="1100" dirty="0"/>
          </a:p>
          <a:p>
            <a:pPr defTabSz="939363">
              <a:defRPr/>
            </a:pPr>
            <a:r>
              <a:rPr lang="en-US" sz="1100" dirty="0"/>
              <a:t>* Inflatable life jackets require regular maintenance and attention to the condition of the </a:t>
            </a:r>
            <a:r>
              <a:rPr lang="en-US" sz="1100" dirty="0" smtClean="0"/>
              <a:t>inflator.</a:t>
            </a:r>
            <a:endParaRPr lang="en-US" sz="1100" dirty="0"/>
          </a:p>
          <a:p>
            <a:pPr defTabSz="939363">
              <a:defRPr/>
            </a:pPr>
            <a:r>
              <a:rPr lang="en-US" sz="1100" dirty="0" smtClean="0"/>
              <a:t>* </a:t>
            </a:r>
            <a:r>
              <a:rPr lang="en-US" sz="1100" dirty="0"/>
              <a:t>Bright colors such </a:t>
            </a:r>
            <a:r>
              <a:rPr lang="en-US" sz="1100" dirty="0">
                <a:solidFill>
                  <a:srgbClr val="000000"/>
                </a:solidFill>
              </a:rPr>
              <a:t>as red, yellow, or orange </a:t>
            </a:r>
            <a:r>
              <a:rPr lang="en-US" sz="1100" dirty="0"/>
              <a:t>enhance visibility and are preferred over blue, olive, or camouflage on</a:t>
            </a:r>
            <a:r>
              <a:rPr lang="en-US" sz="1100" baseline="0" dirty="0"/>
              <a:t> </a:t>
            </a:r>
            <a:r>
              <a:rPr lang="en-US" sz="1100" dirty="0"/>
              <a:t>waterways. </a:t>
            </a:r>
          </a:p>
          <a:p>
            <a:pPr marL="171450" indent="-171450">
              <a:buFont typeface="Arial" panose="020B0604020202020204" pitchFamily="34" charset="0"/>
              <a:buChar char="•"/>
            </a:pPr>
            <a:r>
              <a:rPr lang="en-US" sz="1100" dirty="0"/>
              <a:t>Lifejackets not only reduce the risk of drowning, they also can provide protection from rocks and other debris in rivers, provide a place to store critical emergency equipment (e.g., whistle, signal mirror, light), and can help keep paddlers warm.  </a:t>
            </a:r>
            <a:r>
              <a:rPr lang="en-US" sz="1100" b="1" dirty="0" smtClean="0"/>
              <a:t>Always</a:t>
            </a:r>
            <a:r>
              <a:rPr lang="en-US" sz="1100" b="1" baseline="0" dirty="0" smtClean="0"/>
              <a:t> remember that a whistle Is not a toy.  It is for getting help or attracting attention when you can’t be seen by bigger boats. </a:t>
            </a:r>
            <a:r>
              <a:rPr lang="en-US" sz="1100" b="1" dirty="0" smtClean="0"/>
              <a:t> Although</a:t>
            </a:r>
            <a:r>
              <a:rPr lang="en-US" sz="1100" b="1" baseline="0" dirty="0" smtClean="0"/>
              <a:t> you</a:t>
            </a:r>
            <a:r>
              <a:rPr lang="en-US" sz="1100" b="1" dirty="0" smtClean="0"/>
              <a:t> </a:t>
            </a:r>
            <a:r>
              <a:rPr lang="en-US" sz="1100" b="1" dirty="0"/>
              <a:t>could have an air horn to meet </a:t>
            </a:r>
            <a:r>
              <a:rPr lang="en-US" sz="1100" b="1" dirty="0" smtClean="0"/>
              <a:t>legal </a:t>
            </a:r>
            <a:r>
              <a:rPr lang="en-US" sz="1100" b="1" dirty="0"/>
              <a:t>requirements, it might be worth emphasizing that the whistle is on </a:t>
            </a:r>
            <a:r>
              <a:rPr lang="en-US" sz="1100" b="1" dirty="0" smtClean="0"/>
              <a:t>you </a:t>
            </a:r>
            <a:r>
              <a:rPr lang="en-US" sz="1100" b="1" dirty="0"/>
              <a:t>all the time, ready to be used in the rare cases it’s needed.    </a:t>
            </a:r>
          </a:p>
          <a:p>
            <a:pPr marL="171450" indent="-171450">
              <a:buFont typeface="Arial" panose="020B0604020202020204" pitchFamily="34" charset="0"/>
              <a:buChar char="•"/>
            </a:pPr>
            <a:endParaRPr lang="en-US" sz="1100" dirty="0"/>
          </a:p>
          <a:p>
            <a:pPr marL="0" indent="0">
              <a:buFontTx/>
              <a:buNone/>
            </a:pPr>
            <a:endParaRPr lang="en-US" sz="1100" dirty="0"/>
          </a:p>
          <a:p>
            <a:endParaRPr lang="en-US" sz="1100" dirty="0"/>
          </a:p>
        </p:txBody>
      </p:sp>
      <p:sp>
        <p:nvSpPr>
          <p:cNvPr id="4" name="Slide Number Placeholder 3"/>
          <p:cNvSpPr>
            <a:spLocks noGrp="1"/>
          </p:cNvSpPr>
          <p:nvPr>
            <p:ph type="sldNum" sz="quarter" idx="10"/>
          </p:nvPr>
        </p:nvSpPr>
        <p:spPr/>
        <p:txBody>
          <a:bodyPr/>
          <a:lstStyle/>
          <a:p>
            <a:fld id="{1654D227-7A6B-4077-B0D3-D1907773D9ED}" type="slidenum">
              <a:rPr lang="en-US" smtClean="0"/>
              <a:t>4</a:t>
            </a:fld>
            <a:endParaRPr lang="en-US" dirty="0"/>
          </a:p>
        </p:txBody>
      </p:sp>
    </p:spTree>
    <p:extLst>
      <p:ext uri="{BB962C8B-B14F-4D97-AF65-F5344CB8AC3E}">
        <p14:creationId xmlns:p14="http://schemas.microsoft.com/office/powerpoint/2010/main" val="61625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i="1" dirty="0" smtClean="0">
                <a:solidFill>
                  <a:srgbClr val="000000"/>
                </a:solidFill>
              </a:rPr>
              <a:t>**Instructors Can Adapt These Comments to Fit the Age-Appropriateness of Their Students.**</a:t>
            </a:r>
          </a:p>
          <a:p>
            <a:r>
              <a:rPr lang="en-US" sz="1100" b="1" dirty="0" smtClean="0">
                <a:solidFill>
                  <a:srgbClr val="000000"/>
                </a:solidFill>
              </a:rPr>
              <a:t>The lifejackets:</a:t>
            </a:r>
          </a:p>
          <a:p>
            <a:pPr marL="171450" indent="-171450">
              <a:buFont typeface="Arial" panose="020B0604020202020204" pitchFamily="34" charset="0"/>
              <a:buChar char="•"/>
            </a:pPr>
            <a:r>
              <a:rPr lang="en-US" sz="1100" dirty="0" smtClean="0"/>
              <a:t>U.S.</a:t>
            </a:r>
            <a:r>
              <a:rPr lang="en-US" sz="1100" baseline="0" dirty="0" smtClean="0"/>
              <a:t> Coast </a:t>
            </a:r>
            <a:r>
              <a:rPr lang="en-US" sz="1100" dirty="0" smtClean="0"/>
              <a:t>Guard approved life jackets are required for every person in the boat, and should be worn by everyone.  This includes your</a:t>
            </a:r>
            <a:r>
              <a:rPr lang="en-US" sz="1100" baseline="0" dirty="0" smtClean="0"/>
              <a:t> parents, brothers and sisters, friends. </a:t>
            </a:r>
            <a:r>
              <a:rPr lang="en-US" sz="1100" b="1" baseline="0" dirty="0" smtClean="0"/>
              <a:t> Encourage wear within 10 feet of the water’s edge to help reduce the risk of drowning if a person unexpectedly falls in.</a:t>
            </a:r>
            <a:endParaRPr lang="en-US" sz="1100" dirty="0" smtClean="0"/>
          </a:p>
          <a:p>
            <a:pPr defTabSz="939363">
              <a:defRPr/>
            </a:pPr>
            <a:r>
              <a:rPr lang="en-US" sz="1100" dirty="0" smtClean="0"/>
              <a:t>* Lifejackets need to be fitted and adjusted for adults and children. Emphasize the age that children </a:t>
            </a:r>
            <a:r>
              <a:rPr lang="en-US" sz="1100" b="1" dirty="0" smtClean="0"/>
              <a:t>MUST</a:t>
            </a:r>
            <a:r>
              <a:rPr lang="en-US" sz="1100" dirty="0" smtClean="0"/>
              <a:t> wear</a:t>
            </a:r>
            <a:r>
              <a:rPr lang="en-US" sz="1100" baseline="0" dirty="0" smtClean="0"/>
              <a:t> a life jacket in your state.</a:t>
            </a:r>
          </a:p>
          <a:p>
            <a:pPr defTabSz="939363">
              <a:defRPr/>
            </a:pPr>
            <a:r>
              <a:rPr lang="en-US" sz="1100" dirty="0" smtClean="0"/>
              <a:t>*</a:t>
            </a:r>
            <a:r>
              <a:rPr lang="en-US" sz="1100" baseline="0" dirty="0" smtClean="0"/>
              <a:t> </a:t>
            </a:r>
            <a:r>
              <a:rPr lang="en-US" sz="1100" dirty="0" smtClean="0"/>
              <a:t>Children’s life jackets are approved for specific weight categories. Check the “User Weight” on the label and for an approval statement.</a:t>
            </a:r>
          </a:p>
          <a:p>
            <a:pPr defTabSz="939363">
              <a:defRPr/>
            </a:pPr>
            <a:r>
              <a:rPr lang="en-US" sz="1100" dirty="0" smtClean="0"/>
              <a:t>* U S Coast Guard-approved inflatable life jackets are authorized for use by persons 16 years of age and older (check the label).</a:t>
            </a:r>
          </a:p>
          <a:p>
            <a:pPr defTabSz="939363">
              <a:defRPr/>
            </a:pPr>
            <a:r>
              <a:rPr lang="en-US" sz="1100" dirty="0" smtClean="0"/>
              <a:t>* Inflatable life jackets require regular maintenance and attention to the condition of the inflator.</a:t>
            </a:r>
          </a:p>
          <a:p>
            <a:pPr defTabSz="939363">
              <a:defRPr/>
            </a:pPr>
            <a:r>
              <a:rPr lang="en-US" sz="1100" dirty="0" smtClean="0"/>
              <a:t>* Bright colors such </a:t>
            </a:r>
            <a:r>
              <a:rPr lang="en-US" sz="1100" dirty="0" smtClean="0">
                <a:solidFill>
                  <a:srgbClr val="000000"/>
                </a:solidFill>
              </a:rPr>
              <a:t>as red, yellow, or orange </a:t>
            </a:r>
            <a:r>
              <a:rPr lang="en-US" sz="1100" dirty="0" smtClean="0"/>
              <a:t>enhance visibility and are preferred over blue, olive, or camouflage on</a:t>
            </a:r>
            <a:r>
              <a:rPr lang="en-US" sz="1100" baseline="0" dirty="0" smtClean="0"/>
              <a:t> </a:t>
            </a:r>
            <a:r>
              <a:rPr lang="en-US" sz="1100" dirty="0" smtClean="0"/>
              <a:t>waterways. </a:t>
            </a:r>
          </a:p>
          <a:p>
            <a:pPr marL="171450" indent="-171450">
              <a:buFont typeface="Arial" panose="020B0604020202020204" pitchFamily="34" charset="0"/>
              <a:buChar char="•"/>
            </a:pPr>
            <a:r>
              <a:rPr lang="en-US" sz="1100" dirty="0" smtClean="0"/>
              <a:t>Lifejackets not only reduce the risk of drowning, they also can provide protection from rocks and other debris in rivers, provide a place to store critical emergency equipment (e.g., whistle, signal mirror, light), and can help keep paddlers warm.  </a:t>
            </a:r>
            <a:r>
              <a:rPr lang="en-US" sz="1100" b="1" dirty="0" smtClean="0"/>
              <a:t>Always</a:t>
            </a:r>
            <a:r>
              <a:rPr lang="en-US" sz="1100" b="1" baseline="0" dirty="0" smtClean="0"/>
              <a:t> remember that a whistle Is not a toy.  It is for getting help or attracting attention when you can’t be seen by bigger boats. </a:t>
            </a:r>
            <a:r>
              <a:rPr lang="en-US" sz="1100" b="1" dirty="0" smtClean="0"/>
              <a:t> Although</a:t>
            </a:r>
            <a:r>
              <a:rPr lang="en-US" sz="1100" b="1" baseline="0" dirty="0" smtClean="0"/>
              <a:t> you</a:t>
            </a:r>
            <a:r>
              <a:rPr lang="en-US" sz="1100" b="1" dirty="0" smtClean="0"/>
              <a:t> could have an air horn to meet legal requirements, it might be worth emphasizing that the whistle is on you all the time, ready to be used in the rare cases it’s needed.    </a:t>
            </a:r>
          </a:p>
          <a:p>
            <a:pPr marL="0" indent="0">
              <a:buFont typeface="Arial" panose="020B0604020202020204" pitchFamily="34" charset="0"/>
              <a:buNone/>
            </a:pPr>
            <a:endParaRPr lang="en-US" sz="1100" b="1" dirty="0" smtClean="0"/>
          </a:p>
          <a:p>
            <a:pPr marL="171450" indent="-171450">
              <a:buFont typeface="Arial" panose="020B0604020202020204" pitchFamily="34" charset="0"/>
              <a:buChar char="•"/>
            </a:pPr>
            <a:endParaRPr lang="en-US" sz="1100" dirty="0" smtClean="0"/>
          </a:p>
          <a:p>
            <a:pPr marL="0" indent="0">
              <a:buFontTx/>
              <a:buNone/>
            </a:pPr>
            <a:endParaRPr lang="en-US" sz="1100" dirty="0" smtClean="0"/>
          </a:p>
          <a:p>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76558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a:t>
            </a:r>
            <a:r>
              <a:rPr lang="en-US" b="1" baseline="0" dirty="0" smtClean="0"/>
              <a:t> how </a:t>
            </a:r>
            <a:r>
              <a:rPr lang="en-US" b="1" baseline="0" dirty="0" err="1" smtClean="0"/>
              <a:t>throwables</a:t>
            </a:r>
            <a:r>
              <a:rPr lang="en-US" b="1" baseline="0" dirty="0" smtClean="0"/>
              <a:t> can be used to help people who have fallen into the water.  Add that tying a line to them can help pull people back to the boat.</a:t>
            </a:r>
            <a:endParaRPr lang="en-US" b="1" dirty="0"/>
          </a:p>
        </p:txBody>
      </p:sp>
      <p:sp>
        <p:nvSpPr>
          <p:cNvPr id="4" name="Slide Number Placeholder 3"/>
          <p:cNvSpPr>
            <a:spLocks noGrp="1"/>
          </p:cNvSpPr>
          <p:nvPr>
            <p:ph type="sldNum" sz="quarter" idx="10"/>
          </p:nvPr>
        </p:nvSpPr>
        <p:spPr/>
        <p:txBody>
          <a:bodyPr/>
          <a:lstStyle/>
          <a:p>
            <a:fld id="{1654D227-7A6B-4077-B0D3-D1907773D9ED}" type="slidenum">
              <a:rPr lang="en-US" smtClean="0"/>
              <a:t>6</a:t>
            </a:fld>
            <a:endParaRPr lang="en-US" dirty="0"/>
          </a:p>
        </p:txBody>
      </p:sp>
    </p:spTree>
    <p:extLst>
      <p:ext uri="{BB962C8B-B14F-4D97-AF65-F5344CB8AC3E}">
        <p14:creationId xmlns:p14="http://schemas.microsoft.com/office/powerpoint/2010/main" val="299492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400" b="1" dirty="0" smtClean="0"/>
              <a:t>1-Minute</a:t>
            </a:r>
            <a:r>
              <a:rPr lang="en-US" sz="1400" b="1" baseline="0" dirty="0" smtClean="0"/>
              <a:t> Mystery:</a:t>
            </a:r>
            <a:endParaRPr lang="en-US" sz="1400" b="1" dirty="0" smtClean="0"/>
          </a:p>
          <a:p>
            <a:pPr>
              <a:lnSpc>
                <a:spcPct val="90000"/>
              </a:lnSpc>
            </a:pPr>
            <a:r>
              <a:rPr lang="en-US" dirty="0" smtClean="0"/>
              <a:t>Lindsey is tubing behind the family boat. She hits a big wave and bounces off the tube. When she hits the water her life jacket comes up over her mouth. The water is over her mouth and she can only breathe though her nose. Because the boat had a good lookout they were able to rescue Lindsey.</a:t>
            </a:r>
          </a:p>
          <a:p>
            <a:pPr>
              <a:lnSpc>
                <a:spcPct val="90000"/>
              </a:lnSpc>
            </a:pPr>
            <a:r>
              <a:rPr lang="en-US" dirty="0" smtClean="0"/>
              <a:t>What was wrong?</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36578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why maximum weight is important</a:t>
            </a:r>
            <a:r>
              <a:rPr lang="en-US" baseline="0" dirty="0" smtClean="0"/>
              <a:t> in balancing a boat and overcrowding endangers people. There are many ways this can be demonstrated by placing several objects on something until it collapses.  If a small plastic bowl with water is available, you can place objects of different weight to show flotation and sinking.</a:t>
            </a:r>
            <a:endParaRPr lang="en-US" dirty="0"/>
          </a:p>
        </p:txBody>
      </p:sp>
      <p:sp>
        <p:nvSpPr>
          <p:cNvPr id="4" name="Slide Number Placeholder 3"/>
          <p:cNvSpPr>
            <a:spLocks noGrp="1"/>
          </p:cNvSpPr>
          <p:nvPr>
            <p:ph type="sldNum" sz="quarter" idx="10"/>
          </p:nvPr>
        </p:nvSpPr>
        <p:spPr/>
        <p:txBody>
          <a:bodyPr/>
          <a:lstStyle/>
          <a:p>
            <a:fld id="{1654D227-7A6B-4077-B0D3-D1907773D9ED}" type="slidenum">
              <a:rPr lang="en-US" smtClean="0"/>
              <a:t>8</a:t>
            </a:fld>
            <a:endParaRPr lang="en-US" dirty="0"/>
          </a:p>
        </p:txBody>
      </p:sp>
    </p:spTree>
    <p:extLst>
      <p:ext uri="{BB962C8B-B14F-4D97-AF65-F5344CB8AC3E}">
        <p14:creationId xmlns:p14="http://schemas.microsoft.com/office/powerpoint/2010/main" val="40105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smtClean="0"/>
              <a:t>What happens</a:t>
            </a:r>
            <a:r>
              <a:rPr lang="en-US" sz="1800" b="0" i="0" baseline="0" dirty="0" smtClean="0"/>
              <a:t> if you have too many people on your bike?  What if you have too many people on one side of a wagon, bike, scooter, </a:t>
            </a:r>
            <a:r>
              <a:rPr lang="en-US" sz="1800" b="0" i="0" baseline="0" dirty="0" err="1" smtClean="0"/>
              <a:t>etc</a:t>
            </a:r>
            <a:r>
              <a:rPr lang="en-US" sz="1800" b="0" i="0" baseline="0" dirty="0" smtClean="0"/>
              <a:t>?  </a:t>
            </a:r>
            <a:endParaRPr lang="en-US" sz="1800" b="0" i="0" dirty="0"/>
          </a:p>
        </p:txBody>
      </p:sp>
      <p:sp>
        <p:nvSpPr>
          <p:cNvPr id="4" name="Slide Number Placeholder 3"/>
          <p:cNvSpPr>
            <a:spLocks noGrp="1"/>
          </p:cNvSpPr>
          <p:nvPr>
            <p:ph type="sldNum" sz="quarter" idx="10"/>
          </p:nvPr>
        </p:nvSpPr>
        <p:spPr/>
        <p:txBody>
          <a:bodyPr/>
          <a:lstStyle/>
          <a:p>
            <a:fld id="{1654D227-7A6B-4077-B0D3-D1907773D9ED}" type="slidenum">
              <a:rPr lang="en-US" smtClean="0"/>
              <a:t>9</a:t>
            </a:fld>
            <a:endParaRPr lang="en-US" dirty="0"/>
          </a:p>
        </p:txBody>
      </p:sp>
    </p:spTree>
    <p:extLst>
      <p:ext uri="{BB962C8B-B14F-4D97-AF65-F5344CB8AC3E}">
        <p14:creationId xmlns:p14="http://schemas.microsoft.com/office/powerpoint/2010/main" val="19659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2018 - Coast Guard Auxiliary Association, Inc.   </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Copyright 2018 - Coast Guard Auxiliary Association, Inc.   </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endParaRPr lang="en-US" dirty="0"/>
          </a:p>
        </p:txBody>
      </p:sp>
      <p:sp>
        <p:nvSpPr>
          <p:cNvPr id="4" name="Footer Placeholder 4"/>
          <p:cNvSpPr>
            <a:spLocks noGrp="1"/>
          </p:cNvSpPr>
          <p:nvPr>
            <p:ph type="ftr" sz="quarter" idx="11"/>
          </p:nvPr>
        </p:nvSpPr>
        <p:spPr>
          <a:xfrm>
            <a:off x="3352800" y="6356350"/>
            <a:ext cx="2895600" cy="365125"/>
          </a:xfrm>
        </p:spPr>
        <p:txBody>
          <a:bodyPr/>
          <a:lstStyle/>
          <a:p>
            <a:r>
              <a:rPr lang="en-US"/>
              <a:t>Copyright 2018 - Coast Guard Auxiliary Association, Inc.   </a:t>
            </a:r>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Copyright 2018 - Coast Guard Auxiliary Association, Inc.   </a:t>
            </a:r>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 Coast Guard Auxiliary Association, Inc.   </a:t>
            </a:r>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6.png"/><Relationship Id="rId5"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3.wmf"/><Relationship Id="rId6"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1.jp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2.png"/><Relationship Id="rId5"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3.jpg"/><Relationship Id="rId5" Type="http://schemas.openxmlformats.org/officeDocument/2006/relationships/image" Target="../media/image34.gif"/><Relationship Id="rId6" Type="http://schemas.openxmlformats.org/officeDocument/2006/relationships/image" Target="../media/image35.jpg"/><Relationship Id="rId7" Type="http://schemas.openxmlformats.org/officeDocument/2006/relationships/image" Target="../media/image36.jpg"/><Relationship Id="rId8" Type="http://schemas.openxmlformats.org/officeDocument/2006/relationships/image" Target="../media/image37.jpg"/><Relationship Id="rId9" Type="http://schemas.openxmlformats.org/officeDocument/2006/relationships/image" Target="../media/image38.jp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0.jpeg"/><Relationship Id="rId5"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1.png"/><Relationship Id="rId5" Type="http://schemas.openxmlformats.org/officeDocument/2006/relationships/image" Target="../media/image42.gif"/><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jp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76400" y="3200400"/>
            <a:ext cx="7467600" cy="1524000"/>
          </a:xfrm>
        </p:spPr>
        <p:txBody>
          <a:bodyPr>
            <a:noAutofit/>
          </a:bodyPr>
          <a:lstStyle/>
          <a:p>
            <a:pPr algn="ctr"/>
            <a:r>
              <a:rPr lang="en-US" sz="4800" dirty="0"/>
              <a:t> </a:t>
            </a:r>
          </a:p>
        </p:txBody>
      </p:sp>
      <p:pic>
        <p:nvPicPr>
          <p:cNvPr id="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95400" y="1828800"/>
            <a:ext cx="1524000" cy="147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33600" y="3581400"/>
            <a:ext cx="7010400" cy="584776"/>
          </a:xfrm>
          <a:prstGeom prst="rect">
            <a:avLst/>
          </a:prstGeom>
        </p:spPr>
        <p:txBody>
          <a:bodyPr wrap="square">
            <a:spAutoFit/>
          </a:bodyPr>
          <a:lstStyle/>
          <a:p>
            <a:pPr algn="ctr"/>
            <a:endParaRPr lang="en-US" sz="3200" dirty="0"/>
          </a:p>
        </p:txBody>
      </p:sp>
      <p:sp>
        <p:nvSpPr>
          <p:cNvPr id="10" name="TextBox 9"/>
          <p:cNvSpPr txBox="1"/>
          <p:nvPr/>
        </p:nvSpPr>
        <p:spPr>
          <a:xfrm>
            <a:off x="4267200" y="6396335"/>
            <a:ext cx="3647152" cy="461665"/>
          </a:xfrm>
          <a:prstGeom prst="rect">
            <a:avLst/>
          </a:prstGeom>
          <a:noFill/>
          <a:ln>
            <a:noFill/>
          </a:ln>
        </p:spPr>
        <p:txBody>
          <a:bodyPr wrap="none" rtlCol="0">
            <a:spAutoFit/>
          </a:bodyPr>
          <a:lstStyle/>
          <a:p>
            <a:pPr algn="ctr"/>
            <a:r>
              <a:rPr lang="en-US" sz="1200" dirty="0">
                <a:solidFill>
                  <a:srgbClr val="FF0000"/>
                </a:solidFill>
              </a:rPr>
              <a:t>Copyright </a:t>
            </a:r>
            <a:r>
              <a:rPr lang="en-US" sz="1200" dirty="0" smtClean="0">
                <a:solidFill>
                  <a:srgbClr val="FF0000"/>
                </a:solidFill>
              </a:rPr>
              <a:t>2019 </a:t>
            </a:r>
            <a:r>
              <a:rPr lang="en-US" sz="1200" dirty="0">
                <a:solidFill>
                  <a:srgbClr val="FF0000"/>
                </a:solidFill>
              </a:rPr>
              <a:t>- Coast Guard Auxiliary Association, Inc.   </a:t>
            </a:r>
          </a:p>
          <a:p>
            <a:pPr algn="ctr"/>
            <a:endParaRPr lang="en-US" sz="1200" b="1" dirty="0">
              <a:solidFill>
                <a:srgbClr val="FF0000"/>
              </a:solidFill>
            </a:endParaRPr>
          </a:p>
        </p:txBody>
      </p:sp>
      <p:pic>
        <p:nvPicPr>
          <p:cNvPr id="8" name="Picture 9" descr="3 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1" y="1828800"/>
            <a:ext cx="3962400" cy="18481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descr="2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50095">
            <a:off x="1438765" y="4196354"/>
            <a:ext cx="3101860" cy="204879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79692" y="4962769"/>
            <a:ext cx="184666" cy="461665"/>
          </a:xfrm>
          <a:prstGeom prst="rect">
            <a:avLst/>
          </a:prstGeom>
          <a:noFill/>
          <a:ln>
            <a:solidFill>
              <a:schemeClr val="accent1"/>
            </a:solidFill>
          </a:ln>
        </p:spPr>
        <p:txBody>
          <a:bodyPr wrap="none" rtlCol="0">
            <a:spAutoFit/>
          </a:bodyPr>
          <a:lstStyle/>
          <a:p>
            <a:endParaRPr lang="en-US" sz="2400" b="1" dirty="0" smtClean="0"/>
          </a:p>
        </p:txBody>
      </p:sp>
      <p:sp>
        <p:nvSpPr>
          <p:cNvPr id="13" name="TextBox 12"/>
          <p:cNvSpPr txBox="1"/>
          <p:nvPr/>
        </p:nvSpPr>
        <p:spPr>
          <a:xfrm>
            <a:off x="0" y="16933"/>
            <a:ext cx="9144000" cy="1508105"/>
          </a:xfrm>
          <a:prstGeom prst="rect">
            <a:avLst/>
          </a:prstGeom>
          <a:noFill/>
          <a:ln>
            <a:noFill/>
          </a:ln>
        </p:spPr>
        <p:txBody>
          <a:bodyPr wrap="square" rtlCol="0">
            <a:spAutoFit/>
          </a:bodyPr>
          <a:lstStyle/>
          <a:p>
            <a:pPr algn="ctr"/>
            <a:r>
              <a:rPr lang="en-US" sz="6000" b="1" dirty="0" smtClean="0">
                <a:solidFill>
                  <a:srgbClr val="000090"/>
                </a:solidFill>
                <a:latin typeface="Arial"/>
                <a:cs typeface="Arial"/>
              </a:rPr>
              <a:t>      </a:t>
            </a:r>
            <a:r>
              <a:rPr lang="en-US" sz="6000" b="1" dirty="0" smtClean="0">
                <a:solidFill>
                  <a:srgbClr val="000090"/>
                </a:solidFill>
                <a:latin typeface="Arial Black"/>
                <a:cs typeface="Arial Black"/>
              </a:rPr>
              <a:t>Waypoints</a:t>
            </a:r>
          </a:p>
          <a:p>
            <a:pPr algn="ctr"/>
            <a:r>
              <a:rPr lang="en-US" sz="3200" b="1" dirty="0" smtClean="0">
                <a:solidFill>
                  <a:srgbClr val="000090"/>
                </a:solidFill>
              </a:rPr>
              <a:t>              </a:t>
            </a:r>
            <a:r>
              <a:rPr lang="en-US" sz="3200" b="1" dirty="0" smtClean="0">
                <a:solidFill>
                  <a:srgbClr val="000090"/>
                </a:solidFill>
                <a:latin typeface="Arial Black"/>
                <a:cs typeface="Arial Black"/>
              </a:rPr>
              <a:t>A Guide to Boating Safely</a:t>
            </a:r>
          </a:p>
        </p:txBody>
      </p:sp>
      <p:pic>
        <p:nvPicPr>
          <p:cNvPr id="4" name="Picture 3" descr="44054534701_9b53a12b6a_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426505">
            <a:off x="5160280" y="4017901"/>
            <a:ext cx="3505200" cy="2336230"/>
          </a:xfrm>
          <a:prstGeom prst="rect">
            <a:avLst/>
          </a:prstGeom>
        </p:spPr>
      </p:pic>
    </p:spTree>
    <p:custDataLst>
      <p:tags r:id="rId1"/>
    </p:custDataLst>
    <p:extLst>
      <p:ext uri="{BB962C8B-B14F-4D97-AF65-F5344CB8AC3E}">
        <p14:creationId xmlns:p14="http://schemas.microsoft.com/office/powerpoint/2010/main" val="9656640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305800" cy="1143000"/>
          </a:xfrm>
        </p:spPr>
        <p:txBody>
          <a:bodyPr>
            <a:normAutofit/>
          </a:bodyPr>
          <a:lstStyle/>
          <a:p>
            <a:pPr algn="ctr"/>
            <a:r>
              <a:rPr lang="en-US" sz="6000" b="1" dirty="0" smtClean="0">
                <a:solidFill>
                  <a:srgbClr val="000090"/>
                </a:solidFill>
                <a:latin typeface="Arial Black"/>
                <a:cs typeface="Arial Black"/>
              </a:rPr>
              <a:t>Float Plan</a:t>
            </a:r>
            <a:endParaRPr lang="en-US" sz="6000" b="1" dirty="0">
              <a:solidFill>
                <a:srgbClr val="000090"/>
              </a:solidFill>
              <a:latin typeface="Arial Black"/>
              <a:cs typeface="Arial Black"/>
            </a:endParaRPr>
          </a:p>
        </p:txBody>
      </p:sp>
      <p:sp>
        <p:nvSpPr>
          <p:cNvPr id="3" name="Slide Number Placeholder 2"/>
          <p:cNvSpPr>
            <a:spLocks noGrp="1"/>
          </p:cNvSpPr>
          <p:nvPr>
            <p:ph type="sldNum" sz="quarter" idx="12"/>
          </p:nvPr>
        </p:nvSpPr>
        <p:spPr/>
        <p:txBody>
          <a:bodyPr/>
          <a:lstStyle/>
          <a:p>
            <a:fld id="{380ED3A3-BA43-43DE-9A59-7E0E033A89EB}" type="slidenum">
              <a:rPr lang="en-US" smtClean="0"/>
              <a:t>10</a:t>
            </a:fld>
            <a:endParaRPr lang="en-US" dirty="0"/>
          </a:p>
        </p:txBody>
      </p:sp>
      <p:pic>
        <p:nvPicPr>
          <p:cNvPr id="7" name="Picture 4" descr="GEN-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9752">
            <a:off x="1471067" y="2408425"/>
            <a:ext cx="5623033" cy="296510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5"/>
          <p:cNvGrpSpPr>
            <a:grpSpLocks/>
          </p:cNvGrpSpPr>
          <p:nvPr/>
        </p:nvGrpSpPr>
        <p:grpSpPr bwMode="auto">
          <a:xfrm>
            <a:off x="2362200" y="5562600"/>
            <a:ext cx="5289550" cy="1066800"/>
            <a:chOff x="1632" y="3150"/>
            <a:chExt cx="3332" cy="672"/>
          </a:xfrm>
        </p:grpSpPr>
        <p:sp>
          <p:nvSpPr>
            <p:cNvPr id="9" name="Text Box 6"/>
            <p:cNvSpPr txBox="1">
              <a:spLocks noChangeArrowheads="1"/>
            </p:cNvSpPr>
            <p:nvPr/>
          </p:nvSpPr>
          <p:spPr bwMode="auto">
            <a:xfrm>
              <a:off x="2448" y="3294"/>
              <a:ext cx="251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b="1" dirty="0">
                  <a:solidFill>
                    <a:srgbClr val="000090"/>
                  </a:solidFill>
                </a:rPr>
                <a:t>1 Minute Mystery</a:t>
              </a:r>
            </a:p>
          </p:txBody>
        </p:sp>
        <p:pic>
          <p:nvPicPr>
            <p:cNvPr id="10" name="Picture 7" descr="1 minute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3150"/>
              <a:ext cx="772" cy="67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416346" y="6308839"/>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1"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90600" y="1066800"/>
            <a:ext cx="4685898" cy="954107"/>
          </a:xfrm>
          <a:prstGeom prst="rect">
            <a:avLst/>
          </a:prstGeom>
          <a:noFill/>
          <a:ln>
            <a:noFill/>
          </a:ln>
        </p:spPr>
        <p:txBody>
          <a:bodyPr wrap="none" rtlCol="0">
            <a:spAutoFit/>
          </a:bodyPr>
          <a:lstStyle/>
          <a:p>
            <a:pPr marL="457200" indent="-457200">
              <a:buFont typeface="Arial"/>
              <a:buChar char="•"/>
            </a:pPr>
            <a:r>
              <a:rPr lang="en-US" sz="2800" b="1" dirty="0" smtClean="0">
                <a:solidFill>
                  <a:srgbClr val="000090"/>
                </a:solidFill>
                <a:latin typeface="Arial Black"/>
                <a:cs typeface="Arial Black"/>
              </a:rPr>
              <a:t>Where you are going</a:t>
            </a:r>
          </a:p>
          <a:p>
            <a:pPr marL="457200" indent="-457200">
              <a:buFont typeface="Arial"/>
              <a:buChar char="•"/>
            </a:pPr>
            <a:r>
              <a:rPr lang="en-US" sz="2800" b="1" dirty="0" smtClean="0">
                <a:solidFill>
                  <a:srgbClr val="000090"/>
                </a:solidFill>
                <a:latin typeface="Arial Black"/>
                <a:cs typeface="Arial Black"/>
              </a:rPr>
              <a:t>When you will return</a:t>
            </a:r>
          </a:p>
        </p:txBody>
      </p:sp>
    </p:spTree>
    <p:extLst>
      <p:ext uri="{BB962C8B-B14F-4D97-AF65-F5344CB8AC3E}">
        <p14:creationId xmlns:p14="http://schemas.microsoft.com/office/powerpoint/2010/main" val="109923836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44"/>
            <a:ext cx="8382000" cy="1143000"/>
          </a:xfrm>
        </p:spPr>
        <p:txBody>
          <a:bodyPr>
            <a:normAutofit/>
          </a:bodyPr>
          <a:lstStyle/>
          <a:p>
            <a:pPr algn="ctr"/>
            <a:r>
              <a:rPr lang="en-US" sz="6000" b="1" dirty="0" smtClean="0">
                <a:solidFill>
                  <a:srgbClr val="000090"/>
                </a:solidFill>
                <a:latin typeface="Arial Black"/>
                <a:cs typeface="Arial Black"/>
              </a:rPr>
              <a:t>Equipment</a:t>
            </a:r>
            <a:endParaRPr lang="en-US" sz="6000" b="1" dirty="0">
              <a:solidFill>
                <a:srgbClr val="000090"/>
              </a:solidFill>
              <a:latin typeface="Arial Black"/>
              <a:cs typeface="Arial Black"/>
            </a:endParaRPr>
          </a:p>
        </p:txBody>
      </p:sp>
      <p:sp>
        <p:nvSpPr>
          <p:cNvPr id="3" name="Content Placeholder 2"/>
          <p:cNvSpPr>
            <a:spLocks noGrp="1"/>
          </p:cNvSpPr>
          <p:nvPr>
            <p:ph idx="1"/>
          </p:nvPr>
        </p:nvSpPr>
        <p:spPr>
          <a:xfrm>
            <a:off x="762000" y="1295400"/>
            <a:ext cx="8001000" cy="5334000"/>
          </a:xfrm>
        </p:spPr>
        <p:txBody>
          <a:bodyPr>
            <a:normAutofit/>
          </a:bodyPr>
          <a:lstStyle/>
          <a:p>
            <a:pPr>
              <a:buFont typeface="Arial"/>
              <a:buChar char="•"/>
            </a:pPr>
            <a:r>
              <a:rPr lang="en-US" sz="4000" dirty="0" smtClean="0">
                <a:solidFill>
                  <a:srgbClr val="000090"/>
                </a:solidFill>
                <a:latin typeface="Arial Black"/>
                <a:cs typeface="Arial Black"/>
              </a:rPr>
              <a:t>Whistle, horn, or air horn</a:t>
            </a:r>
            <a:endParaRPr lang="en-US" sz="4000" dirty="0">
              <a:solidFill>
                <a:srgbClr val="000090"/>
              </a:solidFill>
              <a:latin typeface="Arial Black"/>
              <a:cs typeface="Arial Black"/>
            </a:endParaRPr>
          </a:p>
        </p:txBody>
      </p:sp>
      <p:sp>
        <p:nvSpPr>
          <p:cNvPr id="5" name="Slide Number Placeholder 4"/>
          <p:cNvSpPr>
            <a:spLocks noGrp="1"/>
          </p:cNvSpPr>
          <p:nvPr>
            <p:ph type="sldNum" sz="quarter" idx="12"/>
          </p:nvPr>
        </p:nvSpPr>
        <p:spPr/>
        <p:txBody>
          <a:bodyPr/>
          <a:lstStyle/>
          <a:p>
            <a:fld id="{380ED3A3-BA43-43DE-9A59-7E0E033A89EB}" type="slidenum">
              <a:rPr lang="en-US" smtClean="0"/>
              <a:t>11</a:t>
            </a:fld>
            <a:endParaRPr lang="en-US" dirty="0"/>
          </a:p>
        </p:txBody>
      </p:sp>
      <p:sp>
        <p:nvSpPr>
          <p:cNvPr id="4" name="TextBox 3"/>
          <p:cNvSpPr txBox="1"/>
          <p:nvPr/>
        </p:nvSpPr>
        <p:spPr>
          <a:xfrm>
            <a:off x="266305" y="6228027"/>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7"/>
          <p:cNvGrpSpPr>
            <a:grpSpLocks/>
          </p:cNvGrpSpPr>
          <p:nvPr/>
        </p:nvGrpSpPr>
        <p:grpSpPr bwMode="auto">
          <a:xfrm>
            <a:off x="2209800" y="2743200"/>
            <a:ext cx="5334000" cy="3657600"/>
            <a:chOff x="816" y="1776"/>
            <a:chExt cx="2064" cy="1641"/>
          </a:xfrm>
        </p:grpSpPr>
        <p:pic>
          <p:nvPicPr>
            <p:cNvPr id="8" name="Picture 14" descr="whis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1776"/>
              <a:ext cx="2064" cy="1641"/>
            </a:xfrm>
            <a:prstGeom prst="rect">
              <a:avLst/>
            </a:prstGeom>
          </p:spPr>
          <p:style>
            <a:lnRef idx="1">
              <a:schemeClr val="accent1"/>
            </a:lnRef>
            <a:fillRef idx="2">
              <a:schemeClr val="accent1"/>
            </a:fillRef>
            <a:effectRef idx="1">
              <a:schemeClr val="accent1"/>
            </a:effectRef>
            <a:fontRef idx="minor">
              <a:schemeClr val="dk1"/>
            </a:fontRef>
          </p:style>
        </p:pic>
        <p:sp>
          <p:nvSpPr>
            <p:cNvPr id="9" name="Text Box 15"/>
            <p:cNvSpPr txBox="1">
              <a:spLocks noChangeArrowheads="1"/>
            </p:cNvSpPr>
            <p:nvPr/>
          </p:nvSpPr>
          <p:spPr bwMode="auto">
            <a:xfrm>
              <a:off x="2112" y="3040"/>
              <a:ext cx="79" cy="11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p>
              <a:endParaRPr lang="en-US" sz="1000" dirty="0">
                <a:solidFill>
                  <a:schemeClr val="tx1"/>
                </a:solidFill>
              </a:endParaRPr>
            </a:p>
          </p:txBody>
        </p:sp>
      </p:grpSp>
    </p:spTree>
    <p:extLst>
      <p:ext uri="{BB962C8B-B14F-4D97-AF65-F5344CB8AC3E}">
        <p14:creationId xmlns:p14="http://schemas.microsoft.com/office/powerpoint/2010/main" val="259472555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pPr algn="ctr"/>
            <a:r>
              <a:rPr lang="en-US" sz="6000" b="1" dirty="0" smtClean="0">
                <a:solidFill>
                  <a:srgbClr val="000090"/>
                </a:solidFill>
                <a:latin typeface="Arial Black"/>
                <a:cs typeface="Arial Black"/>
              </a:rPr>
              <a:t>Fire Extinguisher</a:t>
            </a:r>
            <a:endParaRPr lang="en-US" sz="6000" b="1" dirty="0">
              <a:solidFill>
                <a:srgbClr val="000090"/>
              </a:solidFill>
              <a:latin typeface="Arial Black"/>
              <a:cs typeface="Arial Black"/>
            </a:endParaRPr>
          </a:p>
        </p:txBody>
      </p:sp>
      <p:sp>
        <p:nvSpPr>
          <p:cNvPr id="3" name="Slide Number Placeholder 2"/>
          <p:cNvSpPr>
            <a:spLocks noGrp="1"/>
          </p:cNvSpPr>
          <p:nvPr>
            <p:ph type="sldNum" sz="quarter" idx="12"/>
          </p:nvPr>
        </p:nvSpPr>
        <p:spPr/>
        <p:txBody>
          <a:bodyPr/>
          <a:lstStyle/>
          <a:p>
            <a:fld id="{380ED3A3-BA43-43DE-9A59-7E0E033A89EB}" type="slidenum">
              <a:rPr lang="en-US" smtClean="0"/>
              <a:t>12</a:t>
            </a:fld>
            <a:endParaRPr lang="en-US" dirty="0"/>
          </a:p>
        </p:txBody>
      </p:sp>
      <p:sp>
        <p:nvSpPr>
          <p:cNvPr id="5" name="TextBox 4"/>
          <p:cNvSpPr txBox="1"/>
          <p:nvPr/>
        </p:nvSpPr>
        <p:spPr>
          <a:xfrm>
            <a:off x="783167" y="6477000"/>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Object 8"/>
          <p:cNvGraphicFramePr>
            <a:graphicFrameLocks noChangeAspect="1"/>
          </p:cNvGraphicFramePr>
          <p:nvPr>
            <p:extLst>
              <p:ext uri="{D42A27DB-BD31-4B8C-83A1-F6EECF244321}">
                <p14:modId xmlns:p14="http://schemas.microsoft.com/office/powerpoint/2010/main" val="4233370096"/>
              </p:ext>
            </p:extLst>
          </p:nvPr>
        </p:nvGraphicFramePr>
        <p:xfrm>
          <a:off x="6629400" y="2286000"/>
          <a:ext cx="1982788" cy="4230688"/>
        </p:xfrm>
        <a:graphic>
          <a:graphicData uri="http://schemas.openxmlformats.org/presentationml/2006/ole">
            <mc:AlternateContent xmlns:mc="http://schemas.openxmlformats.org/markup-compatibility/2006">
              <mc:Choice xmlns:v="urn:schemas-microsoft-com:vml" Requires="v">
                <p:oleObj spid="_x0000_s8229" name="CorelDRAW" r:id="rId5" imgW="1306080" imgH="2782440" progId="CorelDRAW.Graphic.9">
                  <p:embed/>
                </p:oleObj>
              </mc:Choice>
              <mc:Fallback>
                <p:oleObj name="CorelDRAW" r:id="rId5" imgW="1306080" imgH="2782440" progId="CorelDRAW.Graphic.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286000"/>
                        <a:ext cx="1982788"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Box 5"/>
          <p:cNvSpPr txBox="1"/>
          <p:nvPr/>
        </p:nvSpPr>
        <p:spPr>
          <a:xfrm>
            <a:off x="1066800" y="1447800"/>
            <a:ext cx="7547888" cy="4893647"/>
          </a:xfrm>
          <a:prstGeom prst="rect">
            <a:avLst/>
          </a:prstGeom>
          <a:noFill/>
          <a:ln>
            <a:noFill/>
          </a:ln>
        </p:spPr>
        <p:txBody>
          <a:bodyPr wrap="square" rtlCol="0">
            <a:spAutoFit/>
          </a:bodyPr>
          <a:lstStyle/>
          <a:p>
            <a:pPr marL="571500" indent="-571500">
              <a:buFont typeface="Arial"/>
              <a:buChar char="•"/>
            </a:pPr>
            <a:r>
              <a:rPr lang="en-US" sz="3600" b="1" dirty="0" smtClean="0">
                <a:solidFill>
                  <a:srgbClr val="000090"/>
                </a:solidFill>
                <a:latin typeface="Arial Black"/>
                <a:cs typeface="Arial Black"/>
              </a:rPr>
              <a:t>Required on certain vessels</a:t>
            </a:r>
          </a:p>
          <a:p>
            <a:pPr marL="571500" indent="-571500">
              <a:buFont typeface="Arial"/>
              <a:buChar char="•"/>
            </a:pPr>
            <a:endParaRPr lang="en-US" sz="3600" b="1" dirty="0">
              <a:solidFill>
                <a:srgbClr val="000090"/>
              </a:solidFill>
              <a:latin typeface="Arial Black"/>
              <a:cs typeface="Arial Black"/>
            </a:endParaRPr>
          </a:p>
          <a:p>
            <a:pPr marL="571500" indent="-571500">
              <a:buFont typeface="Arial"/>
              <a:buChar char="•"/>
            </a:pPr>
            <a:endParaRPr lang="en-US" sz="3600" b="1" dirty="0" smtClean="0">
              <a:solidFill>
                <a:srgbClr val="000090"/>
              </a:solidFill>
              <a:latin typeface="Arial Black"/>
              <a:cs typeface="Arial Black"/>
            </a:endParaRPr>
          </a:p>
          <a:p>
            <a:r>
              <a:rPr lang="en-US" sz="3600" b="1" dirty="0" smtClean="0">
                <a:solidFill>
                  <a:srgbClr val="000090"/>
                </a:solidFill>
                <a:latin typeface="Arial Black"/>
                <a:cs typeface="Arial Black"/>
              </a:rPr>
              <a:t>	</a:t>
            </a:r>
            <a:r>
              <a:rPr lang="en-US" sz="3200" b="1" dirty="0" smtClean="0">
                <a:solidFill>
                  <a:srgbClr val="FF0000"/>
                </a:solidFill>
                <a:latin typeface="Arial Black"/>
                <a:cs typeface="Arial Black"/>
              </a:rPr>
              <a:t>P</a:t>
            </a:r>
            <a:r>
              <a:rPr lang="en-US" sz="3200" b="1" dirty="0" smtClean="0">
                <a:solidFill>
                  <a:srgbClr val="000090"/>
                </a:solidFill>
                <a:latin typeface="Arial Black"/>
                <a:cs typeface="Arial Black"/>
              </a:rPr>
              <a:t>ull pin</a:t>
            </a:r>
          </a:p>
          <a:p>
            <a:r>
              <a:rPr lang="en-US" sz="3200" b="1" dirty="0" smtClean="0">
                <a:solidFill>
                  <a:srgbClr val="000090"/>
                </a:solidFill>
                <a:latin typeface="Arial Black"/>
                <a:cs typeface="Arial Black"/>
              </a:rPr>
              <a:t>	</a:t>
            </a:r>
            <a:r>
              <a:rPr lang="en-US" sz="3200" b="1" dirty="0" smtClean="0">
                <a:solidFill>
                  <a:srgbClr val="FF0000"/>
                </a:solidFill>
                <a:latin typeface="Arial Black"/>
                <a:cs typeface="Arial Black"/>
              </a:rPr>
              <a:t>A</a:t>
            </a:r>
            <a:r>
              <a:rPr lang="en-US" sz="3200" b="1" dirty="0" smtClean="0">
                <a:solidFill>
                  <a:srgbClr val="000090"/>
                </a:solidFill>
                <a:latin typeface="Arial Black"/>
                <a:cs typeface="Arial Black"/>
              </a:rPr>
              <a:t>im at base of fire</a:t>
            </a:r>
          </a:p>
          <a:p>
            <a:r>
              <a:rPr lang="en-US" sz="3200" b="1" dirty="0">
                <a:solidFill>
                  <a:srgbClr val="000090"/>
                </a:solidFill>
                <a:latin typeface="Arial Black"/>
                <a:cs typeface="Arial Black"/>
              </a:rPr>
              <a:t>	</a:t>
            </a:r>
            <a:r>
              <a:rPr lang="en-US" sz="3200" b="1" dirty="0" smtClean="0">
                <a:solidFill>
                  <a:srgbClr val="FF0000"/>
                </a:solidFill>
                <a:latin typeface="Arial Black"/>
                <a:cs typeface="Arial Black"/>
              </a:rPr>
              <a:t>S</a:t>
            </a:r>
            <a:r>
              <a:rPr lang="en-US" sz="3200" b="1" dirty="0" smtClean="0">
                <a:solidFill>
                  <a:srgbClr val="000090"/>
                </a:solidFill>
                <a:latin typeface="Arial Black"/>
                <a:cs typeface="Arial Black"/>
              </a:rPr>
              <a:t>queeze handle</a:t>
            </a:r>
          </a:p>
          <a:p>
            <a:r>
              <a:rPr lang="en-US" sz="3200" b="1" dirty="0" smtClean="0">
                <a:solidFill>
                  <a:srgbClr val="000090"/>
                </a:solidFill>
                <a:latin typeface="Arial Black"/>
                <a:cs typeface="Arial Black"/>
              </a:rPr>
              <a:t>	</a:t>
            </a:r>
            <a:r>
              <a:rPr lang="en-US" sz="3200" b="1" dirty="0" smtClean="0">
                <a:solidFill>
                  <a:srgbClr val="FF0000"/>
                </a:solidFill>
                <a:latin typeface="Arial Black"/>
                <a:cs typeface="Arial Black"/>
              </a:rPr>
              <a:t>S</a:t>
            </a:r>
            <a:r>
              <a:rPr lang="en-US" sz="3200" b="1" dirty="0" smtClean="0">
                <a:solidFill>
                  <a:srgbClr val="000090"/>
                </a:solidFill>
                <a:latin typeface="Arial Black"/>
                <a:cs typeface="Arial Black"/>
              </a:rPr>
              <a:t>weep side to side</a:t>
            </a:r>
          </a:p>
          <a:p>
            <a:endParaRPr lang="en-US" sz="3600" b="1" dirty="0" smtClean="0">
              <a:solidFill>
                <a:srgbClr val="000090"/>
              </a:solidFill>
              <a:latin typeface="Arial Black"/>
              <a:cs typeface="Arial Black"/>
            </a:endParaRPr>
          </a:p>
        </p:txBody>
      </p:sp>
    </p:spTree>
    <p:extLst>
      <p:ext uri="{BB962C8B-B14F-4D97-AF65-F5344CB8AC3E}">
        <p14:creationId xmlns:p14="http://schemas.microsoft.com/office/powerpoint/2010/main" val="124531036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838200"/>
          </a:xfrm>
        </p:spPr>
        <p:txBody>
          <a:bodyPr>
            <a:noAutofit/>
          </a:bodyPr>
          <a:lstStyle/>
          <a:p>
            <a:pPr algn="ctr"/>
            <a:r>
              <a:rPr lang="en-US" sz="6000" b="1" dirty="0" smtClean="0">
                <a:solidFill>
                  <a:srgbClr val="000090"/>
                </a:solidFill>
                <a:latin typeface="Arial Black"/>
                <a:cs typeface="Arial Black"/>
              </a:rPr>
              <a:t>Distress Signals</a:t>
            </a:r>
            <a:endParaRPr lang="en-US" sz="6000" b="1" dirty="0">
              <a:solidFill>
                <a:srgbClr val="000090"/>
              </a:solidFill>
              <a:latin typeface="Arial Black"/>
              <a:cs typeface="Arial Black"/>
            </a:endParaRPr>
          </a:p>
        </p:txBody>
      </p:sp>
      <p:sp>
        <p:nvSpPr>
          <p:cNvPr id="4" name="Slide Number Placeholder 3"/>
          <p:cNvSpPr>
            <a:spLocks noGrp="1"/>
          </p:cNvSpPr>
          <p:nvPr>
            <p:ph type="sldNum" sz="quarter" idx="12"/>
          </p:nvPr>
        </p:nvSpPr>
        <p:spPr/>
        <p:txBody>
          <a:bodyPr/>
          <a:lstStyle/>
          <a:p>
            <a:fld id="{380ED3A3-BA43-43DE-9A59-7E0E033A89EB}" type="slidenum">
              <a:rPr lang="en-US" smtClean="0"/>
              <a:t>13</a:t>
            </a:fld>
            <a:endParaRPr lang="en-US" dirty="0"/>
          </a:p>
        </p:txBody>
      </p:sp>
      <p:sp>
        <p:nvSpPr>
          <p:cNvPr id="7" name="TextBox 6"/>
          <p:cNvSpPr txBox="1"/>
          <p:nvPr/>
        </p:nvSpPr>
        <p:spPr>
          <a:xfrm>
            <a:off x="437905" y="6392773"/>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habd fl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24000"/>
            <a:ext cx="5372100" cy="67627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4"/>
          <p:cNvGrpSpPr>
            <a:grpSpLocks/>
          </p:cNvGrpSpPr>
          <p:nvPr/>
        </p:nvGrpSpPr>
        <p:grpSpPr bwMode="auto">
          <a:xfrm>
            <a:off x="914400" y="3124200"/>
            <a:ext cx="2657475" cy="2819400"/>
            <a:chOff x="3558" y="1818"/>
            <a:chExt cx="1674" cy="1776"/>
          </a:xfrm>
        </p:grpSpPr>
        <p:sp>
          <p:nvSpPr>
            <p:cNvPr id="14" name="Rectangle 11"/>
            <p:cNvSpPr>
              <a:spLocks noChangeArrowheads="1"/>
            </p:cNvSpPr>
            <p:nvPr/>
          </p:nvSpPr>
          <p:spPr bwMode="auto">
            <a:xfrm>
              <a:off x="3648" y="1968"/>
              <a:ext cx="1584" cy="1296"/>
            </a:xfrm>
            <a:prstGeom prst="rect">
              <a:avLst/>
            </a:prstGeom>
            <a:solidFill>
              <a:srgbClr val="FA7E02"/>
            </a:solidFill>
            <a:ln w="12700">
              <a:solidFill>
                <a:schemeClr val="bg2"/>
              </a:solidFill>
              <a:miter lim="800000"/>
              <a:headEnd/>
              <a:tailEnd type="none" w="med"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Rectangle 9"/>
            <p:cNvSpPr>
              <a:spLocks noChangeArrowheads="1"/>
            </p:cNvSpPr>
            <p:nvPr/>
          </p:nvSpPr>
          <p:spPr bwMode="auto">
            <a:xfrm>
              <a:off x="3630" y="1962"/>
              <a:ext cx="48" cy="1632"/>
            </a:xfrm>
            <a:prstGeom prst="rect">
              <a:avLst/>
            </a:prstGeom>
            <a:solidFill>
              <a:schemeClr val="tx1"/>
            </a:solidFill>
            <a:ln w="9525">
              <a:solidFill>
                <a:schemeClr val="bg2"/>
              </a:solidFill>
              <a:miter lim="800000"/>
              <a:headEnd/>
              <a:tailEnd type="none" w="med"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0"/>
            <p:cNvSpPr>
              <a:spLocks noChangeArrowheads="1"/>
            </p:cNvSpPr>
            <p:nvPr/>
          </p:nvSpPr>
          <p:spPr bwMode="auto">
            <a:xfrm>
              <a:off x="3558" y="1818"/>
              <a:ext cx="192" cy="144"/>
            </a:xfrm>
            <a:prstGeom prst="ellipse">
              <a:avLst/>
            </a:prstGeom>
            <a:solidFill>
              <a:schemeClr val="tx1"/>
            </a:solidFill>
            <a:ln w="9525">
              <a:solidFill>
                <a:schemeClr val="bg2"/>
              </a:solidFill>
              <a:round/>
              <a:headEnd/>
              <a:tailEnd type="none" w="med"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0" name="Rectangle 19"/>
          <p:cNvSpPr/>
          <p:nvPr/>
        </p:nvSpPr>
        <p:spPr>
          <a:xfrm>
            <a:off x="1905000" y="3581400"/>
            <a:ext cx="838200" cy="6858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905000" y="4495800"/>
            <a:ext cx="838200" cy="76200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657600"/>
            <a:ext cx="2654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 name="Picture 17" descr="flare red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19991">
            <a:off x="6446645" y="3212377"/>
            <a:ext cx="2455401" cy="301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6214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2473"/>
            <a:ext cx="8153400" cy="1143000"/>
          </a:xfrm>
        </p:spPr>
        <p:txBody>
          <a:bodyPr/>
          <a:lstStyle/>
          <a:p>
            <a:pPr algn="ctr"/>
            <a:r>
              <a:rPr lang="en-US" b="1" dirty="0" smtClean="0">
                <a:solidFill>
                  <a:srgbClr val="000090"/>
                </a:solidFill>
                <a:latin typeface="Arial Black"/>
                <a:cs typeface="Arial Black"/>
              </a:rPr>
              <a:t>   1-Minute Mystery</a:t>
            </a:r>
            <a:endParaRPr lang="en-US" b="1" dirty="0">
              <a:solidFill>
                <a:srgbClr val="000090"/>
              </a:solidFill>
              <a:latin typeface="Arial Black"/>
              <a:cs typeface="Arial Black"/>
            </a:endParaRPr>
          </a:p>
        </p:txBody>
      </p:sp>
      <p:sp>
        <p:nvSpPr>
          <p:cNvPr id="3" name="Content Placeholder 2"/>
          <p:cNvSpPr>
            <a:spLocks noGrp="1"/>
          </p:cNvSpPr>
          <p:nvPr>
            <p:ph idx="1"/>
          </p:nvPr>
        </p:nvSpPr>
        <p:spPr/>
        <p:txBody>
          <a:bodyPr/>
          <a:lstStyle/>
          <a:p>
            <a:pPr marL="0" indent="0">
              <a:buNone/>
            </a:pPr>
            <a:endParaRPr lang="en-US" b="1"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80ED3A3-BA43-43DE-9A59-7E0E033A89EB}" type="slidenum">
              <a:rPr lang="en-US" smtClean="0"/>
              <a:t>14</a:t>
            </a:fld>
            <a:endParaRPr lang="en-US" dirty="0"/>
          </a:p>
        </p:txBody>
      </p:sp>
      <p:pic>
        <p:nvPicPr>
          <p:cNvPr id="6" name="Picture 7" descr="1 minut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
            <a:ext cx="1371600" cy="1194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600200"/>
            <a:ext cx="7162800" cy="4536626"/>
          </a:xfrm>
          <a:prstGeom prst="rect">
            <a:avLst/>
          </a:prstGeom>
          <a:noFill/>
          <a:ln>
            <a:solidFill>
              <a:schemeClr val="accent1"/>
            </a:solidFill>
          </a:ln>
        </p:spPr>
        <p:txBody>
          <a:bodyPr wrap="square" rtlCol="0">
            <a:spAutoFit/>
          </a:bodyPr>
          <a:lstStyle/>
          <a:p>
            <a:pPr>
              <a:lnSpc>
                <a:spcPct val="80000"/>
              </a:lnSpc>
            </a:pPr>
            <a:r>
              <a:rPr lang="en-US" sz="2400" b="1" dirty="0" smtClean="0">
                <a:solidFill>
                  <a:srgbClr val="000090"/>
                </a:solidFill>
              </a:rPr>
              <a:t>Kevin </a:t>
            </a:r>
            <a:r>
              <a:rPr lang="en-US" sz="2400" b="1" dirty="0">
                <a:solidFill>
                  <a:srgbClr val="000090"/>
                </a:solidFill>
              </a:rPr>
              <a:t>was fishing in the middle of the lake in his small </a:t>
            </a:r>
            <a:r>
              <a:rPr lang="en-US" sz="2400" b="1" dirty="0" smtClean="0">
                <a:solidFill>
                  <a:srgbClr val="000090"/>
                </a:solidFill>
              </a:rPr>
              <a:t>boat. The </a:t>
            </a:r>
            <a:r>
              <a:rPr lang="en-US" sz="2400" b="1" dirty="0">
                <a:solidFill>
                  <a:srgbClr val="000090"/>
                </a:solidFill>
              </a:rPr>
              <a:t>wind was getting stronger </a:t>
            </a:r>
            <a:r>
              <a:rPr lang="en-US" sz="2400" b="1" dirty="0" smtClean="0">
                <a:solidFill>
                  <a:srgbClr val="000090"/>
                </a:solidFill>
              </a:rPr>
              <a:t>and </a:t>
            </a:r>
            <a:r>
              <a:rPr lang="en-US" sz="2400" b="1" dirty="0">
                <a:solidFill>
                  <a:srgbClr val="000090"/>
                </a:solidFill>
              </a:rPr>
              <a:t>the waves were increasing. </a:t>
            </a:r>
            <a:endParaRPr lang="en-US" sz="2400" b="1" dirty="0" smtClean="0">
              <a:solidFill>
                <a:srgbClr val="000090"/>
              </a:solidFill>
            </a:endParaRPr>
          </a:p>
          <a:p>
            <a:pPr>
              <a:lnSpc>
                <a:spcPct val="80000"/>
              </a:lnSpc>
            </a:pPr>
            <a:endParaRPr lang="en-US" sz="2400" b="1" dirty="0" smtClean="0">
              <a:solidFill>
                <a:srgbClr val="000090"/>
              </a:solidFill>
            </a:endParaRPr>
          </a:p>
          <a:p>
            <a:pPr>
              <a:lnSpc>
                <a:spcPct val="80000"/>
              </a:lnSpc>
            </a:pPr>
            <a:r>
              <a:rPr lang="en-US" sz="2400" b="1" dirty="0" smtClean="0">
                <a:solidFill>
                  <a:srgbClr val="000090"/>
                </a:solidFill>
              </a:rPr>
              <a:t>A </a:t>
            </a:r>
            <a:r>
              <a:rPr lang="en-US" sz="2400" b="1" dirty="0">
                <a:solidFill>
                  <a:srgbClr val="000090"/>
                </a:solidFill>
              </a:rPr>
              <a:t>wave came over the bow of his boat. Kevin started to bail </a:t>
            </a:r>
            <a:r>
              <a:rPr lang="en-US" sz="2400" b="1" dirty="0" smtClean="0">
                <a:solidFill>
                  <a:srgbClr val="000090"/>
                </a:solidFill>
              </a:rPr>
              <a:t>out </a:t>
            </a:r>
            <a:r>
              <a:rPr lang="en-US" sz="2400" b="1" dirty="0">
                <a:solidFill>
                  <a:srgbClr val="000090"/>
                </a:solidFill>
              </a:rPr>
              <a:t>the water but because the boat was now lower in the water, </a:t>
            </a:r>
            <a:r>
              <a:rPr lang="en-US" sz="2400" b="1" dirty="0" smtClean="0">
                <a:solidFill>
                  <a:srgbClr val="000090"/>
                </a:solidFill>
              </a:rPr>
              <a:t>waves </a:t>
            </a:r>
            <a:r>
              <a:rPr lang="en-US" sz="2400" b="1" dirty="0">
                <a:solidFill>
                  <a:srgbClr val="000090"/>
                </a:solidFill>
              </a:rPr>
              <a:t>continued to come over the bow. The boat was filling up fast. </a:t>
            </a:r>
            <a:endParaRPr lang="en-US" sz="2400" b="1" dirty="0" smtClean="0">
              <a:solidFill>
                <a:srgbClr val="000090"/>
              </a:solidFill>
            </a:endParaRPr>
          </a:p>
          <a:p>
            <a:pPr>
              <a:lnSpc>
                <a:spcPct val="80000"/>
              </a:lnSpc>
            </a:pPr>
            <a:endParaRPr lang="en-US" sz="2400" b="1" dirty="0" smtClean="0">
              <a:solidFill>
                <a:srgbClr val="000090"/>
              </a:solidFill>
            </a:endParaRPr>
          </a:p>
          <a:p>
            <a:pPr>
              <a:lnSpc>
                <a:spcPct val="80000"/>
              </a:lnSpc>
            </a:pPr>
            <a:r>
              <a:rPr lang="en-US" sz="2400" b="1" dirty="0" smtClean="0">
                <a:solidFill>
                  <a:srgbClr val="000090"/>
                </a:solidFill>
              </a:rPr>
              <a:t>Kevin </a:t>
            </a:r>
            <a:r>
              <a:rPr lang="en-US" sz="2400" b="1" dirty="0">
                <a:solidFill>
                  <a:srgbClr val="000090"/>
                </a:solidFill>
              </a:rPr>
              <a:t>tried to stand up to get help and when he did the boat </a:t>
            </a:r>
            <a:r>
              <a:rPr lang="en-US" sz="2400" b="1" dirty="0" smtClean="0">
                <a:solidFill>
                  <a:srgbClr val="000090"/>
                </a:solidFill>
              </a:rPr>
              <a:t>turned over</a:t>
            </a:r>
            <a:r>
              <a:rPr lang="en-US" sz="2400" b="1" dirty="0">
                <a:solidFill>
                  <a:srgbClr val="000090"/>
                </a:solidFill>
              </a:rPr>
              <a:t>. Kevin is now in the water and his life jacket is floating </a:t>
            </a:r>
            <a:r>
              <a:rPr lang="en-US" sz="2400" b="1" dirty="0" smtClean="0">
                <a:solidFill>
                  <a:srgbClr val="000090"/>
                </a:solidFill>
              </a:rPr>
              <a:t>away from </a:t>
            </a:r>
            <a:r>
              <a:rPr lang="en-US" sz="2400" b="1" dirty="0">
                <a:solidFill>
                  <a:srgbClr val="000090"/>
                </a:solidFill>
              </a:rPr>
              <a:t>him.</a:t>
            </a:r>
          </a:p>
          <a:p>
            <a:pPr>
              <a:lnSpc>
                <a:spcPct val="80000"/>
              </a:lnSpc>
            </a:pPr>
            <a:r>
              <a:rPr lang="en-US" sz="2400" b="1" dirty="0">
                <a:solidFill>
                  <a:srgbClr val="000090"/>
                </a:solidFill>
              </a:rPr>
              <a:t>What should Kevin do?</a:t>
            </a:r>
          </a:p>
          <a:p>
            <a:pPr>
              <a:lnSpc>
                <a:spcPct val="80000"/>
              </a:lnSpc>
            </a:pPr>
            <a:r>
              <a:rPr lang="en-US" sz="2400" b="1" dirty="0">
                <a:solidFill>
                  <a:srgbClr val="000090"/>
                </a:solidFill>
              </a:rPr>
              <a:t>Should he stay with the boat or swim for his life jacket</a:t>
            </a:r>
            <a:r>
              <a:rPr lang="en-US" sz="2400" b="1" dirty="0" smtClean="0">
                <a:solidFill>
                  <a:srgbClr val="000090"/>
                </a:solidFill>
              </a:rPr>
              <a:t>?</a:t>
            </a:r>
            <a:endParaRPr lang="en-US" sz="2400" b="1" dirty="0">
              <a:solidFill>
                <a:srgbClr val="000090"/>
              </a:solidFill>
            </a:endParaRPr>
          </a:p>
        </p:txBody>
      </p:sp>
      <p:sp>
        <p:nvSpPr>
          <p:cNvPr id="7" name="TextBox 6"/>
          <p:cNvSpPr txBox="1"/>
          <p:nvPr/>
        </p:nvSpPr>
        <p:spPr>
          <a:xfrm>
            <a:off x="322522" y="6429690"/>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81900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52400"/>
            <a:ext cx="8229600" cy="1143000"/>
          </a:xfrm>
        </p:spPr>
        <p:txBody>
          <a:bodyPr>
            <a:normAutofit/>
          </a:bodyPr>
          <a:lstStyle/>
          <a:p>
            <a:pPr algn="ctr"/>
            <a:r>
              <a:rPr lang="en-US" sz="6000" b="1" dirty="0" smtClean="0">
                <a:solidFill>
                  <a:srgbClr val="000090"/>
                </a:solidFill>
                <a:latin typeface="Arial Black"/>
                <a:cs typeface="Arial Black"/>
              </a:rPr>
              <a:t>Navigation Lights</a:t>
            </a:r>
            <a:endParaRPr lang="en-US" sz="6000" b="1" dirty="0">
              <a:solidFill>
                <a:srgbClr val="000090"/>
              </a:solidFill>
              <a:latin typeface="Arial Black"/>
              <a:cs typeface="Arial Black"/>
            </a:endParaRPr>
          </a:p>
        </p:txBody>
      </p:sp>
      <p:sp>
        <p:nvSpPr>
          <p:cNvPr id="5" name="Slide Number Placeholder 4"/>
          <p:cNvSpPr>
            <a:spLocks noGrp="1"/>
          </p:cNvSpPr>
          <p:nvPr>
            <p:ph type="sldNum" sz="quarter" idx="12"/>
          </p:nvPr>
        </p:nvSpPr>
        <p:spPr/>
        <p:txBody>
          <a:bodyPr/>
          <a:lstStyle/>
          <a:p>
            <a:fld id="{33D6E5A2-EC83-451F-A719-9AC1370DD5CF}" type="slidenum">
              <a:rPr lang="en-US" smtClean="0"/>
              <a:pPr/>
              <a:t>15</a:t>
            </a:fld>
            <a:endParaRPr lang="en-US" dirty="0"/>
          </a:p>
        </p:txBody>
      </p:sp>
      <p:sp>
        <p:nvSpPr>
          <p:cNvPr id="2" name="TextBox 1"/>
          <p:cNvSpPr txBox="1"/>
          <p:nvPr/>
        </p:nvSpPr>
        <p:spPr>
          <a:xfrm>
            <a:off x="710423" y="6177312"/>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light2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3276600" cy="3188691"/>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18" name="Picture 7" descr="light3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343400"/>
            <a:ext cx="299722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ligh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60698">
            <a:off x="5296635" y="1695165"/>
            <a:ext cx="3048864" cy="400138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4009129851"/>
      </p:ext>
    </p:extLst>
  </p:cSld>
  <p:clrMapOvr>
    <a:masterClrMapping/>
  </p:clrMapOvr>
  <mc:AlternateContent xmlns:mc="http://schemas.openxmlformats.org/markup-compatibility/2006">
    <mc:Choice xmlns:p14="http://schemas.microsoft.com/office/powerpoint/2010/main" Requires="p14">
      <p:transition p14:dur="0" advTm="58435"/>
    </mc:Choice>
    <mc:Fallback>
      <p:transition xmlns:p14="http://schemas.microsoft.com/office/powerpoint/2010/main" advTm="58435"/>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05800" cy="1143000"/>
          </a:xfrm>
          <a:ln>
            <a:noFill/>
          </a:ln>
        </p:spPr>
        <p:txBody>
          <a:bodyPr>
            <a:normAutofit/>
          </a:bodyPr>
          <a:lstStyle/>
          <a:p>
            <a:pPr algn="ctr"/>
            <a:r>
              <a:rPr lang="en-US" sz="6000" b="1" dirty="0" smtClean="0">
                <a:solidFill>
                  <a:srgbClr val="000090"/>
                </a:solidFill>
                <a:latin typeface="Arial Black"/>
                <a:cs typeface="Arial Black"/>
              </a:rPr>
              <a:t>Navigation Lights</a:t>
            </a:r>
            <a:endParaRPr lang="en-US" sz="6000" b="1" dirty="0">
              <a:solidFill>
                <a:srgbClr val="000090"/>
              </a:solidFill>
              <a:latin typeface="Arial Black"/>
              <a:cs typeface="Arial Black"/>
            </a:endParaRPr>
          </a:p>
        </p:txBody>
      </p:sp>
      <p:sp>
        <p:nvSpPr>
          <p:cNvPr id="4" name="Slide Number Placeholder 3"/>
          <p:cNvSpPr>
            <a:spLocks noGrp="1"/>
          </p:cNvSpPr>
          <p:nvPr>
            <p:ph type="sldNum" sz="quarter" idx="12"/>
          </p:nvPr>
        </p:nvSpPr>
        <p:spPr/>
        <p:txBody>
          <a:bodyPr/>
          <a:lstStyle/>
          <a:p>
            <a:fld id="{380ED3A3-BA43-43DE-9A59-7E0E033A89EB}" type="slidenum">
              <a:rPr lang="en-US" smtClean="0"/>
              <a:t>16</a:t>
            </a:fld>
            <a:endParaRPr lang="en-US" dirty="0"/>
          </a:p>
        </p:txBody>
      </p:sp>
      <p:sp>
        <p:nvSpPr>
          <p:cNvPr id="5" name="TextBox 4"/>
          <p:cNvSpPr txBox="1"/>
          <p:nvPr/>
        </p:nvSpPr>
        <p:spPr>
          <a:xfrm>
            <a:off x="410308" y="6330462"/>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light2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2192717"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8" name="Picture 7" descr="light3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572000"/>
            <a:ext cx="2209800" cy="185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ligh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429000"/>
            <a:ext cx="2350115" cy="308433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4" name="TextBox 13"/>
          <p:cNvSpPr txBox="1"/>
          <p:nvPr/>
        </p:nvSpPr>
        <p:spPr>
          <a:xfrm>
            <a:off x="1066800" y="1143000"/>
            <a:ext cx="7443063" cy="2246769"/>
          </a:xfrm>
          <a:prstGeom prst="rect">
            <a:avLst/>
          </a:prstGeom>
          <a:noFill/>
          <a:ln>
            <a:noFill/>
          </a:ln>
        </p:spPr>
        <p:txBody>
          <a:bodyPr wrap="none" rtlCol="0">
            <a:spAutoFit/>
          </a:bodyPr>
          <a:lstStyle/>
          <a:p>
            <a:pPr marL="457200" indent="-457200">
              <a:buFont typeface="Arial"/>
              <a:buChar char="•"/>
            </a:pPr>
            <a:r>
              <a:rPr lang="en-US" sz="2800" b="1" dirty="0" smtClean="0">
                <a:solidFill>
                  <a:srgbClr val="000090"/>
                </a:solidFill>
                <a:latin typeface="Arial Black"/>
                <a:cs typeface="Arial Black"/>
              </a:rPr>
              <a:t>Lights must be shown after sunset</a:t>
            </a:r>
          </a:p>
          <a:p>
            <a:pPr marL="457200" indent="-457200">
              <a:buFont typeface="Arial"/>
              <a:buChar char="•"/>
            </a:pPr>
            <a:endParaRPr lang="en-US" sz="2800" b="1" dirty="0">
              <a:solidFill>
                <a:srgbClr val="000090"/>
              </a:solidFill>
              <a:latin typeface="Arial Black"/>
              <a:cs typeface="Arial Black"/>
            </a:endParaRPr>
          </a:p>
          <a:p>
            <a:pPr marL="457200" indent="-457200">
              <a:buFont typeface="Arial"/>
              <a:buChar char="•"/>
            </a:pPr>
            <a:r>
              <a:rPr lang="en-US" sz="2800" b="1" dirty="0" smtClean="0">
                <a:solidFill>
                  <a:srgbClr val="000090"/>
                </a:solidFill>
                <a:latin typeface="Arial Black"/>
                <a:cs typeface="Arial Black"/>
              </a:rPr>
              <a:t>In reduced </a:t>
            </a:r>
            <a:r>
              <a:rPr lang="en-US" sz="2800" b="1" dirty="0">
                <a:solidFill>
                  <a:srgbClr val="000090"/>
                </a:solidFill>
                <a:latin typeface="Arial Black"/>
                <a:cs typeface="Arial Black"/>
              </a:rPr>
              <a:t>v</a:t>
            </a:r>
            <a:r>
              <a:rPr lang="en-US" sz="2800" b="1" dirty="0" smtClean="0">
                <a:solidFill>
                  <a:srgbClr val="000090"/>
                </a:solidFill>
                <a:latin typeface="Arial Black"/>
                <a:cs typeface="Arial Black"/>
              </a:rPr>
              <a:t>isibility</a:t>
            </a:r>
          </a:p>
          <a:p>
            <a:pPr marL="457200" indent="-457200">
              <a:buFont typeface="Arial"/>
              <a:buChar char="•"/>
            </a:pPr>
            <a:endParaRPr lang="en-US" sz="2800" b="1" dirty="0">
              <a:solidFill>
                <a:srgbClr val="000090"/>
              </a:solidFill>
              <a:latin typeface="Arial Black"/>
              <a:cs typeface="Arial Black"/>
            </a:endParaRPr>
          </a:p>
          <a:p>
            <a:pPr marL="457200" indent="-457200">
              <a:buFont typeface="Arial"/>
              <a:buChar char="•"/>
            </a:pPr>
            <a:r>
              <a:rPr lang="en-US" sz="2800" b="1" dirty="0" smtClean="0">
                <a:solidFill>
                  <a:srgbClr val="000090"/>
                </a:solidFill>
                <a:latin typeface="Arial Black"/>
                <a:cs typeface="Arial Black"/>
              </a:rPr>
              <a:t>PWC have no lights </a:t>
            </a:r>
            <a:r>
              <a:rPr lang="mr-IN" sz="2800" b="1" dirty="0" smtClean="0">
                <a:solidFill>
                  <a:srgbClr val="000090"/>
                </a:solidFill>
                <a:latin typeface="Arial Black"/>
                <a:cs typeface="Arial Black"/>
              </a:rPr>
              <a:t>–</a:t>
            </a:r>
            <a:r>
              <a:rPr lang="en-US" sz="2800" b="1" dirty="0" smtClean="0">
                <a:solidFill>
                  <a:srgbClr val="000090"/>
                </a:solidFill>
                <a:latin typeface="Arial Black"/>
                <a:cs typeface="Arial Black"/>
              </a:rPr>
              <a:t> why?</a:t>
            </a:r>
          </a:p>
        </p:txBody>
      </p:sp>
    </p:spTree>
    <p:extLst>
      <p:ext uri="{BB962C8B-B14F-4D97-AF65-F5344CB8AC3E}">
        <p14:creationId xmlns:p14="http://schemas.microsoft.com/office/powerpoint/2010/main" val="180166865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7692"/>
            <a:ext cx="8077200" cy="914400"/>
          </a:xfrm>
        </p:spPr>
        <p:txBody>
          <a:bodyPr>
            <a:noAutofit/>
          </a:bodyPr>
          <a:lstStyle/>
          <a:p>
            <a:pPr algn="ctr"/>
            <a:r>
              <a:rPr lang="en-US" sz="6000" b="1" dirty="0">
                <a:solidFill>
                  <a:srgbClr val="000090"/>
                </a:solidFill>
                <a:latin typeface="Arial Black"/>
                <a:cs typeface="Arial Black"/>
              </a:rPr>
              <a:t>Rules of the Road</a:t>
            </a:r>
            <a:endParaRPr lang="en-US" sz="6000" dirty="0"/>
          </a:p>
        </p:txBody>
      </p:sp>
      <p:sp>
        <p:nvSpPr>
          <p:cNvPr id="3" name="Content Placeholder 2"/>
          <p:cNvSpPr>
            <a:spLocks noGrp="1"/>
          </p:cNvSpPr>
          <p:nvPr>
            <p:ph idx="1"/>
          </p:nvPr>
        </p:nvSpPr>
        <p:spPr>
          <a:xfrm>
            <a:off x="685800" y="1066800"/>
            <a:ext cx="8001000" cy="5257800"/>
          </a:xfrm>
        </p:spPr>
        <p:txBody>
          <a:bodyPr/>
          <a:lstStyle/>
          <a:p>
            <a:pPr marL="3657600" lvl="8" indent="0" algn="ctr">
              <a:buNone/>
            </a:pPr>
            <a:r>
              <a:rPr lang="en-US" sz="3200" b="1" dirty="0" smtClean="0">
                <a:solidFill>
                  <a:srgbClr val="000090"/>
                </a:solidFill>
                <a:latin typeface="Arial Black"/>
                <a:cs typeface="Arial Black"/>
              </a:rPr>
              <a:t>Boating Terms:  </a:t>
            </a:r>
          </a:p>
          <a:p>
            <a:pPr marL="3657600" lvl="8" indent="0" algn="ctr">
              <a:buNone/>
            </a:pPr>
            <a:endParaRPr lang="en-US" b="1" dirty="0">
              <a:solidFill>
                <a:srgbClr val="000090"/>
              </a:solidFill>
              <a:latin typeface="Arial Black"/>
              <a:cs typeface="Arial Black"/>
            </a:endParaRPr>
          </a:p>
          <a:p>
            <a:pPr marL="3657600" lvl="8" indent="0" algn="r">
              <a:buNone/>
            </a:pPr>
            <a:r>
              <a:rPr lang="en-US" sz="2400" b="1" u="sng" dirty="0" smtClean="0">
                <a:solidFill>
                  <a:srgbClr val="000090"/>
                </a:solidFill>
                <a:latin typeface="Arial Black"/>
                <a:cs typeface="Arial Black"/>
              </a:rPr>
              <a:t>Stand-on Boat: </a:t>
            </a:r>
            <a:r>
              <a:rPr lang="en-US" b="1" dirty="0" smtClean="0">
                <a:solidFill>
                  <a:srgbClr val="000090"/>
                </a:solidFill>
                <a:latin typeface="Arial Black"/>
                <a:cs typeface="Arial Black"/>
              </a:rPr>
              <a:t>The boat </a:t>
            </a:r>
          </a:p>
          <a:p>
            <a:pPr marL="3657600" lvl="8" indent="0" algn="r">
              <a:buNone/>
            </a:pPr>
            <a:r>
              <a:rPr lang="en-US" b="1" dirty="0">
                <a:solidFill>
                  <a:srgbClr val="000090"/>
                </a:solidFill>
                <a:latin typeface="Arial Black"/>
                <a:cs typeface="Arial Black"/>
              </a:rPr>
              <a:t>t</a:t>
            </a:r>
            <a:r>
              <a:rPr lang="en-US" b="1" dirty="0" smtClean="0">
                <a:solidFill>
                  <a:srgbClr val="000090"/>
                </a:solidFill>
                <a:latin typeface="Arial Black"/>
                <a:cs typeface="Arial Black"/>
              </a:rPr>
              <a:t>hat does not change</a:t>
            </a:r>
          </a:p>
          <a:p>
            <a:pPr marL="3657600" lvl="8" indent="0" algn="r">
              <a:buNone/>
            </a:pPr>
            <a:r>
              <a:rPr lang="en-US" b="1" dirty="0">
                <a:solidFill>
                  <a:srgbClr val="000090"/>
                </a:solidFill>
                <a:latin typeface="Arial Black"/>
                <a:cs typeface="Arial Black"/>
              </a:rPr>
              <a:t>d</a:t>
            </a:r>
            <a:r>
              <a:rPr lang="en-US" b="1" dirty="0" smtClean="0">
                <a:solidFill>
                  <a:srgbClr val="000090"/>
                </a:solidFill>
                <a:latin typeface="Arial Black"/>
                <a:cs typeface="Arial Black"/>
              </a:rPr>
              <a:t>irection or speed.</a:t>
            </a:r>
          </a:p>
          <a:p>
            <a:pPr marL="3657600" lvl="8" indent="0" algn="r">
              <a:buNone/>
            </a:pPr>
            <a:endParaRPr lang="en-US" b="1" dirty="0">
              <a:solidFill>
                <a:srgbClr val="000090"/>
              </a:solidFill>
              <a:latin typeface="Arial Black"/>
              <a:cs typeface="Arial Black"/>
            </a:endParaRPr>
          </a:p>
          <a:p>
            <a:pPr marL="3657600" lvl="8" indent="0" algn="r">
              <a:buNone/>
            </a:pPr>
            <a:r>
              <a:rPr lang="en-US" sz="2400" b="1" u="sng" dirty="0" smtClean="0">
                <a:solidFill>
                  <a:srgbClr val="000090"/>
                </a:solidFill>
                <a:latin typeface="Arial Black"/>
                <a:cs typeface="Arial Black"/>
              </a:rPr>
              <a:t>Give-way Boat: </a:t>
            </a:r>
            <a:r>
              <a:rPr lang="en-US" b="1" dirty="0" smtClean="0">
                <a:solidFill>
                  <a:srgbClr val="000090"/>
                </a:solidFill>
                <a:latin typeface="Arial Black"/>
                <a:cs typeface="Arial Black"/>
              </a:rPr>
              <a:t>The boat</a:t>
            </a:r>
          </a:p>
          <a:p>
            <a:pPr marL="3657600" lvl="8" indent="0" algn="r">
              <a:buNone/>
            </a:pPr>
            <a:r>
              <a:rPr lang="en-US" b="1" dirty="0" smtClean="0">
                <a:solidFill>
                  <a:srgbClr val="000090"/>
                </a:solidFill>
                <a:latin typeface="Arial Black"/>
                <a:cs typeface="Arial Black"/>
              </a:rPr>
              <a:t> that has to change its </a:t>
            </a:r>
          </a:p>
          <a:p>
            <a:pPr marL="3657600" lvl="8" indent="0" algn="r">
              <a:buNone/>
            </a:pPr>
            <a:r>
              <a:rPr lang="en-US" b="1" dirty="0">
                <a:solidFill>
                  <a:srgbClr val="000090"/>
                </a:solidFill>
                <a:latin typeface="Arial Black"/>
                <a:cs typeface="Arial Black"/>
              </a:rPr>
              <a:t>d</a:t>
            </a:r>
            <a:r>
              <a:rPr lang="en-US" b="1" dirty="0" smtClean="0">
                <a:solidFill>
                  <a:srgbClr val="000090"/>
                </a:solidFill>
                <a:latin typeface="Arial Black"/>
                <a:cs typeface="Arial Black"/>
              </a:rPr>
              <a:t>irection or speed to </a:t>
            </a:r>
          </a:p>
          <a:p>
            <a:pPr marL="3657600" lvl="8" indent="0" algn="r">
              <a:buNone/>
            </a:pPr>
            <a:r>
              <a:rPr lang="en-US" b="1" dirty="0">
                <a:solidFill>
                  <a:srgbClr val="000090"/>
                </a:solidFill>
                <a:latin typeface="Arial Black"/>
                <a:cs typeface="Arial Black"/>
              </a:rPr>
              <a:t>s</a:t>
            </a:r>
            <a:r>
              <a:rPr lang="en-US" b="1" dirty="0" smtClean="0">
                <a:solidFill>
                  <a:srgbClr val="000090"/>
                </a:solidFill>
                <a:latin typeface="Arial Black"/>
                <a:cs typeface="Arial Black"/>
              </a:rPr>
              <a:t>tay out of the way.</a:t>
            </a:r>
          </a:p>
          <a:p>
            <a:pPr marL="3657600" lvl="8" indent="0" algn="r">
              <a:buNone/>
            </a:pPr>
            <a:endParaRPr lang="en-US" b="1" dirty="0">
              <a:solidFill>
                <a:srgbClr val="000090"/>
              </a:solidFill>
              <a:latin typeface="Arial Black"/>
              <a:cs typeface="Arial Black"/>
            </a:endParaRPr>
          </a:p>
          <a:p>
            <a:pPr marL="3657600" lvl="8" indent="0" algn="r">
              <a:buNone/>
            </a:pPr>
            <a:r>
              <a:rPr lang="en-US" b="1" dirty="0" smtClean="0">
                <a:solidFill>
                  <a:srgbClr val="000090"/>
                </a:solidFill>
                <a:latin typeface="Arial Black"/>
                <a:cs typeface="Arial Black"/>
              </a:rPr>
              <a:t>   </a:t>
            </a:r>
            <a:endParaRPr lang="en-US" b="1" dirty="0">
              <a:solidFill>
                <a:srgbClr val="000090"/>
              </a:solidFill>
              <a:latin typeface="Arial Black"/>
              <a:cs typeface="Arial Black"/>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pPr/>
              <a:t>17</a:t>
            </a:fld>
            <a:endParaRPr lang="en-US" dirty="0"/>
          </a:p>
        </p:txBody>
      </p:sp>
      <p:grpSp>
        <p:nvGrpSpPr>
          <p:cNvPr id="5" name="Group 4"/>
          <p:cNvGrpSpPr>
            <a:grpSpLocks/>
          </p:cNvGrpSpPr>
          <p:nvPr/>
        </p:nvGrpSpPr>
        <p:grpSpPr bwMode="auto">
          <a:xfrm>
            <a:off x="533400" y="1143000"/>
            <a:ext cx="3886200" cy="4876800"/>
            <a:chOff x="3504" y="720"/>
            <a:chExt cx="2304" cy="3322"/>
          </a:xfrm>
        </p:grpSpPr>
        <p:grpSp>
          <p:nvGrpSpPr>
            <p:cNvPr id="6" name="Group 5"/>
            <p:cNvGrpSpPr>
              <a:grpSpLocks/>
            </p:cNvGrpSpPr>
            <p:nvPr/>
          </p:nvGrpSpPr>
          <p:grpSpPr bwMode="auto">
            <a:xfrm>
              <a:off x="3504" y="720"/>
              <a:ext cx="2304" cy="3322"/>
              <a:chOff x="240" y="758"/>
              <a:chExt cx="2208" cy="3274"/>
            </a:xfrm>
          </p:grpSpPr>
          <p:pic>
            <p:nvPicPr>
              <p:cNvPr id="10" name="Picture 9" descr="danger_zo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768"/>
                <a:ext cx="2208"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288" y="758"/>
                <a:ext cx="81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n-US" altLang="en-US" sz="1200">
                    <a:solidFill>
                      <a:srgbClr val="000000"/>
                    </a:solidFill>
                  </a:rPr>
                  <a:t>Dead ahead</a:t>
                </a:r>
              </a:p>
            </p:txBody>
          </p:sp>
          <p:sp>
            <p:nvSpPr>
              <p:cNvPr id="12" name="Text Box 21"/>
              <p:cNvSpPr txBox="1">
                <a:spLocks noChangeArrowheads="1"/>
              </p:cNvSpPr>
              <p:nvPr/>
            </p:nvSpPr>
            <p:spPr bwMode="auto">
              <a:xfrm>
                <a:off x="288" y="3811"/>
                <a:ext cx="81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n-US" altLang="en-US" sz="1200">
                    <a:solidFill>
                      <a:srgbClr val="000000"/>
                    </a:solidFill>
                  </a:rPr>
                  <a:t>Astern</a:t>
                </a:r>
              </a:p>
            </p:txBody>
          </p:sp>
          <p:sp>
            <p:nvSpPr>
              <p:cNvPr id="13" name="Text Box 22"/>
              <p:cNvSpPr txBox="1">
                <a:spLocks noChangeArrowheads="1"/>
              </p:cNvSpPr>
              <p:nvPr/>
            </p:nvSpPr>
            <p:spPr bwMode="auto">
              <a:xfrm>
                <a:off x="1056" y="2611"/>
                <a:ext cx="100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endParaRPr lang="en-US" altLang="en-US" sz="1200" dirty="0">
                  <a:solidFill>
                    <a:srgbClr val="000000"/>
                  </a:solidFill>
                </a:endParaRPr>
              </a:p>
            </p:txBody>
          </p:sp>
          <p:sp>
            <p:nvSpPr>
              <p:cNvPr id="14" name="Text Box 23"/>
              <p:cNvSpPr txBox="1">
                <a:spLocks noChangeArrowheads="1"/>
              </p:cNvSpPr>
              <p:nvPr/>
            </p:nvSpPr>
            <p:spPr bwMode="auto">
              <a:xfrm rot="1177095">
                <a:off x="960" y="3198"/>
                <a:ext cx="120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endParaRPr lang="en-US" altLang="en-US" sz="1200" dirty="0">
                  <a:solidFill>
                    <a:srgbClr val="000000"/>
                  </a:solidFill>
                </a:endParaRPr>
              </a:p>
            </p:txBody>
          </p:sp>
          <p:sp>
            <p:nvSpPr>
              <p:cNvPr id="15" name="Text Box 24"/>
              <p:cNvSpPr txBox="1">
                <a:spLocks noChangeArrowheads="1"/>
              </p:cNvSpPr>
              <p:nvPr/>
            </p:nvSpPr>
            <p:spPr bwMode="auto">
              <a:xfrm>
                <a:off x="1008" y="768"/>
                <a:ext cx="139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r" eaLnBrk="1" hangingPunct="1">
                  <a:spcBef>
                    <a:spcPct val="50000"/>
                  </a:spcBef>
                </a:pPr>
                <a:r>
                  <a:rPr lang="en-US" altLang="en-US" sz="1000" dirty="0" smtClean="0">
                    <a:solidFill>
                      <a:srgbClr val="000099"/>
                    </a:solidFill>
                  </a:rPr>
                  <a:t>.</a:t>
                </a:r>
                <a:endParaRPr lang="en-US" altLang="en-US" sz="1000" dirty="0">
                  <a:solidFill>
                    <a:srgbClr val="000099"/>
                  </a:solidFill>
                </a:endParaRPr>
              </a:p>
              <a:p>
                <a:pPr algn="r" eaLnBrk="1" hangingPunct="1">
                  <a:spcBef>
                    <a:spcPct val="50000"/>
                  </a:spcBef>
                </a:pPr>
                <a:endParaRPr lang="en-US" altLang="en-US" sz="1000" dirty="0">
                  <a:solidFill>
                    <a:srgbClr val="000099"/>
                  </a:solidFill>
                </a:endParaRPr>
              </a:p>
            </p:txBody>
          </p:sp>
        </p:grpSp>
        <p:grpSp>
          <p:nvGrpSpPr>
            <p:cNvPr id="7" name="Group 6"/>
            <p:cNvGrpSpPr>
              <a:grpSpLocks/>
            </p:cNvGrpSpPr>
            <p:nvPr/>
          </p:nvGrpSpPr>
          <p:grpSpPr bwMode="auto">
            <a:xfrm>
              <a:off x="3504" y="1516"/>
              <a:ext cx="986" cy="558"/>
              <a:chOff x="259" y="1678"/>
              <a:chExt cx="986" cy="558"/>
            </a:xfrm>
          </p:grpSpPr>
          <p:sp>
            <p:nvSpPr>
              <p:cNvPr id="8" name="Freeform 7"/>
              <p:cNvSpPr>
                <a:spLocks/>
              </p:cNvSpPr>
              <p:nvPr/>
            </p:nvSpPr>
            <p:spPr bwMode="auto">
              <a:xfrm>
                <a:off x="748" y="1678"/>
                <a:ext cx="497" cy="558"/>
              </a:xfrm>
              <a:custGeom>
                <a:avLst/>
                <a:gdLst>
                  <a:gd name="T0" fmla="*/ 0 w 476"/>
                  <a:gd name="T1" fmla="*/ 635 h 550"/>
                  <a:gd name="T2" fmla="*/ 0 w 476"/>
                  <a:gd name="T3" fmla="*/ 4 h 550"/>
                  <a:gd name="T4" fmla="*/ 1357 w 476"/>
                  <a:gd name="T5" fmla="*/ 835 h 550"/>
                  <a:gd name="T6" fmla="*/ 0 w 476"/>
                  <a:gd name="T7" fmla="*/ 635 h 550"/>
                  <a:gd name="T8" fmla="*/ 0 60000 65536"/>
                  <a:gd name="T9" fmla="*/ 0 60000 65536"/>
                  <a:gd name="T10" fmla="*/ 0 60000 65536"/>
                  <a:gd name="T11" fmla="*/ 0 60000 65536"/>
                  <a:gd name="T12" fmla="*/ 0 w 476"/>
                  <a:gd name="T13" fmla="*/ 0 h 550"/>
                  <a:gd name="T14" fmla="*/ 476 w 476"/>
                  <a:gd name="T15" fmla="*/ 550 h 550"/>
                </a:gdLst>
                <a:ahLst/>
                <a:cxnLst>
                  <a:cxn ang="T8">
                    <a:pos x="T0" y="T1"/>
                  </a:cxn>
                  <a:cxn ang="T9">
                    <a:pos x="T2" y="T3"/>
                  </a:cxn>
                  <a:cxn ang="T10">
                    <a:pos x="T4" y="T5"/>
                  </a:cxn>
                  <a:cxn ang="T11">
                    <a:pos x="T6" y="T7"/>
                  </a:cxn>
                </a:cxnLst>
                <a:rect l="T12" t="T13" r="T14" b="T15"/>
                <a:pathLst>
                  <a:path w="476" h="550">
                    <a:moveTo>
                      <a:pt x="0" y="418"/>
                    </a:moveTo>
                    <a:cubicBezTo>
                      <a:pt x="0" y="304"/>
                      <a:pt x="0" y="68"/>
                      <a:pt x="0" y="4"/>
                    </a:cubicBezTo>
                    <a:cubicBezTo>
                      <a:pt x="216" y="0"/>
                      <a:pt x="476" y="198"/>
                      <a:pt x="389" y="550"/>
                    </a:cubicBezTo>
                    <a:cubicBezTo>
                      <a:pt x="196" y="482"/>
                      <a:pt x="77" y="444"/>
                      <a:pt x="0" y="418"/>
                    </a:cubicBezTo>
                    <a:close/>
                  </a:path>
                </a:pathLst>
              </a:custGeom>
              <a:solidFill>
                <a:srgbClr val="66FF33"/>
              </a:solidFill>
              <a:ln w="9525">
                <a:solidFill>
                  <a:schemeClr val="tx1"/>
                </a:solidFill>
                <a:round/>
                <a:headEnd/>
                <a:tailEnd/>
              </a:ln>
            </p:spPr>
            <p:txBody>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endParaRPr lang="en-US"/>
              </a:p>
            </p:txBody>
          </p:sp>
          <p:sp>
            <p:nvSpPr>
              <p:cNvPr id="9" name="Freeform 8"/>
              <p:cNvSpPr>
                <a:spLocks/>
              </p:cNvSpPr>
              <p:nvPr/>
            </p:nvSpPr>
            <p:spPr bwMode="auto">
              <a:xfrm rot="-6517938">
                <a:off x="308" y="1632"/>
                <a:ext cx="475" cy="574"/>
              </a:xfrm>
              <a:custGeom>
                <a:avLst/>
                <a:gdLst>
                  <a:gd name="T0" fmla="*/ 0 w 476"/>
                  <a:gd name="T1" fmla="*/ 1448 h 550"/>
                  <a:gd name="T2" fmla="*/ 0 w 476"/>
                  <a:gd name="T3" fmla="*/ 4 h 550"/>
                  <a:gd name="T4" fmla="*/ 360 w 476"/>
                  <a:gd name="T5" fmla="*/ 1898 h 550"/>
                  <a:gd name="T6" fmla="*/ 0 w 476"/>
                  <a:gd name="T7" fmla="*/ 1448 h 550"/>
                  <a:gd name="T8" fmla="*/ 0 60000 65536"/>
                  <a:gd name="T9" fmla="*/ 0 60000 65536"/>
                  <a:gd name="T10" fmla="*/ 0 60000 65536"/>
                  <a:gd name="T11" fmla="*/ 0 60000 65536"/>
                  <a:gd name="T12" fmla="*/ 0 w 476"/>
                  <a:gd name="T13" fmla="*/ 0 h 550"/>
                  <a:gd name="T14" fmla="*/ 476 w 476"/>
                  <a:gd name="T15" fmla="*/ 550 h 550"/>
                </a:gdLst>
                <a:ahLst/>
                <a:cxnLst>
                  <a:cxn ang="T8">
                    <a:pos x="T0" y="T1"/>
                  </a:cxn>
                  <a:cxn ang="T9">
                    <a:pos x="T2" y="T3"/>
                  </a:cxn>
                  <a:cxn ang="T10">
                    <a:pos x="T4" y="T5"/>
                  </a:cxn>
                  <a:cxn ang="T11">
                    <a:pos x="T6" y="T7"/>
                  </a:cxn>
                </a:cxnLst>
                <a:rect l="T12" t="T13" r="T14" b="T15"/>
                <a:pathLst>
                  <a:path w="476" h="550">
                    <a:moveTo>
                      <a:pt x="0" y="418"/>
                    </a:moveTo>
                    <a:cubicBezTo>
                      <a:pt x="0" y="304"/>
                      <a:pt x="0" y="68"/>
                      <a:pt x="0" y="4"/>
                    </a:cubicBezTo>
                    <a:cubicBezTo>
                      <a:pt x="216" y="0"/>
                      <a:pt x="476" y="198"/>
                      <a:pt x="389" y="550"/>
                    </a:cubicBezTo>
                    <a:cubicBezTo>
                      <a:pt x="196" y="482"/>
                      <a:pt x="77" y="444"/>
                      <a:pt x="0" y="418"/>
                    </a:cubicBezTo>
                    <a:close/>
                  </a:path>
                </a:pathLst>
              </a:custGeom>
              <a:solidFill>
                <a:srgbClr val="FF0000"/>
              </a:solidFill>
              <a:ln w="9525">
                <a:solidFill>
                  <a:schemeClr val="tx1"/>
                </a:solidFill>
                <a:round/>
                <a:headEnd/>
                <a:tailEnd/>
              </a:ln>
            </p:spPr>
            <p:txBody>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endParaRPr lang="en-US"/>
              </a:p>
            </p:txBody>
          </p:sp>
        </p:grpSp>
      </p:grpSp>
      <p:sp>
        <p:nvSpPr>
          <p:cNvPr id="27" name="TextBox 26"/>
          <p:cNvSpPr txBox="1"/>
          <p:nvPr/>
        </p:nvSpPr>
        <p:spPr>
          <a:xfrm>
            <a:off x="2362200" y="2514600"/>
            <a:ext cx="1295400" cy="830997"/>
          </a:xfrm>
          <a:prstGeom prst="rect">
            <a:avLst/>
          </a:prstGeom>
          <a:noFill/>
          <a:ln>
            <a:solidFill>
              <a:schemeClr val="accent1"/>
            </a:solidFill>
          </a:ln>
        </p:spPr>
        <p:txBody>
          <a:bodyPr wrap="square" rtlCol="0">
            <a:spAutoFit/>
          </a:bodyPr>
          <a:lstStyle/>
          <a:p>
            <a:r>
              <a:rPr lang="en-US" sz="2400" b="1" dirty="0" smtClean="0"/>
              <a:t>Danger Zone</a:t>
            </a:r>
          </a:p>
        </p:txBody>
      </p:sp>
    </p:spTree>
    <p:extLst>
      <p:ext uri="{BB962C8B-B14F-4D97-AF65-F5344CB8AC3E}">
        <p14:creationId xmlns:p14="http://schemas.microsoft.com/office/powerpoint/2010/main" val="72501427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Rules of the Road</a:t>
            </a:r>
            <a:endParaRPr lang="en-US" sz="6000" b="1" dirty="0">
              <a:solidFill>
                <a:srgbClr val="000090"/>
              </a:solidFill>
              <a:latin typeface="Arial Black"/>
              <a:cs typeface="Arial Black"/>
            </a:endParaRPr>
          </a:p>
        </p:txBody>
      </p:sp>
      <p:sp>
        <p:nvSpPr>
          <p:cNvPr id="3" name="Content Placeholder 2"/>
          <p:cNvSpPr>
            <a:spLocks noGrp="1"/>
          </p:cNvSpPr>
          <p:nvPr>
            <p:ph idx="1"/>
          </p:nvPr>
        </p:nvSpPr>
        <p:spPr>
          <a:xfrm>
            <a:off x="838200" y="1371600"/>
            <a:ext cx="8077200" cy="4572000"/>
          </a:xfrm>
        </p:spPr>
        <p:txBody>
          <a:bodyPr>
            <a:normAutofit/>
          </a:bodyPr>
          <a:lstStyle/>
          <a:p>
            <a:r>
              <a:rPr lang="en-US" sz="4000" b="1" dirty="0" smtClean="0">
                <a:solidFill>
                  <a:srgbClr val="000090"/>
                </a:solidFill>
                <a:latin typeface="Arial Black"/>
                <a:cs typeface="Arial Black"/>
              </a:rPr>
              <a:t>Meeting head-on</a:t>
            </a:r>
            <a:endParaRPr lang="en-US" sz="4000" b="1" dirty="0">
              <a:solidFill>
                <a:srgbClr val="000090"/>
              </a:solidFill>
              <a:latin typeface="Arial Black"/>
              <a:cs typeface="Arial Black"/>
            </a:endParaRPr>
          </a:p>
          <a:p>
            <a:pPr marL="457200" lvl="1" indent="0">
              <a:buNone/>
            </a:pPr>
            <a:endParaRPr lang="en-US" b="1" dirty="0"/>
          </a:p>
        </p:txBody>
      </p:sp>
      <p:sp>
        <p:nvSpPr>
          <p:cNvPr id="4" name="Slide Number Placeholder 3"/>
          <p:cNvSpPr>
            <a:spLocks noGrp="1"/>
          </p:cNvSpPr>
          <p:nvPr>
            <p:ph type="sldNum" sz="quarter" idx="12"/>
          </p:nvPr>
        </p:nvSpPr>
        <p:spPr/>
        <p:txBody>
          <a:bodyPr/>
          <a:lstStyle/>
          <a:p>
            <a:fld id="{380ED3A3-BA43-43DE-9A59-7E0E033A89EB}" type="slidenum">
              <a:rPr lang="en-US" smtClean="0"/>
              <a:t>18</a:t>
            </a:fld>
            <a:endParaRPr lang="en-US" dirty="0"/>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11"/>
          <p:cNvGrpSpPr>
            <a:grpSpLocks/>
          </p:cNvGrpSpPr>
          <p:nvPr/>
        </p:nvGrpSpPr>
        <p:grpSpPr bwMode="auto">
          <a:xfrm>
            <a:off x="609600" y="3505200"/>
            <a:ext cx="8204200" cy="1298575"/>
            <a:chOff x="336" y="2574"/>
            <a:chExt cx="5168" cy="818"/>
          </a:xfrm>
        </p:grpSpPr>
        <p:pic>
          <p:nvPicPr>
            <p:cNvPr id="10" name="Picture 7" descr="pass yel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575"/>
              <a:ext cx="2269"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ass blue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574"/>
              <a:ext cx="195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8"/>
          <p:cNvGrpSpPr>
            <a:grpSpLocks/>
          </p:cNvGrpSpPr>
          <p:nvPr/>
        </p:nvGrpSpPr>
        <p:grpSpPr bwMode="auto">
          <a:xfrm>
            <a:off x="685800" y="2667000"/>
            <a:ext cx="4953000" cy="1524000"/>
            <a:chOff x="480" y="2064"/>
            <a:chExt cx="3120" cy="960"/>
          </a:xfrm>
        </p:grpSpPr>
        <p:sp>
          <p:nvSpPr>
            <p:cNvPr id="13" name="Line 6"/>
            <p:cNvSpPr>
              <a:spLocks noChangeShapeType="1"/>
            </p:cNvSpPr>
            <p:nvPr/>
          </p:nvSpPr>
          <p:spPr bwMode="auto">
            <a:xfrm flipH="1">
              <a:off x="480" y="2064"/>
              <a:ext cx="2208" cy="0"/>
            </a:xfrm>
            <a:prstGeom prst="line">
              <a:avLst/>
            </a:prstGeom>
            <a:noFill/>
            <a:ln w="1778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 name="Line 9"/>
            <p:cNvSpPr>
              <a:spLocks noChangeShapeType="1"/>
            </p:cNvSpPr>
            <p:nvPr/>
          </p:nvSpPr>
          <p:spPr bwMode="auto">
            <a:xfrm>
              <a:off x="2736" y="2064"/>
              <a:ext cx="525" cy="942"/>
            </a:xfrm>
            <a:prstGeom prst="line">
              <a:avLst/>
            </a:prstGeom>
            <a:noFill/>
            <a:ln w="177800">
              <a:solidFill>
                <a:schemeClr val="tx1"/>
              </a:solidFill>
              <a:prstDash val="sysDot"/>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 name="Line 10"/>
            <p:cNvSpPr>
              <a:spLocks noChangeShapeType="1"/>
            </p:cNvSpPr>
            <p:nvPr/>
          </p:nvSpPr>
          <p:spPr bwMode="auto">
            <a:xfrm>
              <a:off x="3216" y="3024"/>
              <a:ext cx="384" cy="0"/>
            </a:xfrm>
            <a:prstGeom prst="line">
              <a:avLst/>
            </a:prstGeom>
            <a:noFill/>
            <a:ln w="177800">
              <a:solidFill>
                <a:schemeClr val="tx1"/>
              </a:solidFill>
              <a:prstDash val="sysDot"/>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7" name="Line 9"/>
          <p:cNvSpPr>
            <a:spLocks noChangeShapeType="1"/>
          </p:cNvSpPr>
          <p:nvPr/>
        </p:nvSpPr>
        <p:spPr bwMode="auto">
          <a:xfrm>
            <a:off x="4572000" y="4419600"/>
            <a:ext cx="833438" cy="1495425"/>
          </a:xfrm>
          <a:prstGeom prst="line">
            <a:avLst/>
          </a:prstGeom>
          <a:noFill/>
          <a:ln w="177800">
            <a:solidFill>
              <a:schemeClr val="tx1"/>
            </a:solidFill>
            <a:prstDash val="sysDot"/>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8" name="Group 19"/>
          <p:cNvGrpSpPr>
            <a:grpSpLocks/>
          </p:cNvGrpSpPr>
          <p:nvPr/>
        </p:nvGrpSpPr>
        <p:grpSpPr bwMode="auto">
          <a:xfrm flipH="1" flipV="1">
            <a:off x="3962829" y="4267200"/>
            <a:ext cx="5164238" cy="1628775"/>
            <a:chOff x="576" y="2094"/>
            <a:chExt cx="3056" cy="1026"/>
          </a:xfrm>
        </p:grpSpPr>
        <p:sp>
          <p:nvSpPr>
            <p:cNvPr id="19" name="Line 20"/>
            <p:cNvSpPr>
              <a:spLocks noChangeShapeType="1"/>
            </p:cNvSpPr>
            <p:nvPr/>
          </p:nvSpPr>
          <p:spPr bwMode="auto">
            <a:xfrm flipH="1">
              <a:off x="576" y="2094"/>
              <a:ext cx="2208" cy="0"/>
            </a:xfrm>
            <a:prstGeom prst="line">
              <a:avLst/>
            </a:prstGeom>
            <a:noFill/>
            <a:ln w="1778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1" name="Line 22"/>
            <p:cNvSpPr>
              <a:spLocks noChangeShapeType="1"/>
            </p:cNvSpPr>
            <p:nvPr/>
          </p:nvSpPr>
          <p:spPr bwMode="auto">
            <a:xfrm>
              <a:off x="3248" y="3120"/>
              <a:ext cx="384" cy="0"/>
            </a:xfrm>
            <a:prstGeom prst="line">
              <a:avLst/>
            </a:prstGeom>
            <a:noFill/>
            <a:ln w="177800">
              <a:solidFill>
                <a:schemeClr val="tx1"/>
              </a:solidFill>
              <a:prstDash val="sysDot"/>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extLst>
      <p:ext uri="{BB962C8B-B14F-4D97-AF65-F5344CB8AC3E}">
        <p14:creationId xmlns:p14="http://schemas.microsoft.com/office/powerpoint/2010/main" val="317746104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Rules of the Road</a:t>
            </a:r>
            <a:endParaRPr lang="en-US" sz="6000" b="1" dirty="0">
              <a:solidFill>
                <a:srgbClr val="000090"/>
              </a:solidFill>
              <a:latin typeface="Arial Black"/>
              <a:cs typeface="Arial Black"/>
            </a:endParaRPr>
          </a:p>
        </p:txBody>
      </p:sp>
      <p:sp>
        <p:nvSpPr>
          <p:cNvPr id="3" name="Content Placeholder 2"/>
          <p:cNvSpPr>
            <a:spLocks noGrp="1"/>
          </p:cNvSpPr>
          <p:nvPr>
            <p:ph idx="1"/>
          </p:nvPr>
        </p:nvSpPr>
        <p:spPr>
          <a:xfrm>
            <a:off x="762000" y="1371600"/>
            <a:ext cx="8382000" cy="4297363"/>
          </a:xfrm>
        </p:spPr>
        <p:txBody>
          <a:bodyPr>
            <a:normAutofit/>
          </a:bodyPr>
          <a:lstStyle/>
          <a:p>
            <a:r>
              <a:rPr lang="en-US" sz="4400" b="1" dirty="0" smtClean="0">
                <a:solidFill>
                  <a:srgbClr val="000090"/>
                </a:solidFill>
                <a:latin typeface="Arial Black"/>
                <a:cs typeface="Arial Black"/>
              </a:rPr>
              <a:t>Passing</a:t>
            </a:r>
            <a:endParaRPr lang="en-US" sz="4400" b="1" dirty="0">
              <a:solidFill>
                <a:srgbClr val="000090"/>
              </a:solidFill>
              <a:latin typeface="Arial Black"/>
              <a:cs typeface="Arial Black"/>
            </a:endParaRPr>
          </a:p>
          <a:p>
            <a:pPr marL="457200" lvl="1" indent="0">
              <a:buNone/>
            </a:pPr>
            <a:endParaRPr lang="en-US" b="1" dirty="0"/>
          </a:p>
        </p:txBody>
      </p:sp>
      <p:sp>
        <p:nvSpPr>
          <p:cNvPr id="4" name="Slide Number Placeholder 3"/>
          <p:cNvSpPr>
            <a:spLocks noGrp="1"/>
          </p:cNvSpPr>
          <p:nvPr>
            <p:ph type="sldNum" sz="quarter" idx="12"/>
          </p:nvPr>
        </p:nvSpPr>
        <p:spPr/>
        <p:txBody>
          <a:bodyPr/>
          <a:lstStyle/>
          <a:p>
            <a:fld id="{380ED3A3-BA43-43DE-9A59-7E0E033A89EB}" type="slidenum">
              <a:rPr lang="en-US" smtClean="0"/>
              <a:t>19</a:t>
            </a:fld>
            <a:endParaRPr lang="en-US" dirty="0"/>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Overtaking1-1024x47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362200"/>
            <a:ext cx="7556469" cy="35051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90225903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05800" cy="990600"/>
          </a:xfrm>
        </p:spPr>
        <p:txBody>
          <a:bodyPr>
            <a:noAutofit/>
          </a:bodyPr>
          <a:lstStyle/>
          <a:p>
            <a:pPr algn="ctr"/>
            <a:r>
              <a:rPr lang="en-US" sz="6000" b="1" dirty="0" smtClean="0">
                <a:solidFill>
                  <a:srgbClr val="000090"/>
                </a:solidFill>
                <a:latin typeface="Arial Black"/>
                <a:cs typeface="Arial Black"/>
              </a:rPr>
              <a:t>Parts of a Boat</a:t>
            </a:r>
            <a:endParaRPr lang="en-US" sz="6000" b="1" dirty="0">
              <a:solidFill>
                <a:srgbClr val="000090"/>
              </a:solidFill>
              <a:latin typeface="Arial Black"/>
              <a:cs typeface="Arial Black"/>
            </a:endParaRPr>
          </a:p>
        </p:txBody>
      </p:sp>
      <p:sp>
        <p:nvSpPr>
          <p:cNvPr id="3" name="Slide Number Placeholder 2"/>
          <p:cNvSpPr>
            <a:spLocks noGrp="1"/>
          </p:cNvSpPr>
          <p:nvPr>
            <p:ph type="sldNum" sz="quarter" idx="12"/>
          </p:nvPr>
        </p:nvSpPr>
        <p:spPr/>
        <p:txBody>
          <a:bodyPr/>
          <a:lstStyle/>
          <a:p>
            <a:fld id="{380ED3A3-BA43-43DE-9A59-7E0E033A89EB}" type="slidenum">
              <a:rPr lang="en-US" smtClean="0"/>
              <a:t>2</a:t>
            </a:fld>
            <a:endParaRPr lang="en-US" dirty="0"/>
          </a:p>
        </p:txBody>
      </p:sp>
      <p:sp>
        <p:nvSpPr>
          <p:cNvPr id="4" name="TextBox 3"/>
          <p:cNvSpPr txBox="1"/>
          <p:nvPr/>
        </p:nvSpPr>
        <p:spPr>
          <a:xfrm>
            <a:off x="2508476" y="1219200"/>
            <a:ext cx="4369506" cy="584776"/>
          </a:xfrm>
          <a:prstGeom prst="rect">
            <a:avLst/>
          </a:prstGeom>
          <a:noFill/>
          <a:ln>
            <a:noFill/>
          </a:ln>
        </p:spPr>
        <p:txBody>
          <a:bodyPr wrap="none" rtlCol="0">
            <a:spAutoFit/>
          </a:bodyPr>
          <a:lstStyle/>
          <a:p>
            <a:pPr algn="ctr"/>
            <a:r>
              <a:rPr lang="en-US" sz="3200" b="1" dirty="0" smtClean="0">
                <a:solidFill>
                  <a:srgbClr val="000090"/>
                </a:solidFill>
                <a:latin typeface="Arial Black"/>
                <a:cs typeface="Arial Black"/>
              </a:rPr>
              <a:t>Boater’s Language</a:t>
            </a:r>
          </a:p>
        </p:txBody>
      </p:sp>
      <p:pic>
        <p:nvPicPr>
          <p:cNvPr id="13" name="Picture 6" descr="boat s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8097716" cy="274320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8"/>
          <p:cNvSpPr>
            <a:spLocks noChangeArrowheads="1"/>
          </p:cNvSpPr>
          <p:nvPr/>
        </p:nvSpPr>
        <p:spPr bwMode="auto">
          <a:xfrm>
            <a:off x="7391400" y="1905000"/>
            <a:ext cx="609600" cy="609600"/>
          </a:xfrm>
          <a:prstGeom prst="ellipse">
            <a:avLst/>
          </a:prstGeom>
          <a:noFill/>
          <a:ln w="50800">
            <a:solidFill>
              <a:srgbClr val="FF0000"/>
            </a:solidFill>
            <a:round/>
            <a:headEnd/>
            <a:tailEnd type="none" w="med" len="lg"/>
          </a:ln>
          <a:effectLst/>
        </p:spPr>
        <p:txBody>
          <a:bodyPr wrap="none" anchor="ctr"/>
          <a:lstStyle/>
          <a:p>
            <a:pPr algn="ctr"/>
            <a:r>
              <a:rPr lang="en-US" sz="2400" b="1" dirty="0" smtClean="0"/>
              <a:t>2</a:t>
            </a:r>
            <a:endParaRPr lang="en-US" sz="2400" b="1" dirty="0"/>
          </a:p>
        </p:txBody>
      </p:sp>
      <p:sp>
        <p:nvSpPr>
          <p:cNvPr id="19" name="Oval 8"/>
          <p:cNvSpPr>
            <a:spLocks noChangeArrowheads="1"/>
          </p:cNvSpPr>
          <p:nvPr/>
        </p:nvSpPr>
        <p:spPr bwMode="auto">
          <a:xfrm>
            <a:off x="4495800" y="19050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dirty="0" smtClean="0">
                <a:solidFill>
                  <a:srgbClr val="000000"/>
                </a:solidFill>
              </a:rPr>
              <a:t>3</a:t>
            </a:r>
            <a:endParaRPr lang="en-US" sz="2800" dirty="0">
              <a:solidFill>
                <a:srgbClr val="000000"/>
              </a:solidFill>
            </a:endParaRPr>
          </a:p>
        </p:txBody>
      </p:sp>
      <p:sp>
        <p:nvSpPr>
          <p:cNvPr id="20" name="Oval 8"/>
          <p:cNvSpPr>
            <a:spLocks noChangeArrowheads="1"/>
          </p:cNvSpPr>
          <p:nvPr/>
        </p:nvSpPr>
        <p:spPr bwMode="auto">
          <a:xfrm>
            <a:off x="1371600" y="17526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b="1" dirty="0">
                <a:solidFill>
                  <a:srgbClr val="000000"/>
                </a:solidFill>
              </a:rPr>
              <a:t>1</a:t>
            </a:r>
          </a:p>
        </p:txBody>
      </p:sp>
      <p:sp>
        <p:nvSpPr>
          <p:cNvPr id="22" name="Oval 8"/>
          <p:cNvSpPr>
            <a:spLocks noChangeArrowheads="1"/>
          </p:cNvSpPr>
          <p:nvPr/>
        </p:nvSpPr>
        <p:spPr bwMode="auto">
          <a:xfrm>
            <a:off x="7696200" y="59436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b="1" dirty="0">
                <a:solidFill>
                  <a:srgbClr val="000000"/>
                </a:solidFill>
              </a:rPr>
              <a:t>4</a:t>
            </a:r>
          </a:p>
        </p:txBody>
      </p:sp>
      <p:sp>
        <p:nvSpPr>
          <p:cNvPr id="24" name="Line 16"/>
          <p:cNvSpPr>
            <a:spLocks noChangeShapeType="1"/>
          </p:cNvSpPr>
          <p:nvPr/>
        </p:nvSpPr>
        <p:spPr bwMode="auto">
          <a:xfrm>
            <a:off x="4876800" y="2514600"/>
            <a:ext cx="914400" cy="1981200"/>
          </a:xfrm>
          <a:prstGeom prst="line">
            <a:avLst/>
          </a:prstGeom>
          <a:noFill/>
          <a:ln w="508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16"/>
          <p:cNvSpPr>
            <a:spLocks noChangeShapeType="1"/>
          </p:cNvSpPr>
          <p:nvPr/>
        </p:nvSpPr>
        <p:spPr bwMode="auto">
          <a:xfrm>
            <a:off x="1676400" y="2438400"/>
            <a:ext cx="0" cy="1143000"/>
          </a:xfrm>
          <a:prstGeom prst="line">
            <a:avLst/>
          </a:prstGeom>
          <a:noFill/>
          <a:ln w="508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Line 16"/>
          <p:cNvSpPr>
            <a:spLocks noChangeShapeType="1"/>
          </p:cNvSpPr>
          <p:nvPr/>
        </p:nvSpPr>
        <p:spPr bwMode="auto">
          <a:xfrm flipV="1">
            <a:off x="7924800" y="5334000"/>
            <a:ext cx="0" cy="609600"/>
          </a:xfrm>
          <a:prstGeom prst="line">
            <a:avLst/>
          </a:prstGeom>
          <a:noFill/>
          <a:ln w="508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16"/>
          <p:cNvSpPr>
            <a:spLocks noChangeShapeType="1"/>
          </p:cNvSpPr>
          <p:nvPr/>
        </p:nvSpPr>
        <p:spPr bwMode="auto">
          <a:xfrm>
            <a:off x="7620000" y="2590800"/>
            <a:ext cx="0" cy="1295400"/>
          </a:xfrm>
          <a:prstGeom prst="line">
            <a:avLst/>
          </a:prstGeom>
          <a:noFill/>
          <a:ln w="508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56993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Rules of the Road</a:t>
            </a:r>
            <a:endParaRPr lang="en-US" sz="6000" b="1" dirty="0">
              <a:solidFill>
                <a:srgbClr val="000090"/>
              </a:solidFill>
              <a:latin typeface="Arial Black"/>
              <a:cs typeface="Arial Black"/>
            </a:endParaRPr>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43000" y="1371600"/>
            <a:ext cx="3810000" cy="769441"/>
          </a:xfrm>
          <a:prstGeom prst="rect">
            <a:avLst/>
          </a:prstGeom>
          <a:noFill/>
          <a:ln>
            <a:noFill/>
          </a:ln>
        </p:spPr>
        <p:txBody>
          <a:bodyPr wrap="square" rtlCol="0">
            <a:spAutoFit/>
          </a:bodyPr>
          <a:lstStyle/>
          <a:p>
            <a:pPr marL="342900" indent="-342900">
              <a:buFont typeface="Arial"/>
              <a:buChar char="•"/>
            </a:pPr>
            <a:r>
              <a:rPr lang="en-US" sz="4400" b="1" dirty="0" smtClean="0">
                <a:solidFill>
                  <a:srgbClr val="000090"/>
                </a:solidFill>
                <a:latin typeface="Arial Black"/>
                <a:cs typeface="Arial Black"/>
              </a:rPr>
              <a:t>Crossing</a:t>
            </a:r>
          </a:p>
        </p:txBody>
      </p:sp>
      <p:pic>
        <p:nvPicPr>
          <p:cNvPr id="35" name="Picture 5" descr="pass blu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066800"/>
            <a:ext cx="1298575"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pass yel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876800"/>
            <a:ext cx="360203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12"/>
          <p:cNvSpPr>
            <a:spLocks/>
          </p:cNvSpPr>
          <p:nvPr/>
        </p:nvSpPr>
        <p:spPr bwMode="auto">
          <a:xfrm>
            <a:off x="3886200" y="3505200"/>
            <a:ext cx="4533900" cy="838200"/>
          </a:xfrm>
          <a:custGeom>
            <a:avLst/>
            <a:gdLst>
              <a:gd name="T0" fmla="*/ 1872 w 1944"/>
              <a:gd name="T1" fmla="*/ 0 h 624"/>
              <a:gd name="T2" fmla="*/ 1872 w 1944"/>
              <a:gd name="T3" fmla="*/ 336 h 624"/>
              <a:gd name="T4" fmla="*/ 1440 w 1944"/>
              <a:gd name="T5" fmla="*/ 576 h 624"/>
              <a:gd name="T6" fmla="*/ 0 w 1944"/>
              <a:gd name="T7" fmla="*/ 624 h 624"/>
            </a:gdLst>
            <a:ahLst/>
            <a:cxnLst>
              <a:cxn ang="0">
                <a:pos x="T0" y="T1"/>
              </a:cxn>
              <a:cxn ang="0">
                <a:pos x="T2" y="T3"/>
              </a:cxn>
              <a:cxn ang="0">
                <a:pos x="T4" y="T5"/>
              </a:cxn>
              <a:cxn ang="0">
                <a:pos x="T6" y="T7"/>
              </a:cxn>
            </a:cxnLst>
            <a:rect l="0" t="0" r="r" b="b"/>
            <a:pathLst>
              <a:path w="1944" h="624">
                <a:moveTo>
                  <a:pt x="1872" y="0"/>
                </a:moveTo>
                <a:cubicBezTo>
                  <a:pt x="1908" y="120"/>
                  <a:pt x="1944" y="240"/>
                  <a:pt x="1872" y="336"/>
                </a:cubicBezTo>
                <a:cubicBezTo>
                  <a:pt x="1800" y="432"/>
                  <a:pt x="1752" y="528"/>
                  <a:pt x="1440" y="576"/>
                </a:cubicBezTo>
                <a:cubicBezTo>
                  <a:pt x="1128" y="624"/>
                  <a:pt x="564" y="624"/>
                  <a:pt x="0" y="624"/>
                </a:cubicBezTo>
              </a:path>
            </a:pathLst>
          </a:custGeom>
          <a:noFill/>
          <a:ln w="177800" cap="flat" cmpd="sng">
            <a:solidFill>
              <a:schemeClr val="tx1"/>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 name="Freeform 13"/>
          <p:cNvSpPr>
            <a:spLocks/>
          </p:cNvSpPr>
          <p:nvPr/>
        </p:nvSpPr>
        <p:spPr bwMode="auto">
          <a:xfrm>
            <a:off x="1828800" y="4191000"/>
            <a:ext cx="1828800" cy="2463800"/>
          </a:xfrm>
          <a:custGeom>
            <a:avLst/>
            <a:gdLst>
              <a:gd name="T0" fmla="*/ 912 w 912"/>
              <a:gd name="T1" fmla="*/ 64 h 1408"/>
              <a:gd name="T2" fmla="*/ 432 w 912"/>
              <a:gd name="T3" fmla="*/ 64 h 1408"/>
              <a:gd name="T4" fmla="*/ 96 w 912"/>
              <a:gd name="T5" fmla="*/ 448 h 1408"/>
              <a:gd name="T6" fmla="*/ 0 w 912"/>
              <a:gd name="T7" fmla="*/ 1408 h 1408"/>
            </a:gdLst>
            <a:ahLst/>
            <a:cxnLst>
              <a:cxn ang="0">
                <a:pos x="T0" y="T1"/>
              </a:cxn>
              <a:cxn ang="0">
                <a:pos x="T2" y="T3"/>
              </a:cxn>
              <a:cxn ang="0">
                <a:pos x="T4" y="T5"/>
              </a:cxn>
              <a:cxn ang="0">
                <a:pos x="T6" y="T7"/>
              </a:cxn>
            </a:cxnLst>
            <a:rect l="0" t="0" r="r" b="b"/>
            <a:pathLst>
              <a:path w="912" h="1408">
                <a:moveTo>
                  <a:pt x="912" y="64"/>
                </a:moveTo>
                <a:cubicBezTo>
                  <a:pt x="740" y="32"/>
                  <a:pt x="568" y="0"/>
                  <a:pt x="432" y="64"/>
                </a:cubicBezTo>
                <a:cubicBezTo>
                  <a:pt x="296" y="128"/>
                  <a:pt x="168" y="224"/>
                  <a:pt x="96" y="448"/>
                </a:cubicBezTo>
                <a:cubicBezTo>
                  <a:pt x="24" y="672"/>
                  <a:pt x="12" y="1040"/>
                  <a:pt x="0" y="1408"/>
                </a:cubicBezTo>
              </a:path>
            </a:pathLst>
          </a:custGeom>
          <a:noFill/>
          <a:ln w="177800" cap="flat" cmpd="sng">
            <a:solidFill>
              <a:schemeClr val="tx1"/>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9" name="Line 7"/>
          <p:cNvSpPr>
            <a:spLocks noChangeShapeType="1"/>
          </p:cNvSpPr>
          <p:nvPr/>
        </p:nvSpPr>
        <p:spPr bwMode="auto">
          <a:xfrm>
            <a:off x="5486400" y="5562600"/>
            <a:ext cx="3657600" cy="0"/>
          </a:xfrm>
          <a:prstGeom prst="line">
            <a:avLst/>
          </a:prstGeom>
          <a:noFill/>
          <a:ln w="177800">
            <a:solidFill>
              <a:schemeClr val="tx1"/>
            </a:solidFill>
            <a:prstDash val="sysDot"/>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427991467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Buoys</a:t>
            </a:r>
            <a:endParaRPr lang="en-US" sz="6000" b="1" dirty="0">
              <a:solidFill>
                <a:srgbClr val="000090"/>
              </a:solidFill>
              <a:latin typeface="Arial Black"/>
              <a:cs typeface="Arial Black"/>
            </a:endParaRPr>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3200400"/>
            <a:ext cx="1284576" cy="461665"/>
          </a:xfrm>
          <a:prstGeom prst="rect">
            <a:avLst/>
          </a:prstGeom>
          <a:noFill/>
          <a:ln>
            <a:solidFill>
              <a:schemeClr val="accent1"/>
            </a:solidFill>
          </a:ln>
        </p:spPr>
        <p:txBody>
          <a:bodyPr wrap="none" rtlCol="0">
            <a:spAutoFit/>
          </a:bodyPr>
          <a:lstStyle/>
          <a:p>
            <a:r>
              <a:rPr lang="en-US" sz="2400" b="1" dirty="0" smtClean="0"/>
              <a:t>Left Side</a:t>
            </a:r>
          </a:p>
        </p:txBody>
      </p:sp>
      <p:sp>
        <p:nvSpPr>
          <p:cNvPr id="6" name="TextBox 5"/>
          <p:cNvSpPr txBox="1"/>
          <p:nvPr/>
        </p:nvSpPr>
        <p:spPr>
          <a:xfrm>
            <a:off x="6324600" y="3200400"/>
            <a:ext cx="1462059" cy="461665"/>
          </a:xfrm>
          <a:prstGeom prst="rect">
            <a:avLst/>
          </a:prstGeom>
          <a:noFill/>
          <a:ln>
            <a:solidFill>
              <a:schemeClr val="accent1"/>
            </a:solidFill>
          </a:ln>
        </p:spPr>
        <p:txBody>
          <a:bodyPr wrap="none" rtlCol="0">
            <a:spAutoFit/>
          </a:bodyPr>
          <a:lstStyle/>
          <a:p>
            <a:r>
              <a:rPr lang="en-US" sz="2400" b="1" dirty="0" smtClean="0"/>
              <a:t>Right Side</a:t>
            </a:r>
          </a:p>
        </p:txBody>
      </p:sp>
      <p:pic>
        <p:nvPicPr>
          <p:cNvPr id="12" name="Picture 11" descr="buoy_nun_re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066800"/>
            <a:ext cx="1981200" cy="2171700"/>
          </a:xfrm>
          <a:prstGeom prst="rect">
            <a:avLst/>
          </a:prstGeom>
        </p:spPr>
      </p:pic>
      <p:pic>
        <p:nvPicPr>
          <p:cNvPr id="14" name="Picture 13" descr="green_buoy.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143001"/>
            <a:ext cx="2133600" cy="2057400"/>
          </a:xfrm>
          <a:prstGeom prst="rect">
            <a:avLst/>
          </a:prstGeom>
        </p:spPr>
      </p:pic>
      <p:sp>
        <p:nvSpPr>
          <p:cNvPr id="16" name="TextBox 15"/>
          <p:cNvSpPr txBox="1"/>
          <p:nvPr/>
        </p:nvSpPr>
        <p:spPr>
          <a:xfrm>
            <a:off x="1295400" y="6096000"/>
            <a:ext cx="1719341" cy="461665"/>
          </a:xfrm>
          <a:prstGeom prst="rect">
            <a:avLst/>
          </a:prstGeom>
          <a:noFill/>
          <a:ln>
            <a:solidFill>
              <a:schemeClr val="accent1"/>
            </a:solidFill>
          </a:ln>
        </p:spPr>
        <p:txBody>
          <a:bodyPr wrap="none" rtlCol="0">
            <a:spAutoFit/>
          </a:bodyPr>
          <a:lstStyle/>
          <a:p>
            <a:r>
              <a:rPr lang="en-US" sz="2400" b="1" dirty="0" smtClean="0"/>
              <a:t>Information</a:t>
            </a:r>
          </a:p>
        </p:txBody>
      </p:sp>
      <p:sp>
        <p:nvSpPr>
          <p:cNvPr id="17" name="TextBox 16"/>
          <p:cNvSpPr txBox="1"/>
          <p:nvPr/>
        </p:nvSpPr>
        <p:spPr>
          <a:xfrm>
            <a:off x="3352800" y="6096000"/>
            <a:ext cx="1079592" cy="461665"/>
          </a:xfrm>
          <a:prstGeom prst="rect">
            <a:avLst/>
          </a:prstGeom>
          <a:noFill/>
          <a:ln>
            <a:solidFill>
              <a:schemeClr val="accent1"/>
            </a:solidFill>
          </a:ln>
        </p:spPr>
        <p:txBody>
          <a:bodyPr wrap="none" rtlCol="0">
            <a:spAutoFit/>
          </a:bodyPr>
          <a:lstStyle/>
          <a:p>
            <a:r>
              <a:rPr lang="en-US" sz="2400" b="1" dirty="0" smtClean="0"/>
              <a:t>Hazard</a:t>
            </a:r>
          </a:p>
        </p:txBody>
      </p:sp>
      <p:sp>
        <p:nvSpPr>
          <p:cNvPr id="18" name="TextBox 17"/>
          <p:cNvSpPr txBox="1"/>
          <p:nvPr/>
        </p:nvSpPr>
        <p:spPr>
          <a:xfrm>
            <a:off x="5029200" y="6096000"/>
            <a:ext cx="1135347" cy="461665"/>
          </a:xfrm>
          <a:prstGeom prst="rect">
            <a:avLst/>
          </a:prstGeom>
          <a:noFill/>
          <a:ln>
            <a:solidFill>
              <a:schemeClr val="accent1"/>
            </a:solidFill>
          </a:ln>
        </p:spPr>
        <p:txBody>
          <a:bodyPr wrap="none" rtlCol="0">
            <a:spAutoFit/>
          </a:bodyPr>
          <a:lstStyle/>
          <a:p>
            <a:r>
              <a:rPr lang="en-US" sz="2400" b="1" dirty="0" smtClean="0"/>
              <a:t>Control</a:t>
            </a:r>
          </a:p>
        </p:txBody>
      </p:sp>
      <p:sp>
        <p:nvSpPr>
          <p:cNvPr id="19" name="TextBox 18"/>
          <p:cNvSpPr txBox="1"/>
          <p:nvPr/>
        </p:nvSpPr>
        <p:spPr>
          <a:xfrm>
            <a:off x="6781800" y="6096000"/>
            <a:ext cx="1377601" cy="461665"/>
          </a:xfrm>
          <a:prstGeom prst="rect">
            <a:avLst/>
          </a:prstGeom>
          <a:noFill/>
          <a:ln>
            <a:solidFill>
              <a:schemeClr val="accent1"/>
            </a:solidFill>
          </a:ln>
        </p:spPr>
        <p:txBody>
          <a:bodyPr wrap="none" rtlCol="0">
            <a:spAutoFit/>
          </a:bodyPr>
          <a:lstStyle/>
          <a:p>
            <a:r>
              <a:rPr lang="en-US" sz="2400" b="1" dirty="0" smtClean="0"/>
              <a:t>Keep Out</a:t>
            </a:r>
          </a:p>
        </p:txBody>
      </p:sp>
      <p:pic>
        <p:nvPicPr>
          <p:cNvPr id="23" name="Picture 22" descr="information-buoy-jf.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3962400"/>
            <a:ext cx="1219200" cy="2114219"/>
          </a:xfrm>
          <a:prstGeom prst="rect">
            <a:avLst/>
          </a:prstGeom>
        </p:spPr>
      </p:pic>
      <p:pic>
        <p:nvPicPr>
          <p:cNvPr id="24" name="Picture 23" descr="control-buoy-jf.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9058" y="3962400"/>
            <a:ext cx="1230376" cy="2133600"/>
          </a:xfrm>
          <a:prstGeom prst="rect">
            <a:avLst/>
          </a:prstGeom>
        </p:spPr>
      </p:pic>
      <p:pic>
        <p:nvPicPr>
          <p:cNvPr id="25" name="Picture 24" descr="bouee-endroit-interdit-jf.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0" y="3915005"/>
            <a:ext cx="1371600" cy="2180996"/>
          </a:xfrm>
          <a:prstGeom prst="rect">
            <a:avLst/>
          </a:prstGeom>
        </p:spPr>
      </p:pic>
      <p:pic>
        <p:nvPicPr>
          <p:cNvPr id="26" name="Picture 25" descr="hazard-buoy-jf.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3962400"/>
            <a:ext cx="1219200" cy="2114219"/>
          </a:xfrm>
          <a:prstGeom prst="rect">
            <a:avLst/>
          </a:prstGeom>
        </p:spPr>
      </p:pic>
    </p:spTree>
    <p:extLst>
      <p:ext uri="{BB962C8B-B14F-4D97-AF65-F5344CB8AC3E}">
        <p14:creationId xmlns:p14="http://schemas.microsoft.com/office/powerpoint/2010/main" val="415851597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37600" cy="868362"/>
          </a:xfrm>
        </p:spPr>
        <p:txBody>
          <a:bodyPr/>
          <a:lstStyle/>
          <a:p>
            <a:pPr algn="ctr"/>
            <a:r>
              <a:rPr lang="en-US" b="1" dirty="0" smtClean="0">
                <a:solidFill>
                  <a:srgbClr val="000090"/>
                </a:solidFill>
                <a:latin typeface="Arial Black"/>
                <a:cs typeface="Arial Black"/>
              </a:rPr>
              <a:t>Personal Watercraft (PWC)</a:t>
            </a:r>
            <a:endParaRPr lang="en-US" b="1" dirty="0">
              <a:solidFill>
                <a:srgbClr val="000090"/>
              </a:solidFill>
              <a:latin typeface="Arial Black"/>
              <a:cs typeface="Arial Black"/>
            </a:endParaRPr>
          </a:p>
        </p:txBody>
      </p:sp>
      <p:sp>
        <p:nvSpPr>
          <p:cNvPr id="4" name="Slide Number Placeholder 3"/>
          <p:cNvSpPr>
            <a:spLocks noGrp="1"/>
          </p:cNvSpPr>
          <p:nvPr>
            <p:ph type="sldNum" sz="quarter" idx="12"/>
          </p:nvPr>
        </p:nvSpPr>
        <p:spPr/>
        <p:txBody>
          <a:bodyPr/>
          <a:lstStyle/>
          <a:p>
            <a:fld id="{380ED3A3-BA43-43DE-9A59-7E0E033A89EB}" type="slidenum">
              <a:rPr lang="en-US" smtClean="0"/>
              <a:t>22</a:t>
            </a:fld>
            <a:endParaRPr lang="en-US" dirty="0"/>
          </a:p>
        </p:txBody>
      </p:sp>
      <p:pic>
        <p:nvPicPr>
          <p:cNvPr id="6" name="Picture 5" descr="GEN-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6096000" cy="378531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6833" y="6350000"/>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8200" y="914400"/>
            <a:ext cx="8305800" cy="1384995"/>
          </a:xfrm>
          <a:prstGeom prst="rect">
            <a:avLst/>
          </a:prstGeom>
          <a:noFill/>
          <a:ln>
            <a:noFill/>
          </a:ln>
        </p:spPr>
        <p:txBody>
          <a:bodyPr wrap="square" rtlCol="0">
            <a:spAutoFit/>
          </a:bodyPr>
          <a:lstStyle/>
          <a:p>
            <a:pPr marL="457200" indent="-457200">
              <a:buFont typeface="Arial"/>
              <a:buChar char="•"/>
            </a:pPr>
            <a:r>
              <a:rPr lang="en-US" sz="2800" b="1" dirty="0" smtClean="0">
                <a:solidFill>
                  <a:srgbClr val="000090"/>
                </a:solidFill>
                <a:latin typeface="Arial Black"/>
                <a:cs typeface="Arial Black"/>
              </a:rPr>
              <a:t>Laws are the same as for a boat</a:t>
            </a:r>
          </a:p>
          <a:p>
            <a:pPr marL="457200" indent="-457200">
              <a:buFont typeface="Arial"/>
              <a:buChar char="•"/>
            </a:pPr>
            <a:r>
              <a:rPr lang="en-US" sz="2800" b="1" dirty="0" smtClean="0">
                <a:solidFill>
                  <a:srgbClr val="000090"/>
                </a:solidFill>
                <a:latin typeface="Arial Black"/>
                <a:cs typeface="Arial Black"/>
              </a:rPr>
              <a:t>Must wear a life jacket</a:t>
            </a:r>
          </a:p>
          <a:p>
            <a:pPr marL="457200" indent="-457200">
              <a:buFont typeface="Arial"/>
              <a:buChar char="•"/>
            </a:pPr>
            <a:r>
              <a:rPr lang="en-US" sz="2800" b="1" dirty="0" smtClean="0">
                <a:solidFill>
                  <a:srgbClr val="000090"/>
                </a:solidFill>
                <a:latin typeface="Arial Black"/>
                <a:cs typeface="Arial Black"/>
              </a:rPr>
              <a:t>Never overload with too many people</a:t>
            </a:r>
          </a:p>
        </p:txBody>
      </p:sp>
    </p:spTree>
    <p:extLst>
      <p:ext uri="{BB962C8B-B14F-4D97-AF65-F5344CB8AC3E}">
        <p14:creationId xmlns:p14="http://schemas.microsoft.com/office/powerpoint/2010/main" val="262306508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177"/>
            <a:ext cx="8305800" cy="1295400"/>
          </a:xfrm>
        </p:spPr>
        <p:txBody>
          <a:bodyPr anchor="t">
            <a:noAutofit/>
          </a:bodyPr>
          <a:lstStyle/>
          <a:p>
            <a:pPr algn="ctr"/>
            <a:r>
              <a:rPr lang="en-US" sz="7200" dirty="0" smtClean="0">
                <a:solidFill>
                  <a:srgbClr val="000090"/>
                </a:solidFill>
                <a:latin typeface="Arial Black"/>
                <a:cs typeface="Arial Black"/>
              </a:rPr>
              <a:t>PWC</a:t>
            </a:r>
            <a:endParaRPr lang="en-US" sz="7200" dirty="0">
              <a:solidFill>
                <a:srgbClr val="000090"/>
              </a:solidFill>
              <a:latin typeface="Arial Black"/>
              <a:cs typeface="Arial Black"/>
            </a:endParaRPr>
          </a:p>
        </p:txBody>
      </p:sp>
      <p:sp>
        <p:nvSpPr>
          <p:cNvPr id="5" name="Slide Number Placeholder 4"/>
          <p:cNvSpPr>
            <a:spLocks noGrp="1"/>
          </p:cNvSpPr>
          <p:nvPr>
            <p:ph type="sldNum" sz="quarter" idx="12"/>
          </p:nvPr>
        </p:nvSpPr>
        <p:spPr/>
        <p:txBody>
          <a:bodyPr/>
          <a:lstStyle/>
          <a:p>
            <a:pPr>
              <a:defRPr/>
            </a:pPr>
            <a:fld id="{EB7534EE-6D27-4FE2-B45D-2A230F55BFF5}" type="slidenum">
              <a:rPr lang="en-US" smtClean="0">
                <a:solidFill>
                  <a:srgbClr val="000000"/>
                </a:solidFill>
              </a:rPr>
              <a:pPr>
                <a:defRPr/>
              </a:pPr>
              <a:t>23</a:t>
            </a:fld>
            <a:endParaRPr lang="en-US" dirty="0">
              <a:solidFill>
                <a:srgbClr val="000000"/>
              </a:solidFill>
            </a:endParaRPr>
          </a:p>
        </p:txBody>
      </p:sp>
      <p:sp>
        <p:nvSpPr>
          <p:cNvPr id="10" name="TextBox 9"/>
          <p:cNvSpPr txBox="1"/>
          <p:nvPr/>
        </p:nvSpPr>
        <p:spPr>
          <a:xfrm>
            <a:off x="788229" y="6108163"/>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descr="GEN-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371600"/>
            <a:ext cx="6381750" cy="3475037"/>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p:nvGrpSpPr>
        <p:grpSpPr bwMode="auto">
          <a:xfrm>
            <a:off x="2133600" y="5257800"/>
            <a:ext cx="5486400" cy="1219200"/>
            <a:chOff x="576" y="2736"/>
            <a:chExt cx="4032" cy="1134"/>
          </a:xfrm>
        </p:grpSpPr>
        <p:sp>
          <p:nvSpPr>
            <p:cNvPr id="15" name="Text Box 8"/>
            <p:cNvSpPr txBox="1">
              <a:spLocks noChangeArrowheads="1"/>
            </p:cNvSpPr>
            <p:nvPr/>
          </p:nvSpPr>
          <p:spPr bwMode="auto">
            <a:xfrm>
              <a:off x="1894" y="3082"/>
              <a:ext cx="271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a:solidFill>
                    <a:schemeClr val="tx1"/>
                  </a:solidFill>
                </a:rPr>
                <a:t>1 Minute Mystery</a:t>
              </a:r>
              <a:endParaRPr lang="en-US"/>
            </a:p>
          </p:txBody>
        </p:sp>
        <p:pic>
          <p:nvPicPr>
            <p:cNvPr id="16" name="Picture 9" descr="1 minute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2736"/>
              <a:ext cx="1302" cy="11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318861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Swimming</a:t>
            </a:r>
            <a:endParaRPr lang="en-US" sz="6000" b="1" dirty="0">
              <a:solidFill>
                <a:srgbClr val="000090"/>
              </a:solidFill>
              <a:latin typeface="Arial Black"/>
              <a:cs typeface="Arial Black"/>
            </a:endParaRPr>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0200" y="1447800"/>
            <a:ext cx="6058069" cy="1938992"/>
          </a:xfrm>
          <a:prstGeom prst="rect">
            <a:avLst/>
          </a:prstGeom>
          <a:noFill/>
          <a:ln>
            <a:noFill/>
          </a:ln>
        </p:spPr>
        <p:txBody>
          <a:bodyPr wrap="none" rtlCol="0">
            <a:spAutoFit/>
          </a:bodyPr>
          <a:lstStyle/>
          <a:p>
            <a:pPr marL="571500" indent="-571500">
              <a:buFont typeface="Arial"/>
              <a:buChar char="•"/>
            </a:pPr>
            <a:r>
              <a:rPr lang="en-US" sz="4000" b="1" dirty="0" smtClean="0">
                <a:solidFill>
                  <a:srgbClr val="000090"/>
                </a:solidFill>
                <a:latin typeface="Arial Black"/>
                <a:cs typeface="Arial Black"/>
              </a:rPr>
              <a:t>Learn to swim</a:t>
            </a:r>
          </a:p>
          <a:p>
            <a:pPr marL="571500" indent="-571500">
              <a:buFont typeface="Arial"/>
              <a:buChar char="•"/>
            </a:pPr>
            <a:r>
              <a:rPr lang="en-US" sz="4000" b="1" dirty="0" smtClean="0">
                <a:solidFill>
                  <a:srgbClr val="000090"/>
                </a:solidFill>
                <a:latin typeface="Arial Black"/>
                <a:cs typeface="Arial Black"/>
              </a:rPr>
              <a:t>Swim with a buddy</a:t>
            </a:r>
          </a:p>
          <a:p>
            <a:pPr marL="571500" indent="-571500">
              <a:buFont typeface="Arial"/>
              <a:buChar char="•"/>
            </a:pPr>
            <a:r>
              <a:rPr lang="en-US" sz="4000" b="1" dirty="0" smtClean="0">
                <a:solidFill>
                  <a:srgbClr val="000090"/>
                </a:solidFill>
                <a:latin typeface="Arial Black"/>
                <a:cs typeface="Arial Black"/>
              </a:rPr>
              <a:t>Adult supervision</a:t>
            </a:r>
          </a:p>
        </p:txBody>
      </p:sp>
      <p:grpSp>
        <p:nvGrpSpPr>
          <p:cNvPr id="9" name="Group 5"/>
          <p:cNvGrpSpPr>
            <a:grpSpLocks/>
          </p:cNvGrpSpPr>
          <p:nvPr/>
        </p:nvGrpSpPr>
        <p:grpSpPr bwMode="auto">
          <a:xfrm>
            <a:off x="1295400" y="4343400"/>
            <a:ext cx="7121525" cy="1800225"/>
            <a:chOff x="576" y="2736"/>
            <a:chExt cx="4486" cy="1134"/>
          </a:xfrm>
        </p:grpSpPr>
        <p:sp>
          <p:nvSpPr>
            <p:cNvPr id="11" name="Text Box 6"/>
            <p:cNvSpPr txBox="1">
              <a:spLocks noChangeArrowheads="1"/>
            </p:cNvSpPr>
            <p:nvPr/>
          </p:nvSpPr>
          <p:spPr bwMode="auto">
            <a:xfrm>
              <a:off x="1894" y="3082"/>
              <a:ext cx="316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000" dirty="0">
                  <a:solidFill>
                    <a:srgbClr val="000090"/>
                  </a:solidFill>
                  <a:latin typeface="Arial Black"/>
                  <a:cs typeface="Arial Black"/>
                </a:rPr>
                <a:t>1 Minute Mystery</a:t>
              </a:r>
              <a:endParaRPr lang="en-US" dirty="0">
                <a:solidFill>
                  <a:srgbClr val="000090"/>
                </a:solidFill>
                <a:latin typeface="Arial Black"/>
                <a:cs typeface="Arial Black"/>
              </a:endParaRPr>
            </a:p>
          </p:txBody>
        </p:sp>
        <p:pic>
          <p:nvPicPr>
            <p:cNvPr id="12" name="Picture 7" descr="1 minute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736"/>
              <a:ext cx="130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493579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Falling Overboard</a:t>
            </a:r>
            <a:endParaRPr lang="en-US" sz="6000" b="1" dirty="0">
              <a:solidFill>
                <a:srgbClr val="000090"/>
              </a:solidFill>
              <a:latin typeface="Arial Black"/>
              <a:cs typeface="Arial Black"/>
            </a:endParaRPr>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rescur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76600"/>
            <a:ext cx="35718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ifesaving-help-position.215x185.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999" y="1371600"/>
            <a:ext cx="3807941" cy="3276600"/>
          </a:xfrm>
          <a:prstGeom prst="rect">
            <a:avLst/>
          </a:prstGeom>
        </p:spPr>
      </p:pic>
    </p:spTree>
    <p:extLst>
      <p:ext uri="{BB962C8B-B14F-4D97-AF65-F5344CB8AC3E}">
        <p14:creationId xmlns:p14="http://schemas.microsoft.com/office/powerpoint/2010/main" val="53791133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Falling Overboard</a:t>
            </a:r>
            <a:endParaRPr lang="en-US" sz="6000" b="1" dirty="0">
              <a:solidFill>
                <a:srgbClr val="000090"/>
              </a:solidFill>
              <a:latin typeface="Arial Black"/>
              <a:cs typeface="Arial Black"/>
            </a:endParaRPr>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5"/>
          <p:cNvGrpSpPr>
            <a:grpSpLocks/>
          </p:cNvGrpSpPr>
          <p:nvPr/>
        </p:nvGrpSpPr>
        <p:grpSpPr bwMode="auto">
          <a:xfrm>
            <a:off x="1066800" y="2895601"/>
            <a:ext cx="8076973" cy="2132794"/>
            <a:chOff x="576" y="2736"/>
            <a:chExt cx="4190" cy="1058"/>
          </a:xfrm>
        </p:grpSpPr>
        <p:sp>
          <p:nvSpPr>
            <p:cNvPr id="11" name="Text Box 6"/>
            <p:cNvSpPr txBox="1">
              <a:spLocks noChangeArrowheads="1"/>
            </p:cNvSpPr>
            <p:nvPr/>
          </p:nvSpPr>
          <p:spPr bwMode="auto">
            <a:xfrm>
              <a:off x="1920" y="3076"/>
              <a:ext cx="2846"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4000" dirty="0">
                  <a:solidFill>
                    <a:srgbClr val="000090"/>
                  </a:solidFill>
                  <a:latin typeface="Arial Black"/>
                  <a:cs typeface="Arial Black"/>
                </a:rPr>
                <a:t>1 Minute Mystery</a:t>
              </a:r>
              <a:endParaRPr lang="en-US" dirty="0">
                <a:solidFill>
                  <a:srgbClr val="000090"/>
                </a:solidFill>
                <a:latin typeface="Arial Black"/>
                <a:cs typeface="Arial Black"/>
              </a:endParaRPr>
            </a:p>
          </p:txBody>
        </p:sp>
        <p:pic>
          <p:nvPicPr>
            <p:cNvPr id="12" name="Picture 7" descr="1 minute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736"/>
              <a:ext cx="1215" cy="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690440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Hypothermia</a:t>
            </a:r>
            <a:endParaRPr lang="en-US" sz="6000" b="1" dirty="0">
              <a:solidFill>
                <a:srgbClr val="000090"/>
              </a:solidFill>
              <a:latin typeface="Arial Black"/>
              <a:cs typeface="Arial Black"/>
            </a:endParaRPr>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1295400"/>
            <a:ext cx="8382000" cy="2492990"/>
          </a:xfrm>
          <a:prstGeom prst="rect">
            <a:avLst/>
          </a:prstGeom>
          <a:noFill/>
          <a:ln>
            <a:noFill/>
          </a:ln>
        </p:spPr>
        <p:txBody>
          <a:bodyPr wrap="square" rtlCol="0">
            <a:spAutoFit/>
          </a:bodyPr>
          <a:lstStyle/>
          <a:p>
            <a:pPr marL="571500" indent="-571500">
              <a:buFont typeface="Arial"/>
              <a:buChar char="•"/>
            </a:pPr>
            <a:r>
              <a:rPr lang="en-US" sz="3600" b="1" dirty="0" smtClean="0">
                <a:solidFill>
                  <a:srgbClr val="000090"/>
                </a:solidFill>
                <a:latin typeface="Arial Black"/>
                <a:cs typeface="Arial Black"/>
              </a:rPr>
              <a:t>Body core temperature below normal is called hypothermia</a:t>
            </a:r>
          </a:p>
          <a:p>
            <a:pPr marL="914400" lvl="1" indent="-457200">
              <a:buFont typeface="Arial"/>
              <a:buChar char="•"/>
            </a:pPr>
            <a:r>
              <a:rPr lang="en-US" sz="2800" b="1" dirty="0" smtClean="0">
                <a:solidFill>
                  <a:srgbClr val="000090"/>
                </a:solidFill>
                <a:latin typeface="Arial Black"/>
                <a:cs typeface="Arial Black"/>
              </a:rPr>
              <a:t>Get out of cold water if possible.</a:t>
            </a:r>
          </a:p>
          <a:p>
            <a:pPr marL="914400" lvl="1" indent="-457200">
              <a:buFont typeface="Arial"/>
              <a:buChar char="•"/>
            </a:pPr>
            <a:r>
              <a:rPr lang="en-US" sz="2800" b="1" dirty="0" smtClean="0">
                <a:solidFill>
                  <a:srgbClr val="000090"/>
                </a:solidFill>
                <a:latin typeface="Arial Black"/>
                <a:cs typeface="Arial Black"/>
              </a:rPr>
              <a:t>Huddle up if you must stay in cold water.</a:t>
            </a:r>
          </a:p>
        </p:txBody>
      </p:sp>
      <p:pic>
        <p:nvPicPr>
          <p:cNvPr id="10" name="Picture 4" descr="hyp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86200"/>
            <a:ext cx="1828800" cy="289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5" descr="hyp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581400"/>
            <a:ext cx="2057400" cy="3259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1568020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pPr algn="ctr"/>
            <a:r>
              <a:rPr lang="en-US" sz="6000" b="1" dirty="0" smtClean="0">
                <a:solidFill>
                  <a:srgbClr val="000090"/>
                </a:solidFill>
                <a:latin typeface="Arial Black"/>
                <a:cs typeface="Arial Black"/>
              </a:rPr>
              <a:t>Review</a:t>
            </a:r>
            <a:endParaRPr lang="en-US" sz="6000" b="1" dirty="0">
              <a:solidFill>
                <a:srgbClr val="000090"/>
              </a:solidFill>
              <a:latin typeface="Arial Black"/>
              <a:cs typeface="Arial Black"/>
            </a:endParaRPr>
          </a:p>
        </p:txBody>
      </p:sp>
      <p:sp>
        <p:nvSpPr>
          <p:cNvPr id="5" name="TextBox 4"/>
          <p:cNvSpPr txBox="1"/>
          <p:nvPr/>
        </p:nvSpPr>
        <p:spPr>
          <a:xfrm>
            <a:off x="350324" y="6502238"/>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1524000"/>
            <a:ext cx="8382000" cy="3046988"/>
          </a:xfrm>
          <a:prstGeom prst="rect">
            <a:avLst/>
          </a:prstGeom>
          <a:noFill/>
          <a:ln>
            <a:noFill/>
          </a:ln>
        </p:spPr>
        <p:txBody>
          <a:bodyPr wrap="square" rtlCol="0">
            <a:spAutoFit/>
          </a:bodyPr>
          <a:lstStyle/>
          <a:p>
            <a:pPr marL="571500" indent="-571500">
              <a:buFont typeface="Arial"/>
              <a:buChar char="•"/>
            </a:pPr>
            <a:r>
              <a:rPr lang="en-US" sz="4800" b="1" dirty="0" smtClean="0">
                <a:solidFill>
                  <a:srgbClr val="000090"/>
                </a:solidFill>
                <a:latin typeface="Arial Black"/>
                <a:cs typeface="Arial Black"/>
              </a:rPr>
              <a:t>Life Jackets</a:t>
            </a:r>
          </a:p>
          <a:p>
            <a:pPr marL="571500" indent="-571500">
              <a:buFont typeface="Arial"/>
              <a:buChar char="•"/>
            </a:pPr>
            <a:r>
              <a:rPr lang="en-US" sz="4800" b="1" dirty="0" smtClean="0">
                <a:solidFill>
                  <a:srgbClr val="000090"/>
                </a:solidFill>
                <a:latin typeface="Arial Black"/>
                <a:cs typeface="Arial Black"/>
              </a:rPr>
              <a:t>Float Plan</a:t>
            </a:r>
          </a:p>
          <a:p>
            <a:pPr marL="571500" indent="-571500">
              <a:buFont typeface="Arial"/>
              <a:buChar char="•"/>
            </a:pPr>
            <a:r>
              <a:rPr lang="en-US" sz="4800" b="1" dirty="0" smtClean="0">
                <a:solidFill>
                  <a:srgbClr val="000090"/>
                </a:solidFill>
                <a:latin typeface="Arial Black"/>
                <a:cs typeface="Arial Black"/>
              </a:rPr>
              <a:t>Rules of the Road</a:t>
            </a:r>
          </a:p>
          <a:p>
            <a:pPr marL="571500" indent="-571500">
              <a:buFont typeface="Arial"/>
              <a:buChar char="•"/>
            </a:pPr>
            <a:r>
              <a:rPr lang="en-US" sz="4800" b="1" dirty="0" smtClean="0">
                <a:solidFill>
                  <a:srgbClr val="000090"/>
                </a:solidFill>
                <a:latin typeface="Arial Black"/>
                <a:cs typeface="Arial Black"/>
              </a:rPr>
              <a:t>Falling Overboard</a:t>
            </a:r>
          </a:p>
        </p:txBody>
      </p:sp>
      <p:sp>
        <p:nvSpPr>
          <p:cNvPr id="4" name="TextBox 3"/>
          <p:cNvSpPr txBox="1"/>
          <p:nvPr/>
        </p:nvSpPr>
        <p:spPr>
          <a:xfrm>
            <a:off x="5105400" y="6248400"/>
            <a:ext cx="3683445" cy="461665"/>
          </a:xfrm>
          <a:prstGeom prst="rect">
            <a:avLst/>
          </a:prstGeom>
          <a:noFill/>
          <a:ln>
            <a:solidFill>
              <a:schemeClr val="accent1"/>
            </a:solidFill>
          </a:ln>
        </p:spPr>
        <p:txBody>
          <a:bodyPr wrap="none" rtlCol="0">
            <a:spAutoFit/>
          </a:bodyPr>
          <a:lstStyle/>
          <a:p>
            <a:pPr algn="ctr"/>
            <a:r>
              <a:rPr lang="en-US" sz="1200" dirty="0">
                <a:solidFill>
                  <a:srgbClr val="FF0000"/>
                </a:solidFill>
              </a:rPr>
              <a:t>Copyright 2019 - Coast Guard Auxiliary Association, Inc</a:t>
            </a:r>
            <a:r>
              <a:rPr lang="en-US" sz="2400" dirty="0">
                <a:solidFill>
                  <a:srgbClr val="FF0000"/>
                </a:solidFill>
              </a:rPr>
              <a:t>.   </a:t>
            </a:r>
          </a:p>
        </p:txBody>
      </p:sp>
    </p:spTree>
    <p:extLst>
      <p:ext uri="{BB962C8B-B14F-4D97-AF65-F5344CB8AC3E}">
        <p14:creationId xmlns:p14="http://schemas.microsoft.com/office/powerpoint/2010/main" val="352657875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1143000"/>
          </a:xfrm>
        </p:spPr>
        <p:txBody>
          <a:bodyPr>
            <a:normAutofit/>
          </a:bodyPr>
          <a:lstStyle/>
          <a:p>
            <a:pPr algn="ctr"/>
            <a:r>
              <a:rPr lang="en-US" sz="6000" b="1" dirty="0" smtClean="0">
                <a:solidFill>
                  <a:srgbClr val="000090"/>
                </a:solidFill>
                <a:latin typeface="Arial Black"/>
                <a:cs typeface="Arial Black"/>
              </a:rPr>
              <a:t>Parts of a Boat</a:t>
            </a:r>
            <a:endParaRPr lang="en-US" sz="6000" b="1" dirty="0">
              <a:solidFill>
                <a:srgbClr val="000090"/>
              </a:solidFill>
              <a:latin typeface="Arial Black"/>
              <a:cs typeface="Arial Black"/>
            </a:endParaRPr>
          </a:p>
        </p:txBody>
      </p:sp>
      <p:sp>
        <p:nvSpPr>
          <p:cNvPr id="8" name="TextBox 7"/>
          <p:cNvSpPr txBox="1"/>
          <p:nvPr/>
        </p:nvSpPr>
        <p:spPr>
          <a:xfrm>
            <a:off x="430559" y="6306454"/>
            <a:ext cx="184666" cy="461665"/>
          </a:xfrm>
          <a:prstGeom prst="rect">
            <a:avLst/>
          </a:prstGeom>
          <a:noFill/>
          <a:ln>
            <a:solidFill>
              <a:schemeClr val="accent1"/>
            </a:solidFill>
          </a:ln>
        </p:spPr>
        <p:txBody>
          <a:bodyPr wrap="none" rtlCol="0">
            <a:spAutoFit/>
          </a:bodyPr>
          <a:lstStyle/>
          <a:p>
            <a:endParaRPr lang="en-US" sz="2400" b="1" dirty="0" smtClean="0"/>
          </a:p>
        </p:txBody>
      </p:sp>
      <p:sp>
        <p:nvSpPr>
          <p:cNvPr id="14" name="Oval 7"/>
          <p:cNvSpPr>
            <a:spLocks noChangeArrowheads="1"/>
          </p:cNvSpPr>
          <p:nvPr/>
        </p:nvSpPr>
        <p:spPr bwMode="auto">
          <a:xfrm>
            <a:off x="7086600" y="1981200"/>
            <a:ext cx="609600" cy="5334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b="1" dirty="0"/>
              <a:t>7</a:t>
            </a:r>
          </a:p>
        </p:txBody>
      </p:sp>
      <p:sp>
        <p:nvSpPr>
          <p:cNvPr id="15" name="Oval 7"/>
          <p:cNvSpPr>
            <a:spLocks noChangeArrowheads="1"/>
          </p:cNvSpPr>
          <p:nvPr/>
        </p:nvSpPr>
        <p:spPr bwMode="auto">
          <a:xfrm>
            <a:off x="7620000" y="42672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b="1" dirty="0"/>
              <a:t>5</a:t>
            </a:r>
          </a:p>
        </p:txBody>
      </p:sp>
      <p:sp>
        <p:nvSpPr>
          <p:cNvPr id="16" name="Oval 7"/>
          <p:cNvSpPr>
            <a:spLocks noChangeArrowheads="1"/>
          </p:cNvSpPr>
          <p:nvPr/>
        </p:nvSpPr>
        <p:spPr bwMode="auto">
          <a:xfrm>
            <a:off x="1371600" y="38862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b="1" dirty="0" smtClean="0"/>
              <a:t>6</a:t>
            </a:r>
            <a:endParaRPr lang="en-US" sz="2800" b="1" dirty="0"/>
          </a:p>
        </p:txBody>
      </p:sp>
      <p:sp>
        <p:nvSpPr>
          <p:cNvPr id="18" name="Line 9"/>
          <p:cNvSpPr>
            <a:spLocks noChangeShapeType="1"/>
          </p:cNvSpPr>
          <p:nvPr/>
        </p:nvSpPr>
        <p:spPr bwMode="auto">
          <a:xfrm flipH="1" flipV="1">
            <a:off x="5943600" y="4572000"/>
            <a:ext cx="1600200" cy="0"/>
          </a:xfrm>
          <a:prstGeom prst="line">
            <a:avLst/>
          </a:prstGeom>
          <a:noFill/>
          <a:ln w="508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9"/>
          <p:cNvSpPr>
            <a:spLocks noChangeShapeType="1"/>
          </p:cNvSpPr>
          <p:nvPr/>
        </p:nvSpPr>
        <p:spPr bwMode="auto">
          <a:xfrm>
            <a:off x="2057400" y="4267200"/>
            <a:ext cx="990600" cy="228600"/>
          </a:xfrm>
          <a:prstGeom prst="line">
            <a:avLst/>
          </a:prstGeom>
          <a:noFill/>
          <a:ln w="508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2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topview-boat-illustration-white-background-45902903.jp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rot="5400000">
            <a:off x="1885563" y="2610237"/>
            <a:ext cx="5239669" cy="2609996"/>
          </a:xfrm>
          <a:prstGeom prst="rect">
            <a:avLst/>
          </a:prstGeom>
          <a:ln w="38100" cmpd="sng">
            <a:noFill/>
          </a:ln>
        </p:spPr>
      </p:pic>
      <p:sp>
        <p:nvSpPr>
          <p:cNvPr id="6" name="Oval 5"/>
          <p:cNvSpPr/>
          <p:nvPr/>
        </p:nvSpPr>
        <p:spPr>
          <a:xfrm>
            <a:off x="4495800" y="3429000"/>
            <a:ext cx="685800" cy="762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n w="76200" cmpd="sng">
                <a:solidFill>
                  <a:srgbClr val="FF0000"/>
                </a:solidFill>
              </a:ln>
            </a:endParaRPr>
          </a:p>
        </p:txBody>
      </p:sp>
      <p:cxnSp>
        <p:nvCxnSpPr>
          <p:cNvPr id="13" name="Straight Arrow Connector 12"/>
          <p:cNvCxnSpPr/>
          <p:nvPr/>
        </p:nvCxnSpPr>
        <p:spPr>
          <a:xfrm flipH="1">
            <a:off x="5257800" y="2438400"/>
            <a:ext cx="1828800" cy="11430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Diagonal Stripe 4"/>
          <p:cNvSpPr/>
          <p:nvPr/>
        </p:nvSpPr>
        <p:spPr>
          <a:xfrm>
            <a:off x="3886200" y="1524000"/>
            <a:ext cx="533400" cy="457200"/>
          </a:xfrm>
          <a:prstGeom prst="diagStrip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iagonal Stripe 10"/>
          <p:cNvSpPr/>
          <p:nvPr/>
        </p:nvSpPr>
        <p:spPr>
          <a:xfrm rot="5080945">
            <a:off x="4582341" y="1504565"/>
            <a:ext cx="517276" cy="482982"/>
          </a:xfrm>
          <a:prstGeom prst="diagStripe">
            <a:avLst>
              <a:gd name="adj" fmla="val 57610"/>
            </a:avLst>
          </a:prstGeom>
          <a:solidFill>
            <a:srgbClr val="21FF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05147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419600"/>
          </a:xfrm>
          <a:noFill/>
          <a:ln>
            <a:noFill/>
          </a:ln>
        </p:spPr>
        <p:txBody>
          <a:bodyPr>
            <a:normAutofit/>
          </a:bodyPr>
          <a:lstStyle/>
          <a:p>
            <a:endParaRPr lang="en-US" b="1" dirty="0" smtClean="0">
              <a:noFill/>
            </a:endParaRPr>
          </a:p>
        </p:txBody>
      </p:sp>
      <p:sp>
        <p:nvSpPr>
          <p:cNvPr id="4" name="Slide Number Placeholder 3"/>
          <p:cNvSpPr>
            <a:spLocks noGrp="1"/>
          </p:cNvSpPr>
          <p:nvPr>
            <p:ph type="sldNum" sz="quarter" idx="12"/>
          </p:nvPr>
        </p:nvSpPr>
        <p:spPr/>
        <p:txBody>
          <a:bodyPr/>
          <a:lstStyle/>
          <a:p>
            <a:fld id="{380ED3A3-BA43-43DE-9A59-7E0E033A89EB}" type="slidenum">
              <a:rPr lang="en-US" smtClean="0"/>
              <a:t>4</a:t>
            </a:fld>
            <a:endParaRPr lang="en-US" dirty="0"/>
          </a:p>
        </p:txBody>
      </p:sp>
      <p:sp>
        <p:nvSpPr>
          <p:cNvPr id="6" name="Title 5"/>
          <p:cNvSpPr>
            <a:spLocks noGrp="1"/>
          </p:cNvSpPr>
          <p:nvPr>
            <p:ph type="title"/>
          </p:nvPr>
        </p:nvSpPr>
        <p:spPr>
          <a:xfrm>
            <a:off x="838200" y="152400"/>
            <a:ext cx="8305800" cy="1143000"/>
          </a:xfrm>
        </p:spPr>
        <p:txBody>
          <a:bodyPr>
            <a:normAutofit/>
          </a:bodyPr>
          <a:lstStyle/>
          <a:p>
            <a:pPr algn="ctr"/>
            <a:r>
              <a:rPr lang="en-US" sz="6000" b="1" dirty="0" smtClean="0">
                <a:solidFill>
                  <a:srgbClr val="000090"/>
                </a:solidFill>
                <a:latin typeface="Arial Black"/>
                <a:cs typeface="Arial Black"/>
              </a:rPr>
              <a:t>Life Jackets</a:t>
            </a:r>
            <a:endParaRPr lang="en-US" sz="6000" b="1" dirty="0">
              <a:solidFill>
                <a:srgbClr val="000090"/>
              </a:solidFill>
              <a:latin typeface="Arial Black"/>
              <a:cs typeface="Arial Black"/>
            </a:endParaRPr>
          </a:p>
        </p:txBody>
      </p:sp>
      <p:pic>
        <p:nvPicPr>
          <p:cNvPr id="8" name="Picture 7" descr="pdf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28479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df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971800"/>
            <a:ext cx="3190875" cy="3438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df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09800"/>
            <a:ext cx="2628900" cy="3095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0769" y="6350000"/>
            <a:ext cx="184666" cy="461665"/>
          </a:xfrm>
          <a:prstGeom prst="rect">
            <a:avLst/>
          </a:prstGeom>
          <a:noFill/>
          <a:ln>
            <a:solidFill>
              <a:schemeClr val="accent1"/>
            </a:solidFill>
          </a:ln>
        </p:spPr>
        <p:txBody>
          <a:bodyPr wrap="none" rtlCol="0">
            <a:spAutoFit/>
          </a:bodyPr>
          <a:lstStyle/>
          <a:p>
            <a:endParaRPr lang="en-US" sz="2400" b="1" dirty="0" smtClean="0"/>
          </a:p>
        </p:txBody>
      </p:sp>
      <p:sp>
        <p:nvSpPr>
          <p:cNvPr id="13" name="TextBox 12"/>
          <p:cNvSpPr txBox="1"/>
          <p:nvPr/>
        </p:nvSpPr>
        <p:spPr>
          <a:xfrm>
            <a:off x="1219200" y="1371600"/>
            <a:ext cx="1028497" cy="461665"/>
          </a:xfrm>
          <a:prstGeom prst="rect">
            <a:avLst/>
          </a:prstGeom>
          <a:noFill/>
          <a:ln>
            <a:noFill/>
          </a:ln>
        </p:spPr>
        <p:txBody>
          <a:bodyPr wrap="none" rtlCol="0">
            <a:spAutoFit/>
          </a:bodyPr>
          <a:lstStyle/>
          <a:p>
            <a:r>
              <a:rPr lang="en-US" sz="2400" b="1" dirty="0"/>
              <a:t>Type 1</a:t>
            </a:r>
          </a:p>
        </p:txBody>
      </p:sp>
      <p:sp>
        <p:nvSpPr>
          <p:cNvPr id="14" name="TextBox 13"/>
          <p:cNvSpPr txBox="1"/>
          <p:nvPr/>
        </p:nvSpPr>
        <p:spPr>
          <a:xfrm>
            <a:off x="4572000" y="1600200"/>
            <a:ext cx="1028497" cy="830997"/>
          </a:xfrm>
          <a:prstGeom prst="rect">
            <a:avLst/>
          </a:prstGeom>
          <a:noFill/>
          <a:ln>
            <a:noFill/>
          </a:ln>
        </p:spPr>
        <p:txBody>
          <a:bodyPr wrap="none" rtlCol="0">
            <a:spAutoFit/>
          </a:bodyPr>
          <a:lstStyle/>
          <a:p>
            <a:r>
              <a:rPr lang="en-US" sz="2400" b="1" dirty="0"/>
              <a:t>Type </a:t>
            </a:r>
            <a:r>
              <a:rPr lang="en-US" sz="2400" b="1" dirty="0" smtClean="0"/>
              <a:t>2</a:t>
            </a:r>
            <a:endParaRPr lang="en-US" sz="2400" b="1" dirty="0"/>
          </a:p>
          <a:p>
            <a:endParaRPr lang="en-US" sz="2400" b="1" dirty="0" smtClean="0"/>
          </a:p>
        </p:txBody>
      </p:sp>
      <p:sp>
        <p:nvSpPr>
          <p:cNvPr id="15" name="TextBox 14"/>
          <p:cNvSpPr txBox="1"/>
          <p:nvPr/>
        </p:nvSpPr>
        <p:spPr>
          <a:xfrm>
            <a:off x="7543800" y="1371600"/>
            <a:ext cx="1028497" cy="830997"/>
          </a:xfrm>
          <a:prstGeom prst="rect">
            <a:avLst/>
          </a:prstGeom>
          <a:noFill/>
          <a:ln>
            <a:noFill/>
          </a:ln>
        </p:spPr>
        <p:txBody>
          <a:bodyPr wrap="none" rtlCol="0">
            <a:spAutoFit/>
          </a:bodyPr>
          <a:lstStyle/>
          <a:p>
            <a:r>
              <a:rPr lang="en-US" sz="2400" b="1" dirty="0"/>
              <a:t>Type </a:t>
            </a:r>
            <a:r>
              <a:rPr lang="en-US" sz="2400" b="1" dirty="0" smtClean="0"/>
              <a:t>3</a:t>
            </a:r>
            <a:endParaRPr lang="en-US" sz="2400" b="1" dirty="0"/>
          </a:p>
          <a:p>
            <a:endParaRPr lang="en-US" sz="2400" b="1" dirty="0" smtClean="0"/>
          </a:p>
        </p:txBody>
      </p:sp>
      <p:pic>
        <p:nvPicPr>
          <p:cNvPr id="1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70443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978"/>
            <a:ext cx="7924800" cy="1219200"/>
          </a:xfrm>
        </p:spPr>
        <p:txBody>
          <a:bodyPr>
            <a:normAutofit/>
          </a:bodyPr>
          <a:lstStyle/>
          <a:p>
            <a:pPr algn="ctr"/>
            <a:r>
              <a:rPr lang="en-US" sz="6000" b="1" dirty="0" smtClean="0">
                <a:solidFill>
                  <a:srgbClr val="000090"/>
                </a:solidFill>
                <a:latin typeface="Arial Black"/>
                <a:cs typeface="Arial Black"/>
              </a:rPr>
              <a:t>Life Jackets</a:t>
            </a:r>
            <a:endParaRPr lang="en-US" sz="6000" dirty="0">
              <a:solidFill>
                <a:srgbClr val="000090"/>
              </a:solidFill>
              <a:latin typeface="Arial Black"/>
              <a:cs typeface="Arial Black"/>
            </a:endParaRPr>
          </a:p>
        </p:txBody>
      </p:sp>
      <p:sp>
        <p:nvSpPr>
          <p:cNvPr id="3" name="Content Placeholder 2"/>
          <p:cNvSpPr>
            <a:spLocks noGrp="1"/>
          </p:cNvSpPr>
          <p:nvPr>
            <p:ph idx="1"/>
          </p:nvPr>
        </p:nvSpPr>
        <p:spPr>
          <a:xfrm>
            <a:off x="762000" y="1596413"/>
            <a:ext cx="8077200" cy="5032987"/>
          </a:xfrm>
        </p:spPr>
        <p:txBody>
          <a:bodyPr/>
          <a:lstStyle/>
          <a:p>
            <a:pPr marL="0" indent="0">
              <a:buNone/>
            </a:pPr>
            <a:r>
              <a:rPr lang="en-US" dirty="0" smtClean="0"/>
              <a:t>                	 </a:t>
            </a:r>
            <a:r>
              <a:rPr lang="en-US" b="1" dirty="0" smtClean="0">
                <a:latin typeface="Arial"/>
                <a:cs typeface="Arial"/>
              </a:rPr>
              <a:t>Type 4			Type 5</a:t>
            </a:r>
            <a:endParaRPr lang="en-US" b="1" dirty="0">
              <a:latin typeface="Arial"/>
              <a:cs typeface="Arial"/>
            </a:endParaRPr>
          </a:p>
          <a:p>
            <a:pPr algn="ctr"/>
            <a:endParaRPr lang="en-US" dirty="0"/>
          </a:p>
          <a:p>
            <a:pPr algn="ct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5</a:t>
            </a:fld>
            <a:endParaRPr lang="en-US" dirty="0"/>
          </a:p>
        </p:txBody>
      </p:sp>
      <p:pic>
        <p:nvPicPr>
          <p:cNvPr id="9" name="Picture 6" descr="pdf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4114800" cy="41707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76450" y="3702082"/>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1" name="Picture 7" descr="pfd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667000"/>
            <a:ext cx="2667000" cy="38117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3333" y="6328833"/>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83260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76200"/>
            <a:ext cx="8077200" cy="1143000"/>
          </a:xfrm>
        </p:spPr>
        <p:txBody>
          <a:bodyPr>
            <a:normAutofit/>
          </a:bodyPr>
          <a:lstStyle/>
          <a:p>
            <a:pPr algn="ctr"/>
            <a:r>
              <a:rPr lang="en-US" sz="6000" b="1" dirty="0">
                <a:solidFill>
                  <a:srgbClr val="000090"/>
                </a:solidFill>
                <a:latin typeface="Arial Black"/>
                <a:cs typeface="Arial Black"/>
              </a:rPr>
              <a:t>Life Jackets</a:t>
            </a:r>
            <a:endParaRPr lang="en-US" sz="6000" b="1" dirty="0"/>
          </a:p>
        </p:txBody>
      </p:sp>
      <p:sp>
        <p:nvSpPr>
          <p:cNvPr id="4" name="Slide Number Placeholder 3"/>
          <p:cNvSpPr>
            <a:spLocks noGrp="1"/>
          </p:cNvSpPr>
          <p:nvPr>
            <p:ph type="sldNum" sz="quarter" idx="12"/>
          </p:nvPr>
        </p:nvSpPr>
        <p:spPr/>
        <p:txBody>
          <a:bodyPr/>
          <a:lstStyle/>
          <a:p>
            <a:fld id="{380ED3A3-BA43-43DE-9A59-7E0E033A89EB}" type="slidenum">
              <a:rPr lang="en-US" smtClean="0"/>
              <a:t>6</a:t>
            </a:fld>
            <a:endParaRPr lang="en-US" dirty="0"/>
          </a:p>
        </p:txBody>
      </p:sp>
      <p:sp>
        <p:nvSpPr>
          <p:cNvPr id="5" name="TextBox 4"/>
          <p:cNvSpPr txBox="1"/>
          <p:nvPr/>
        </p:nvSpPr>
        <p:spPr>
          <a:xfrm>
            <a:off x="1752600" y="1143000"/>
            <a:ext cx="5442516" cy="1754327"/>
          </a:xfrm>
          <a:prstGeom prst="rect">
            <a:avLst/>
          </a:prstGeom>
          <a:noFill/>
          <a:ln>
            <a:noFill/>
          </a:ln>
        </p:spPr>
        <p:txBody>
          <a:bodyPr wrap="none" rtlCol="0">
            <a:spAutoFit/>
          </a:bodyPr>
          <a:lstStyle/>
          <a:p>
            <a:pPr marL="342900" indent="-342900">
              <a:buFont typeface="Arial"/>
              <a:buChar char="•"/>
            </a:pPr>
            <a:r>
              <a:rPr lang="en-US" sz="3600" b="1" dirty="0" smtClean="0">
                <a:solidFill>
                  <a:srgbClr val="000090"/>
                </a:solidFill>
              </a:rPr>
              <a:t>One for each person</a:t>
            </a:r>
          </a:p>
          <a:p>
            <a:pPr marL="342900" indent="-342900">
              <a:buFont typeface="Arial"/>
              <a:buChar char="•"/>
            </a:pPr>
            <a:r>
              <a:rPr lang="en-US" sz="3600" b="1" dirty="0" smtClean="0">
                <a:solidFill>
                  <a:srgbClr val="000090"/>
                </a:solidFill>
              </a:rPr>
              <a:t>Youth and non-swimmers</a:t>
            </a:r>
          </a:p>
          <a:p>
            <a:pPr marL="342900" indent="-342900">
              <a:buFont typeface="Arial"/>
              <a:buChar char="•"/>
            </a:pPr>
            <a:r>
              <a:rPr lang="en-US" sz="3600" b="1" dirty="0" smtClean="0">
                <a:solidFill>
                  <a:srgbClr val="000090"/>
                </a:solidFill>
              </a:rPr>
              <a:t>One </a:t>
            </a:r>
            <a:r>
              <a:rPr lang="en-US" sz="3600" b="1" dirty="0" err="1" smtClean="0">
                <a:solidFill>
                  <a:srgbClr val="000090"/>
                </a:solidFill>
              </a:rPr>
              <a:t>Throwable</a:t>
            </a:r>
            <a:endParaRPr lang="en-US" sz="3600" b="1" dirty="0" smtClean="0">
              <a:solidFill>
                <a:srgbClr val="000090"/>
              </a:solidFill>
            </a:endParaRPr>
          </a:p>
        </p:txBody>
      </p:sp>
      <p:pic>
        <p:nvPicPr>
          <p:cNvPr id="14" name="Picture 12" descr="pdf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76600"/>
            <a:ext cx="2667000" cy="31408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54922" y="3637511"/>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6" name="Picture 11" descr="pdf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48000"/>
            <a:ext cx="3505200" cy="3552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2833" y="6371167"/>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5829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6" y="228600"/>
            <a:ext cx="8229600" cy="990600"/>
          </a:xfrm>
        </p:spPr>
        <p:txBody>
          <a:bodyPr>
            <a:noAutofit/>
          </a:bodyPr>
          <a:lstStyle/>
          <a:p>
            <a:pPr algn="ctr"/>
            <a:r>
              <a:rPr lang="en-US" sz="6000" b="1" dirty="0" smtClean="0">
                <a:solidFill>
                  <a:srgbClr val="000090"/>
                </a:solidFill>
                <a:latin typeface="Arial Black"/>
                <a:cs typeface="Arial Black"/>
              </a:rPr>
              <a:t>Life Jackets</a:t>
            </a:r>
            <a:endParaRPr lang="en-US" sz="6000" b="1" dirty="0">
              <a:solidFill>
                <a:srgbClr val="000090"/>
              </a:solidFill>
              <a:latin typeface="Arial Black"/>
              <a:cs typeface="Arial Black"/>
            </a:endParaRPr>
          </a:p>
        </p:txBody>
      </p:sp>
      <p:sp>
        <p:nvSpPr>
          <p:cNvPr id="4" name="Slide Number Placeholder 3"/>
          <p:cNvSpPr>
            <a:spLocks noGrp="1"/>
          </p:cNvSpPr>
          <p:nvPr>
            <p:ph type="sldNum" sz="quarter" idx="12"/>
          </p:nvPr>
        </p:nvSpPr>
        <p:spPr/>
        <p:txBody>
          <a:bodyPr/>
          <a:lstStyle/>
          <a:p>
            <a:fld id="{380ED3A3-BA43-43DE-9A59-7E0E033A89EB}" type="slidenum">
              <a:rPr lang="en-US" smtClean="0"/>
              <a:t>7</a:t>
            </a:fld>
            <a:endParaRPr lang="en-US" dirty="0"/>
          </a:p>
        </p:txBody>
      </p:sp>
      <p:sp>
        <p:nvSpPr>
          <p:cNvPr id="5" name="TextBox 4"/>
          <p:cNvSpPr txBox="1"/>
          <p:nvPr/>
        </p:nvSpPr>
        <p:spPr>
          <a:xfrm>
            <a:off x="6511636" y="3994727"/>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8" name="Picture 13" descr="pdf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2322">
            <a:off x="5880964" y="1803807"/>
            <a:ext cx="2736360" cy="3475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05200" y="5562600"/>
            <a:ext cx="5334000" cy="646331"/>
          </a:xfrm>
          <a:prstGeom prst="rect">
            <a:avLst/>
          </a:prstGeom>
          <a:noFill/>
          <a:ln>
            <a:noFill/>
          </a:ln>
        </p:spPr>
        <p:txBody>
          <a:bodyPr wrap="square" rtlCol="0">
            <a:spAutoFit/>
          </a:bodyPr>
          <a:lstStyle/>
          <a:p>
            <a:r>
              <a:rPr lang="en-US" sz="3600" b="1" dirty="0" smtClean="0">
                <a:solidFill>
                  <a:srgbClr val="000090"/>
                </a:solidFill>
                <a:latin typeface="Arial Black"/>
                <a:cs typeface="Arial Black"/>
              </a:rPr>
              <a:t>1 Minute Mystery</a:t>
            </a:r>
          </a:p>
        </p:txBody>
      </p:sp>
      <p:pic>
        <p:nvPicPr>
          <p:cNvPr id="12" name="Picture 18" descr="1 minute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00600"/>
            <a:ext cx="2066925" cy="18002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71600" y="1828800"/>
            <a:ext cx="4433479" cy="1631216"/>
          </a:xfrm>
          <a:prstGeom prst="rect">
            <a:avLst/>
          </a:prstGeom>
          <a:noFill/>
          <a:ln>
            <a:noFill/>
          </a:ln>
        </p:spPr>
        <p:txBody>
          <a:bodyPr wrap="square" rtlCol="0">
            <a:spAutoFit/>
          </a:bodyPr>
          <a:lstStyle/>
          <a:p>
            <a:r>
              <a:rPr lang="en-US" sz="4400" b="1" dirty="0" smtClean="0">
                <a:solidFill>
                  <a:srgbClr val="000090"/>
                </a:solidFill>
                <a:latin typeface="Arial Black"/>
                <a:cs typeface="Arial Black"/>
              </a:rPr>
              <a:t>Water Skiers</a:t>
            </a:r>
          </a:p>
          <a:p>
            <a:pPr marL="457200" indent="-457200">
              <a:buFont typeface="Arial"/>
              <a:buChar char="•"/>
            </a:pPr>
            <a:r>
              <a:rPr lang="en-US" sz="2800" b="1" dirty="0" smtClean="0">
                <a:solidFill>
                  <a:srgbClr val="000090"/>
                </a:solidFill>
                <a:latin typeface="Arial Black"/>
                <a:cs typeface="Arial Black"/>
              </a:rPr>
              <a:t>Fit Properly</a:t>
            </a:r>
          </a:p>
          <a:p>
            <a:pPr marL="457200" indent="-457200">
              <a:buFont typeface="Arial"/>
              <a:buChar char="•"/>
            </a:pPr>
            <a:r>
              <a:rPr lang="en-US" sz="2800" b="1" dirty="0" smtClean="0">
                <a:solidFill>
                  <a:srgbClr val="000090"/>
                </a:solidFill>
                <a:latin typeface="Arial Black"/>
                <a:cs typeface="Arial Black"/>
              </a:rPr>
              <a:t>Label (50 mph)</a:t>
            </a:r>
          </a:p>
        </p:txBody>
      </p:sp>
      <p:sp>
        <p:nvSpPr>
          <p:cNvPr id="15" name="TextBox 14"/>
          <p:cNvSpPr txBox="1"/>
          <p:nvPr/>
        </p:nvSpPr>
        <p:spPr>
          <a:xfrm>
            <a:off x="190500" y="6498167"/>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8342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Autofit/>
          </a:bodyPr>
          <a:lstStyle/>
          <a:p>
            <a:pPr algn="ctr"/>
            <a:r>
              <a:rPr lang="en-US" sz="6000" b="1" dirty="0" smtClean="0">
                <a:solidFill>
                  <a:srgbClr val="000090"/>
                </a:solidFill>
                <a:latin typeface="Arial Black"/>
                <a:cs typeface="Arial Black"/>
              </a:rPr>
              <a:t>Capacity Plate</a:t>
            </a:r>
            <a:endParaRPr lang="en-US" sz="6000" b="1" dirty="0">
              <a:solidFill>
                <a:srgbClr val="000090"/>
              </a:solidFill>
              <a:latin typeface="Arial Black"/>
              <a:cs typeface="Arial Black"/>
            </a:endParaRPr>
          </a:p>
        </p:txBody>
      </p:sp>
      <p:sp>
        <p:nvSpPr>
          <p:cNvPr id="4" name="Slide Number Placeholder 3"/>
          <p:cNvSpPr>
            <a:spLocks noGrp="1"/>
          </p:cNvSpPr>
          <p:nvPr>
            <p:ph type="sldNum" sz="quarter" idx="12"/>
          </p:nvPr>
        </p:nvSpPr>
        <p:spPr/>
        <p:txBody>
          <a:bodyPr/>
          <a:lstStyle/>
          <a:p>
            <a:fld id="{380ED3A3-BA43-43DE-9A59-7E0E033A89EB}" type="slidenum">
              <a:rPr lang="en-US" smtClean="0"/>
              <a:t>8</a:t>
            </a:fld>
            <a:endParaRPr lang="en-US" dirty="0"/>
          </a:p>
        </p:txBody>
      </p:sp>
      <p:sp>
        <p:nvSpPr>
          <p:cNvPr id="10" name="TextBox 9"/>
          <p:cNvSpPr txBox="1"/>
          <p:nvPr/>
        </p:nvSpPr>
        <p:spPr>
          <a:xfrm>
            <a:off x="4868333" y="3111500"/>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1" name="Picture 10" descr="capacity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8263467" cy="4721981"/>
          </a:xfrm>
          <a:prstGeom prst="rect">
            <a:avLst/>
          </a:prstGeom>
        </p:spPr>
      </p:pic>
      <p:sp>
        <p:nvSpPr>
          <p:cNvPr id="13" name="TextBox 12"/>
          <p:cNvSpPr txBox="1"/>
          <p:nvPr/>
        </p:nvSpPr>
        <p:spPr>
          <a:xfrm>
            <a:off x="317500" y="6371167"/>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00232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rgbClr val="000090"/>
                </a:solidFill>
                <a:latin typeface="Arial Black"/>
                <a:cs typeface="Arial Black"/>
              </a:rPr>
              <a:t>Balance the Boat</a:t>
            </a:r>
            <a:endParaRPr lang="en-US" sz="6000" b="1" dirty="0">
              <a:solidFill>
                <a:srgbClr val="000090"/>
              </a:solidFill>
              <a:latin typeface="Arial Black"/>
              <a:cs typeface="Arial Black"/>
            </a:endParaRPr>
          </a:p>
        </p:txBody>
      </p:sp>
      <p:sp>
        <p:nvSpPr>
          <p:cNvPr id="4" name="Slide Number Placeholder 3"/>
          <p:cNvSpPr>
            <a:spLocks noGrp="1"/>
          </p:cNvSpPr>
          <p:nvPr>
            <p:ph type="sldNum" sz="quarter" idx="12"/>
          </p:nvPr>
        </p:nvSpPr>
        <p:spPr/>
        <p:txBody>
          <a:bodyPr/>
          <a:lstStyle/>
          <a:p>
            <a:fld id="{380ED3A3-BA43-43DE-9A59-7E0E033A89EB}" type="slidenum">
              <a:rPr lang="en-US" smtClean="0"/>
              <a:t>9</a:t>
            </a:fld>
            <a:endParaRPr lang="en-US" dirty="0"/>
          </a:p>
        </p:txBody>
      </p:sp>
      <p:sp>
        <p:nvSpPr>
          <p:cNvPr id="3" name="TextBox 2"/>
          <p:cNvSpPr txBox="1"/>
          <p:nvPr/>
        </p:nvSpPr>
        <p:spPr>
          <a:xfrm>
            <a:off x="232833" y="6201833"/>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715000"/>
            <a:ext cx="990600" cy="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64000" y="3471333"/>
            <a:ext cx="184666" cy="461665"/>
          </a:xfrm>
          <a:prstGeom prst="rect">
            <a:avLst/>
          </a:prstGeom>
          <a:noFill/>
          <a:ln>
            <a:solidFill>
              <a:schemeClr val="accent1"/>
            </a:solidFill>
          </a:ln>
        </p:spPr>
        <p:txBody>
          <a:bodyPr wrap="none" rtlCol="0">
            <a:spAutoFit/>
          </a:bodyPr>
          <a:lstStyle/>
          <a:p>
            <a:endParaRPr lang="en-US" sz="2400" b="1" dirty="0" smtClean="0"/>
          </a:p>
        </p:txBody>
      </p:sp>
      <p:pic>
        <p:nvPicPr>
          <p:cNvPr id="11" name="Picture 4" descr="unblanced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743200"/>
            <a:ext cx="6858000" cy="3812288"/>
          </a:xfrm>
          <a:prstGeom prst="rect">
            <a:avLst/>
          </a:prstGeom>
          <a:ln/>
        </p:spPr>
        <p:style>
          <a:lnRef idx="1">
            <a:schemeClr val="accent1"/>
          </a:lnRef>
          <a:fillRef idx="2">
            <a:schemeClr val="accent1"/>
          </a:fillRef>
          <a:effectRef idx="1">
            <a:schemeClr val="accent1"/>
          </a:effectRef>
          <a:fontRef idx="minor">
            <a:schemeClr val="dk1"/>
          </a:fontRef>
        </p:style>
      </p:pic>
      <p:sp>
        <p:nvSpPr>
          <p:cNvPr id="6" name="TextBox 5"/>
          <p:cNvSpPr txBox="1"/>
          <p:nvPr/>
        </p:nvSpPr>
        <p:spPr>
          <a:xfrm>
            <a:off x="1524000" y="1371600"/>
            <a:ext cx="6789038" cy="1200329"/>
          </a:xfrm>
          <a:prstGeom prst="rect">
            <a:avLst/>
          </a:prstGeom>
          <a:noFill/>
          <a:ln>
            <a:noFill/>
          </a:ln>
        </p:spPr>
        <p:txBody>
          <a:bodyPr wrap="none" rtlCol="0">
            <a:spAutoFit/>
          </a:bodyPr>
          <a:lstStyle/>
          <a:p>
            <a:r>
              <a:rPr lang="en-US" sz="3600" b="1" dirty="0" smtClean="0">
                <a:solidFill>
                  <a:srgbClr val="000090"/>
                </a:solidFill>
                <a:latin typeface="Arial Black"/>
                <a:cs typeface="Arial Black"/>
              </a:rPr>
              <a:t>The load should be lighter </a:t>
            </a:r>
          </a:p>
          <a:p>
            <a:r>
              <a:rPr lang="en-US" sz="3600" b="1" dirty="0" smtClean="0">
                <a:solidFill>
                  <a:srgbClr val="000090"/>
                </a:solidFill>
                <a:latin typeface="Arial Black"/>
                <a:cs typeface="Arial Black"/>
              </a:rPr>
              <a:t>in rough water</a:t>
            </a:r>
          </a:p>
        </p:txBody>
      </p:sp>
    </p:spTree>
    <p:extLst>
      <p:ext uri="{BB962C8B-B14F-4D97-AF65-F5344CB8AC3E}">
        <p14:creationId xmlns:p14="http://schemas.microsoft.com/office/powerpoint/2010/main" val="94147763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accent1"/>
          </a:solidFill>
        </a:ln>
      </a:spPr>
      <a:bodyPr wrap="square" rtlCol="0">
        <a:spAutoFit/>
      </a:bodyPr>
      <a:lstStyle>
        <a:defPPr>
          <a:defRPr sz="24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3054</Words>
  <Application>Microsoft Macintosh PowerPoint</Application>
  <PresentationFormat>On-screen Show (4:3)</PresentationFormat>
  <Paragraphs>245</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Training</vt:lpstr>
      <vt:lpstr>CorelDRAW</vt:lpstr>
      <vt:lpstr> </vt:lpstr>
      <vt:lpstr>Parts of a Boat</vt:lpstr>
      <vt:lpstr>Parts of a Boat</vt:lpstr>
      <vt:lpstr>Life Jackets</vt:lpstr>
      <vt:lpstr>Life Jackets</vt:lpstr>
      <vt:lpstr>Life Jackets</vt:lpstr>
      <vt:lpstr>Life Jackets</vt:lpstr>
      <vt:lpstr>Capacity Plate</vt:lpstr>
      <vt:lpstr>Balance the Boat</vt:lpstr>
      <vt:lpstr>Float Plan</vt:lpstr>
      <vt:lpstr>Equipment</vt:lpstr>
      <vt:lpstr>Fire Extinguisher</vt:lpstr>
      <vt:lpstr>Distress Signals</vt:lpstr>
      <vt:lpstr>   1-Minute Mystery</vt:lpstr>
      <vt:lpstr>Navigation Lights</vt:lpstr>
      <vt:lpstr>Navigation Lights</vt:lpstr>
      <vt:lpstr>Rules of the Road</vt:lpstr>
      <vt:lpstr>Rules of the Road</vt:lpstr>
      <vt:lpstr>Rules of the Road</vt:lpstr>
      <vt:lpstr>Rules of the Road</vt:lpstr>
      <vt:lpstr>Buoys</vt:lpstr>
      <vt:lpstr>Personal Watercraft (PWC)</vt:lpstr>
      <vt:lpstr>PWC</vt:lpstr>
      <vt:lpstr>Swimming</vt:lpstr>
      <vt:lpstr>Falling Overboard</vt:lpstr>
      <vt:lpstr>Falling Overboard</vt:lpstr>
      <vt:lpstr>Hypothermia</vt:lpstr>
      <vt:lpstr>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2014-10-30T22:53:02Z</dcterms:created>
  <dcterms:modified xsi:type="dcterms:W3CDTF">2019-08-10T15:54:32Z</dcterms:modified>
</cp:coreProperties>
</file>