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398" r:id="rId2"/>
    <p:sldId id="441" r:id="rId3"/>
    <p:sldId id="442" r:id="rId4"/>
    <p:sldId id="443" r:id="rId5"/>
    <p:sldId id="388" r:id="rId6"/>
    <p:sldId id="437" r:id="rId7"/>
    <p:sldId id="399" r:id="rId8"/>
    <p:sldId id="444" r:id="rId9"/>
    <p:sldId id="400" r:id="rId10"/>
    <p:sldId id="402" r:id="rId11"/>
    <p:sldId id="403" r:id="rId12"/>
    <p:sldId id="401" r:id="rId13"/>
    <p:sldId id="404" r:id="rId14"/>
    <p:sldId id="405" r:id="rId15"/>
    <p:sldId id="406" r:id="rId16"/>
    <p:sldId id="407" r:id="rId17"/>
    <p:sldId id="429" r:id="rId18"/>
    <p:sldId id="408" r:id="rId19"/>
    <p:sldId id="409" r:id="rId20"/>
    <p:sldId id="436" r:id="rId21"/>
    <p:sldId id="412" r:id="rId22"/>
    <p:sldId id="413" r:id="rId23"/>
    <p:sldId id="414" r:id="rId24"/>
    <p:sldId id="416" r:id="rId25"/>
    <p:sldId id="445" r:id="rId26"/>
    <p:sldId id="415" r:id="rId27"/>
    <p:sldId id="417" r:id="rId28"/>
    <p:sldId id="418" r:id="rId29"/>
    <p:sldId id="419" r:id="rId30"/>
    <p:sldId id="420" r:id="rId31"/>
    <p:sldId id="421" r:id="rId32"/>
    <p:sldId id="452" r:id="rId33"/>
    <p:sldId id="451" r:id="rId34"/>
    <p:sldId id="422" r:id="rId35"/>
    <p:sldId id="438" r:id="rId36"/>
    <p:sldId id="446" r:id="rId37"/>
    <p:sldId id="410" r:id="rId38"/>
    <p:sldId id="411" r:id="rId39"/>
    <p:sldId id="439" r:id="rId40"/>
    <p:sldId id="447" r:id="rId41"/>
    <p:sldId id="448" r:id="rId42"/>
    <p:sldId id="430" r:id="rId43"/>
    <p:sldId id="423" r:id="rId44"/>
    <p:sldId id="424" r:id="rId45"/>
    <p:sldId id="425" r:id="rId46"/>
    <p:sldId id="449" r:id="rId47"/>
    <p:sldId id="450" r:id="rId48"/>
    <p:sldId id="426" r:id="rId49"/>
    <p:sldId id="427" r:id="rId50"/>
    <p:sldId id="428" r:id="rId51"/>
    <p:sldId id="440" r:id="rId52"/>
    <p:sldId id="432" r:id="rId53"/>
    <p:sldId id="433" r:id="rId54"/>
    <p:sldId id="435" r:id="rId55"/>
    <p:sldId id="256" r:id="rId56"/>
    <p:sldId id="434" r:id="rId5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398"/>
            <p14:sldId id="441"/>
            <p14:sldId id="442"/>
            <p14:sldId id="443"/>
            <p14:sldId id="388"/>
            <p14:sldId id="437"/>
            <p14:sldId id="399"/>
            <p14:sldId id="444"/>
            <p14:sldId id="400"/>
            <p14:sldId id="402"/>
            <p14:sldId id="403"/>
            <p14:sldId id="401"/>
            <p14:sldId id="404"/>
            <p14:sldId id="405"/>
            <p14:sldId id="406"/>
            <p14:sldId id="407"/>
            <p14:sldId id="429"/>
            <p14:sldId id="408"/>
            <p14:sldId id="409"/>
            <p14:sldId id="436"/>
            <p14:sldId id="412"/>
            <p14:sldId id="413"/>
            <p14:sldId id="414"/>
            <p14:sldId id="416"/>
            <p14:sldId id="445"/>
            <p14:sldId id="415"/>
            <p14:sldId id="417"/>
            <p14:sldId id="418"/>
            <p14:sldId id="419"/>
            <p14:sldId id="420"/>
            <p14:sldId id="421"/>
            <p14:sldId id="452"/>
            <p14:sldId id="451"/>
            <p14:sldId id="422"/>
            <p14:sldId id="438"/>
            <p14:sldId id="446"/>
            <p14:sldId id="410"/>
            <p14:sldId id="411"/>
            <p14:sldId id="439"/>
            <p14:sldId id="447"/>
            <p14:sldId id="448"/>
            <p14:sldId id="430"/>
            <p14:sldId id="423"/>
            <p14:sldId id="424"/>
            <p14:sldId id="425"/>
            <p14:sldId id="449"/>
            <p14:sldId id="450"/>
            <p14:sldId id="426"/>
            <p14:sldId id="427"/>
            <p14:sldId id="428"/>
            <p14:sldId id="440"/>
            <p14:sldId id="432"/>
            <p14:sldId id="433"/>
            <p14:sldId id="435"/>
            <p14:sldId id="256"/>
            <p14:sldId id="434"/>
          </p14:sldIdLst>
        </p14:section>
      </p14:sectionLst>
    </p:ex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53" userDrawn="1">
          <p15:clr>
            <a:srgbClr val="A4A3A4"/>
          </p15:clr>
        </p15:guide>
        <p15:guide id="2" pos="2233" userDrawn="1">
          <p15:clr>
            <a:srgbClr val="A4A3A4"/>
          </p15:clr>
        </p15:guide>
        <p15:guide id="3" orient="horz" pos="3024" userDrawn="1">
          <p15:clr>
            <a:srgbClr val="A4A3A4"/>
          </p15:clr>
        </p15:guide>
        <p15:guide id="4"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CC"/>
    <a:srgbClr val="003300"/>
    <a:srgbClr val="009ED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27" autoAdjust="0"/>
    <p:restoredTop sz="76513" autoAdjust="0"/>
  </p:normalViewPr>
  <p:slideViewPr>
    <p:cSldViewPr>
      <p:cViewPr varScale="1">
        <p:scale>
          <a:sx n="81" d="100"/>
          <a:sy n="81" d="100"/>
        </p:scale>
        <p:origin x="2196" y="84"/>
      </p:cViewPr>
      <p:guideLst>
        <p:guide orient="horz" pos="2160"/>
        <p:guide pos="2928"/>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4332"/>
    </p:cViewPr>
  </p:sorterViewPr>
  <p:notesViewPr>
    <p:cSldViewPr>
      <p:cViewPr>
        <p:scale>
          <a:sx n="130" d="100"/>
          <a:sy n="130" d="100"/>
        </p:scale>
        <p:origin x="2736" y="-834"/>
      </p:cViewPr>
      <p:guideLst>
        <p:guide orient="horz" pos="2953"/>
        <p:guide pos="2233"/>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Tipper III" userId="da059739ccc5df90" providerId="LiveId" clId="{66307C6F-AF08-4065-933F-AAFA48333060}"/>
    <pc:docChg chg="undo custSel addSld modSld sldOrd modSection">
      <pc:chgData name="Harry Tipper III" userId="da059739ccc5df90" providerId="LiveId" clId="{66307C6F-AF08-4065-933F-AAFA48333060}" dt="2026-09-20T15:28:52.374" v="301" actId="20577"/>
      <pc:docMkLst>
        <pc:docMk/>
      </pc:docMkLst>
      <pc:sldChg chg="ord">
        <pc:chgData name="Harry Tipper III" userId="da059739ccc5df90" providerId="LiveId" clId="{66307C6F-AF08-4065-933F-AAFA48333060}" dt="2026-09-20T15:25:30.283" v="198" actId="20578"/>
        <pc:sldMkLst>
          <pc:docMk/>
          <pc:sldMk cId="3712169042" sldId="398"/>
        </pc:sldMkLst>
      </pc:sldChg>
      <pc:sldChg chg="ord">
        <pc:chgData name="Harry Tipper III" userId="da059739ccc5df90" providerId="LiveId" clId="{66307C6F-AF08-4065-933F-AAFA48333060}" dt="2026-09-20T15:25:30.283" v="198" actId="20578"/>
        <pc:sldMkLst>
          <pc:docMk/>
          <pc:sldMk cId="2904527940" sldId="422"/>
        </pc:sldMkLst>
      </pc:sldChg>
      <pc:sldChg chg="ord">
        <pc:chgData name="Harry Tipper III" userId="da059739ccc5df90" providerId="LiveId" clId="{66307C6F-AF08-4065-933F-AAFA48333060}" dt="2026-09-20T15:25:30.283" v="198" actId="20578"/>
        <pc:sldMkLst>
          <pc:docMk/>
          <pc:sldMk cId="953388897" sldId="438"/>
        </pc:sldMkLst>
      </pc:sldChg>
      <pc:sldChg chg="modNotesTx">
        <pc:chgData name="Harry Tipper III" userId="da059739ccc5df90" providerId="LiveId" clId="{66307C6F-AF08-4065-933F-AAFA48333060}" dt="2026-09-20T15:28:52.374" v="301" actId="20577"/>
        <pc:sldMkLst>
          <pc:docMk/>
          <pc:sldMk cId="180383271" sldId="446"/>
        </pc:sldMkLst>
      </pc:sldChg>
      <pc:sldChg chg="addSp delSp modSp mod ord modClrScheme chgLayout">
        <pc:chgData name="Harry Tipper III" userId="da059739ccc5df90" providerId="LiveId" clId="{66307C6F-AF08-4065-933F-AAFA48333060}" dt="2026-09-20T15:27:46.286" v="241" actId="20577"/>
        <pc:sldMkLst>
          <pc:docMk/>
          <pc:sldMk cId="1689279186" sldId="451"/>
        </pc:sldMkLst>
        <pc:spChg chg="mod ord">
          <ac:chgData name="Harry Tipper III" userId="da059739ccc5df90" providerId="LiveId" clId="{66307C6F-AF08-4065-933F-AAFA48333060}" dt="2026-09-20T15:27:46.286" v="241" actId="20577"/>
          <ac:spMkLst>
            <pc:docMk/>
            <pc:sldMk cId="1689279186" sldId="451"/>
            <ac:spMk id="2" creationId="{39F3C15D-2D7E-6F2F-E549-26F6E07ADDAB}"/>
          </ac:spMkLst>
        </pc:spChg>
        <pc:spChg chg="del mod ord">
          <ac:chgData name="Harry Tipper III" userId="da059739ccc5df90" providerId="LiveId" clId="{66307C6F-AF08-4065-933F-AAFA48333060}" dt="2026-09-19T15:02:02.128" v="0" actId="700"/>
          <ac:spMkLst>
            <pc:docMk/>
            <pc:sldMk cId="1689279186" sldId="451"/>
            <ac:spMk id="3" creationId="{F3094221-AF89-FEC1-7BB2-075D76579A9A}"/>
          </ac:spMkLst>
        </pc:spChg>
        <pc:spChg chg="add mod ord">
          <ac:chgData name="Harry Tipper III" userId="da059739ccc5df90" providerId="LiveId" clId="{66307C6F-AF08-4065-933F-AAFA48333060}" dt="2026-09-19T15:05:03.758" v="86" actId="26606"/>
          <ac:spMkLst>
            <pc:docMk/>
            <pc:sldMk cId="1689279186" sldId="451"/>
            <ac:spMk id="4" creationId="{0A2ADF4D-E6E0-9715-E732-FC77D7950A76}"/>
          </ac:spMkLst>
        </pc:spChg>
        <pc:spChg chg="add del mod ord">
          <ac:chgData name="Harry Tipper III" userId="da059739ccc5df90" providerId="LiveId" clId="{66307C6F-AF08-4065-933F-AAFA48333060}" dt="2026-09-19T15:04:56.275" v="85"/>
          <ac:spMkLst>
            <pc:docMk/>
            <pc:sldMk cId="1689279186" sldId="451"/>
            <ac:spMk id="5" creationId="{96030E9F-321A-32F1-9990-D3EE4B9C18DC}"/>
          </ac:spMkLst>
        </pc:spChg>
        <pc:picChg chg="add mod">
          <ac:chgData name="Harry Tipper III" userId="da059739ccc5df90" providerId="LiveId" clId="{66307C6F-AF08-4065-933F-AAFA48333060}" dt="2026-09-19T15:05:03.758" v="86" actId="26606"/>
          <ac:picMkLst>
            <pc:docMk/>
            <pc:sldMk cId="1689279186" sldId="451"/>
            <ac:picMk id="6" creationId="{AC177BFE-BEF3-5D0C-EAEB-2F2641FA22CD}"/>
          </ac:picMkLst>
        </pc:picChg>
      </pc:sldChg>
      <pc:sldChg chg="addSp delSp modSp new mod ord">
        <pc:chgData name="Harry Tipper III" userId="da059739ccc5df90" providerId="LiveId" clId="{66307C6F-AF08-4065-933F-AAFA48333060}" dt="2026-09-20T15:28:09.328" v="250" actId="20577"/>
        <pc:sldMkLst>
          <pc:docMk/>
          <pc:sldMk cId="3436490049" sldId="452"/>
        </pc:sldMkLst>
        <pc:spChg chg="mod">
          <ac:chgData name="Harry Tipper III" userId="da059739ccc5df90" providerId="LiveId" clId="{66307C6F-AF08-4065-933F-AAFA48333060}" dt="2026-09-20T15:28:09.328" v="250" actId="20577"/>
          <ac:spMkLst>
            <pc:docMk/>
            <pc:sldMk cId="3436490049" sldId="452"/>
            <ac:spMk id="2" creationId="{36DFAA51-D55F-B941-DC62-95E135BD1D55}"/>
          </ac:spMkLst>
        </pc:spChg>
        <pc:spChg chg="add del mod">
          <ac:chgData name="Harry Tipper III" userId="da059739ccc5df90" providerId="LiveId" clId="{66307C6F-AF08-4065-933F-AAFA48333060}" dt="2026-09-19T15:12:19.685" v="192" actId="14100"/>
          <ac:spMkLst>
            <pc:docMk/>
            <pc:sldMk cId="3436490049" sldId="452"/>
            <ac:spMk id="3" creationId="{2B37B129-16E6-4E69-57CF-DF9B49C735DE}"/>
          </ac:spMkLst>
        </pc:spChg>
        <pc:spChg chg="add del mod">
          <ac:chgData name="Harry Tipper III" userId="da059739ccc5df90" providerId="LiveId" clId="{66307C6F-AF08-4065-933F-AAFA48333060}" dt="2026-09-19T15:11:03.243" v="186" actId="478"/>
          <ac:spMkLst>
            <pc:docMk/>
            <pc:sldMk cId="3436490049" sldId="452"/>
            <ac:spMk id="6" creationId="{21EC9086-C1E1-B1EF-CF3E-199185BF2EEA}"/>
          </ac:spMkLst>
        </pc:spChg>
        <pc:picChg chg="add del mod">
          <ac:chgData name="Harry Tipper III" userId="da059739ccc5df90" providerId="LiveId" clId="{66307C6F-AF08-4065-933F-AAFA48333060}" dt="2026-09-19T15:07:48.071" v="104" actId="22"/>
          <ac:picMkLst>
            <pc:docMk/>
            <pc:sldMk cId="3436490049" sldId="452"/>
            <ac:picMk id="5" creationId="{589A9C1F-1CC7-58DD-F0E4-F88E351C44A0}"/>
          </ac:picMkLst>
        </pc:picChg>
        <pc:picChg chg="add mod">
          <ac:chgData name="Harry Tipper III" userId="da059739ccc5df90" providerId="LiveId" clId="{66307C6F-AF08-4065-933F-AAFA48333060}" dt="2026-09-19T15:12:29.514" v="195" actId="14100"/>
          <ac:picMkLst>
            <pc:docMk/>
            <pc:sldMk cId="3436490049" sldId="452"/>
            <ac:picMk id="8" creationId="{828B94DD-B411-C8BC-22F4-4217410CEB8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sz="quarter" idx="1"/>
          </p:nvPr>
        </p:nvSpPr>
        <p:spPr>
          <a:xfrm>
            <a:off x="4143588" y="0"/>
            <a:ext cx="3169921" cy="480060"/>
          </a:xfrm>
          <a:prstGeom prst="rect">
            <a:avLst/>
          </a:prstGeom>
        </p:spPr>
        <p:txBody>
          <a:bodyPr vert="horz" lIns="96651" tIns="48325" rIns="96651" bIns="48325" rtlCol="0"/>
          <a:lstStyle>
            <a:lvl1pPr algn="r">
              <a:defRPr sz="1200"/>
            </a:lvl1pPr>
          </a:lstStyle>
          <a:p>
            <a:fld id="{D83FDC75-7F73-4A4A-A77C-09AADF00E0EA}" type="datetimeFigureOut">
              <a:rPr lang="en-US" smtClean="0"/>
              <a:pPr/>
              <a:t>9/20/2026</a:t>
            </a:fld>
            <a:endParaRPr lang="en-US" dirty="0"/>
          </a:p>
        </p:txBody>
      </p:sp>
      <p:sp>
        <p:nvSpPr>
          <p:cNvPr id="4" name="Footer Placeholder 3"/>
          <p:cNvSpPr>
            <a:spLocks noGrp="1"/>
          </p:cNvSpPr>
          <p:nvPr>
            <p:ph type="ftr" sz="quarter" idx="2"/>
          </p:nvPr>
        </p:nvSpPr>
        <p:spPr>
          <a:xfrm>
            <a:off x="0" y="9119474"/>
            <a:ext cx="3169921" cy="480060"/>
          </a:xfrm>
          <a:prstGeom prst="rect">
            <a:avLst/>
          </a:prstGeom>
        </p:spPr>
        <p:txBody>
          <a:bodyPr vert="horz" lIns="96651" tIns="48325" rIns="96651" bIns="483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8" y="9119474"/>
            <a:ext cx="3169921" cy="480060"/>
          </a:xfrm>
          <a:prstGeom prst="rect">
            <a:avLst/>
          </a:prstGeom>
        </p:spPr>
        <p:txBody>
          <a:bodyPr vert="horz" lIns="96651" tIns="48325" rIns="96651" bIns="48325"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1396536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idx="1"/>
          </p:nvPr>
        </p:nvSpPr>
        <p:spPr>
          <a:xfrm>
            <a:off x="4143588" y="0"/>
            <a:ext cx="3169921" cy="480060"/>
          </a:xfrm>
          <a:prstGeom prst="rect">
            <a:avLst/>
          </a:prstGeom>
        </p:spPr>
        <p:txBody>
          <a:bodyPr vert="horz" lIns="96651" tIns="48325" rIns="96651" bIns="48325" rtlCol="0"/>
          <a:lstStyle>
            <a:lvl1pPr algn="r">
              <a:defRPr sz="1200"/>
            </a:lvl1pPr>
          </a:lstStyle>
          <a:p>
            <a:fld id="{48AEF76B-3757-4A0B-AF93-28494465C1DD}" type="datetimeFigureOut">
              <a:rPr lang="en-US" smtClean="0"/>
              <a:pPr/>
              <a:t>9/20/2026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1" tIns="48325" rIns="96651" bIns="48325" rtlCol="0" anchor="ctr"/>
          <a:lstStyle/>
          <a:p>
            <a:endParaRPr lang="en-US"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5" rIns="96651" bIns="483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5" rIns="96651" bIns="48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5" rIns="96651" bIns="48325"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359739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think of “Heavy Weather,” many boaters think of raging thunderstorms on the lake or hurricanes along the coast. No matter what you consider “heavy weather,” you need a plan to be prepared. Because they are the most recognizable “heavy weather” storm, we will use hurricanes as a teaching example of heavy weather. Yet, what we say applies to a storm that can strike anywhere in the US.</a:t>
            </a:r>
          </a:p>
        </p:txBody>
      </p:sp>
      <p:sp>
        <p:nvSpPr>
          <p:cNvPr id="4" name="Slide Number Placeholder 3"/>
          <p:cNvSpPr>
            <a:spLocks noGrp="1"/>
          </p:cNvSpPr>
          <p:nvPr>
            <p:ph type="sldNum" sz="quarter" idx="5"/>
          </p:nvPr>
        </p:nvSpPr>
        <p:spPr/>
        <p:txBody>
          <a:bodyPr/>
          <a:lstStyle/>
          <a:p>
            <a:fld id="{75693FD4-8F83-4EF7-AC3F-0DC0388986B0}" type="slidenum">
              <a:rPr lang="en-US" smtClean="0"/>
              <a:pPr/>
              <a:t>1</a:t>
            </a:fld>
            <a:endParaRPr lang="en-US" dirty="0"/>
          </a:p>
        </p:txBody>
      </p:sp>
    </p:spTree>
    <p:extLst>
      <p:ext uri="{BB962C8B-B14F-4D97-AF65-F5344CB8AC3E}">
        <p14:creationId xmlns:p14="http://schemas.microsoft.com/office/powerpoint/2010/main" val="2542282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2</a:t>
            </a:fld>
            <a:endParaRPr lang="en-US" dirty="0"/>
          </a:p>
        </p:txBody>
      </p:sp>
    </p:spTree>
    <p:extLst>
      <p:ext uri="{BB962C8B-B14F-4D97-AF65-F5344CB8AC3E}">
        <p14:creationId xmlns:p14="http://schemas.microsoft.com/office/powerpoint/2010/main" val="2674437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focus on hurricanes because they can spawn many of these hazards. </a:t>
            </a:r>
            <a:r>
              <a:rPr lang="en-US" altLang="en-US" sz="1200" dirty="0"/>
              <a:t>Hurricane impacts can be felt hundreds of miles inland. Hurricanes bring many hazards to US coastlines and inland areas, including storm surge along the coast, inland flooding due to heavy rainfall, tornadoes, strong winds, rip currents, and large waves.</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3</a:t>
            </a:fld>
            <a:endParaRPr lang="en-US" dirty="0"/>
          </a:p>
        </p:txBody>
      </p:sp>
    </p:spTree>
    <p:extLst>
      <p:ext uri="{BB962C8B-B14F-4D97-AF65-F5344CB8AC3E}">
        <p14:creationId xmlns:p14="http://schemas.microsoft.com/office/powerpoint/2010/main" val="102360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want your boat to look like any of these.</a:t>
            </a:r>
          </a:p>
        </p:txBody>
      </p:sp>
      <p:sp>
        <p:nvSpPr>
          <p:cNvPr id="4" name="Slide Number Placeholder 3"/>
          <p:cNvSpPr>
            <a:spLocks noGrp="1"/>
          </p:cNvSpPr>
          <p:nvPr>
            <p:ph type="sldNum" sz="quarter" idx="5"/>
          </p:nvPr>
        </p:nvSpPr>
        <p:spPr/>
        <p:txBody>
          <a:bodyPr/>
          <a:lstStyle/>
          <a:p>
            <a:fld id="{75693FD4-8F83-4EF7-AC3F-0DC0388986B0}" type="slidenum">
              <a:rPr lang="en-US" smtClean="0"/>
              <a:pPr/>
              <a:t>4</a:t>
            </a:fld>
            <a:endParaRPr lang="en-US" dirty="0"/>
          </a:p>
        </p:txBody>
      </p:sp>
    </p:spTree>
    <p:extLst>
      <p:ext uri="{BB962C8B-B14F-4D97-AF65-F5344CB8AC3E}">
        <p14:creationId xmlns:p14="http://schemas.microsoft.com/office/powerpoint/2010/main" val="2162843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Boat owners on the coast have reason to become edgy in the late summer and early fall: Each year, at least two hurricanes will come ashore somewhere along the Gulf or Atlantic coasts, destroying homes, sinking boats, and upending people’s lives for weeks, or even months. And, as we have seen recently, they can affect communities well inland when they spawn floods, tornadoes, etc. That is why every boater needs to be aware of them.</a:t>
            </a:r>
          </a:p>
          <a:p>
            <a:r>
              <a:rPr lang="en-US" dirty="0"/>
              <a:t>In coastal communities, a hurricane "watch" is posted when hurricane conditions threaten a specified coastal area, usually within 36 hours. Some hurricane observers believe that waiting for a watch to be posted may also be too late to head for the marina or move the boat to a safer location.</a:t>
            </a:r>
          </a:p>
          <a:p>
            <a:endParaRPr lang="en-US" dirty="0"/>
          </a:p>
          <a:p>
            <a:r>
              <a:rPr lang="en-US" dirty="0"/>
              <a:t>A hurricane "warning" advisory is posted when sustained winds of 74 mph or higher are expected within 24 hours or less--too late, in most situations, to head for the boat. Securing the house, gathering emergency provisions, and evacuating the family will need attention at this point.</a:t>
            </a:r>
          </a:p>
        </p:txBody>
      </p:sp>
      <p:sp>
        <p:nvSpPr>
          <p:cNvPr id="4" name="Slide Number Placeholder 3"/>
          <p:cNvSpPr>
            <a:spLocks noGrp="1"/>
          </p:cNvSpPr>
          <p:nvPr>
            <p:ph type="sldNum" sz="quarter" idx="10"/>
          </p:nvPr>
        </p:nvSpPr>
        <p:spPr/>
        <p:txBody>
          <a:bodyPr/>
          <a:lstStyle/>
          <a:p>
            <a:pPr defTabSz="966511">
              <a:defRPr/>
            </a:pPr>
            <a:fld id="{75693FD4-8F83-4EF7-AC3F-0DC0388986B0}" type="slidenum">
              <a:rPr lang="en-US" sz="1900" kern="0">
                <a:solidFill>
                  <a:sysClr val="windowText" lastClr="000000"/>
                </a:solidFill>
              </a:rPr>
              <a:pPr defTabSz="966511">
                <a:defRPr/>
              </a:pPr>
              <a:t>5</a:t>
            </a:fld>
            <a:endParaRPr lang="en-US" sz="1900" kern="0" dirty="0">
              <a:solidFill>
                <a:sysClr val="windowText" lastClr="000000"/>
              </a:solidFill>
            </a:endParaRPr>
          </a:p>
        </p:txBody>
      </p:sp>
    </p:spTree>
    <p:extLst>
      <p:ext uri="{BB962C8B-B14F-4D97-AF65-F5344CB8AC3E}">
        <p14:creationId xmlns:p14="http://schemas.microsoft.com/office/powerpoint/2010/main" val="426004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Emergency Plan is a list you make to help you remember what to do. Involve the family when you write this plan, so they know too. Remember, you may have different answers depending on the severity of the storm forecast. </a:t>
            </a:r>
          </a:p>
          <a:p>
            <a:endParaRPr lang="en-US" dirty="0"/>
          </a:p>
          <a:p>
            <a:r>
              <a:rPr lang="en-US" dirty="0"/>
              <a:t>You should consider insurance for your boat just like you have for your car or truck. But it’s up to you.</a:t>
            </a:r>
          </a:p>
        </p:txBody>
      </p:sp>
      <p:sp>
        <p:nvSpPr>
          <p:cNvPr id="4" name="Slide Number Placeholder 3"/>
          <p:cNvSpPr>
            <a:spLocks noGrp="1"/>
          </p:cNvSpPr>
          <p:nvPr>
            <p:ph type="sldNum" sz="quarter" idx="5"/>
          </p:nvPr>
        </p:nvSpPr>
        <p:spPr/>
        <p:txBody>
          <a:bodyPr/>
          <a:lstStyle/>
          <a:p>
            <a:fld id="{75693FD4-8F83-4EF7-AC3F-0DC0388986B0}" type="slidenum">
              <a:rPr lang="en-US" smtClean="0"/>
              <a:pPr/>
              <a:t>6</a:t>
            </a:fld>
            <a:endParaRPr lang="en-US" dirty="0"/>
          </a:p>
        </p:txBody>
      </p:sp>
    </p:spTree>
    <p:extLst>
      <p:ext uri="{BB962C8B-B14F-4D97-AF65-F5344CB8AC3E}">
        <p14:creationId xmlns:p14="http://schemas.microsoft.com/office/powerpoint/2010/main" val="40428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remember that the “eye” of the hurricane may be far away from your area, yet you will feel significant effects of the storm locally. Visit FEMA.gov or www.nhc.noaa.gov.</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7</a:t>
            </a:fld>
            <a:endParaRPr lang="en-US" dirty="0"/>
          </a:p>
        </p:txBody>
      </p:sp>
    </p:spTree>
    <p:extLst>
      <p:ext uri="{BB962C8B-B14F-4D97-AF65-F5344CB8AC3E}">
        <p14:creationId xmlns:p14="http://schemas.microsoft.com/office/powerpoint/2010/main" val="3255533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8</a:t>
            </a:fld>
            <a:endParaRPr lang="en-US" dirty="0"/>
          </a:p>
        </p:txBody>
      </p:sp>
    </p:spTree>
    <p:extLst>
      <p:ext uri="{BB962C8B-B14F-4D97-AF65-F5344CB8AC3E}">
        <p14:creationId xmlns:p14="http://schemas.microsoft.com/office/powerpoint/2010/main" val="2969897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Saffir-Simpson scale (hurricane categories 1-5) is a hurricane WIND scale.  It says absolutely nothing about any of the other hurricane hazards (storm surge flooding, rainfall flooding, tornadoes, large waves, surf, and currents).  Each hurricane is unique, and its impacts on a particular geographic location and population depend on numerous factors beyond wind speed alone.</a:t>
            </a:r>
          </a:p>
        </p:txBody>
      </p:sp>
      <p:sp>
        <p:nvSpPr>
          <p:cNvPr id="4" name="Slide Number Placeholder 3"/>
          <p:cNvSpPr>
            <a:spLocks noGrp="1"/>
          </p:cNvSpPr>
          <p:nvPr>
            <p:ph type="sldNum" sz="quarter" idx="5"/>
          </p:nvPr>
        </p:nvSpPr>
        <p:spPr/>
        <p:txBody>
          <a:bodyPr/>
          <a:lstStyle/>
          <a:p>
            <a:fld id="{75693FD4-8F83-4EF7-AC3F-0DC0388986B0}" type="slidenum">
              <a:rPr lang="en-US" smtClean="0"/>
              <a:pPr/>
              <a:t>9</a:t>
            </a:fld>
            <a:endParaRPr lang="en-US" dirty="0"/>
          </a:p>
        </p:txBody>
      </p:sp>
    </p:spTree>
    <p:extLst>
      <p:ext uri="{BB962C8B-B14F-4D97-AF65-F5344CB8AC3E}">
        <p14:creationId xmlns:p14="http://schemas.microsoft.com/office/powerpoint/2010/main" val="2160749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10</a:t>
            </a:fld>
            <a:endParaRPr lang="en-US" dirty="0"/>
          </a:p>
        </p:txBody>
      </p:sp>
    </p:spTree>
    <p:extLst>
      <p:ext uri="{BB962C8B-B14F-4D97-AF65-F5344CB8AC3E}">
        <p14:creationId xmlns:p14="http://schemas.microsoft.com/office/powerpoint/2010/main" val="2170301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11</a:t>
            </a:fld>
            <a:endParaRPr lang="en-US" dirty="0"/>
          </a:p>
        </p:txBody>
      </p:sp>
    </p:spTree>
    <p:extLst>
      <p:ext uri="{BB962C8B-B14F-4D97-AF65-F5344CB8AC3E}">
        <p14:creationId xmlns:p14="http://schemas.microsoft.com/office/powerpoint/2010/main" val="4239932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Damage Estimates:</a:t>
            </a:r>
          </a:p>
          <a:p>
            <a:r>
              <a:rPr lang="en-US" dirty="0"/>
              <a:t>Agnes – June 1972 - $</a:t>
            </a:r>
            <a:r>
              <a:rPr lang="en-US" dirty="0" err="1"/>
              <a:t>2.1B</a:t>
            </a:r>
            <a:endParaRPr lang="en-US" dirty="0"/>
          </a:p>
          <a:p>
            <a:r>
              <a:rPr lang="en-US" dirty="0"/>
              <a:t>Irene – August 2011 - $13.5B</a:t>
            </a:r>
          </a:p>
          <a:p>
            <a:r>
              <a:rPr lang="en-US" dirty="0"/>
              <a:t>Sandy – October 2012 - $</a:t>
            </a:r>
            <a:r>
              <a:rPr lang="en-US" dirty="0" err="1"/>
              <a:t>65B</a:t>
            </a:r>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12</a:t>
            </a:fld>
            <a:endParaRPr lang="en-US" dirty="0"/>
          </a:p>
        </p:txBody>
      </p:sp>
    </p:spTree>
    <p:extLst>
      <p:ext uri="{BB962C8B-B14F-4D97-AF65-F5344CB8AC3E}">
        <p14:creationId xmlns:p14="http://schemas.microsoft.com/office/powerpoint/2010/main" val="2297538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Damage Estimates:</a:t>
            </a:r>
          </a:p>
          <a:p>
            <a:r>
              <a:rPr lang="en-US" dirty="0"/>
              <a:t>Floyd – September 1999 - $</a:t>
            </a:r>
            <a:r>
              <a:rPr lang="en-US" dirty="0" err="1"/>
              <a:t>6.9B</a:t>
            </a:r>
            <a:endParaRPr lang="en-US" dirty="0"/>
          </a:p>
          <a:p>
            <a:r>
              <a:rPr lang="en-US" dirty="0"/>
              <a:t>Ike – September 2008 - $</a:t>
            </a:r>
            <a:r>
              <a:rPr lang="en-US" dirty="0" err="1"/>
              <a:t>30B</a:t>
            </a:r>
            <a:endParaRPr lang="en-US" dirty="0"/>
          </a:p>
          <a:p>
            <a:r>
              <a:rPr lang="en-US" dirty="0"/>
              <a:t>Sally – September 2020 - $</a:t>
            </a:r>
            <a:r>
              <a:rPr lang="en-US" dirty="0" err="1"/>
              <a:t>7.3B</a:t>
            </a:r>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13</a:t>
            </a:fld>
            <a:endParaRPr lang="en-US" dirty="0"/>
          </a:p>
        </p:txBody>
      </p:sp>
    </p:spTree>
    <p:extLst>
      <p:ext uri="{BB962C8B-B14F-4D97-AF65-F5344CB8AC3E}">
        <p14:creationId xmlns:p14="http://schemas.microsoft.com/office/powerpoint/2010/main" val="298951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Damage Estimates:</a:t>
            </a:r>
          </a:p>
          <a:p>
            <a:r>
              <a:rPr lang="en-US" dirty="0"/>
              <a:t>Opal – October 1995 - $</a:t>
            </a:r>
            <a:r>
              <a:rPr lang="en-US" dirty="0" err="1"/>
              <a:t>5.1B</a:t>
            </a:r>
            <a:endParaRPr lang="en-US" dirty="0"/>
          </a:p>
          <a:p>
            <a:r>
              <a:rPr lang="en-US" dirty="0"/>
              <a:t>Katrina – August 2005 - $</a:t>
            </a:r>
            <a:r>
              <a:rPr lang="en-US" dirty="0" err="1"/>
              <a:t>125B</a:t>
            </a:r>
            <a:endParaRPr lang="en-US" dirty="0"/>
          </a:p>
          <a:p>
            <a:r>
              <a:rPr lang="en-US" dirty="0"/>
              <a:t>Rita – September 2005 - $</a:t>
            </a:r>
            <a:r>
              <a:rPr lang="en-US" dirty="0" err="1"/>
              <a:t>12B</a:t>
            </a:r>
            <a:endParaRPr lang="en-US" dirty="0"/>
          </a:p>
          <a:p>
            <a:r>
              <a:rPr lang="en-US" dirty="0"/>
              <a:t>Wilma – October 2005 - $22.4B</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14</a:t>
            </a:fld>
            <a:endParaRPr lang="en-US" dirty="0"/>
          </a:p>
        </p:txBody>
      </p:sp>
    </p:spTree>
    <p:extLst>
      <p:ext uri="{BB962C8B-B14F-4D97-AF65-F5344CB8AC3E}">
        <p14:creationId xmlns:p14="http://schemas.microsoft.com/office/powerpoint/2010/main" val="1340031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Damage estimates:</a:t>
            </a:r>
          </a:p>
          <a:p>
            <a:r>
              <a:rPr lang="en-US" dirty="0"/>
              <a:t>Hugo – September 1989 - $</a:t>
            </a:r>
            <a:r>
              <a:rPr lang="en-US" dirty="0" err="1"/>
              <a:t>7.1B</a:t>
            </a:r>
            <a:endParaRPr lang="en-US" dirty="0"/>
          </a:p>
          <a:p>
            <a:r>
              <a:rPr lang="en-US" dirty="0"/>
              <a:t>Harvey – August 2017 - $</a:t>
            </a:r>
            <a:r>
              <a:rPr lang="en-US" dirty="0" err="1"/>
              <a:t>125B</a:t>
            </a:r>
            <a:endParaRPr lang="en-US" dirty="0"/>
          </a:p>
          <a:p>
            <a:r>
              <a:rPr lang="en-US" dirty="0"/>
              <a:t>Helene – September 2024 - $78.8B</a:t>
            </a:r>
          </a:p>
        </p:txBody>
      </p:sp>
      <p:sp>
        <p:nvSpPr>
          <p:cNvPr id="4" name="Slide Number Placeholder 3"/>
          <p:cNvSpPr>
            <a:spLocks noGrp="1"/>
          </p:cNvSpPr>
          <p:nvPr>
            <p:ph type="sldNum" sz="quarter" idx="5"/>
          </p:nvPr>
        </p:nvSpPr>
        <p:spPr/>
        <p:txBody>
          <a:bodyPr/>
          <a:lstStyle/>
          <a:p>
            <a:fld id="{75693FD4-8F83-4EF7-AC3F-0DC0388986B0}" type="slidenum">
              <a:rPr lang="en-US" smtClean="0"/>
              <a:pPr/>
              <a:t>15</a:t>
            </a:fld>
            <a:endParaRPr lang="en-US" dirty="0"/>
          </a:p>
        </p:txBody>
      </p:sp>
    </p:spTree>
    <p:extLst>
      <p:ext uri="{BB962C8B-B14F-4D97-AF65-F5344CB8AC3E}">
        <p14:creationId xmlns:p14="http://schemas.microsoft.com/office/powerpoint/2010/main" val="2484212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Damage estimates:</a:t>
            </a:r>
          </a:p>
          <a:p>
            <a:r>
              <a:rPr lang="en-US" dirty="0"/>
              <a:t>Camille – August 1969 - $</a:t>
            </a:r>
            <a:r>
              <a:rPr lang="en-US" dirty="0" err="1"/>
              <a:t>1.4B</a:t>
            </a:r>
            <a:endParaRPr lang="en-US" dirty="0"/>
          </a:p>
          <a:p>
            <a:r>
              <a:rPr lang="en-US" dirty="0"/>
              <a:t>Andrew – August 1992 - $</a:t>
            </a:r>
            <a:r>
              <a:rPr lang="en-US" dirty="0" err="1"/>
              <a:t>27.3B</a:t>
            </a:r>
            <a:endParaRPr lang="en-US" dirty="0"/>
          </a:p>
          <a:p>
            <a:r>
              <a:rPr lang="en-US" dirty="0"/>
              <a:t>Michael – October 2018 - $</a:t>
            </a:r>
            <a:r>
              <a:rPr lang="en-US" dirty="0" err="1"/>
              <a:t>25B</a:t>
            </a:r>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16</a:t>
            </a:fld>
            <a:endParaRPr lang="en-US" dirty="0"/>
          </a:p>
        </p:txBody>
      </p:sp>
    </p:spTree>
    <p:extLst>
      <p:ext uri="{BB962C8B-B14F-4D97-AF65-F5344CB8AC3E}">
        <p14:creationId xmlns:p14="http://schemas.microsoft.com/office/powerpoint/2010/main" val="3622587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17</a:t>
            </a:fld>
            <a:endParaRPr lang="en-US" dirty="0"/>
          </a:p>
        </p:txBody>
      </p:sp>
    </p:spTree>
    <p:extLst>
      <p:ext uri="{BB962C8B-B14F-4D97-AF65-F5344CB8AC3E}">
        <p14:creationId xmlns:p14="http://schemas.microsoft.com/office/powerpoint/2010/main" val="27700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18</a:t>
            </a:fld>
            <a:endParaRPr lang="en-US" dirty="0"/>
          </a:p>
        </p:txBody>
      </p:sp>
    </p:spTree>
    <p:extLst>
      <p:ext uri="{BB962C8B-B14F-4D97-AF65-F5344CB8AC3E}">
        <p14:creationId xmlns:p14="http://schemas.microsoft.com/office/powerpoint/2010/main" val="1127828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826">
              <a:defRPr/>
            </a:pPr>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19</a:t>
            </a:fld>
            <a:endParaRPr lang="en-US" dirty="0"/>
          </a:p>
        </p:txBody>
      </p:sp>
    </p:spTree>
    <p:extLst>
      <p:ext uri="{BB962C8B-B14F-4D97-AF65-F5344CB8AC3E}">
        <p14:creationId xmlns:p14="http://schemas.microsoft.com/office/powerpoint/2010/main" val="745554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826">
              <a:defRPr/>
            </a:pPr>
            <a:r>
              <a:rPr lang="en-US" dirty="0"/>
              <a:t>Now is the time to begin thinking about what your family will do in the event a hurricane is predicted to be anywhere near you. A day or two before a storm is not the time to begin planning.</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20</a:t>
            </a:fld>
            <a:endParaRPr lang="en-US" dirty="0"/>
          </a:p>
        </p:txBody>
      </p:sp>
    </p:spTree>
    <p:extLst>
      <p:ext uri="{BB962C8B-B14F-4D97-AF65-F5344CB8AC3E}">
        <p14:creationId xmlns:p14="http://schemas.microsoft.com/office/powerpoint/2010/main" val="2354549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21</a:t>
            </a:fld>
            <a:endParaRPr lang="en-US" dirty="0"/>
          </a:p>
        </p:txBody>
      </p:sp>
    </p:spTree>
    <p:extLst>
      <p:ext uri="{BB962C8B-B14F-4D97-AF65-F5344CB8AC3E}">
        <p14:creationId xmlns:p14="http://schemas.microsoft.com/office/powerpoint/2010/main" val="1163453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dirty="0"/>
              <a:t>Canals may work if lines can be run from both sides so the boat does not pound against the dock.</a:t>
            </a:r>
          </a:p>
          <a:p>
            <a:pPr lvl="2"/>
            <a:r>
              <a:rPr lang="en-US" dirty="0"/>
              <a:t>Don’t raft up.</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22</a:t>
            </a:fld>
            <a:endParaRPr lang="en-US" dirty="0"/>
          </a:p>
        </p:txBody>
      </p:sp>
    </p:spTree>
    <p:extLst>
      <p:ext uri="{BB962C8B-B14F-4D97-AF65-F5344CB8AC3E}">
        <p14:creationId xmlns:p14="http://schemas.microsoft.com/office/powerpoint/2010/main" val="1504041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23</a:t>
            </a:fld>
            <a:endParaRPr lang="en-US" dirty="0"/>
          </a:p>
        </p:txBody>
      </p:sp>
    </p:spTree>
    <p:extLst>
      <p:ext uri="{BB962C8B-B14F-4D97-AF65-F5344CB8AC3E}">
        <p14:creationId xmlns:p14="http://schemas.microsoft.com/office/powerpoint/2010/main" val="1249535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battery should be charged to activate the bilge pump, if installed.</a:t>
            </a:r>
          </a:p>
        </p:txBody>
      </p:sp>
      <p:sp>
        <p:nvSpPr>
          <p:cNvPr id="4" name="Slide Number Placeholder 3"/>
          <p:cNvSpPr>
            <a:spLocks noGrp="1"/>
          </p:cNvSpPr>
          <p:nvPr>
            <p:ph type="sldNum" sz="quarter" idx="5"/>
          </p:nvPr>
        </p:nvSpPr>
        <p:spPr/>
        <p:txBody>
          <a:bodyPr/>
          <a:lstStyle/>
          <a:p>
            <a:fld id="{75693FD4-8F83-4EF7-AC3F-0DC0388986B0}" type="slidenum">
              <a:rPr lang="en-US" smtClean="0"/>
              <a:pPr/>
              <a:t>24</a:t>
            </a:fld>
            <a:endParaRPr lang="en-US" dirty="0"/>
          </a:p>
        </p:txBody>
      </p:sp>
    </p:spTree>
    <p:extLst>
      <p:ext uri="{BB962C8B-B14F-4D97-AF65-F5344CB8AC3E}">
        <p14:creationId xmlns:p14="http://schemas.microsoft.com/office/powerpoint/2010/main" val="350333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If you must leave your boat at a dock, you'll need to devise a docking plan that is likely to be far different than your normal docking arrangement. By the time preparations are completed, your boat should resemble a spider suspended in the center of a large web. This web will allow the boat to rise on the surge, be bounced around by the storm, and still remain in position.</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25</a:t>
            </a:fld>
            <a:endParaRPr lang="en-US" dirty="0"/>
          </a:p>
        </p:txBody>
      </p:sp>
    </p:spTree>
    <p:extLst>
      <p:ext uri="{BB962C8B-B14F-4D97-AF65-F5344CB8AC3E}">
        <p14:creationId xmlns:p14="http://schemas.microsoft.com/office/powerpoint/2010/main" val="133188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26</a:t>
            </a:fld>
            <a:endParaRPr lang="en-US" dirty="0"/>
          </a:p>
        </p:txBody>
      </p:sp>
    </p:spTree>
    <p:extLst>
      <p:ext uri="{BB962C8B-B14F-4D97-AF65-F5344CB8AC3E}">
        <p14:creationId xmlns:p14="http://schemas.microsoft.com/office/powerpoint/2010/main" val="2848890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27</a:t>
            </a:fld>
            <a:endParaRPr lang="en-US" dirty="0"/>
          </a:p>
        </p:txBody>
      </p:sp>
    </p:spTree>
    <p:extLst>
      <p:ext uri="{BB962C8B-B14F-4D97-AF65-F5344CB8AC3E}">
        <p14:creationId xmlns:p14="http://schemas.microsoft.com/office/powerpoint/2010/main" val="1848908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28</a:t>
            </a:fld>
            <a:endParaRPr lang="en-US" dirty="0"/>
          </a:p>
        </p:txBody>
      </p:sp>
    </p:spTree>
    <p:extLst>
      <p:ext uri="{BB962C8B-B14F-4D97-AF65-F5344CB8AC3E}">
        <p14:creationId xmlns:p14="http://schemas.microsoft.com/office/powerpoint/2010/main" val="167239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Wooden boats had ribs extending to the keel that acted much like wall studs. In modern, molded fiberglass boats, bulkheads can serve the same purpose.</a:t>
            </a:r>
          </a:p>
        </p:txBody>
      </p:sp>
      <p:sp>
        <p:nvSpPr>
          <p:cNvPr id="4" name="Slide Number Placeholder 3"/>
          <p:cNvSpPr>
            <a:spLocks noGrp="1"/>
          </p:cNvSpPr>
          <p:nvPr>
            <p:ph type="sldNum" sz="quarter" idx="5"/>
          </p:nvPr>
        </p:nvSpPr>
        <p:spPr/>
        <p:txBody>
          <a:bodyPr/>
          <a:lstStyle/>
          <a:p>
            <a:fld id="{75693FD4-8F83-4EF7-AC3F-0DC0388986B0}" type="slidenum">
              <a:rPr lang="en-US" smtClean="0"/>
              <a:pPr/>
              <a:t>29</a:t>
            </a:fld>
            <a:endParaRPr lang="en-US" dirty="0"/>
          </a:p>
        </p:txBody>
      </p:sp>
    </p:spTree>
    <p:extLst>
      <p:ext uri="{BB962C8B-B14F-4D97-AF65-F5344CB8AC3E}">
        <p14:creationId xmlns:p14="http://schemas.microsoft.com/office/powerpoint/2010/main" val="3258498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Check trailer tires, bearings, and axle long before the storm.</a:t>
            </a:r>
          </a:p>
          <a:p>
            <a:pPr lvl="0"/>
            <a:r>
              <a:rPr lang="en-US" dirty="0"/>
              <a:t>Once at the safe place, insert blocks under the trailer, let out half the air from the tires, and fill the boat 1/3 with water to add weight and help hold it down.</a:t>
            </a:r>
          </a:p>
          <a:p>
            <a:pPr lvl="0"/>
            <a:r>
              <a:rPr lang="en-US" dirty="0"/>
              <a:t>Secure the boat to the trailer and the trailer to screw anchors.</a:t>
            </a:r>
          </a:p>
          <a:p>
            <a:pPr lvl="0"/>
            <a:r>
              <a:rPr lang="en-US" dirty="0"/>
              <a:t>Remember trees are often blown over during a storm.</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30</a:t>
            </a:fld>
            <a:endParaRPr lang="en-US" dirty="0"/>
          </a:p>
        </p:txBody>
      </p:sp>
    </p:spTree>
    <p:extLst>
      <p:ext uri="{BB962C8B-B14F-4D97-AF65-F5344CB8AC3E}">
        <p14:creationId xmlns:p14="http://schemas.microsoft.com/office/powerpoint/2010/main" val="1454872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Pick your best spot for the storm.</a:t>
            </a:r>
          </a:p>
          <a:p>
            <a:pPr lvl="0"/>
            <a:r>
              <a:rPr lang="en-US" dirty="0"/>
              <a:t>Get the boat as close as you can to a strong building — anything to break the wind.</a:t>
            </a:r>
          </a:p>
          <a:p>
            <a:pPr lvl="0"/>
            <a:r>
              <a:rPr lang="en-US" dirty="0"/>
              <a:t>Place blocks beneath the trailer frame on either side of the wheels and then deflate the tires to 1/2. Use auger-type tie-down anchors to secure to the ground. Tie the boat to the trailer, then to those anchors.</a:t>
            </a:r>
          </a:p>
          <a:p>
            <a:pPr lvl="0"/>
            <a:r>
              <a:rPr lang="en-US" dirty="0"/>
              <a:t>Avoid being near trees, power poles, or construction sites that are known to create flying debris.</a:t>
            </a:r>
          </a:p>
        </p:txBody>
      </p:sp>
      <p:sp>
        <p:nvSpPr>
          <p:cNvPr id="4" name="Slide Number Placeholder 3"/>
          <p:cNvSpPr>
            <a:spLocks noGrp="1"/>
          </p:cNvSpPr>
          <p:nvPr>
            <p:ph type="sldNum" sz="quarter" idx="5"/>
          </p:nvPr>
        </p:nvSpPr>
        <p:spPr/>
        <p:txBody>
          <a:bodyPr/>
          <a:lstStyle/>
          <a:p>
            <a:fld id="{75693FD4-8F83-4EF7-AC3F-0DC0388986B0}" type="slidenum">
              <a:rPr lang="en-US" smtClean="0"/>
              <a:pPr/>
              <a:t>31</a:t>
            </a:fld>
            <a:endParaRPr lang="en-US" dirty="0"/>
          </a:p>
        </p:txBody>
      </p:sp>
    </p:spTree>
    <p:extLst>
      <p:ext uri="{BB962C8B-B14F-4D97-AF65-F5344CB8AC3E}">
        <p14:creationId xmlns:p14="http://schemas.microsoft.com/office/powerpoint/2010/main" val="579582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32</a:t>
            </a:fld>
            <a:endParaRPr lang="en-US" dirty="0"/>
          </a:p>
        </p:txBody>
      </p:sp>
    </p:spTree>
    <p:extLst>
      <p:ext uri="{BB962C8B-B14F-4D97-AF65-F5344CB8AC3E}">
        <p14:creationId xmlns:p14="http://schemas.microsoft.com/office/powerpoint/2010/main" val="611159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450" indent="0" eaLnBrk="1" hangingPunct="1">
              <a:buFont typeface="Georgia" panose="02040502050405020303" pitchFamily="18" charset="0"/>
              <a:buNone/>
            </a:pPr>
            <a:r>
              <a:rPr lang="en-US" altLang="en-US" dirty="0"/>
              <a:t>Storm surge is a “dome” of water on top of the storm tide that is pushed rapidly towards  shore by hurricane wind. This “surge” of water is tremendously powerful, weighing hundreds of tons!  </a:t>
            </a:r>
          </a:p>
          <a:p>
            <a:pPr marL="44450" indent="0" eaLnBrk="1" hangingPunct="1">
              <a:buFont typeface="Georgia" panose="02040502050405020303" pitchFamily="18" charset="0"/>
              <a:buNone/>
            </a:pPr>
            <a:r>
              <a:rPr lang="en-US" altLang="en-US" b="1" dirty="0"/>
              <a:t>In areas that are predominantly flat, storm surges can move up to 30 miles inland. </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33</a:t>
            </a:fld>
            <a:endParaRPr lang="en-US" dirty="0"/>
          </a:p>
        </p:txBody>
      </p:sp>
    </p:spTree>
    <p:extLst>
      <p:ext uri="{BB962C8B-B14F-4D97-AF65-F5344CB8AC3E}">
        <p14:creationId xmlns:p14="http://schemas.microsoft.com/office/powerpoint/2010/main" val="3826601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Please feel free to use the flood map from your local area if available.</a:t>
            </a:r>
          </a:p>
        </p:txBody>
      </p:sp>
      <p:sp>
        <p:nvSpPr>
          <p:cNvPr id="4" name="Slide Number Placeholder 3"/>
          <p:cNvSpPr>
            <a:spLocks noGrp="1"/>
          </p:cNvSpPr>
          <p:nvPr>
            <p:ph type="sldNum" sz="quarter" idx="5"/>
          </p:nvPr>
        </p:nvSpPr>
        <p:spPr/>
        <p:txBody>
          <a:bodyPr/>
          <a:lstStyle/>
          <a:p>
            <a:fld id="{75693FD4-8F83-4EF7-AC3F-0DC0388986B0}" type="slidenum">
              <a:rPr lang="en-US" smtClean="0"/>
              <a:pPr/>
              <a:t>34</a:t>
            </a:fld>
            <a:endParaRPr lang="en-US" dirty="0"/>
          </a:p>
        </p:txBody>
      </p:sp>
    </p:spTree>
    <p:extLst>
      <p:ext uri="{BB962C8B-B14F-4D97-AF65-F5344CB8AC3E}">
        <p14:creationId xmlns:p14="http://schemas.microsoft.com/office/powerpoint/2010/main" val="31411098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Please feel free to use the flood map from your local area if available.</a:t>
            </a:r>
          </a:p>
        </p:txBody>
      </p:sp>
      <p:sp>
        <p:nvSpPr>
          <p:cNvPr id="4" name="Slide Number Placeholder 3"/>
          <p:cNvSpPr>
            <a:spLocks noGrp="1"/>
          </p:cNvSpPr>
          <p:nvPr>
            <p:ph type="sldNum" sz="quarter" idx="5"/>
          </p:nvPr>
        </p:nvSpPr>
        <p:spPr/>
        <p:txBody>
          <a:bodyPr/>
          <a:lstStyle/>
          <a:p>
            <a:fld id="{75693FD4-8F83-4EF7-AC3F-0DC0388986B0}" type="slidenum">
              <a:rPr lang="en-US" smtClean="0"/>
              <a:pPr/>
              <a:t>35</a:t>
            </a:fld>
            <a:endParaRPr lang="en-US" dirty="0"/>
          </a:p>
        </p:txBody>
      </p:sp>
    </p:spTree>
    <p:extLst>
      <p:ext uri="{BB962C8B-B14F-4D97-AF65-F5344CB8AC3E}">
        <p14:creationId xmlns:p14="http://schemas.microsoft.com/office/powerpoint/2010/main" val="1082777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8E18-4E0D-92D3-567D-071F51A57E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8550A-4A62-A94A-244E-54C32D1D1A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571A-E3F6-1C25-A1D4-7EF0283E302C}"/>
              </a:ext>
            </a:extLst>
          </p:cNvPr>
          <p:cNvSpPr>
            <a:spLocks noGrp="1"/>
          </p:cNvSpPr>
          <p:nvPr>
            <p:ph type="body" idx="1"/>
          </p:nvPr>
        </p:nvSpPr>
        <p:spPr/>
        <p:txBody>
          <a:bodyPr/>
          <a:lstStyle/>
          <a:p>
            <a:r>
              <a:rPr lang="en-US" dirty="0"/>
              <a:t>You don’t want your boat to look like any of these. And you don’t want to be in them when </a:t>
            </a:r>
            <a:r>
              <a:rPr lang="en-US"/>
              <a:t>it happens.</a:t>
            </a:r>
            <a:endParaRPr lang="en-US" dirty="0"/>
          </a:p>
        </p:txBody>
      </p:sp>
      <p:sp>
        <p:nvSpPr>
          <p:cNvPr id="4" name="Slide Number Placeholder 3">
            <a:extLst>
              <a:ext uri="{FF2B5EF4-FFF2-40B4-BE49-F238E27FC236}">
                <a16:creationId xmlns:a16="http://schemas.microsoft.com/office/drawing/2014/main" id="{F46308C3-15B3-F263-ACB1-24B32D200E5A}"/>
              </a:ext>
            </a:extLst>
          </p:cNvPr>
          <p:cNvSpPr>
            <a:spLocks noGrp="1"/>
          </p:cNvSpPr>
          <p:nvPr>
            <p:ph type="sldNum" sz="quarter" idx="5"/>
          </p:nvPr>
        </p:nvSpPr>
        <p:spPr/>
        <p:txBody>
          <a:bodyPr/>
          <a:lstStyle/>
          <a:p>
            <a:fld id="{75693FD4-8F83-4EF7-AC3F-0DC0388986B0}" type="slidenum">
              <a:rPr lang="en-US" smtClean="0"/>
              <a:pPr/>
              <a:t>36</a:t>
            </a:fld>
            <a:endParaRPr lang="en-US" dirty="0"/>
          </a:p>
        </p:txBody>
      </p:sp>
    </p:spTree>
    <p:extLst>
      <p:ext uri="{BB962C8B-B14F-4D97-AF65-F5344CB8AC3E}">
        <p14:creationId xmlns:p14="http://schemas.microsoft.com/office/powerpoint/2010/main" val="3739845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37</a:t>
            </a:fld>
            <a:endParaRPr lang="en-US" dirty="0"/>
          </a:p>
        </p:txBody>
      </p:sp>
    </p:spTree>
    <p:extLst>
      <p:ext uri="{BB962C8B-B14F-4D97-AF65-F5344CB8AC3E}">
        <p14:creationId xmlns:p14="http://schemas.microsoft.com/office/powerpoint/2010/main" val="3396618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38</a:t>
            </a:fld>
            <a:endParaRPr lang="en-US" dirty="0"/>
          </a:p>
        </p:txBody>
      </p:sp>
    </p:spTree>
    <p:extLst>
      <p:ext uri="{BB962C8B-B14F-4D97-AF65-F5344CB8AC3E}">
        <p14:creationId xmlns:p14="http://schemas.microsoft.com/office/powerpoint/2010/main" val="4290932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39</a:t>
            </a:fld>
            <a:endParaRPr lang="en-US" dirty="0"/>
          </a:p>
        </p:txBody>
      </p:sp>
    </p:spTree>
    <p:extLst>
      <p:ext uri="{BB962C8B-B14F-4D97-AF65-F5344CB8AC3E}">
        <p14:creationId xmlns:p14="http://schemas.microsoft.com/office/powerpoint/2010/main" val="2644310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EA363-56FE-0DA0-2C84-CEE0C095F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46FBF-F5C9-B381-43E7-72183BAF3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8DD3A-6EF5-8E1A-660D-4194975FBA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C3C156-83F0-9A29-4643-0312BEB1E124}"/>
              </a:ext>
            </a:extLst>
          </p:cNvPr>
          <p:cNvSpPr>
            <a:spLocks noGrp="1"/>
          </p:cNvSpPr>
          <p:nvPr>
            <p:ph type="sldNum" sz="quarter" idx="5"/>
          </p:nvPr>
        </p:nvSpPr>
        <p:spPr/>
        <p:txBody>
          <a:bodyPr/>
          <a:lstStyle/>
          <a:p>
            <a:fld id="{75693FD4-8F83-4EF7-AC3F-0DC0388986B0}" type="slidenum">
              <a:rPr lang="en-US" smtClean="0"/>
              <a:pPr/>
              <a:t>40</a:t>
            </a:fld>
            <a:endParaRPr lang="en-US" dirty="0"/>
          </a:p>
        </p:txBody>
      </p:sp>
    </p:spTree>
    <p:extLst>
      <p:ext uri="{BB962C8B-B14F-4D97-AF65-F5344CB8AC3E}">
        <p14:creationId xmlns:p14="http://schemas.microsoft.com/office/powerpoint/2010/main" val="1711585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If your boat swamps, stay with it. Once you’re in the water, lash everyone together. This accomplishes several things: it conserves body heat, keeps track of everyone, and builds morale. If you have enough time before the boat goes down, make sure you grab your “ditch kit” with flares, a life jacket, a portable radio, etc.</a:t>
            </a:r>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41</a:t>
            </a:fld>
            <a:endParaRPr lang="en-US" dirty="0"/>
          </a:p>
        </p:txBody>
      </p:sp>
    </p:spTree>
    <p:extLst>
      <p:ext uri="{BB962C8B-B14F-4D97-AF65-F5344CB8AC3E}">
        <p14:creationId xmlns:p14="http://schemas.microsoft.com/office/powerpoint/2010/main" val="8307538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42</a:t>
            </a:fld>
            <a:endParaRPr lang="en-US" dirty="0"/>
          </a:p>
        </p:txBody>
      </p:sp>
    </p:spTree>
    <p:extLst>
      <p:ext uri="{BB962C8B-B14F-4D97-AF65-F5344CB8AC3E}">
        <p14:creationId xmlns:p14="http://schemas.microsoft.com/office/powerpoint/2010/main" val="912406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43</a:t>
            </a:fld>
            <a:endParaRPr lang="en-US" dirty="0"/>
          </a:p>
        </p:txBody>
      </p:sp>
    </p:spTree>
    <p:extLst>
      <p:ext uri="{BB962C8B-B14F-4D97-AF65-F5344CB8AC3E}">
        <p14:creationId xmlns:p14="http://schemas.microsoft.com/office/powerpoint/2010/main" val="16303530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44</a:t>
            </a:fld>
            <a:endParaRPr lang="en-US" dirty="0"/>
          </a:p>
        </p:txBody>
      </p:sp>
    </p:spTree>
    <p:extLst>
      <p:ext uri="{BB962C8B-B14F-4D97-AF65-F5344CB8AC3E}">
        <p14:creationId xmlns:p14="http://schemas.microsoft.com/office/powerpoint/2010/main" val="21837156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45</a:t>
            </a:fld>
            <a:endParaRPr lang="en-US" dirty="0"/>
          </a:p>
        </p:txBody>
      </p:sp>
    </p:spTree>
    <p:extLst>
      <p:ext uri="{BB962C8B-B14F-4D97-AF65-F5344CB8AC3E}">
        <p14:creationId xmlns:p14="http://schemas.microsoft.com/office/powerpoint/2010/main" val="2654428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46</a:t>
            </a:fld>
            <a:endParaRPr lang="en-US" dirty="0"/>
          </a:p>
        </p:txBody>
      </p:sp>
    </p:spTree>
    <p:extLst>
      <p:ext uri="{BB962C8B-B14F-4D97-AF65-F5344CB8AC3E}">
        <p14:creationId xmlns:p14="http://schemas.microsoft.com/office/powerpoint/2010/main" val="37366428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47</a:t>
            </a:fld>
            <a:endParaRPr lang="en-US" dirty="0"/>
          </a:p>
        </p:txBody>
      </p:sp>
    </p:spTree>
    <p:extLst>
      <p:ext uri="{BB962C8B-B14F-4D97-AF65-F5344CB8AC3E}">
        <p14:creationId xmlns:p14="http://schemas.microsoft.com/office/powerpoint/2010/main" val="29574140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your insurance agent.</a:t>
            </a:r>
          </a:p>
          <a:p>
            <a:pPr lvl="1"/>
            <a:r>
              <a:rPr lang="en-US" dirty="0"/>
              <a:t>Be ready with your information</a:t>
            </a:r>
          </a:p>
          <a:p>
            <a:pPr lvl="2"/>
            <a:r>
              <a:rPr lang="en-US" dirty="0"/>
              <a:t>Inventory. </a:t>
            </a:r>
          </a:p>
          <a:p>
            <a:pPr lvl="2"/>
            <a:r>
              <a:rPr lang="en-US" dirty="0"/>
              <a:t>Receipts.</a:t>
            </a:r>
          </a:p>
          <a:p>
            <a:pPr lvl="1"/>
            <a:r>
              <a:rPr lang="en-US" dirty="0"/>
              <a:t> A surveyor will be assigned to review the damage.</a:t>
            </a:r>
          </a:p>
          <a:p>
            <a:pPr lvl="2"/>
            <a:r>
              <a:rPr lang="en-US" dirty="0"/>
              <a:t>The review goes to: </a:t>
            </a:r>
          </a:p>
          <a:p>
            <a:pPr marL="1371600" lvl="3"/>
            <a:r>
              <a:rPr lang="en-US" dirty="0"/>
              <a:t>The insurance company, and </a:t>
            </a:r>
          </a:p>
          <a:p>
            <a:pPr marL="1371600" lvl="3"/>
            <a:r>
              <a:rPr lang="en-US" dirty="0"/>
              <a:t>You.</a:t>
            </a:r>
          </a:p>
          <a:p>
            <a:endParaRPr lang="en-US" dirty="0"/>
          </a:p>
        </p:txBody>
      </p:sp>
      <p:sp>
        <p:nvSpPr>
          <p:cNvPr id="4" name="Slide Number Placeholder 3"/>
          <p:cNvSpPr>
            <a:spLocks noGrp="1"/>
          </p:cNvSpPr>
          <p:nvPr>
            <p:ph type="sldNum" sz="quarter" idx="5"/>
          </p:nvPr>
        </p:nvSpPr>
        <p:spPr/>
        <p:txBody>
          <a:bodyPr/>
          <a:lstStyle/>
          <a:p>
            <a:fld id="{75693FD4-8F83-4EF7-AC3F-0DC0388986B0}" type="slidenum">
              <a:rPr lang="en-US" smtClean="0"/>
              <a:pPr/>
              <a:t>48</a:t>
            </a:fld>
            <a:endParaRPr lang="en-US" dirty="0"/>
          </a:p>
        </p:txBody>
      </p:sp>
    </p:spTree>
    <p:extLst>
      <p:ext uri="{BB962C8B-B14F-4D97-AF65-F5344CB8AC3E}">
        <p14:creationId xmlns:p14="http://schemas.microsoft.com/office/powerpoint/2010/main" val="25587118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49</a:t>
            </a:fld>
            <a:endParaRPr lang="en-US" dirty="0"/>
          </a:p>
        </p:txBody>
      </p:sp>
    </p:spTree>
    <p:extLst>
      <p:ext uri="{BB962C8B-B14F-4D97-AF65-F5344CB8AC3E}">
        <p14:creationId xmlns:p14="http://schemas.microsoft.com/office/powerpoint/2010/main" val="15146102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50</a:t>
            </a:fld>
            <a:endParaRPr lang="en-US" dirty="0"/>
          </a:p>
        </p:txBody>
      </p:sp>
    </p:spTree>
    <p:extLst>
      <p:ext uri="{BB962C8B-B14F-4D97-AF65-F5344CB8AC3E}">
        <p14:creationId xmlns:p14="http://schemas.microsoft.com/office/powerpoint/2010/main" val="13869617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51</a:t>
            </a:fld>
            <a:endParaRPr lang="en-US" dirty="0"/>
          </a:p>
        </p:txBody>
      </p:sp>
    </p:spTree>
    <p:extLst>
      <p:ext uri="{BB962C8B-B14F-4D97-AF65-F5344CB8AC3E}">
        <p14:creationId xmlns:p14="http://schemas.microsoft.com/office/powerpoint/2010/main" val="3477328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52</a:t>
            </a:fld>
            <a:endParaRPr lang="en-US" dirty="0"/>
          </a:p>
        </p:txBody>
      </p:sp>
    </p:spTree>
    <p:extLst>
      <p:ext uri="{BB962C8B-B14F-4D97-AF65-F5344CB8AC3E}">
        <p14:creationId xmlns:p14="http://schemas.microsoft.com/office/powerpoint/2010/main" val="39190080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693FD4-8F83-4EF7-AC3F-0DC0388986B0}" type="slidenum">
              <a:rPr lang="en-US" smtClean="0"/>
              <a:pPr/>
              <a:t>53</a:t>
            </a:fld>
            <a:endParaRPr lang="en-US" dirty="0"/>
          </a:p>
        </p:txBody>
      </p:sp>
    </p:spTree>
    <p:extLst>
      <p:ext uri="{BB962C8B-B14F-4D97-AF65-F5344CB8AC3E}">
        <p14:creationId xmlns:p14="http://schemas.microsoft.com/office/powerpoint/2010/main" val="22544912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you need to know</a:t>
            </a:r>
          </a:p>
          <a:p>
            <a:endParaRPr lang="en-US" dirty="0"/>
          </a:p>
          <a:p>
            <a:r>
              <a:rPr lang="en-US" dirty="0"/>
              <a:t>Boat Insurance is a must.</a:t>
            </a:r>
          </a:p>
          <a:p>
            <a:r>
              <a:rPr lang="en-US" dirty="0"/>
              <a:t>A Plan is a must.</a:t>
            </a:r>
          </a:p>
          <a:p>
            <a:r>
              <a:rPr lang="en-US" dirty="0"/>
              <a:t>Weather information is a must.</a:t>
            </a:r>
          </a:p>
        </p:txBody>
      </p:sp>
      <p:sp>
        <p:nvSpPr>
          <p:cNvPr id="4" name="Slide Number Placeholder 3"/>
          <p:cNvSpPr>
            <a:spLocks noGrp="1"/>
          </p:cNvSpPr>
          <p:nvPr>
            <p:ph type="sldNum" sz="quarter" idx="5"/>
          </p:nvPr>
        </p:nvSpPr>
        <p:spPr/>
        <p:txBody>
          <a:bodyPr/>
          <a:lstStyle/>
          <a:p>
            <a:fld id="{75693FD4-8F83-4EF7-AC3F-0DC0388986B0}" type="slidenum">
              <a:rPr lang="en-US" smtClean="0"/>
              <a:pPr/>
              <a:t>54</a:t>
            </a:fld>
            <a:endParaRPr lang="en-US" dirty="0"/>
          </a:p>
        </p:txBody>
      </p:sp>
    </p:spTree>
    <p:extLst>
      <p:ext uri="{BB962C8B-B14F-4D97-AF65-F5344CB8AC3E}">
        <p14:creationId xmlns:p14="http://schemas.microsoft.com/office/powerpoint/2010/main" val="2223659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PlaceHolder 1"/>
          <p:cNvSpPr>
            <a:spLocks noGrp="1" noRot="1" noChangeAspect="1"/>
          </p:cNvSpPr>
          <p:nvPr>
            <p:ph type="sldImg"/>
          </p:nvPr>
        </p:nvSpPr>
        <p:spPr>
          <a:xfrm>
            <a:off x="1436688" y="782638"/>
            <a:ext cx="5159375" cy="3868737"/>
          </a:xfrm>
          <a:prstGeom prst="rect">
            <a:avLst/>
          </a:prstGeom>
        </p:spPr>
      </p:sp>
      <p:sp>
        <p:nvSpPr>
          <p:cNvPr id="424" name="PlaceHolder 2"/>
          <p:cNvSpPr>
            <a:spLocks noGrp="1"/>
          </p:cNvSpPr>
          <p:nvPr>
            <p:ph type="body"/>
          </p:nvPr>
        </p:nvSpPr>
        <p:spPr>
          <a:xfrm>
            <a:off x="803392" y="4899064"/>
            <a:ext cx="6426392" cy="4640656"/>
          </a:xfrm>
          <a:prstGeom prst="rect">
            <a:avLst/>
          </a:prstGeom>
        </p:spPr>
        <p:txBody>
          <a:bodyPr lIns="0" tIns="0" rIns="0" bIns="0">
            <a:noAutofit/>
          </a:bodyPr>
          <a:lstStyle/>
          <a:p>
            <a:pPr marL="222242" indent="-222242"/>
            <a:endParaRPr lang="en-US" sz="2100" spc="-1" dirty="0">
              <a:latin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a:t>
            </a:r>
          </a:p>
        </p:txBody>
      </p:sp>
      <p:sp>
        <p:nvSpPr>
          <p:cNvPr id="4" name="Slide Number Placeholder 3"/>
          <p:cNvSpPr>
            <a:spLocks noGrp="1"/>
          </p:cNvSpPr>
          <p:nvPr>
            <p:ph type="sldNum" sz="quarter" idx="5"/>
          </p:nvPr>
        </p:nvSpPr>
        <p:spPr/>
        <p:txBody>
          <a:bodyPr/>
          <a:lstStyle/>
          <a:p>
            <a:fld id="{75693FD4-8F83-4EF7-AC3F-0DC0388986B0}" type="slidenum">
              <a:rPr lang="en-US" smtClean="0"/>
              <a:pPr/>
              <a:t>56</a:t>
            </a:fld>
            <a:endParaRPr lang="en-US" dirty="0"/>
          </a:p>
        </p:txBody>
      </p:sp>
    </p:spTree>
    <p:extLst>
      <p:ext uri="{BB962C8B-B14F-4D97-AF65-F5344CB8AC3E}">
        <p14:creationId xmlns:p14="http://schemas.microsoft.com/office/powerpoint/2010/main" val="559826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9144000" y="0"/>
            <a:ext cx="45719"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l">
              <a:defRPr b="1" cap="small" baseline="0">
                <a:solidFill>
                  <a:srgbClr val="002060"/>
                </a:solidFill>
                <a:latin typeface="Arial Black" panose="020B0A04020102020204" pitchFamily="34" charset="0"/>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1">
                <a:solidFill>
                  <a:srgbClr val="002060"/>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2060"/>
                </a:solidFill>
              </a:defRPr>
            </a:lvl1p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269632"/>
            <a:ext cx="7772400" cy="1143000"/>
          </a:xfrm>
        </p:spPr>
        <p:txBody>
          <a:bodyPr anchor="ctr" anchorCtr="0"/>
          <a:lstStyle>
            <a:lvl1pPr algn="l">
              <a:defRPr lang="en-US" dirty="0">
                <a:solidFill>
                  <a:srgbClr val="002060"/>
                </a:solidFill>
              </a:defRPr>
            </a:lvl1pPr>
          </a:lstStyle>
          <a:p>
            <a:r>
              <a:rPr lang="en-US" dirty="0"/>
              <a:t>Click To Edit Master Title Style</a:t>
            </a:r>
          </a:p>
        </p:txBody>
      </p:sp>
      <p:sp>
        <p:nvSpPr>
          <p:cNvPr id="3" name="Content Placeholder 2"/>
          <p:cNvSpPr>
            <a:spLocks noGrp="1"/>
          </p:cNvSpPr>
          <p:nvPr>
            <p:ph idx="1"/>
          </p:nvPr>
        </p:nvSpPr>
        <p:spPr>
          <a:xfrm>
            <a:off x="1066800" y="1596413"/>
            <a:ext cx="7772400" cy="4194787"/>
          </a:xfrm>
        </p:spPr>
        <p:txBody>
          <a:bodyPr>
            <a:normAutofit/>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524000" y="5867400"/>
            <a:ext cx="6705600" cy="854075"/>
          </a:xfrm>
          <a:prstGeom prst="rect">
            <a:avLst/>
          </a:prstGeom>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620000" cy="1143000"/>
          </a:xfrm>
        </p:spPr>
        <p:txBody>
          <a:bodyPr/>
          <a:lstStyle>
            <a:lvl1pPr>
              <a:defRPr>
                <a:solidFill>
                  <a:srgbClr val="002060"/>
                </a:solidFill>
              </a:defRPr>
            </a:lvl1pPr>
          </a:lstStyle>
          <a:p>
            <a:r>
              <a:rPr lang="en-US" dirty="0"/>
              <a:t>Click to edit Master title style</a:t>
            </a:r>
          </a:p>
        </p:txBody>
      </p:sp>
      <p:sp>
        <p:nvSpPr>
          <p:cNvPr id="3" name="Content Placeholder 2"/>
          <p:cNvSpPr>
            <a:spLocks noGrp="1"/>
          </p:cNvSpPr>
          <p:nvPr>
            <p:ph sz="half" idx="1"/>
          </p:nvPr>
        </p:nvSpPr>
        <p:spPr>
          <a:xfrm>
            <a:off x="1143000" y="1600200"/>
            <a:ext cx="3581400" cy="41909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76800" y="1600200"/>
            <a:ext cx="3886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1524000" y="5867400"/>
            <a:ext cx="6705600" cy="854075"/>
          </a:xfrm>
          <a:prstGeom prst="rect">
            <a:avLst/>
          </a:prstGeom>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6200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43000" y="1535113"/>
            <a:ext cx="35829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43000" y="2174875"/>
            <a:ext cx="3582988"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873625" y="1535113"/>
            <a:ext cx="3889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73625" y="2174875"/>
            <a:ext cx="3889375"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6800" y="273050"/>
            <a:ext cx="2627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803650" y="273050"/>
            <a:ext cx="5111750" cy="5518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6800" y="1435100"/>
            <a:ext cx="2627313" cy="43560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24000" y="5867400"/>
            <a:ext cx="6705600" cy="854075"/>
          </a:xfrm>
          <a:prstGeom prst="rect">
            <a:avLst/>
          </a:prstGeom>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143000" y="6356350"/>
            <a:ext cx="1752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1524000" y="5791200"/>
            <a:ext cx="6705600" cy="93027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3000" y="6356350"/>
            <a:ext cx="1752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1524000" y="5791200"/>
            <a:ext cx="6705600" cy="93027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9"/>
            <a:ext cx="20574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9"/>
            <a:ext cx="58674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3000" y="6356350"/>
            <a:ext cx="1752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1524000" y="5791200"/>
            <a:ext cx="6705600" cy="93027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143000" y="6356350"/>
            <a:ext cx="17526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1524000" y="5791200"/>
            <a:ext cx="6705600" cy="93027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143000" y="6356350"/>
            <a:ext cx="1752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1524000" y="5791200"/>
            <a:ext cx="6705600" cy="93027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a:prstGeom prst="rect">
            <a:avLst/>
          </a:prstGeom>
        </p:spPr>
        <p:txBody>
          <a:bodyPr/>
          <a:lstStyle/>
          <a:p>
            <a:endParaRPr lang="en-US" dirty="0"/>
          </a:p>
        </p:txBody>
      </p:sp>
      <p:sp>
        <p:nvSpPr>
          <p:cNvPr id="4" name="Footer Placeholder 4"/>
          <p:cNvSpPr>
            <a:spLocks noGrp="1"/>
          </p:cNvSpPr>
          <p:nvPr>
            <p:ph type="ftr" sz="quarter" idx="11"/>
          </p:nvPr>
        </p:nvSpPr>
        <p:spPr>
          <a:xfrm>
            <a:off x="3352800" y="6356350"/>
            <a:ext cx="2895600" cy="365125"/>
          </a:xfrm>
          <a:prstGeom prst="rect">
            <a:avLst/>
          </a:prstGeo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a:prstGeom prst="rect">
            <a:avLst/>
          </a:prstGeom>
        </p:spPr>
        <p:txBody>
          <a:bodyPr/>
          <a:lstStyle/>
          <a:p>
            <a:fld id="{33D6E5A2-EC83-451F-A719-9AC1370DD5CF}"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274638"/>
            <a:ext cx="7696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3000" y="1600200"/>
            <a:ext cx="7696200" cy="4191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9" name="Group 18">
            <a:extLst>
              <a:ext uri="{FF2B5EF4-FFF2-40B4-BE49-F238E27FC236}">
                <a16:creationId xmlns:a16="http://schemas.microsoft.com/office/drawing/2014/main" id="{7E0ADA16-772D-10E8-4179-9DBD83CDEA71}"/>
              </a:ext>
            </a:extLst>
          </p:cNvPr>
          <p:cNvGrpSpPr/>
          <p:nvPr userDrawn="1"/>
        </p:nvGrpSpPr>
        <p:grpSpPr>
          <a:xfrm>
            <a:off x="-105565" y="-1"/>
            <a:ext cx="1255302" cy="6846597"/>
            <a:chOff x="-105565" y="-1"/>
            <a:chExt cx="1255302" cy="6846597"/>
          </a:xfrm>
        </p:grpSpPr>
        <p:sp>
          <p:nvSpPr>
            <p:cNvPr id="20" name="Rectangle 19">
              <a:extLst>
                <a:ext uri="{FF2B5EF4-FFF2-40B4-BE49-F238E27FC236}">
                  <a16:creationId xmlns:a16="http://schemas.microsoft.com/office/drawing/2014/main" id="{D0992214-371E-FF1C-9CF8-8FF608EB2BF8}"/>
                </a:ext>
              </a:extLst>
            </p:cNvPr>
            <p:cNvSpPr/>
            <p:nvPr userDrawn="1"/>
          </p:nvSpPr>
          <p:spPr>
            <a:xfrm>
              <a:off x="132203" y="947450"/>
              <a:ext cx="862988" cy="486945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49E41A4-F7FF-1EDC-44B8-71C6C734F956}"/>
                </a:ext>
              </a:extLst>
            </p:cNvPr>
            <p:cNvSpPr/>
            <p:nvPr userDrawn="1"/>
          </p:nvSpPr>
          <p:spPr>
            <a:xfrm>
              <a:off x="275423" y="947450"/>
              <a:ext cx="154236" cy="4869456"/>
            </a:xfrm>
            <a:prstGeom prst="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52AEDCE-B28A-DB0F-BCC0-B32CA1CEBC1F}"/>
                </a:ext>
              </a:extLst>
            </p:cNvPr>
            <p:cNvSpPr/>
            <p:nvPr userDrawn="1"/>
          </p:nvSpPr>
          <p:spPr>
            <a:xfrm>
              <a:off x="719769" y="947450"/>
              <a:ext cx="154236" cy="486945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A635A69D-B2D4-AEB7-3103-BD5849A68C34}"/>
                </a:ext>
              </a:extLst>
            </p:cNvPr>
            <p:cNvSpPr/>
            <p:nvPr userDrawn="1"/>
          </p:nvSpPr>
          <p:spPr>
            <a:xfrm>
              <a:off x="488415" y="947450"/>
              <a:ext cx="154236" cy="48694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D4A605BA-CD2E-8DA2-F9D9-BFEFF836150B}"/>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5565" y="5739787"/>
              <a:ext cx="1255302" cy="1106809"/>
            </a:xfrm>
            <a:prstGeom prst="rect">
              <a:avLst/>
            </a:prstGeom>
          </p:spPr>
        </p:pic>
        <p:pic>
          <p:nvPicPr>
            <p:cNvPr id="25" name="Picture 24">
              <a:extLst>
                <a:ext uri="{FF2B5EF4-FFF2-40B4-BE49-F238E27FC236}">
                  <a16:creationId xmlns:a16="http://schemas.microsoft.com/office/drawing/2014/main" id="{8D6F2870-2B88-5FC7-3495-1CBD4A51D91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32202" y="-1"/>
              <a:ext cx="947449" cy="947449"/>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hf hdr="0" ftr="0" dt="0"/>
  <p:txStyles>
    <p:titleStyle>
      <a:lvl1pPr algn="l" defTabSz="914400" rtl="0" eaLnBrk="1" latinLnBrk="0" hangingPunct="1">
        <a:spcBef>
          <a:spcPct val="0"/>
        </a:spcBef>
        <a:buNone/>
        <a:defRPr lang="en-US" sz="4400" kern="1200" dirty="0" smtClean="0">
          <a:solidFill>
            <a:srgbClr val="002060"/>
          </a:solidFill>
          <a:latin typeface="Arial Black" panose="020B0A040201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800" b="1" kern="1200">
          <a:solidFill>
            <a:srgbClr val="002060"/>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400" b="1" kern="1200">
          <a:solidFill>
            <a:srgbClr val="00206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000" b="1" kern="1200">
          <a:solidFill>
            <a:srgbClr val="00206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1800" b="1" kern="1200">
          <a:solidFill>
            <a:srgbClr val="00206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1800" b="1" kern="1200">
          <a:solidFill>
            <a:srgbClr val="00206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www.weather.gov/forecastmaps"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hyperlink" Target="http://www.nhc.noaa.gov/" TargetMode="External"/><Relationship Id="rId5" Type="http://schemas.openxmlformats.org/officeDocument/2006/relationships/hyperlink" Target="https://msc.fema.gov/portal/home" TargetMode="External"/><Relationship Id="rId4" Type="http://schemas.openxmlformats.org/officeDocument/2006/relationships/hyperlink" Target="http://www.weather.gov/wrn/hurricane-preparedness"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D40CFE-C58C-466A-A21E-54B760FB2295}"/>
              </a:ext>
            </a:extLst>
          </p:cNvPr>
          <p:cNvPicPr>
            <a:picLocks noChangeAspect="1"/>
          </p:cNvPicPr>
          <p:nvPr/>
        </p:nvPicPr>
        <p:blipFill>
          <a:blip r:embed="rId3">
            <a:alphaModFix amt="65000"/>
          </a:blip>
          <a:stretch>
            <a:fillRect/>
          </a:stretch>
        </p:blipFill>
        <p:spPr>
          <a:xfrm>
            <a:off x="1143000" y="990600"/>
            <a:ext cx="7631246" cy="4800600"/>
          </a:xfrm>
          <a:prstGeom prst="rect">
            <a:avLst/>
          </a:prstGeom>
        </p:spPr>
      </p:pic>
      <p:sp>
        <p:nvSpPr>
          <p:cNvPr id="2" name="Title 1">
            <a:extLst>
              <a:ext uri="{FF2B5EF4-FFF2-40B4-BE49-F238E27FC236}">
                <a16:creationId xmlns:a16="http://schemas.microsoft.com/office/drawing/2014/main" id="{01808204-9A9E-4363-B33D-658A3E154982}"/>
              </a:ext>
            </a:extLst>
          </p:cNvPr>
          <p:cNvSpPr>
            <a:spLocks noGrp="1"/>
          </p:cNvSpPr>
          <p:nvPr>
            <p:ph type="ctrTitle"/>
          </p:nvPr>
        </p:nvSpPr>
        <p:spPr>
          <a:xfrm>
            <a:off x="2590800" y="2209800"/>
            <a:ext cx="6180224" cy="1676400"/>
          </a:xfrm>
          <a:noFill/>
        </p:spPr>
        <p:txBody>
          <a:bodyPr anchor="ctr">
            <a:normAutofit/>
          </a:bodyPr>
          <a:lstStyle/>
          <a:p>
            <a:pPr algn="l"/>
            <a:r>
              <a:rPr lang="en-US" dirty="0"/>
              <a:t>Heavy Weather is Coming</a:t>
            </a:r>
          </a:p>
        </p:txBody>
      </p:sp>
      <p:sp>
        <p:nvSpPr>
          <p:cNvPr id="3" name="Subtitle 2">
            <a:extLst>
              <a:ext uri="{FF2B5EF4-FFF2-40B4-BE49-F238E27FC236}">
                <a16:creationId xmlns:a16="http://schemas.microsoft.com/office/drawing/2014/main" id="{213F4ED1-40E9-420B-A73A-02078DF1E82C}"/>
              </a:ext>
            </a:extLst>
          </p:cNvPr>
          <p:cNvSpPr>
            <a:spLocks noGrp="1"/>
          </p:cNvSpPr>
          <p:nvPr>
            <p:ph type="subTitle" idx="1"/>
          </p:nvPr>
        </p:nvSpPr>
        <p:spPr>
          <a:xfrm>
            <a:off x="3581400" y="3886200"/>
            <a:ext cx="5153528" cy="1143000"/>
          </a:xfrm>
          <a:noFill/>
        </p:spPr>
        <p:txBody>
          <a:bodyPr anchor="ctr">
            <a:normAutofit/>
          </a:bodyPr>
          <a:lstStyle/>
          <a:p>
            <a:r>
              <a:rPr lang="en-US" sz="2400" b="1" i="1" dirty="0"/>
              <a:t>What Do You Do to Prepare Your Boat?</a:t>
            </a:r>
          </a:p>
        </p:txBody>
      </p:sp>
    </p:spTree>
    <p:extLst>
      <p:ext uri="{BB962C8B-B14F-4D97-AF65-F5344CB8AC3E}">
        <p14:creationId xmlns:p14="http://schemas.microsoft.com/office/powerpoint/2010/main" val="37121690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0931-32BF-BF4B-52F3-1F29C67FD62C}"/>
              </a:ext>
            </a:extLst>
          </p:cNvPr>
          <p:cNvSpPr>
            <a:spLocks noGrp="1"/>
          </p:cNvSpPr>
          <p:nvPr>
            <p:ph type="title"/>
          </p:nvPr>
        </p:nvSpPr>
        <p:spPr>
          <a:xfrm>
            <a:off x="1066800" y="269632"/>
            <a:ext cx="7772400" cy="1143000"/>
          </a:xfrm>
        </p:spPr>
        <p:txBody>
          <a:bodyPr/>
          <a:lstStyle/>
          <a:p>
            <a:r>
              <a:rPr lang="en-US" dirty="0"/>
              <a:t>What Do I Do and When?</a:t>
            </a:r>
          </a:p>
        </p:txBody>
      </p:sp>
      <p:sp>
        <p:nvSpPr>
          <p:cNvPr id="3" name="Content Placeholder 2">
            <a:extLst>
              <a:ext uri="{FF2B5EF4-FFF2-40B4-BE49-F238E27FC236}">
                <a16:creationId xmlns:a16="http://schemas.microsoft.com/office/drawing/2014/main" id="{B2BE5660-9850-A449-ED62-A57B917F9A8A}"/>
              </a:ext>
            </a:extLst>
          </p:cNvPr>
          <p:cNvSpPr>
            <a:spLocks noGrp="1"/>
          </p:cNvSpPr>
          <p:nvPr>
            <p:ph idx="1"/>
          </p:nvPr>
        </p:nvSpPr>
        <p:spPr>
          <a:xfrm>
            <a:off x="1066800" y="1596413"/>
            <a:ext cx="7772400" cy="4194787"/>
          </a:xfrm>
        </p:spPr>
        <p:txBody>
          <a:bodyPr/>
          <a:lstStyle/>
          <a:p>
            <a:r>
              <a:rPr lang="en-US" dirty="0"/>
              <a:t>Three stages of doing something about heavy weather:</a:t>
            </a:r>
          </a:p>
          <a:p>
            <a:pPr lvl="1"/>
            <a:r>
              <a:rPr lang="en-US" dirty="0"/>
              <a:t>Pre-storm preparation</a:t>
            </a:r>
          </a:p>
          <a:p>
            <a:pPr lvl="1"/>
            <a:r>
              <a:rPr lang="en-US" dirty="0"/>
              <a:t>When the storm hits</a:t>
            </a:r>
          </a:p>
          <a:p>
            <a:pPr lvl="1"/>
            <a:r>
              <a:rPr lang="en-US" dirty="0"/>
              <a:t>Recovering from a storm</a:t>
            </a:r>
          </a:p>
        </p:txBody>
      </p:sp>
    </p:spTree>
    <p:extLst>
      <p:ext uri="{BB962C8B-B14F-4D97-AF65-F5344CB8AC3E}">
        <p14:creationId xmlns:p14="http://schemas.microsoft.com/office/powerpoint/2010/main" val="35504154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5562B19-294E-7C71-7947-79D179872D67}"/>
              </a:ext>
            </a:extLst>
          </p:cNvPr>
          <p:cNvSpPr>
            <a:spLocks noGrp="1"/>
          </p:cNvSpPr>
          <p:nvPr>
            <p:ph type="title"/>
          </p:nvPr>
        </p:nvSpPr>
        <p:spPr>
          <a:xfrm>
            <a:off x="1143000" y="274638"/>
            <a:ext cx="7620000" cy="1143000"/>
          </a:xfrm>
        </p:spPr>
        <p:txBody>
          <a:bodyPr/>
          <a:lstStyle/>
          <a:p>
            <a:r>
              <a:rPr lang="en-US" dirty="0"/>
              <a:t>Pre-storm Preparation</a:t>
            </a:r>
          </a:p>
        </p:txBody>
      </p:sp>
      <p:sp>
        <p:nvSpPr>
          <p:cNvPr id="14" name="Content Placeholder 2">
            <a:extLst>
              <a:ext uri="{FF2B5EF4-FFF2-40B4-BE49-F238E27FC236}">
                <a16:creationId xmlns:a16="http://schemas.microsoft.com/office/drawing/2014/main" id="{E673BA8C-C5EC-0796-992B-E2A5FA154599}"/>
              </a:ext>
            </a:extLst>
          </p:cNvPr>
          <p:cNvSpPr>
            <a:spLocks noGrp="1"/>
          </p:cNvSpPr>
          <p:nvPr>
            <p:ph sz="half" idx="1"/>
          </p:nvPr>
        </p:nvSpPr>
        <p:spPr>
          <a:xfrm>
            <a:off x="1143000" y="1600200"/>
            <a:ext cx="3581400" cy="4190999"/>
          </a:xfrm>
        </p:spPr>
        <p:txBody>
          <a:bodyPr/>
          <a:lstStyle/>
          <a:p>
            <a:r>
              <a:rPr lang="en-US" dirty="0"/>
              <a:t>What you do depends upon where you live.</a:t>
            </a:r>
          </a:p>
          <a:p>
            <a:r>
              <a:rPr lang="en-US" dirty="0"/>
              <a:t>Get in the habit of reading weather signs and monitoring the weather.</a:t>
            </a:r>
          </a:p>
          <a:p>
            <a:endParaRPr lang="en-US" dirty="0"/>
          </a:p>
        </p:txBody>
      </p:sp>
      <p:pic>
        <p:nvPicPr>
          <p:cNvPr id="7" name="Picture 1">
            <a:extLst>
              <a:ext uri="{FF2B5EF4-FFF2-40B4-BE49-F238E27FC236}">
                <a16:creationId xmlns:a16="http://schemas.microsoft.com/office/drawing/2014/main" id="{D2BF1F27-3CC8-0450-B101-12DE367310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148580" y="1927860"/>
            <a:ext cx="3342640" cy="3535680"/>
          </a:xfr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73113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ABBB-55D0-204F-8266-3FF7D296ECF6}"/>
              </a:ext>
            </a:extLst>
          </p:cNvPr>
          <p:cNvSpPr>
            <a:spLocks noGrp="1"/>
          </p:cNvSpPr>
          <p:nvPr>
            <p:ph type="title"/>
          </p:nvPr>
        </p:nvSpPr>
        <p:spPr>
          <a:xfrm>
            <a:off x="1143000" y="274638"/>
            <a:ext cx="7620000" cy="1143000"/>
          </a:xfrm>
        </p:spPr>
        <p:txBody>
          <a:bodyPr/>
          <a:lstStyle/>
          <a:p>
            <a:r>
              <a:rPr lang="en-US" dirty="0"/>
              <a:t>Pre-storm Preparation</a:t>
            </a:r>
          </a:p>
        </p:txBody>
      </p:sp>
      <p:sp>
        <p:nvSpPr>
          <p:cNvPr id="3" name="Text Placeholder 2">
            <a:extLst>
              <a:ext uri="{FF2B5EF4-FFF2-40B4-BE49-F238E27FC236}">
                <a16:creationId xmlns:a16="http://schemas.microsoft.com/office/drawing/2014/main" id="{C1C67CF7-84F0-6EF8-AEBC-9DE1AC791030}"/>
              </a:ext>
            </a:extLst>
          </p:cNvPr>
          <p:cNvSpPr>
            <a:spLocks noGrp="1"/>
          </p:cNvSpPr>
          <p:nvPr>
            <p:ph type="body" idx="1"/>
          </p:nvPr>
        </p:nvSpPr>
        <p:spPr>
          <a:xfrm>
            <a:off x="1143000" y="1535113"/>
            <a:ext cx="6781800" cy="639762"/>
          </a:xfrm>
        </p:spPr>
        <p:txBody>
          <a:bodyPr>
            <a:normAutofit/>
          </a:bodyPr>
          <a:lstStyle/>
          <a:p>
            <a:r>
              <a:rPr lang="en-US" sz="3200" dirty="0"/>
              <a:t>Awareness is essential!</a:t>
            </a:r>
          </a:p>
        </p:txBody>
      </p:sp>
      <p:pic>
        <p:nvPicPr>
          <p:cNvPr id="9" name="Picture 1">
            <a:extLst>
              <a:ext uri="{FF2B5EF4-FFF2-40B4-BE49-F238E27FC236}">
                <a16:creationId xmlns:a16="http://schemas.microsoft.com/office/drawing/2014/main" id="{85E4CBC2-078D-E8FF-DB90-D75117D5B44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3200400" cy="2159000"/>
          </a:xfr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C80C0238-72C1-0E40-8EE3-52BCD44090EE}"/>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638800" y="2438400"/>
            <a:ext cx="2343150" cy="2628900"/>
          </a:xfr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3EE12DED-50BE-F8A5-ACEC-56CADE748D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886200"/>
            <a:ext cx="3048000" cy="203152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41899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Hurricanes Have a Season</a:t>
            </a:r>
            <a:endParaRPr lang="en-US" dirty="0"/>
          </a:p>
        </p:txBody>
      </p:sp>
      <p:sp>
        <p:nvSpPr>
          <p:cNvPr id="9" name="Content Placeholder 8">
            <a:extLst>
              <a:ext uri="{FF2B5EF4-FFF2-40B4-BE49-F238E27FC236}">
                <a16:creationId xmlns:a16="http://schemas.microsoft.com/office/drawing/2014/main" id="{64B71631-5714-44B5-8BCD-8C57CCBF4209}"/>
              </a:ext>
            </a:extLst>
          </p:cNvPr>
          <p:cNvSpPr>
            <a:spLocks noGrp="1"/>
          </p:cNvSpPr>
          <p:nvPr>
            <p:ph sz="half" idx="1"/>
          </p:nvPr>
        </p:nvSpPr>
        <p:spPr/>
        <p:txBody>
          <a:bodyPr>
            <a:normAutofit/>
          </a:bodyPr>
          <a:lstStyle/>
          <a:p>
            <a:r>
              <a:rPr lang="en-US" dirty="0"/>
              <a:t>Officially, June 1 through November 30</a:t>
            </a:r>
          </a:p>
          <a:p>
            <a:r>
              <a:rPr lang="en-US" dirty="0"/>
              <a:t>Plan early in Hurricane Season</a:t>
            </a:r>
          </a:p>
          <a:p>
            <a:r>
              <a:rPr lang="en-US" dirty="0"/>
              <a:t>Gain “local knowledge” where your boat will be safe.</a:t>
            </a:r>
          </a:p>
        </p:txBody>
      </p:sp>
      <p:pic>
        <p:nvPicPr>
          <p:cNvPr id="6" name="Content Placeholder 5">
            <a:extLst>
              <a:ext uri="{FF2B5EF4-FFF2-40B4-BE49-F238E27FC236}">
                <a16:creationId xmlns:a16="http://schemas.microsoft.com/office/drawing/2014/main" id="{D81C0D76-9526-42D8-A052-F509DBC1C2C7}"/>
              </a:ext>
            </a:extLst>
          </p:cNvPr>
          <p:cNvPicPr>
            <a:picLocks noGrp="1" noChangeAspect="1"/>
          </p:cNvPicPr>
          <p:nvPr>
            <p:ph sz="half" idx="2"/>
          </p:nvPr>
        </p:nvPicPr>
        <p:blipFill>
          <a:blip r:embed="rId3">
            <a:alphaModFix amt="85000"/>
          </a:blip>
          <a:stretch>
            <a:fillRect/>
          </a:stretch>
        </p:blipFill>
        <p:spPr>
          <a:xfrm>
            <a:off x="4729576" y="2197313"/>
            <a:ext cx="4219275" cy="2374688"/>
          </a:xfrm>
          <a:prstGeom prst="rect">
            <a:avLst/>
          </a:prstGeom>
        </p:spPr>
      </p:pic>
    </p:spTree>
    <p:extLst>
      <p:ext uri="{BB962C8B-B14F-4D97-AF65-F5344CB8AC3E}">
        <p14:creationId xmlns:p14="http://schemas.microsoft.com/office/powerpoint/2010/main" val="388223709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C62376-0918-44F2-9702-8C037AD5F970}"/>
              </a:ext>
            </a:extLst>
          </p:cNvPr>
          <p:cNvSpPr>
            <a:spLocks noGrp="1"/>
          </p:cNvSpPr>
          <p:nvPr>
            <p:ph type="title"/>
          </p:nvPr>
        </p:nvSpPr>
        <p:spPr/>
        <p:txBody>
          <a:bodyPr>
            <a:normAutofit fontScale="90000"/>
          </a:bodyPr>
          <a:lstStyle/>
          <a:p>
            <a:r>
              <a:rPr lang="en-US" dirty="0"/>
              <a:t>There’s Lots to Do Before a Storm Is Forecast</a:t>
            </a:r>
          </a:p>
        </p:txBody>
      </p:sp>
      <p:sp>
        <p:nvSpPr>
          <p:cNvPr id="7" name="Content Placeholder 6">
            <a:extLst>
              <a:ext uri="{FF2B5EF4-FFF2-40B4-BE49-F238E27FC236}">
                <a16:creationId xmlns:a16="http://schemas.microsoft.com/office/drawing/2014/main" id="{402114D5-B111-4BAC-AA7B-E9D300D889C6}"/>
              </a:ext>
            </a:extLst>
          </p:cNvPr>
          <p:cNvSpPr>
            <a:spLocks noGrp="1"/>
          </p:cNvSpPr>
          <p:nvPr>
            <p:ph idx="1"/>
          </p:nvPr>
        </p:nvSpPr>
        <p:spPr/>
        <p:txBody>
          <a:bodyPr>
            <a:normAutofit/>
          </a:bodyPr>
          <a:lstStyle/>
          <a:p>
            <a:r>
              <a:rPr lang="en-US" dirty="0"/>
              <a:t>Make an Emergency Plan</a:t>
            </a:r>
          </a:p>
          <a:p>
            <a:pPr lvl="1"/>
            <a:r>
              <a:rPr lang="en-US" dirty="0"/>
              <a:t>Where would the best place be for your boat? </a:t>
            </a:r>
          </a:p>
          <a:p>
            <a:pPr lvl="2"/>
            <a:r>
              <a:rPr lang="en-US" dirty="0"/>
              <a:t>In the water?  On land?  On a trailer?</a:t>
            </a:r>
          </a:p>
          <a:p>
            <a:r>
              <a:rPr lang="en-US" dirty="0"/>
              <a:t>Will you need assistance?</a:t>
            </a:r>
          </a:p>
          <a:p>
            <a:r>
              <a:rPr lang="en-US" dirty="0"/>
              <a:t>Do you have marine insurance?</a:t>
            </a:r>
          </a:p>
          <a:p>
            <a:r>
              <a:rPr lang="en-US" dirty="0"/>
              <a:t>Where and how will you evacuate?</a:t>
            </a:r>
          </a:p>
        </p:txBody>
      </p:sp>
    </p:spTree>
    <p:extLst>
      <p:ext uri="{BB962C8B-B14F-4D97-AF65-F5344CB8AC3E}">
        <p14:creationId xmlns:p14="http://schemas.microsoft.com/office/powerpoint/2010/main" val="306000949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F96B-B030-47E4-A6C7-1469AF7F9155}"/>
              </a:ext>
            </a:extLst>
          </p:cNvPr>
          <p:cNvSpPr>
            <a:spLocks noGrp="1"/>
          </p:cNvSpPr>
          <p:nvPr>
            <p:ph type="title"/>
          </p:nvPr>
        </p:nvSpPr>
        <p:spPr/>
        <p:txBody>
          <a:bodyPr>
            <a:normAutofit fontScale="90000"/>
          </a:bodyPr>
          <a:lstStyle/>
          <a:p>
            <a:r>
              <a:rPr lang="en-US" dirty="0"/>
              <a:t>When a Storm is Forecast</a:t>
            </a:r>
          </a:p>
        </p:txBody>
      </p:sp>
      <p:sp>
        <p:nvSpPr>
          <p:cNvPr id="3" name="Content Placeholder 2">
            <a:extLst>
              <a:ext uri="{FF2B5EF4-FFF2-40B4-BE49-F238E27FC236}">
                <a16:creationId xmlns:a16="http://schemas.microsoft.com/office/drawing/2014/main" id="{BF8F9D93-A232-41C9-A669-774E65B68D57}"/>
              </a:ext>
            </a:extLst>
          </p:cNvPr>
          <p:cNvSpPr>
            <a:spLocks noGrp="1"/>
          </p:cNvSpPr>
          <p:nvPr>
            <p:ph sz="half" idx="1"/>
          </p:nvPr>
        </p:nvSpPr>
        <p:spPr/>
        <p:txBody>
          <a:bodyPr>
            <a:normAutofit fontScale="92500" lnSpcReduction="20000"/>
          </a:bodyPr>
          <a:lstStyle/>
          <a:p>
            <a:r>
              <a:rPr lang="en-US" dirty="0"/>
              <a:t>Follow the predicted track carefully</a:t>
            </a:r>
          </a:p>
          <a:p>
            <a:pPr lvl="1"/>
            <a:r>
              <a:rPr lang="en-US" dirty="0"/>
              <a:t>How strong will it be?</a:t>
            </a:r>
          </a:p>
          <a:p>
            <a:pPr lvl="1"/>
            <a:r>
              <a:rPr lang="en-US" dirty="0"/>
              <a:t>Where will it hit?</a:t>
            </a:r>
          </a:p>
          <a:p>
            <a:pPr lvl="1"/>
            <a:r>
              <a:rPr lang="en-US" dirty="0"/>
              <a:t>When?</a:t>
            </a:r>
          </a:p>
          <a:p>
            <a:r>
              <a:rPr lang="en-US" dirty="0"/>
              <a:t>Do the models agree?</a:t>
            </a:r>
          </a:p>
          <a:p>
            <a:r>
              <a:rPr lang="en-US" dirty="0"/>
              <a:t>What are local experts telling you?</a:t>
            </a:r>
          </a:p>
        </p:txBody>
      </p:sp>
      <p:pic>
        <p:nvPicPr>
          <p:cNvPr id="6" name="Content Placeholder 5">
            <a:extLst>
              <a:ext uri="{FF2B5EF4-FFF2-40B4-BE49-F238E27FC236}">
                <a16:creationId xmlns:a16="http://schemas.microsoft.com/office/drawing/2014/main" id="{2601ED65-F81B-415B-8392-2C17661842ED}"/>
              </a:ext>
            </a:extLst>
          </p:cNvPr>
          <p:cNvPicPr>
            <a:picLocks noGrp="1" noChangeAspect="1"/>
          </p:cNvPicPr>
          <p:nvPr>
            <p:ph sz="half" idx="2"/>
          </p:nvPr>
        </p:nvPicPr>
        <p:blipFill>
          <a:blip r:embed="rId3">
            <a:lum/>
            <a:alphaModFix/>
          </a:blip>
          <a:srcRect/>
          <a:stretch>
            <a:fillRect/>
          </a:stretch>
        </p:blipFill>
        <p:spPr>
          <a:xfrm>
            <a:off x="4503781" y="1905000"/>
            <a:ext cx="4335419" cy="2438400"/>
          </a:xfrm>
          <a:prstGeom prst="rect">
            <a:avLst/>
          </a:prstGeom>
          <a:noFill/>
          <a:ln>
            <a:noFill/>
          </a:ln>
        </p:spPr>
      </p:pic>
    </p:spTree>
    <p:extLst>
      <p:ext uri="{BB962C8B-B14F-4D97-AF65-F5344CB8AC3E}">
        <p14:creationId xmlns:p14="http://schemas.microsoft.com/office/powerpoint/2010/main" val="236742014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39A20-169A-161C-A3FF-FC2FB3AD63BD}"/>
              </a:ext>
            </a:extLst>
          </p:cNvPr>
          <p:cNvSpPr>
            <a:spLocks noGrp="1"/>
          </p:cNvSpPr>
          <p:nvPr>
            <p:ph type="ctrTitle"/>
          </p:nvPr>
        </p:nvSpPr>
        <p:spPr>
          <a:xfrm>
            <a:off x="1676400" y="1219200"/>
            <a:ext cx="7094624" cy="2536825"/>
          </a:xfrm>
        </p:spPr>
        <p:txBody>
          <a:bodyPr>
            <a:normAutofit fontScale="90000"/>
          </a:bodyPr>
          <a:lstStyle/>
          <a:p>
            <a:r>
              <a:rPr lang="en-US" dirty="0"/>
              <a:t>DO NOT GO OUT TO SEA IN A RECREATIONAL BOAT TO “RIDE OUT” A HURRICANE!</a:t>
            </a:r>
          </a:p>
        </p:txBody>
      </p:sp>
      <p:sp>
        <p:nvSpPr>
          <p:cNvPr id="3" name="Subtitle 2">
            <a:extLst>
              <a:ext uri="{FF2B5EF4-FFF2-40B4-BE49-F238E27FC236}">
                <a16:creationId xmlns:a16="http://schemas.microsoft.com/office/drawing/2014/main" id="{0471D112-76FD-C0AB-BABC-0B67E637A07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8360428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0E5093-0400-434F-B884-87FD47DF0994}"/>
              </a:ext>
            </a:extLst>
          </p:cNvPr>
          <p:cNvPicPr>
            <a:picLocks noChangeAspect="1"/>
          </p:cNvPicPr>
          <p:nvPr/>
        </p:nvPicPr>
        <p:blipFill>
          <a:blip r:embed="rId3"/>
          <a:stretch>
            <a:fillRect/>
          </a:stretch>
        </p:blipFill>
        <p:spPr>
          <a:xfrm>
            <a:off x="1143000" y="1066800"/>
            <a:ext cx="7755835" cy="4648200"/>
          </a:xfrm>
          <a:prstGeom prst="rect">
            <a:avLst/>
          </a:prstGeom>
        </p:spPr>
      </p:pic>
      <p:sp>
        <p:nvSpPr>
          <p:cNvPr id="6" name="Title 5">
            <a:extLst>
              <a:ext uri="{FF2B5EF4-FFF2-40B4-BE49-F238E27FC236}">
                <a16:creationId xmlns:a16="http://schemas.microsoft.com/office/drawing/2014/main" id="{D7AD9F88-FA05-4BA1-BC46-772F510C0A28}"/>
              </a:ext>
            </a:extLst>
          </p:cNvPr>
          <p:cNvSpPr>
            <a:spLocks noGrp="1"/>
          </p:cNvSpPr>
          <p:nvPr>
            <p:ph type="title"/>
          </p:nvPr>
        </p:nvSpPr>
        <p:spPr>
          <a:xfrm>
            <a:off x="4572000" y="2667000"/>
            <a:ext cx="4343400" cy="1743075"/>
          </a:xfrm>
        </p:spPr>
        <p:txBody>
          <a:bodyPr>
            <a:normAutofit fontScale="90000"/>
          </a:bodyPr>
          <a:lstStyle/>
          <a:p>
            <a:pPr algn="l"/>
            <a:r>
              <a:rPr lang="en-US" dirty="0"/>
              <a:t>What Do the Categories for Hurricanes Mean?</a:t>
            </a:r>
          </a:p>
        </p:txBody>
      </p:sp>
    </p:spTree>
    <p:extLst>
      <p:ext uri="{BB962C8B-B14F-4D97-AF65-F5344CB8AC3E}">
        <p14:creationId xmlns:p14="http://schemas.microsoft.com/office/powerpoint/2010/main" val="160539795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669D4D-E33A-4543-B886-260E40002FCE}"/>
              </a:ext>
            </a:extLst>
          </p:cNvPr>
          <p:cNvSpPr>
            <a:spLocks noGrp="1"/>
          </p:cNvSpPr>
          <p:nvPr>
            <p:ph type="title"/>
          </p:nvPr>
        </p:nvSpPr>
        <p:spPr/>
        <p:txBody>
          <a:bodyPr/>
          <a:lstStyle/>
          <a:p>
            <a:r>
              <a:rPr lang="en-US"/>
              <a:t>Tropical Depression</a:t>
            </a:r>
            <a:endParaRPr lang="en-US" dirty="0"/>
          </a:p>
        </p:txBody>
      </p:sp>
      <p:sp>
        <p:nvSpPr>
          <p:cNvPr id="5" name="Content Placeholder 4">
            <a:extLst>
              <a:ext uri="{FF2B5EF4-FFF2-40B4-BE49-F238E27FC236}">
                <a16:creationId xmlns:a16="http://schemas.microsoft.com/office/drawing/2014/main" id="{59C71C52-3D05-4434-A7E1-7A4A7DB98C17}"/>
              </a:ext>
            </a:extLst>
          </p:cNvPr>
          <p:cNvSpPr>
            <a:spLocks noGrp="1"/>
          </p:cNvSpPr>
          <p:nvPr>
            <p:ph sz="half" idx="1"/>
          </p:nvPr>
        </p:nvSpPr>
        <p:spPr/>
        <p:txBody>
          <a:bodyPr/>
          <a:lstStyle/>
          <a:p>
            <a:r>
              <a:rPr lang="en-US"/>
              <a:t>Sustained winds &lt; 39 mph/34 knots</a:t>
            </a:r>
          </a:p>
          <a:p>
            <a:r>
              <a:rPr lang="en-US"/>
              <a:t>Some coastal flooding possible</a:t>
            </a:r>
          </a:p>
          <a:p>
            <a:r>
              <a:rPr lang="en-US"/>
              <a:t>Poorly secured boats may break away.</a:t>
            </a:r>
            <a:endParaRPr lang="en-US" dirty="0"/>
          </a:p>
        </p:txBody>
      </p:sp>
      <p:pic>
        <p:nvPicPr>
          <p:cNvPr id="11" name="Content Placeholder 10">
            <a:extLst>
              <a:ext uri="{FF2B5EF4-FFF2-40B4-BE49-F238E27FC236}">
                <a16:creationId xmlns:a16="http://schemas.microsoft.com/office/drawing/2014/main" id="{F10B5D13-CC70-47CA-AD8D-90E51886E953}"/>
              </a:ext>
            </a:extLst>
          </p:cNvPr>
          <p:cNvPicPr>
            <a:picLocks noGrp="1" noChangeAspect="1"/>
          </p:cNvPicPr>
          <p:nvPr>
            <p:ph sz="half" idx="2"/>
          </p:nvPr>
        </p:nvPicPr>
        <p:blipFill>
          <a:blip r:embed="rId3"/>
          <a:stretch>
            <a:fillRect/>
          </a:stretch>
        </p:blipFill>
        <p:spPr>
          <a:xfrm>
            <a:off x="4757530" y="1905000"/>
            <a:ext cx="4038600" cy="2271712"/>
          </a:xfrm>
          <a:prstGeom prst="rect">
            <a:avLst/>
          </a:prstGeom>
        </p:spPr>
      </p:pic>
    </p:spTree>
    <p:extLst>
      <p:ext uri="{BB962C8B-B14F-4D97-AF65-F5344CB8AC3E}">
        <p14:creationId xmlns:p14="http://schemas.microsoft.com/office/powerpoint/2010/main" val="36424784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669D4D-E33A-4543-B886-260E40002FCE}"/>
              </a:ext>
            </a:extLst>
          </p:cNvPr>
          <p:cNvSpPr>
            <a:spLocks noGrp="1"/>
          </p:cNvSpPr>
          <p:nvPr>
            <p:ph type="title"/>
          </p:nvPr>
        </p:nvSpPr>
        <p:spPr/>
        <p:txBody>
          <a:bodyPr/>
          <a:lstStyle/>
          <a:p>
            <a:r>
              <a:rPr lang="en-US" dirty="0"/>
              <a:t>Tropical Storm</a:t>
            </a:r>
          </a:p>
        </p:txBody>
      </p:sp>
      <p:sp>
        <p:nvSpPr>
          <p:cNvPr id="5" name="Content Placeholder 4">
            <a:extLst>
              <a:ext uri="{FF2B5EF4-FFF2-40B4-BE49-F238E27FC236}">
                <a16:creationId xmlns:a16="http://schemas.microsoft.com/office/drawing/2014/main" id="{59C71C52-3D05-4434-A7E1-7A4A7DB98C17}"/>
              </a:ext>
            </a:extLst>
          </p:cNvPr>
          <p:cNvSpPr>
            <a:spLocks noGrp="1"/>
          </p:cNvSpPr>
          <p:nvPr>
            <p:ph sz="half" idx="1"/>
          </p:nvPr>
        </p:nvSpPr>
        <p:spPr/>
        <p:txBody>
          <a:bodyPr>
            <a:normAutofit fontScale="92500" lnSpcReduction="20000"/>
          </a:bodyPr>
          <a:lstStyle/>
          <a:p>
            <a:r>
              <a:rPr lang="en-US" dirty="0"/>
              <a:t>Sustained winds 39-73 mph/34-63 knots</a:t>
            </a:r>
          </a:p>
          <a:p>
            <a:r>
              <a:rPr lang="en-US" dirty="0"/>
              <a:t>Some coastal flooding possible</a:t>
            </a:r>
          </a:p>
          <a:p>
            <a:r>
              <a:rPr lang="en-US" dirty="0"/>
              <a:t>Poorly secured boats may break away.</a:t>
            </a:r>
          </a:p>
          <a:p>
            <a:r>
              <a:rPr lang="en-US" dirty="0"/>
              <a:t>Canvas covers, </a:t>
            </a:r>
            <a:r>
              <a:rPr lang="en-US" dirty="0" err="1"/>
              <a:t>biminis</a:t>
            </a:r>
            <a:r>
              <a:rPr lang="en-US" dirty="0"/>
              <a:t>, or sails may tear or blow away.</a:t>
            </a:r>
          </a:p>
        </p:txBody>
      </p:sp>
      <p:pic>
        <p:nvPicPr>
          <p:cNvPr id="8" name="Content Placeholder 7" descr="A picture containing water, boat, dark, small&#10;&#10;Description automatically generated">
            <a:extLst>
              <a:ext uri="{FF2B5EF4-FFF2-40B4-BE49-F238E27FC236}">
                <a16:creationId xmlns:a16="http://schemas.microsoft.com/office/drawing/2014/main" id="{15DDCDF2-5A9F-4937-BA61-222C705D23D3}"/>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800600" y="1828800"/>
            <a:ext cx="4038600" cy="2524125"/>
          </a:xfrm>
        </p:spPr>
      </p:pic>
    </p:spTree>
    <p:extLst>
      <p:ext uri="{BB962C8B-B14F-4D97-AF65-F5344CB8AC3E}">
        <p14:creationId xmlns:p14="http://schemas.microsoft.com/office/powerpoint/2010/main" val="17914944"/>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9A3-3D0E-41FE-88E5-782FBF380A94}"/>
              </a:ext>
            </a:extLst>
          </p:cNvPr>
          <p:cNvSpPr>
            <a:spLocks noGrp="1"/>
          </p:cNvSpPr>
          <p:nvPr>
            <p:ph type="title"/>
          </p:nvPr>
        </p:nvSpPr>
        <p:spPr>
          <a:xfrm>
            <a:off x="1143000" y="274638"/>
            <a:ext cx="7620000" cy="1143000"/>
          </a:xfrm>
        </p:spPr>
        <p:txBody>
          <a:bodyPr/>
          <a:lstStyle/>
          <a:p>
            <a:r>
              <a:rPr lang="en-US" dirty="0"/>
              <a:t>Category 1 Hurricane</a:t>
            </a:r>
          </a:p>
        </p:txBody>
      </p:sp>
      <p:sp>
        <p:nvSpPr>
          <p:cNvPr id="3" name="Content Placeholder 2">
            <a:extLst>
              <a:ext uri="{FF2B5EF4-FFF2-40B4-BE49-F238E27FC236}">
                <a16:creationId xmlns:a16="http://schemas.microsoft.com/office/drawing/2014/main" id="{69C6ABC6-1B58-43CC-A29D-D59BEEC7B3BB}"/>
              </a:ext>
            </a:extLst>
          </p:cNvPr>
          <p:cNvSpPr>
            <a:spLocks noGrp="1"/>
          </p:cNvSpPr>
          <p:nvPr>
            <p:ph sz="half" idx="1"/>
          </p:nvPr>
        </p:nvSpPr>
        <p:spPr>
          <a:xfrm>
            <a:off x="1143000" y="1600200"/>
            <a:ext cx="3581400" cy="4190999"/>
          </a:xfrm>
        </p:spPr>
        <p:txBody>
          <a:bodyPr>
            <a:normAutofit fontScale="77500" lnSpcReduction="20000"/>
          </a:bodyPr>
          <a:lstStyle/>
          <a:p>
            <a:r>
              <a:rPr lang="en-US" dirty="0"/>
              <a:t>Sustained winds 74-95 mph/64-82 knots</a:t>
            </a:r>
          </a:p>
          <a:p>
            <a:r>
              <a:rPr lang="en-US" dirty="0"/>
              <a:t>Dangerous winds/flooding</a:t>
            </a:r>
          </a:p>
          <a:p>
            <a:r>
              <a:rPr lang="en-US" dirty="0"/>
              <a:t>Possible damage to roofs, shingles, siding, gutters.</a:t>
            </a:r>
          </a:p>
          <a:p>
            <a:r>
              <a:rPr lang="en-US" dirty="0"/>
              <a:t>Boats may break loose and wash ashore</a:t>
            </a:r>
          </a:p>
          <a:p>
            <a:r>
              <a:rPr lang="en-US" dirty="0"/>
              <a:t>Trees damaged and uprooted</a:t>
            </a:r>
          </a:p>
          <a:p>
            <a:r>
              <a:rPr lang="en-US" dirty="0"/>
              <a:t>Power outages</a:t>
            </a:r>
          </a:p>
        </p:txBody>
      </p:sp>
      <p:pic>
        <p:nvPicPr>
          <p:cNvPr id="9" name="Content Placeholder 8">
            <a:extLst>
              <a:ext uri="{FF2B5EF4-FFF2-40B4-BE49-F238E27FC236}">
                <a16:creationId xmlns:a16="http://schemas.microsoft.com/office/drawing/2014/main" id="{B4C1C5E3-1EDD-48CB-B5AE-9474ABA17FFF}"/>
              </a:ext>
            </a:extLst>
          </p:cNvPr>
          <p:cNvPicPr>
            <a:picLocks noGrp="1" noChangeAspect="1"/>
          </p:cNvPicPr>
          <p:nvPr>
            <p:ph sz="half" idx="2"/>
          </p:nvPr>
        </p:nvPicPr>
        <p:blipFill>
          <a:blip r:embed="rId3"/>
          <a:stretch>
            <a:fillRect/>
          </a:stretch>
        </p:blipFill>
        <p:spPr>
          <a:xfrm>
            <a:off x="4800600" y="2209800"/>
            <a:ext cx="3886200" cy="2590800"/>
          </a:xfrm>
        </p:spPr>
      </p:pic>
    </p:spTree>
    <p:extLst>
      <p:ext uri="{BB962C8B-B14F-4D97-AF65-F5344CB8AC3E}">
        <p14:creationId xmlns:p14="http://schemas.microsoft.com/office/powerpoint/2010/main" val="7185123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9A3-3D0E-41FE-88E5-782FBF380A94}"/>
              </a:ext>
            </a:extLst>
          </p:cNvPr>
          <p:cNvSpPr>
            <a:spLocks noGrp="1"/>
          </p:cNvSpPr>
          <p:nvPr>
            <p:ph type="title"/>
          </p:nvPr>
        </p:nvSpPr>
        <p:spPr>
          <a:xfrm>
            <a:off x="1143000" y="274638"/>
            <a:ext cx="7620000" cy="1143000"/>
          </a:xfrm>
        </p:spPr>
        <p:txBody>
          <a:bodyPr/>
          <a:lstStyle/>
          <a:p>
            <a:r>
              <a:rPr lang="en-US" dirty="0"/>
              <a:t>Category 2 Hurricane</a:t>
            </a:r>
          </a:p>
        </p:txBody>
      </p:sp>
      <p:sp>
        <p:nvSpPr>
          <p:cNvPr id="3" name="Content Placeholder 2">
            <a:extLst>
              <a:ext uri="{FF2B5EF4-FFF2-40B4-BE49-F238E27FC236}">
                <a16:creationId xmlns:a16="http://schemas.microsoft.com/office/drawing/2014/main" id="{69C6ABC6-1B58-43CC-A29D-D59BEEC7B3BB}"/>
              </a:ext>
            </a:extLst>
          </p:cNvPr>
          <p:cNvSpPr>
            <a:spLocks noGrp="1"/>
          </p:cNvSpPr>
          <p:nvPr>
            <p:ph sz="half" idx="1"/>
          </p:nvPr>
        </p:nvSpPr>
        <p:spPr>
          <a:xfrm>
            <a:off x="1143000" y="1600201"/>
            <a:ext cx="3581400" cy="4114800"/>
          </a:xfrm>
        </p:spPr>
        <p:txBody>
          <a:bodyPr>
            <a:normAutofit fontScale="77500" lnSpcReduction="20000"/>
          </a:bodyPr>
          <a:lstStyle/>
          <a:p>
            <a:r>
              <a:rPr lang="en-US" dirty="0"/>
              <a:t>Sustained winds 96-110 mph/83-95 knots</a:t>
            </a:r>
          </a:p>
          <a:p>
            <a:r>
              <a:rPr lang="en-US" dirty="0"/>
              <a:t>Dangerous winds/flooding</a:t>
            </a:r>
          </a:p>
          <a:p>
            <a:r>
              <a:rPr lang="en-US" dirty="0"/>
              <a:t>Major damage to roofs, shingles, siding, gutters.</a:t>
            </a:r>
          </a:p>
          <a:p>
            <a:r>
              <a:rPr lang="en-US" dirty="0"/>
              <a:t>Boats likely to break loose &amp; wash ashore</a:t>
            </a:r>
          </a:p>
          <a:p>
            <a:r>
              <a:rPr lang="en-US" dirty="0"/>
              <a:t>Serious tree damage and uprooting</a:t>
            </a:r>
          </a:p>
          <a:p>
            <a:r>
              <a:rPr lang="en-US" dirty="0"/>
              <a:t>Sustained power outages</a:t>
            </a:r>
          </a:p>
        </p:txBody>
      </p:sp>
      <p:pic>
        <p:nvPicPr>
          <p:cNvPr id="8" name="Content Placeholder 7">
            <a:extLst>
              <a:ext uri="{FF2B5EF4-FFF2-40B4-BE49-F238E27FC236}">
                <a16:creationId xmlns:a16="http://schemas.microsoft.com/office/drawing/2014/main" id="{7C4C2A7E-368B-430F-8ABF-845268D8C34E}"/>
              </a:ext>
            </a:extLst>
          </p:cNvPr>
          <p:cNvPicPr>
            <a:picLocks noGrp="1" noChangeAspect="1"/>
          </p:cNvPicPr>
          <p:nvPr>
            <p:ph sz="half" idx="2"/>
          </p:nvPr>
        </p:nvPicPr>
        <p:blipFill>
          <a:blip r:embed="rId3"/>
          <a:stretch>
            <a:fillRect/>
          </a:stretch>
        </p:blipFill>
        <p:spPr>
          <a:xfrm>
            <a:off x="4876800" y="2443162"/>
            <a:ext cx="3886200" cy="2428875"/>
          </a:xfrm>
        </p:spPr>
      </p:pic>
    </p:spTree>
    <p:extLst>
      <p:ext uri="{BB962C8B-B14F-4D97-AF65-F5344CB8AC3E}">
        <p14:creationId xmlns:p14="http://schemas.microsoft.com/office/powerpoint/2010/main" val="50094412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9A3-3D0E-41FE-88E5-782FBF380A94}"/>
              </a:ext>
            </a:extLst>
          </p:cNvPr>
          <p:cNvSpPr>
            <a:spLocks noGrp="1"/>
          </p:cNvSpPr>
          <p:nvPr>
            <p:ph type="title"/>
          </p:nvPr>
        </p:nvSpPr>
        <p:spPr>
          <a:xfrm>
            <a:off x="1143000" y="274638"/>
            <a:ext cx="7620000" cy="1143000"/>
          </a:xfrm>
        </p:spPr>
        <p:txBody>
          <a:bodyPr/>
          <a:lstStyle/>
          <a:p>
            <a:r>
              <a:rPr lang="en-US" dirty="0"/>
              <a:t>Category 3 Hurricane</a:t>
            </a:r>
          </a:p>
        </p:txBody>
      </p:sp>
      <p:sp>
        <p:nvSpPr>
          <p:cNvPr id="3" name="Content Placeholder 2">
            <a:extLst>
              <a:ext uri="{FF2B5EF4-FFF2-40B4-BE49-F238E27FC236}">
                <a16:creationId xmlns:a16="http://schemas.microsoft.com/office/drawing/2014/main" id="{69C6ABC6-1B58-43CC-A29D-D59BEEC7B3BB}"/>
              </a:ext>
            </a:extLst>
          </p:cNvPr>
          <p:cNvSpPr>
            <a:spLocks noGrp="1"/>
          </p:cNvSpPr>
          <p:nvPr>
            <p:ph sz="half" idx="1"/>
          </p:nvPr>
        </p:nvSpPr>
        <p:spPr>
          <a:xfrm>
            <a:off x="1143000" y="1600201"/>
            <a:ext cx="3581400" cy="4114800"/>
          </a:xfrm>
        </p:spPr>
        <p:txBody>
          <a:bodyPr>
            <a:normAutofit fontScale="77500" lnSpcReduction="20000"/>
          </a:bodyPr>
          <a:lstStyle/>
          <a:p>
            <a:r>
              <a:rPr lang="en-US" dirty="0"/>
              <a:t>Sustained winds 111-129 mph/96-112 knots</a:t>
            </a:r>
          </a:p>
          <a:p>
            <a:r>
              <a:rPr lang="en-US" dirty="0"/>
              <a:t>Devastating winds and flooding</a:t>
            </a:r>
          </a:p>
          <a:p>
            <a:r>
              <a:rPr lang="en-US" dirty="0"/>
              <a:t>Major damage to docks, decks, and buildings.</a:t>
            </a:r>
          </a:p>
          <a:p>
            <a:r>
              <a:rPr lang="en-US" dirty="0"/>
              <a:t>Boats likely to break loose and wash ashore or sink.</a:t>
            </a:r>
          </a:p>
          <a:p>
            <a:r>
              <a:rPr lang="en-US" dirty="0"/>
              <a:t>Trees downed</a:t>
            </a:r>
          </a:p>
          <a:p>
            <a:r>
              <a:rPr lang="en-US" dirty="0"/>
              <a:t>Sustained power outages</a:t>
            </a:r>
          </a:p>
        </p:txBody>
      </p:sp>
      <p:pic>
        <p:nvPicPr>
          <p:cNvPr id="7" name="Content Placeholder 6">
            <a:extLst>
              <a:ext uri="{FF2B5EF4-FFF2-40B4-BE49-F238E27FC236}">
                <a16:creationId xmlns:a16="http://schemas.microsoft.com/office/drawing/2014/main" id="{3FD79490-ECD3-4207-941F-8394A22365DE}"/>
              </a:ext>
            </a:extLst>
          </p:cNvPr>
          <p:cNvPicPr>
            <a:picLocks noGrp="1" noChangeAspect="1"/>
          </p:cNvPicPr>
          <p:nvPr>
            <p:ph sz="half" idx="2"/>
          </p:nvPr>
        </p:nvPicPr>
        <p:blipFill>
          <a:blip r:embed="rId3"/>
          <a:stretch>
            <a:fillRect/>
          </a:stretch>
        </p:blipFill>
        <p:spPr>
          <a:xfrm>
            <a:off x="4876800" y="2362200"/>
            <a:ext cx="3886200" cy="2590800"/>
          </a:xfrm>
        </p:spPr>
      </p:pic>
    </p:spTree>
    <p:extLst>
      <p:ext uri="{BB962C8B-B14F-4D97-AF65-F5344CB8AC3E}">
        <p14:creationId xmlns:p14="http://schemas.microsoft.com/office/powerpoint/2010/main" val="249354540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9A3-3D0E-41FE-88E5-782FBF380A94}"/>
              </a:ext>
            </a:extLst>
          </p:cNvPr>
          <p:cNvSpPr>
            <a:spLocks noGrp="1"/>
          </p:cNvSpPr>
          <p:nvPr>
            <p:ph type="title"/>
          </p:nvPr>
        </p:nvSpPr>
        <p:spPr>
          <a:xfrm>
            <a:off x="1143000" y="274638"/>
            <a:ext cx="7620000" cy="1143000"/>
          </a:xfrm>
        </p:spPr>
        <p:txBody>
          <a:bodyPr>
            <a:normAutofit/>
          </a:bodyPr>
          <a:lstStyle/>
          <a:p>
            <a:r>
              <a:rPr lang="en-US" dirty="0"/>
              <a:t>Category 4 Hurricane</a:t>
            </a:r>
          </a:p>
        </p:txBody>
      </p:sp>
      <p:sp>
        <p:nvSpPr>
          <p:cNvPr id="3" name="Content Placeholder 2">
            <a:extLst>
              <a:ext uri="{FF2B5EF4-FFF2-40B4-BE49-F238E27FC236}">
                <a16:creationId xmlns:a16="http://schemas.microsoft.com/office/drawing/2014/main" id="{69C6ABC6-1B58-43CC-A29D-D59BEEC7B3BB}"/>
              </a:ext>
            </a:extLst>
          </p:cNvPr>
          <p:cNvSpPr>
            <a:spLocks noGrp="1"/>
          </p:cNvSpPr>
          <p:nvPr>
            <p:ph sz="half" idx="1"/>
          </p:nvPr>
        </p:nvSpPr>
        <p:spPr>
          <a:xfrm>
            <a:off x="1143000" y="1600201"/>
            <a:ext cx="3581400" cy="4114800"/>
          </a:xfrm>
        </p:spPr>
        <p:txBody>
          <a:bodyPr>
            <a:normAutofit fontScale="77500" lnSpcReduction="20000"/>
          </a:bodyPr>
          <a:lstStyle/>
          <a:p>
            <a:r>
              <a:rPr lang="en-US" dirty="0"/>
              <a:t>Sustained winds 130-156 mph/113-136 knots</a:t>
            </a:r>
          </a:p>
          <a:p>
            <a:r>
              <a:rPr lang="en-US" dirty="0"/>
              <a:t>Devastating winds and flooding</a:t>
            </a:r>
          </a:p>
          <a:p>
            <a:r>
              <a:rPr lang="en-US" dirty="0"/>
              <a:t>Catastrophic damage to buildings &amp; roadways.</a:t>
            </a:r>
          </a:p>
          <a:p>
            <a:r>
              <a:rPr lang="en-US" dirty="0"/>
              <a:t>Boats will break loose and wash ashore or sink.</a:t>
            </a:r>
          </a:p>
          <a:p>
            <a:r>
              <a:rPr lang="en-US" dirty="0"/>
              <a:t>Sustained power outages in some isolated areas.</a:t>
            </a:r>
          </a:p>
        </p:txBody>
      </p:sp>
      <p:pic>
        <p:nvPicPr>
          <p:cNvPr id="8" name="Content Placeholder 7">
            <a:extLst>
              <a:ext uri="{FF2B5EF4-FFF2-40B4-BE49-F238E27FC236}">
                <a16:creationId xmlns:a16="http://schemas.microsoft.com/office/drawing/2014/main" id="{54588339-F095-4EB2-A660-3810775F3EB3}"/>
              </a:ext>
            </a:extLst>
          </p:cNvPr>
          <p:cNvPicPr>
            <a:picLocks noGrp="1" noChangeAspect="1"/>
          </p:cNvPicPr>
          <p:nvPr>
            <p:ph sz="half" idx="2"/>
          </p:nvPr>
        </p:nvPicPr>
        <p:blipFill>
          <a:blip r:embed="rId3"/>
          <a:stretch>
            <a:fillRect/>
          </a:stretch>
        </p:blipFill>
        <p:spPr>
          <a:xfrm>
            <a:off x="4876800" y="2563069"/>
            <a:ext cx="3886200" cy="2189062"/>
          </a:xfrm>
        </p:spPr>
      </p:pic>
    </p:spTree>
    <p:extLst>
      <p:ext uri="{BB962C8B-B14F-4D97-AF65-F5344CB8AC3E}">
        <p14:creationId xmlns:p14="http://schemas.microsoft.com/office/powerpoint/2010/main" val="81540536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9A3-3D0E-41FE-88E5-782FBF380A94}"/>
              </a:ext>
            </a:extLst>
          </p:cNvPr>
          <p:cNvSpPr>
            <a:spLocks noGrp="1"/>
          </p:cNvSpPr>
          <p:nvPr>
            <p:ph type="title"/>
          </p:nvPr>
        </p:nvSpPr>
        <p:spPr>
          <a:xfrm>
            <a:off x="1143000" y="274638"/>
            <a:ext cx="7620000" cy="1143000"/>
          </a:xfrm>
        </p:spPr>
        <p:txBody>
          <a:bodyPr>
            <a:normAutofit/>
          </a:bodyPr>
          <a:lstStyle/>
          <a:p>
            <a:r>
              <a:rPr lang="en-US" dirty="0"/>
              <a:t>Category 5 Hurricane</a:t>
            </a:r>
          </a:p>
        </p:txBody>
      </p:sp>
      <p:sp>
        <p:nvSpPr>
          <p:cNvPr id="3" name="Content Placeholder 2">
            <a:extLst>
              <a:ext uri="{FF2B5EF4-FFF2-40B4-BE49-F238E27FC236}">
                <a16:creationId xmlns:a16="http://schemas.microsoft.com/office/drawing/2014/main" id="{69C6ABC6-1B58-43CC-A29D-D59BEEC7B3BB}"/>
              </a:ext>
            </a:extLst>
          </p:cNvPr>
          <p:cNvSpPr>
            <a:spLocks noGrp="1"/>
          </p:cNvSpPr>
          <p:nvPr>
            <p:ph sz="half" idx="1"/>
          </p:nvPr>
        </p:nvSpPr>
        <p:spPr>
          <a:xfrm>
            <a:off x="1143000" y="1600201"/>
            <a:ext cx="3581400" cy="4114800"/>
          </a:xfrm>
        </p:spPr>
        <p:txBody>
          <a:bodyPr>
            <a:normAutofit fontScale="70000" lnSpcReduction="20000"/>
          </a:bodyPr>
          <a:lstStyle/>
          <a:p>
            <a:r>
              <a:rPr lang="en-US" dirty="0"/>
              <a:t>Sustained winds &gt;156 mph/136 knots</a:t>
            </a:r>
          </a:p>
          <a:p>
            <a:r>
              <a:rPr lang="en-US" dirty="0"/>
              <a:t>Catastrophic winds and flooding</a:t>
            </a:r>
          </a:p>
          <a:p>
            <a:r>
              <a:rPr lang="en-US" dirty="0"/>
              <a:t>Catastrophic damage to buildings and roadways</a:t>
            </a:r>
          </a:p>
          <a:p>
            <a:r>
              <a:rPr lang="en-US" dirty="0"/>
              <a:t>Boats will break loose and wash ashore or sink.</a:t>
            </a:r>
          </a:p>
          <a:p>
            <a:r>
              <a:rPr lang="en-US" dirty="0"/>
              <a:t>Some areas rendered uninhabitable</a:t>
            </a:r>
          </a:p>
          <a:p>
            <a:r>
              <a:rPr lang="en-US" dirty="0"/>
              <a:t>Significant, widespread power outages</a:t>
            </a:r>
          </a:p>
        </p:txBody>
      </p:sp>
      <p:pic>
        <p:nvPicPr>
          <p:cNvPr id="7" name="Content Placeholder 6">
            <a:extLst>
              <a:ext uri="{FF2B5EF4-FFF2-40B4-BE49-F238E27FC236}">
                <a16:creationId xmlns:a16="http://schemas.microsoft.com/office/drawing/2014/main" id="{604565E5-FC42-4872-8D6F-0DE10EB41CC1}"/>
              </a:ext>
            </a:extLst>
          </p:cNvPr>
          <p:cNvPicPr>
            <a:picLocks noGrp="1" noChangeAspect="1"/>
          </p:cNvPicPr>
          <p:nvPr>
            <p:ph sz="half" idx="2"/>
          </p:nvPr>
        </p:nvPicPr>
        <p:blipFill>
          <a:blip r:embed="rId3"/>
          <a:stretch>
            <a:fillRect/>
          </a:stretch>
        </p:blipFill>
        <p:spPr>
          <a:xfrm>
            <a:off x="4876800" y="2202325"/>
            <a:ext cx="3886200" cy="2910550"/>
          </a:xfrm>
        </p:spPr>
      </p:pic>
    </p:spTree>
    <p:extLst>
      <p:ext uri="{BB962C8B-B14F-4D97-AF65-F5344CB8AC3E}">
        <p14:creationId xmlns:p14="http://schemas.microsoft.com/office/powerpoint/2010/main" val="364430223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88B3CE-2347-4505-9CA2-9B52228EFCCF}"/>
              </a:ext>
            </a:extLst>
          </p:cNvPr>
          <p:cNvPicPr>
            <a:picLocks noChangeAspect="1"/>
          </p:cNvPicPr>
          <p:nvPr/>
        </p:nvPicPr>
        <p:blipFill>
          <a:blip r:embed="rId3"/>
          <a:stretch>
            <a:fillRect/>
          </a:stretch>
        </p:blipFill>
        <p:spPr>
          <a:xfrm>
            <a:off x="1143000" y="990600"/>
            <a:ext cx="7692887" cy="4800600"/>
          </a:xfrm>
          <a:prstGeom prst="rect">
            <a:avLst/>
          </a:prstGeom>
        </p:spPr>
      </p:pic>
      <p:sp>
        <p:nvSpPr>
          <p:cNvPr id="6" name="Title 5">
            <a:extLst>
              <a:ext uri="{FF2B5EF4-FFF2-40B4-BE49-F238E27FC236}">
                <a16:creationId xmlns:a16="http://schemas.microsoft.com/office/drawing/2014/main" id="{8280A875-F3E1-424B-A52A-60BE9ACD4E43}"/>
              </a:ext>
            </a:extLst>
          </p:cNvPr>
          <p:cNvSpPr>
            <a:spLocks noGrp="1"/>
          </p:cNvSpPr>
          <p:nvPr>
            <p:ph type="title"/>
          </p:nvPr>
        </p:nvSpPr>
        <p:spPr/>
        <p:txBody>
          <a:bodyPr>
            <a:normAutofit fontScale="90000"/>
          </a:bodyPr>
          <a:lstStyle/>
          <a:p>
            <a:r>
              <a:rPr lang="en-US" dirty="0"/>
              <a:t>A Storm is Forecast, Now What?</a:t>
            </a:r>
          </a:p>
        </p:txBody>
      </p:sp>
    </p:spTree>
    <p:extLst>
      <p:ext uri="{BB962C8B-B14F-4D97-AF65-F5344CB8AC3E}">
        <p14:creationId xmlns:p14="http://schemas.microsoft.com/office/powerpoint/2010/main" val="249794261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BD9D-0C70-4A34-8107-ED5C9F8822DC}"/>
              </a:ext>
            </a:extLst>
          </p:cNvPr>
          <p:cNvSpPr>
            <a:spLocks noGrp="1"/>
          </p:cNvSpPr>
          <p:nvPr>
            <p:ph type="title"/>
          </p:nvPr>
        </p:nvSpPr>
        <p:spPr/>
        <p:txBody>
          <a:bodyPr/>
          <a:lstStyle/>
          <a:p>
            <a:r>
              <a:rPr lang="en-US" dirty="0"/>
              <a:t>Don’t Be a Hero</a:t>
            </a:r>
          </a:p>
        </p:txBody>
      </p:sp>
      <p:sp>
        <p:nvSpPr>
          <p:cNvPr id="3" name="Content Placeholder 2">
            <a:extLst>
              <a:ext uri="{FF2B5EF4-FFF2-40B4-BE49-F238E27FC236}">
                <a16:creationId xmlns:a16="http://schemas.microsoft.com/office/drawing/2014/main" id="{2587A78F-3C11-4BFC-9C58-6A8558F201F9}"/>
              </a:ext>
            </a:extLst>
          </p:cNvPr>
          <p:cNvSpPr>
            <a:spLocks noGrp="1"/>
          </p:cNvSpPr>
          <p:nvPr>
            <p:ph sz="half" idx="1"/>
          </p:nvPr>
        </p:nvSpPr>
        <p:spPr/>
        <p:txBody>
          <a:bodyPr>
            <a:normAutofit fontScale="92500" lnSpcReduction="20000"/>
          </a:bodyPr>
          <a:lstStyle/>
          <a:p>
            <a:r>
              <a:rPr lang="en-US" dirty="0"/>
              <a:t>It’s just a boat!</a:t>
            </a:r>
          </a:p>
          <a:p>
            <a:pPr lvl="1"/>
            <a:r>
              <a:rPr lang="en-US" dirty="0"/>
              <a:t>You may be able to save a boat in a Category 2 or 3 storm.</a:t>
            </a:r>
          </a:p>
          <a:p>
            <a:pPr lvl="1"/>
            <a:r>
              <a:rPr lang="en-US" dirty="0"/>
              <a:t>Have you purchased insurance?</a:t>
            </a:r>
          </a:p>
          <a:p>
            <a:r>
              <a:rPr lang="en-US" dirty="0"/>
              <a:t>Protect your family and yourself first!</a:t>
            </a:r>
          </a:p>
          <a:p>
            <a:pPr lvl="1"/>
            <a:r>
              <a:rPr lang="en-US" dirty="0"/>
              <a:t>Be ready to evacuate if necessary.</a:t>
            </a:r>
          </a:p>
          <a:p>
            <a:pPr lvl="1"/>
            <a:endParaRPr lang="en-US" dirty="0"/>
          </a:p>
        </p:txBody>
      </p:sp>
      <p:pic>
        <p:nvPicPr>
          <p:cNvPr id="6" name="Content Placeholder 5">
            <a:extLst>
              <a:ext uri="{FF2B5EF4-FFF2-40B4-BE49-F238E27FC236}">
                <a16:creationId xmlns:a16="http://schemas.microsoft.com/office/drawing/2014/main" id="{EF8C7D07-5394-4C6B-901F-6B0882B8788B}"/>
              </a:ext>
            </a:extLst>
          </p:cNvPr>
          <p:cNvPicPr>
            <a:picLocks noGrp="1" noChangeAspect="1"/>
          </p:cNvPicPr>
          <p:nvPr>
            <p:ph sz="half" idx="2"/>
          </p:nvPr>
        </p:nvPicPr>
        <p:blipFill>
          <a:blip r:embed="rId3"/>
          <a:stretch>
            <a:fillRect/>
          </a:stretch>
        </p:blipFill>
        <p:spPr>
          <a:xfrm>
            <a:off x="4876800" y="2516981"/>
            <a:ext cx="4038600" cy="2692400"/>
          </a:xfrm>
          <a:prstGeom prst="rect">
            <a:avLst/>
          </a:prstGeom>
        </p:spPr>
      </p:pic>
    </p:spTree>
    <p:extLst>
      <p:ext uri="{BB962C8B-B14F-4D97-AF65-F5344CB8AC3E}">
        <p14:creationId xmlns:p14="http://schemas.microsoft.com/office/powerpoint/2010/main" val="337281520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B6B76-93A3-48B9-B229-A5DD26E14F68}"/>
              </a:ext>
            </a:extLst>
          </p:cNvPr>
          <p:cNvSpPr>
            <a:spLocks noGrp="1"/>
          </p:cNvSpPr>
          <p:nvPr>
            <p:ph type="title"/>
          </p:nvPr>
        </p:nvSpPr>
        <p:spPr>
          <a:xfrm>
            <a:off x="1143000" y="274638"/>
            <a:ext cx="7620000" cy="1143000"/>
          </a:xfrm>
        </p:spPr>
        <p:txBody>
          <a:bodyPr>
            <a:normAutofit fontScale="90000"/>
          </a:bodyPr>
          <a:lstStyle/>
          <a:p>
            <a:r>
              <a:rPr lang="en-US" dirty="0"/>
              <a:t>Develop a Hurricane Plan</a:t>
            </a:r>
          </a:p>
        </p:txBody>
      </p:sp>
      <p:sp>
        <p:nvSpPr>
          <p:cNvPr id="3" name="Content Placeholder 2">
            <a:extLst>
              <a:ext uri="{FF2B5EF4-FFF2-40B4-BE49-F238E27FC236}">
                <a16:creationId xmlns:a16="http://schemas.microsoft.com/office/drawing/2014/main" id="{7CEC34AC-15E2-4101-ABBE-DD8CB5DE7B42}"/>
              </a:ext>
            </a:extLst>
          </p:cNvPr>
          <p:cNvSpPr>
            <a:spLocks noGrp="1"/>
          </p:cNvSpPr>
          <p:nvPr>
            <p:ph sz="half" idx="1"/>
          </p:nvPr>
        </p:nvSpPr>
        <p:spPr>
          <a:xfrm>
            <a:off x="1143000" y="1600201"/>
            <a:ext cx="3581400" cy="4114800"/>
          </a:xfrm>
        </p:spPr>
        <p:txBody>
          <a:bodyPr>
            <a:normAutofit fontScale="92500" lnSpcReduction="20000"/>
          </a:bodyPr>
          <a:lstStyle/>
          <a:p>
            <a:r>
              <a:rPr lang="en-US" dirty="0"/>
              <a:t>For your family and yourself:</a:t>
            </a:r>
          </a:p>
          <a:p>
            <a:pPr lvl="1"/>
            <a:r>
              <a:rPr lang="en-US" dirty="0"/>
              <a:t>What to do?</a:t>
            </a:r>
          </a:p>
          <a:p>
            <a:pPr lvl="1"/>
            <a:r>
              <a:rPr lang="en-US" dirty="0"/>
              <a:t>When to go?</a:t>
            </a:r>
          </a:p>
          <a:p>
            <a:pPr lvl="1"/>
            <a:r>
              <a:rPr lang="en-US" dirty="0"/>
              <a:t>Where to go?</a:t>
            </a:r>
          </a:p>
          <a:p>
            <a:pPr lvl="1"/>
            <a:r>
              <a:rPr lang="en-US" dirty="0"/>
              <a:t>What to bring/leave?</a:t>
            </a:r>
          </a:p>
          <a:p>
            <a:r>
              <a:rPr lang="en-US" dirty="0"/>
              <a:t>For your boat:</a:t>
            </a:r>
          </a:p>
          <a:p>
            <a:pPr lvl="1"/>
            <a:r>
              <a:rPr lang="en-US" dirty="0"/>
              <a:t>Where will your boat be safe?</a:t>
            </a:r>
          </a:p>
          <a:p>
            <a:pPr lvl="1"/>
            <a:r>
              <a:rPr lang="en-US" dirty="0"/>
              <a:t>What to do?</a:t>
            </a:r>
          </a:p>
          <a:p>
            <a:pPr lvl="1"/>
            <a:r>
              <a:rPr lang="en-US" dirty="0"/>
              <a:t>When to do it?</a:t>
            </a:r>
          </a:p>
          <a:p>
            <a:endParaRPr lang="en-US" dirty="0"/>
          </a:p>
        </p:txBody>
      </p:sp>
      <p:pic>
        <p:nvPicPr>
          <p:cNvPr id="6" name="Content Placeholder 5">
            <a:extLst>
              <a:ext uri="{FF2B5EF4-FFF2-40B4-BE49-F238E27FC236}">
                <a16:creationId xmlns:a16="http://schemas.microsoft.com/office/drawing/2014/main" id="{EA1B3181-E1B8-426C-904A-C1E81AA904C9}"/>
              </a:ext>
            </a:extLst>
          </p:cNvPr>
          <p:cNvPicPr>
            <a:picLocks noGrp="1" noChangeAspect="1"/>
          </p:cNvPicPr>
          <p:nvPr>
            <p:ph sz="half" idx="2"/>
          </p:nvPr>
        </p:nvPicPr>
        <p:blipFill>
          <a:blip r:embed="rId3"/>
          <a:stretch>
            <a:fillRect/>
          </a:stretch>
        </p:blipFill>
        <p:spPr>
          <a:xfrm>
            <a:off x="4876800" y="2571268"/>
            <a:ext cx="3886200" cy="2172664"/>
          </a:xfrm>
        </p:spPr>
      </p:pic>
    </p:spTree>
    <p:extLst>
      <p:ext uri="{BB962C8B-B14F-4D97-AF65-F5344CB8AC3E}">
        <p14:creationId xmlns:p14="http://schemas.microsoft.com/office/powerpoint/2010/main" val="3098856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B6B76-93A3-48B9-B229-A5DD26E14F68}"/>
              </a:ext>
            </a:extLst>
          </p:cNvPr>
          <p:cNvSpPr>
            <a:spLocks noGrp="1"/>
          </p:cNvSpPr>
          <p:nvPr>
            <p:ph type="title"/>
          </p:nvPr>
        </p:nvSpPr>
        <p:spPr>
          <a:xfrm>
            <a:off x="1143000" y="274638"/>
            <a:ext cx="7620000" cy="1143000"/>
          </a:xfrm>
        </p:spPr>
        <p:txBody>
          <a:bodyPr>
            <a:normAutofit fontScale="90000"/>
          </a:bodyPr>
          <a:lstStyle/>
          <a:p>
            <a:r>
              <a:rPr lang="en-US" dirty="0"/>
              <a:t>Develop a Hurricane Plan</a:t>
            </a:r>
          </a:p>
        </p:txBody>
      </p:sp>
      <p:sp>
        <p:nvSpPr>
          <p:cNvPr id="3" name="Content Placeholder 2">
            <a:extLst>
              <a:ext uri="{FF2B5EF4-FFF2-40B4-BE49-F238E27FC236}">
                <a16:creationId xmlns:a16="http://schemas.microsoft.com/office/drawing/2014/main" id="{7CEC34AC-15E2-4101-ABBE-DD8CB5DE7B42}"/>
              </a:ext>
            </a:extLst>
          </p:cNvPr>
          <p:cNvSpPr>
            <a:spLocks noGrp="1"/>
          </p:cNvSpPr>
          <p:nvPr>
            <p:ph sz="half" idx="1"/>
          </p:nvPr>
        </p:nvSpPr>
        <p:spPr>
          <a:xfrm>
            <a:off x="1143000" y="1600201"/>
            <a:ext cx="3581400" cy="4114800"/>
          </a:xfrm>
        </p:spPr>
        <p:txBody>
          <a:bodyPr>
            <a:normAutofit/>
          </a:bodyPr>
          <a:lstStyle/>
          <a:p>
            <a:r>
              <a:rPr lang="en-US" dirty="0"/>
              <a:t>You don’t want to be the least- prepared boat owner who causes all the damage!</a:t>
            </a:r>
          </a:p>
          <a:p>
            <a:r>
              <a:rPr lang="en-US" dirty="0"/>
              <a:t>Wishing won’t cut it!</a:t>
            </a:r>
          </a:p>
          <a:p>
            <a:endParaRPr lang="en-US" dirty="0"/>
          </a:p>
        </p:txBody>
      </p:sp>
      <p:pic>
        <p:nvPicPr>
          <p:cNvPr id="8" name="Content Placeholder 7">
            <a:extLst>
              <a:ext uri="{FF2B5EF4-FFF2-40B4-BE49-F238E27FC236}">
                <a16:creationId xmlns:a16="http://schemas.microsoft.com/office/drawing/2014/main" id="{C979B43C-1948-4405-B39F-B585AA9C576F}"/>
              </a:ext>
            </a:extLst>
          </p:cNvPr>
          <p:cNvPicPr>
            <a:picLocks noGrp="1" noChangeAspect="1"/>
          </p:cNvPicPr>
          <p:nvPr>
            <p:ph sz="half" idx="2"/>
          </p:nvPr>
        </p:nvPicPr>
        <p:blipFill>
          <a:blip r:embed="rId3"/>
          <a:stretch>
            <a:fillRect/>
          </a:stretch>
        </p:blipFill>
        <p:spPr>
          <a:xfrm>
            <a:off x="4876800" y="2202325"/>
            <a:ext cx="3886200" cy="2910550"/>
          </a:xfrm>
        </p:spPr>
      </p:pic>
    </p:spTree>
    <p:extLst>
      <p:ext uri="{BB962C8B-B14F-4D97-AF65-F5344CB8AC3E}">
        <p14:creationId xmlns:p14="http://schemas.microsoft.com/office/powerpoint/2010/main" val="853638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0EB073-56C1-4392-8C9F-46DD5A4BF761}"/>
              </a:ext>
            </a:extLst>
          </p:cNvPr>
          <p:cNvSpPr>
            <a:spLocks noGrp="1"/>
          </p:cNvSpPr>
          <p:nvPr>
            <p:ph type="title"/>
          </p:nvPr>
        </p:nvSpPr>
        <p:spPr>
          <a:xfrm>
            <a:off x="1143000" y="274638"/>
            <a:ext cx="7620000" cy="1143000"/>
          </a:xfrm>
        </p:spPr>
        <p:txBody>
          <a:bodyPr>
            <a:normAutofit fontScale="90000"/>
          </a:bodyPr>
          <a:lstStyle/>
          <a:p>
            <a:r>
              <a:rPr lang="en-US" dirty="0"/>
              <a:t>Where will my boat be safe?</a:t>
            </a:r>
          </a:p>
        </p:txBody>
      </p:sp>
      <p:sp>
        <p:nvSpPr>
          <p:cNvPr id="7" name="Content Placeholder 6">
            <a:extLst>
              <a:ext uri="{FF2B5EF4-FFF2-40B4-BE49-F238E27FC236}">
                <a16:creationId xmlns:a16="http://schemas.microsoft.com/office/drawing/2014/main" id="{9C19B827-7502-47B3-904A-76533992EB00}"/>
              </a:ext>
            </a:extLst>
          </p:cNvPr>
          <p:cNvSpPr>
            <a:spLocks noGrp="1"/>
          </p:cNvSpPr>
          <p:nvPr>
            <p:ph sz="half" idx="1"/>
          </p:nvPr>
        </p:nvSpPr>
        <p:spPr>
          <a:xfrm>
            <a:off x="1143000" y="1600201"/>
            <a:ext cx="3581400" cy="4114800"/>
          </a:xfrm>
        </p:spPr>
        <p:txBody>
          <a:bodyPr>
            <a:normAutofit fontScale="85000" lnSpcReduction="20000"/>
          </a:bodyPr>
          <a:lstStyle/>
          <a:p>
            <a:r>
              <a:rPr lang="en-US" dirty="0"/>
              <a:t>In your marina?</a:t>
            </a:r>
          </a:p>
          <a:p>
            <a:pPr lvl="1"/>
            <a:r>
              <a:rPr lang="en-US" dirty="0"/>
              <a:t>Do they have floating or wooden docks?</a:t>
            </a:r>
          </a:p>
          <a:p>
            <a:pPr lvl="1"/>
            <a:r>
              <a:rPr lang="en-US" dirty="0"/>
              <a:t>If it’s on a lift or davits, can you get it on a trailer?</a:t>
            </a:r>
          </a:p>
          <a:p>
            <a:r>
              <a:rPr lang="en-US" dirty="0"/>
              <a:t>Evaluate your options:</a:t>
            </a:r>
          </a:p>
          <a:p>
            <a:pPr lvl="1"/>
            <a:r>
              <a:rPr lang="en-US" dirty="0"/>
              <a:t>Secure the boat in the marina.</a:t>
            </a:r>
          </a:p>
          <a:p>
            <a:pPr lvl="1"/>
            <a:r>
              <a:rPr lang="en-US" dirty="0"/>
              <a:t>Move to a mooring field.</a:t>
            </a:r>
          </a:p>
          <a:p>
            <a:pPr lvl="1"/>
            <a:r>
              <a:rPr lang="en-US" dirty="0"/>
              <a:t>Haul the boat to dry land.</a:t>
            </a:r>
          </a:p>
        </p:txBody>
      </p:sp>
      <p:pic>
        <p:nvPicPr>
          <p:cNvPr id="9" name="Content Placeholder 8">
            <a:extLst>
              <a:ext uri="{FF2B5EF4-FFF2-40B4-BE49-F238E27FC236}">
                <a16:creationId xmlns:a16="http://schemas.microsoft.com/office/drawing/2014/main" id="{4DB51B22-6EB0-44E8-8162-7306BEDD6301}"/>
              </a:ext>
            </a:extLst>
          </p:cNvPr>
          <p:cNvPicPr>
            <a:picLocks noGrp="1" noChangeAspect="1"/>
          </p:cNvPicPr>
          <p:nvPr>
            <p:ph sz="half" idx="2"/>
          </p:nvPr>
        </p:nvPicPr>
        <p:blipFill>
          <a:blip r:embed="rId3"/>
          <a:stretch>
            <a:fillRect/>
          </a:stretch>
        </p:blipFill>
        <p:spPr>
          <a:xfrm>
            <a:off x="4876800" y="2590451"/>
            <a:ext cx="3886200" cy="2134297"/>
          </a:xfrm>
        </p:spPr>
      </p:pic>
    </p:spTree>
    <p:extLst>
      <p:ext uri="{BB962C8B-B14F-4D97-AF65-F5344CB8AC3E}">
        <p14:creationId xmlns:p14="http://schemas.microsoft.com/office/powerpoint/2010/main" val="291000247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0EB073-56C1-4392-8C9F-46DD5A4BF761}"/>
              </a:ext>
            </a:extLst>
          </p:cNvPr>
          <p:cNvSpPr>
            <a:spLocks noGrp="1"/>
          </p:cNvSpPr>
          <p:nvPr>
            <p:ph type="title"/>
          </p:nvPr>
        </p:nvSpPr>
        <p:spPr>
          <a:xfrm>
            <a:off x="1066800" y="269632"/>
            <a:ext cx="7772400" cy="1143000"/>
          </a:xfrm>
        </p:spPr>
        <p:txBody>
          <a:bodyPr>
            <a:normAutofit fontScale="90000"/>
          </a:bodyPr>
          <a:lstStyle/>
          <a:p>
            <a:r>
              <a:rPr lang="en-US" dirty="0"/>
              <a:t>Where will my boat be safe?</a:t>
            </a:r>
          </a:p>
        </p:txBody>
      </p:sp>
      <p:sp>
        <p:nvSpPr>
          <p:cNvPr id="7" name="Content Placeholder 6">
            <a:extLst>
              <a:ext uri="{FF2B5EF4-FFF2-40B4-BE49-F238E27FC236}">
                <a16:creationId xmlns:a16="http://schemas.microsoft.com/office/drawing/2014/main" id="{9C19B827-7502-47B3-904A-76533992EB00}"/>
              </a:ext>
            </a:extLst>
          </p:cNvPr>
          <p:cNvSpPr>
            <a:spLocks noGrp="1"/>
          </p:cNvSpPr>
          <p:nvPr>
            <p:ph idx="1"/>
          </p:nvPr>
        </p:nvSpPr>
        <p:spPr>
          <a:xfrm>
            <a:off x="1066800" y="1596413"/>
            <a:ext cx="7772400" cy="4194787"/>
          </a:xfrm>
        </p:spPr>
        <p:txBody>
          <a:bodyPr>
            <a:normAutofit lnSpcReduction="10000"/>
          </a:bodyPr>
          <a:lstStyle/>
          <a:p>
            <a:r>
              <a:rPr lang="en-US" dirty="0"/>
              <a:t>In the water?</a:t>
            </a:r>
          </a:p>
          <a:p>
            <a:pPr lvl="1"/>
            <a:r>
              <a:rPr lang="en-US" dirty="0"/>
              <a:t>Locate a spot where waves or storm surge have the least distance to build up.</a:t>
            </a:r>
          </a:p>
          <a:p>
            <a:pPr lvl="1"/>
            <a:r>
              <a:rPr lang="en-US" dirty="0"/>
              <a:t>If you must remain dockside, use heavy-duty fender boards (2’ x 6’) and pairs of fenders behind the boards. </a:t>
            </a:r>
          </a:p>
          <a:p>
            <a:pPr lvl="1"/>
            <a:r>
              <a:rPr lang="en-US" dirty="0"/>
              <a:t>Double up and secure mooring lines. </a:t>
            </a:r>
          </a:p>
          <a:p>
            <a:pPr lvl="1"/>
            <a:r>
              <a:rPr lang="en-US" dirty="0"/>
              <a:t>Secure hatches.</a:t>
            </a:r>
          </a:p>
        </p:txBody>
      </p:sp>
    </p:spTree>
    <p:extLst>
      <p:ext uri="{BB962C8B-B14F-4D97-AF65-F5344CB8AC3E}">
        <p14:creationId xmlns:p14="http://schemas.microsoft.com/office/powerpoint/2010/main" val="74742830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0EB073-56C1-4392-8C9F-46DD5A4BF761}"/>
              </a:ext>
            </a:extLst>
          </p:cNvPr>
          <p:cNvSpPr>
            <a:spLocks noGrp="1"/>
          </p:cNvSpPr>
          <p:nvPr>
            <p:ph type="title"/>
          </p:nvPr>
        </p:nvSpPr>
        <p:spPr>
          <a:xfrm>
            <a:off x="1066800" y="269632"/>
            <a:ext cx="7772400" cy="1143000"/>
          </a:xfrm>
        </p:spPr>
        <p:txBody>
          <a:bodyPr>
            <a:normAutofit fontScale="90000"/>
          </a:bodyPr>
          <a:lstStyle/>
          <a:p>
            <a:r>
              <a:rPr lang="en-US" dirty="0"/>
              <a:t>Where will my boat be safe?</a:t>
            </a:r>
          </a:p>
        </p:txBody>
      </p:sp>
      <p:sp>
        <p:nvSpPr>
          <p:cNvPr id="7" name="Content Placeholder 6">
            <a:extLst>
              <a:ext uri="{FF2B5EF4-FFF2-40B4-BE49-F238E27FC236}">
                <a16:creationId xmlns:a16="http://schemas.microsoft.com/office/drawing/2014/main" id="{9C19B827-7502-47B3-904A-76533992EB00}"/>
              </a:ext>
            </a:extLst>
          </p:cNvPr>
          <p:cNvSpPr>
            <a:spLocks noGrp="1"/>
          </p:cNvSpPr>
          <p:nvPr>
            <p:ph idx="1"/>
          </p:nvPr>
        </p:nvSpPr>
        <p:spPr>
          <a:xfrm>
            <a:off x="1066800" y="1596413"/>
            <a:ext cx="7772400" cy="4194787"/>
          </a:xfrm>
        </p:spPr>
        <p:txBody>
          <a:bodyPr>
            <a:normAutofit/>
          </a:bodyPr>
          <a:lstStyle/>
          <a:p>
            <a:r>
              <a:rPr lang="en-US" dirty="0"/>
              <a:t>In a storage area?</a:t>
            </a:r>
          </a:p>
          <a:p>
            <a:pPr lvl="1"/>
            <a:r>
              <a:rPr lang="en-US" dirty="0"/>
              <a:t>If it’s on a trailer, can you get it out of the wind or even indoors?</a:t>
            </a:r>
          </a:p>
          <a:p>
            <a:pPr lvl="1"/>
            <a:r>
              <a:rPr lang="en-US" dirty="0"/>
              <a:t>Can you at least tie it down?</a:t>
            </a:r>
          </a:p>
          <a:p>
            <a:r>
              <a:rPr lang="en-US" dirty="0"/>
              <a:t>In an indoor facility?</a:t>
            </a:r>
          </a:p>
          <a:p>
            <a:pPr lvl="1"/>
            <a:r>
              <a:rPr lang="en-US" dirty="0"/>
              <a:t>May save your boat in a Cat 3 + storm.</a:t>
            </a:r>
          </a:p>
          <a:p>
            <a:pPr lvl="1"/>
            <a:r>
              <a:rPr lang="en-US" dirty="0"/>
              <a:t>Rental storage unit</a:t>
            </a:r>
          </a:p>
          <a:p>
            <a:pPr lvl="1"/>
            <a:r>
              <a:rPr lang="en-US" dirty="0"/>
              <a:t>Dry-stack storage</a:t>
            </a:r>
          </a:p>
        </p:txBody>
      </p:sp>
    </p:spTree>
    <p:extLst>
      <p:ext uri="{BB962C8B-B14F-4D97-AF65-F5344CB8AC3E}">
        <p14:creationId xmlns:p14="http://schemas.microsoft.com/office/powerpoint/2010/main" val="355142733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FD10-4FC8-47D0-BED2-CC4D3A9ECED5}"/>
              </a:ext>
            </a:extLst>
          </p:cNvPr>
          <p:cNvSpPr>
            <a:spLocks noGrp="1"/>
          </p:cNvSpPr>
          <p:nvPr>
            <p:ph type="title"/>
          </p:nvPr>
        </p:nvSpPr>
        <p:spPr>
          <a:xfrm>
            <a:off x="1143000" y="274638"/>
            <a:ext cx="7620000" cy="1143000"/>
          </a:xfrm>
        </p:spPr>
        <p:txBody>
          <a:bodyPr>
            <a:normAutofit fontScale="90000"/>
          </a:bodyPr>
          <a:lstStyle/>
          <a:p>
            <a:r>
              <a:rPr lang="en-US" dirty="0"/>
              <a:t>Where will my boat be safe?</a:t>
            </a:r>
          </a:p>
        </p:txBody>
      </p:sp>
      <p:sp>
        <p:nvSpPr>
          <p:cNvPr id="3" name="Content Placeholder 2">
            <a:extLst>
              <a:ext uri="{FF2B5EF4-FFF2-40B4-BE49-F238E27FC236}">
                <a16:creationId xmlns:a16="http://schemas.microsoft.com/office/drawing/2014/main" id="{6E439B14-68E0-4D88-BA62-56C9B71432A2}"/>
              </a:ext>
            </a:extLst>
          </p:cNvPr>
          <p:cNvSpPr>
            <a:spLocks noGrp="1"/>
          </p:cNvSpPr>
          <p:nvPr>
            <p:ph sz="half" idx="1"/>
          </p:nvPr>
        </p:nvSpPr>
        <p:spPr>
          <a:xfrm>
            <a:off x="1143000" y="1600201"/>
            <a:ext cx="3581400" cy="4114800"/>
          </a:xfrm>
        </p:spPr>
        <p:txBody>
          <a:bodyPr>
            <a:normAutofit fontScale="85000" lnSpcReduction="10000"/>
          </a:bodyPr>
          <a:lstStyle/>
          <a:p>
            <a:r>
              <a:rPr lang="en-US" dirty="0"/>
              <a:t>On davits or lifts?</a:t>
            </a:r>
          </a:p>
          <a:p>
            <a:pPr lvl="1"/>
            <a:r>
              <a:rPr lang="en-US" dirty="0"/>
              <a:t>Move to a safer location, if possible.</a:t>
            </a:r>
          </a:p>
          <a:p>
            <a:pPr lvl="1"/>
            <a:r>
              <a:rPr lang="en-US" dirty="0"/>
              <a:t>If it is on a lift, lower the lift 2 feet, tie off the boat to pilings, and then raise the lift to put tension on those lines.</a:t>
            </a:r>
          </a:p>
          <a:p>
            <a:pPr lvl="1"/>
            <a:r>
              <a:rPr lang="en-US" dirty="0"/>
              <a:t>Open the drain plug.</a:t>
            </a:r>
          </a:p>
          <a:p>
            <a:pPr lvl="1"/>
            <a:r>
              <a:rPr lang="en-US" dirty="0"/>
              <a:t>Make sure that your battery is charged.</a:t>
            </a:r>
          </a:p>
        </p:txBody>
      </p:sp>
      <p:pic>
        <p:nvPicPr>
          <p:cNvPr id="6" name="Content Placeholder 5">
            <a:extLst>
              <a:ext uri="{FF2B5EF4-FFF2-40B4-BE49-F238E27FC236}">
                <a16:creationId xmlns:a16="http://schemas.microsoft.com/office/drawing/2014/main" id="{4BB18A3C-4F4C-4D2C-B792-5215F72118CB}"/>
              </a:ext>
            </a:extLst>
          </p:cNvPr>
          <p:cNvPicPr>
            <a:picLocks noGrp="1" noChangeAspect="1"/>
          </p:cNvPicPr>
          <p:nvPr>
            <p:ph sz="half" idx="2"/>
          </p:nvPr>
        </p:nvPicPr>
        <p:blipFill>
          <a:blip r:embed="rId3"/>
          <a:stretch>
            <a:fillRect/>
          </a:stretch>
        </p:blipFill>
        <p:spPr>
          <a:xfrm>
            <a:off x="4876800" y="2666619"/>
            <a:ext cx="3886200" cy="1981961"/>
          </a:xfrm>
        </p:spPr>
      </p:pic>
    </p:spTree>
    <p:extLst>
      <p:ext uri="{BB962C8B-B14F-4D97-AF65-F5344CB8AC3E}">
        <p14:creationId xmlns:p14="http://schemas.microsoft.com/office/powerpoint/2010/main" val="398684124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503C-887E-F4C0-7F95-F41C56AF31F8}"/>
              </a:ext>
            </a:extLst>
          </p:cNvPr>
          <p:cNvSpPr>
            <a:spLocks noGrp="1"/>
          </p:cNvSpPr>
          <p:nvPr>
            <p:ph type="title"/>
          </p:nvPr>
        </p:nvSpPr>
        <p:spPr>
          <a:xfrm>
            <a:off x="1143000" y="274638"/>
            <a:ext cx="7696200" cy="1143000"/>
          </a:xfrm>
        </p:spPr>
        <p:txBody>
          <a:bodyPr anchor="ctr">
            <a:normAutofit/>
          </a:bodyPr>
          <a:lstStyle/>
          <a:p>
            <a:pPr>
              <a:lnSpc>
                <a:spcPct val="90000"/>
              </a:lnSpc>
            </a:pPr>
            <a:r>
              <a:rPr lang="en-US" sz="3700"/>
              <a:t>If your boat must remain in the water</a:t>
            </a:r>
          </a:p>
        </p:txBody>
      </p:sp>
      <p:pic>
        <p:nvPicPr>
          <p:cNvPr id="7" name="Picture 7">
            <a:extLst>
              <a:ext uri="{FF2B5EF4-FFF2-40B4-BE49-F238E27FC236}">
                <a16:creationId xmlns:a16="http://schemas.microsoft.com/office/drawing/2014/main" id="{29D6DF67-490E-AAF6-7C36-07E67B705BB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143000" y="1676400"/>
            <a:ext cx="3641934" cy="3591584"/>
          </a:xfrm>
          <a:prstGeom prst="rect">
            <a:avLst/>
          </a:prstGeom>
          <a:solidFill>
            <a:srgbClr val="FFFFFF"/>
          </a:solidFill>
          <a:ln w="9525">
            <a:solidFill>
              <a:srgbClr val="FF0000"/>
            </a:solidFill>
            <a:miter lim="800000"/>
            <a:headEnd/>
            <a:tailEnd/>
          </a:ln>
        </p:spPr>
      </p:pic>
      <p:pic>
        <p:nvPicPr>
          <p:cNvPr id="9" name="Picture 3">
            <a:extLst>
              <a:ext uri="{FF2B5EF4-FFF2-40B4-BE49-F238E27FC236}">
                <a16:creationId xmlns:a16="http://schemas.microsoft.com/office/drawing/2014/main" id="{1199ED3D-5C5E-ECB8-4CC9-96F04D84751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888006" y="1676400"/>
            <a:ext cx="3646394" cy="359755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80678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027A64-5C54-4702-9143-FCD6E1A20AE9}"/>
              </a:ext>
            </a:extLst>
          </p:cNvPr>
          <p:cNvSpPr>
            <a:spLocks noGrp="1"/>
          </p:cNvSpPr>
          <p:nvPr>
            <p:ph type="title"/>
          </p:nvPr>
        </p:nvSpPr>
        <p:spPr>
          <a:xfrm>
            <a:off x="1143000" y="274638"/>
            <a:ext cx="7620000" cy="1143000"/>
          </a:xfrm>
        </p:spPr>
        <p:txBody>
          <a:bodyPr/>
          <a:lstStyle/>
          <a:p>
            <a:r>
              <a:rPr lang="en-US" dirty="0"/>
              <a:t>Other Considerations</a:t>
            </a:r>
          </a:p>
        </p:txBody>
      </p:sp>
      <p:sp>
        <p:nvSpPr>
          <p:cNvPr id="6" name="Text Placeholder 5">
            <a:extLst>
              <a:ext uri="{FF2B5EF4-FFF2-40B4-BE49-F238E27FC236}">
                <a16:creationId xmlns:a16="http://schemas.microsoft.com/office/drawing/2014/main" id="{7893D22B-F0BF-40EE-9D17-BA77880D5C79}"/>
              </a:ext>
            </a:extLst>
          </p:cNvPr>
          <p:cNvSpPr>
            <a:spLocks noGrp="1"/>
          </p:cNvSpPr>
          <p:nvPr>
            <p:ph type="body" idx="1"/>
          </p:nvPr>
        </p:nvSpPr>
        <p:spPr>
          <a:xfrm>
            <a:off x="1143000" y="1535113"/>
            <a:ext cx="3582988" cy="639762"/>
          </a:xfrm>
        </p:spPr>
        <p:txBody>
          <a:bodyPr/>
          <a:lstStyle/>
          <a:p>
            <a:r>
              <a:rPr lang="en-US" dirty="0"/>
              <a:t>Use New Dock Lines</a:t>
            </a:r>
          </a:p>
        </p:txBody>
      </p:sp>
      <p:sp>
        <p:nvSpPr>
          <p:cNvPr id="7" name="Content Placeholder 6">
            <a:extLst>
              <a:ext uri="{FF2B5EF4-FFF2-40B4-BE49-F238E27FC236}">
                <a16:creationId xmlns:a16="http://schemas.microsoft.com/office/drawing/2014/main" id="{40CB5BD0-022B-4DD1-84DC-CDEE4A9CEB56}"/>
              </a:ext>
            </a:extLst>
          </p:cNvPr>
          <p:cNvSpPr>
            <a:spLocks noGrp="1"/>
          </p:cNvSpPr>
          <p:nvPr>
            <p:ph sz="half" idx="2"/>
          </p:nvPr>
        </p:nvSpPr>
        <p:spPr>
          <a:xfrm>
            <a:off x="1143000" y="2174875"/>
            <a:ext cx="3582988" cy="3616325"/>
          </a:xfrm>
        </p:spPr>
        <p:txBody>
          <a:bodyPr>
            <a:normAutofit fontScale="92500" lnSpcReduction="20000"/>
          </a:bodyPr>
          <a:lstStyle/>
          <a:p>
            <a:r>
              <a:rPr lang="en-US" dirty="0"/>
              <a:t>Choose lines made of nylon, either two- or three-strand, larger than what you normally use.</a:t>
            </a:r>
          </a:p>
          <a:p>
            <a:r>
              <a:rPr lang="en-US" dirty="0"/>
              <a:t>Install chafing gear.</a:t>
            </a:r>
          </a:p>
          <a:p>
            <a:r>
              <a:rPr lang="en-US" dirty="0"/>
              <a:t>Consider: </a:t>
            </a:r>
          </a:p>
          <a:p>
            <a:pPr lvl="1"/>
            <a:r>
              <a:rPr lang="en-US" dirty="0"/>
              <a:t>Dock lines with a thimble splice, and</a:t>
            </a:r>
          </a:p>
          <a:p>
            <a:pPr lvl="1"/>
            <a:r>
              <a:rPr lang="en-US" dirty="0"/>
              <a:t>Mooring compensators or snubbers </a:t>
            </a:r>
          </a:p>
        </p:txBody>
      </p:sp>
      <p:pic>
        <p:nvPicPr>
          <p:cNvPr id="2" name="Content Placeholder 1">
            <a:extLst>
              <a:ext uri="{FF2B5EF4-FFF2-40B4-BE49-F238E27FC236}">
                <a16:creationId xmlns:a16="http://schemas.microsoft.com/office/drawing/2014/main" id="{7FB2F233-F29F-4830-BC9E-82A937699DD6}"/>
              </a:ext>
            </a:extLst>
          </p:cNvPr>
          <p:cNvPicPr>
            <a:picLocks noGrp="1" noChangeAspect="1"/>
          </p:cNvPicPr>
          <p:nvPr>
            <p:ph sz="quarter" idx="4"/>
          </p:nvPr>
        </p:nvPicPr>
        <p:blipFill>
          <a:blip r:embed="rId3"/>
          <a:stretch>
            <a:fillRect/>
          </a:stretch>
        </p:blipFill>
        <p:spPr>
          <a:xfrm>
            <a:off x="4876800" y="2438400"/>
            <a:ext cx="3889375" cy="2918276"/>
          </a:xfrm>
        </p:spPr>
      </p:pic>
    </p:spTree>
    <p:extLst>
      <p:ext uri="{BB962C8B-B14F-4D97-AF65-F5344CB8AC3E}">
        <p14:creationId xmlns:p14="http://schemas.microsoft.com/office/powerpoint/2010/main" val="183035895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027A64-5C54-4702-9143-FCD6E1A20AE9}"/>
              </a:ext>
            </a:extLst>
          </p:cNvPr>
          <p:cNvSpPr>
            <a:spLocks noGrp="1"/>
          </p:cNvSpPr>
          <p:nvPr>
            <p:ph type="title"/>
          </p:nvPr>
        </p:nvSpPr>
        <p:spPr/>
        <p:txBody>
          <a:bodyPr/>
          <a:lstStyle/>
          <a:p>
            <a:r>
              <a:rPr lang="en-US" dirty="0"/>
              <a:t>Other Considerations</a:t>
            </a:r>
          </a:p>
        </p:txBody>
      </p:sp>
      <p:sp>
        <p:nvSpPr>
          <p:cNvPr id="7" name="Content Placeholder 6">
            <a:extLst>
              <a:ext uri="{FF2B5EF4-FFF2-40B4-BE49-F238E27FC236}">
                <a16:creationId xmlns:a16="http://schemas.microsoft.com/office/drawing/2014/main" id="{40CB5BD0-022B-4DD1-84DC-CDEE4A9CEB56}"/>
              </a:ext>
            </a:extLst>
          </p:cNvPr>
          <p:cNvSpPr>
            <a:spLocks noGrp="1"/>
          </p:cNvSpPr>
          <p:nvPr>
            <p:ph sz="half" idx="1"/>
          </p:nvPr>
        </p:nvSpPr>
        <p:spPr/>
        <p:txBody>
          <a:bodyPr>
            <a:normAutofit fontScale="92500" lnSpcReduction="20000"/>
          </a:bodyPr>
          <a:lstStyle/>
          <a:p>
            <a:r>
              <a:rPr lang="en-US" dirty="0"/>
              <a:t>If you must anchor, find a “hurricane hole.”</a:t>
            </a:r>
          </a:p>
          <a:p>
            <a:pPr lvl="1"/>
            <a:r>
              <a:rPr lang="en-US" dirty="0"/>
              <a:t>"Hurricane holes" are areas where the water is deep, the bottom is sandy, and boats are protected from wind in most directions. </a:t>
            </a:r>
          </a:p>
          <a:p>
            <a:r>
              <a:rPr lang="en-US" dirty="0"/>
              <a:t>There will be other boats there.</a:t>
            </a:r>
          </a:p>
        </p:txBody>
      </p:sp>
      <p:pic>
        <p:nvPicPr>
          <p:cNvPr id="12" name="Content Placeholder 11">
            <a:extLst>
              <a:ext uri="{FF2B5EF4-FFF2-40B4-BE49-F238E27FC236}">
                <a16:creationId xmlns:a16="http://schemas.microsoft.com/office/drawing/2014/main" id="{0B2D3256-FFC1-451D-99DC-432B51831463}"/>
              </a:ext>
            </a:extLst>
          </p:cNvPr>
          <p:cNvPicPr>
            <a:picLocks noGrp="1" noChangeAspect="1"/>
          </p:cNvPicPr>
          <p:nvPr>
            <p:ph sz="half" idx="2"/>
          </p:nvPr>
        </p:nvPicPr>
        <p:blipFill>
          <a:blip r:embed="rId3"/>
          <a:stretch>
            <a:fillRect/>
          </a:stretch>
        </p:blipFill>
        <p:spPr>
          <a:xfrm>
            <a:off x="4876800" y="2471857"/>
            <a:ext cx="4038600" cy="2782648"/>
          </a:xfrm>
          <a:prstGeom prst="rect">
            <a:avLst/>
          </a:prstGeom>
        </p:spPr>
      </p:pic>
    </p:spTree>
    <p:extLst>
      <p:ext uri="{BB962C8B-B14F-4D97-AF65-F5344CB8AC3E}">
        <p14:creationId xmlns:p14="http://schemas.microsoft.com/office/powerpoint/2010/main" val="206222375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027A64-5C54-4702-9143-FCD6E1A20AE9}"/>
              </a:ext>
            </a:extLst>
          </p:cNvPr>
          <p:cNvSpPr>
            <a:spLocks noGrp="1"/>
          </p:cNvSpPr>
          <p:nvPr>
            <p:ph type="title"/>
          </p:nvPr>
        </p:nvSpPr>
        <p:spPr/>
        <p:txBody>
          <a:bodyPr/>
          <a:lstStyle/>
          <a:p>
            <a:r>
              <a:rPr lang="en-US" dirty="0"/>
              <a:t>Other Considerations</a:t>
            </a:r>
          </a:p>
        </p:txBody>
      </p:sp>
      <p:sp>
        <p:nvSpPr>
          <p:cNvPr id="7" name="Content Placeholder 6">
            <a:extLst>
              <a:ext uri="{FF2B5EF4-FFF2-40B4-BE49-F238E27FC236}">
                <a16:creationId xmlns:a16="http://schemas.microsoft.com/office/drawing/2014/main" id="{40CB5BD0-022B-4DD1-84DC-CDEE4A9CEB56}"/>
              </a:ext>
            </a:extLst>
          </p:cNvPr>
          <p:cNvSpPr>
            <a:spLocks noGrp="1"/>
          </p:cNvSpPr>
          <p:nvPr>
            <p:ph sz="half" idx="1"/>
          </p:nvPr>
        </p:nvSpPr>
        <p:spPr/>
        <p:txBody>
          <a:bodyPr>
            <a:normAutofit fontScale="92500" lnSpcReduction="10000"/>
          </a:bodyPr>
          <a:lstStyle/>
          <a:p>
            <a:r>
              <a:rPr lang="en-US" dirty="0"/>
              <a:t>Reduce windage:</a:t>
            </a:r>
          </a:p>
          <a:p>
            <a:pPr lvl="1"/>
            <a:r>
              <a:rPr lang="en-US" dirty="0"/>
              <a:t>Sailboats</a:t>
            </a:r>
          </a:p>
          <a:p>
            <a:pPr lvl="2"/>
            <a:r>
              <a:rPr lang="en-US" dirty="0"/>
              <a:t>Remove dodgers, furling genoa sails, and  mainsails. </a:t>
            </a:r>
          </a:p>
          <a:p>
            <a:pPr lvl="2"/>
            <a:r>
              <a:rPr lang="en-US" dirty="0"/>
              <a:t>Lash halyards.</a:t>
            </a:r>
          </a:p>
          <a:p>
            <a:pPr lvl="1"/>
            <a:r>
              <a:rPr lang="en-US" dirty="0"/>
              <a:t>Powerboats</a:t>
            </a:r>
          </a:p>
          <a:p>
            <a:pPr lvl="2"/>
            <a:r>
              <a:rPr lang="en-US" dirty="0"/>
              <a:t>Remove cockpit covers and </a:t>
            </a:r>
            <a:r>
              <a:rPr lang="en-US" dirty="0" err="1"/>
              <a:t>biminis</a:t>
            </a:r>
            <a:r>
              <a:rPr lang="en-US" dirty="0"/>
              <a:t>.</a:t>
            </a:r>
          </a:p>
          <a:p>
            <a:r>
              <a:rPr lang="en-US" dirty="0"/>
              <a:t>Tape plastic covers over hatches.</a:t>
            </a:r>
          </a:p>
          <a:p>
            <a:endParaRPr lang="en-US" dirty="0"/>
          </a:p>
        </p:txBody>
      </p:sp>
      <p:pic>
        <p:nvPicPr>
          <p:cNvPr id="6" name="Content Placeholder 5">
            <a:extLst>
              <a:ext uri="{FF2B5EF4-FFF2-40B4-BE49-F238E27FC236}">
                <a16:creationId xmlns:a16="http://schemas.microsoft.com/office/drawing/2014/main" id="{2A404485-4737-48F4-ABF6-5E6F2DB20C64}"/>
              </a:ext>
            </a:extLst>
          </p:cNvPr>
          <p:cNvPicPr>
            <a:picLocks noGrp="1" noChangeAspect="1"/>
          </p:cNvPicPr>
          <p:nvPr>
            <p:ph sz="half" idx="2"/>
          </p:nvPr>
        </p:nvPicPr>
        <p:blipFill>
          <a:blip r:embed="rId3"/>
          <a:stretch>
            <a:fillRect/>
          </a:stretch>
        </p:blipFill>
        <p:spPr>
          <a:xfrm>
            <a:off x="4876800" y="2541956"/>
            <a:ext cx="4038600" cy="2642450"/>
          </a:xfrm>
          <a:prstGeom prst="rect">
            <a:avLst/>
          </a:prstGeom>
        </p:spPr>
      </p:pic>
    </p:spTree>
    <p:extLst>
      <p:ext uri="{BB962C8B-B14F-4D97-AF65-F5344CB8AC3E}">
        <p14:creationId xmlns:p14="http://schemas.microsoft.com/office/powerpoint/2010/main" val="13318906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1997-DD98-4B31-9C83-E9C7B632F7CB}"/>
              </a:ext>
            </a:extLst>
          </p:cNvPr>
          <p:cNvSpPr>
            <a:spLocks noGrp="1"/>
          </p:cNvSpPr>
          <p:nvPr>
            <p:ph type="title"/>
          </p:nvPr>
        </p:nvSpPr>
        <p:spPr/>
        <p:txBody>
          <a:bodyPr>
            <a:normAutofit fontScale="90000"/>
          </a:bodyPr>
          <a:lstStyle/>
          <a:p>
            <a:r>
              <a:rPr lang="en-US" dirty="0"/>
              <a:t>If You Can Store on Land</a:t>
            </a:r>
          </a:p>
        </p:txBody>
      </p:sp>
      <p:sp>
        <p:nvSpPr>
          <p:cNvPr id="3" name="Content Placeholder 2">
            <a:extLst>
              <a:ext uri="{FF2B5EF4-FFF2-40B4-BE49-F238E27FC236}">
                <a16:creationId xmlns:a16="http://schemas.microsoft.com/office/drawing/2014/main" id="{C9743D88-8A44-4327-838B-76F6E3D10480}"/>
              </a:ext>
            </a:extLst>
          </p:cNvPr>
          <p:cNvSpPr>
            <a:spLocks noGrp="1"/>
          </p:cNvSpPr>
          <p:nvPr>
            <p:ph sz="half" idx="1"/>
          </p:nvPr>
        </p:nvSpPr>
        <p:spPr/>
        <p:txBody>
          <a:bodyPr>
            <a:normAutofit fontScale="92500" lnSpcReduction="10000"/>
          </a:bodyPr>
          <a:lstStyle/>
          <a:p>
            <a:r>
              <a:rPr lang="en-US" dirty="0"/>
              <a:t>Coordinate moves with your marina and insurance agent.</a:t>
            </a:r>
          </a:p>
          <a:p>
            <a:r>
              <a:rPr lang="en-US" dirty="0"/>
              <a:t>Locate jack stands at points along the hull that are reinforced by  bulkheads.</a:t>
            </a:r>
          </a:p>
          <a:p>
            <a:pPr lvl="1"/>
            <a:r>
              <a:rPr lang="en-US" dirty="0"/>
              <a:t>Tie or chain jack stands together.</a:t>
            </a:r>
          </a:p>
        </p:txBody>
      </p:sp>
      <p:pic>
        <p:nvPicPr>
          <p:cNvPr id="6" name="Content Placeholder 5">
            <a:extLst>
              <a:ext uri="{FF2B5EF4-FFF2-40B4-BE49-F238E27FC236}">
                <a16:creationId xmlns:a16="http://schemas.microsoft.com/office/drawing/2014/main" id="{A2111EEA-7BAC-4BAF-B239-07AAFD236B3D}"/>
              </a:ext>
            </a:extLst>
          </p:cNvPr>
          <p:cNvPicPr>
            <a:picLocks noGrp="1" noChangeAspect="1"/>
          </p:cNvPicPr>
          <p:nvPr>
            <p:ph sz="half" idx="2"/>
          </p:nvPr>
        </p:nvPicPr>
        <p:blipFill>
          <a:blip r:embed="rId3"/>
          <a:stretch>
            <a:fillRect/>
          </a:stretch>
        </p:blipFill>
        <p:spPr>
          <a:xfrm>
            <a:off x="4876800" y="3039853"/>
            <a:ext cx="4038600" cy="1646656"/>
          </a:xfrm>
          <a:prstGeom prst="rect">
            <a:avLst/>
          </a:prstGeom>
        </p:spPr>
      </p:pic>
    </p:spTree>
    <p:extLst>
      <p:ext uri="{BB962C8B-B14F-4D97-AF65-F5344CB8AC3E}">
        <p14:creationId xmlns:p14="http://schemas.microsoft.com/office/powerpoint/2010/main" val="19172534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70F3-080A-4CF8-A6E7-89CF7335FDFE}"/>
              </a:ext>
            </a:extLst>
          </p:cNvPr>
          <p:cNvSpPr>
            <a:spLocks noGrp="1"/>
          </p:cNvSpPr>
          <p:nvPr>
            <p:ph type="title"/>
          </p:nvPr>
        </p:nvSpPr>
        <p:spPr/>
        <p:txBody>
          <a:bodyPr/>
          <a:lstStyle/>
          <a:p>
            <a:r>
              <a:rPr lang="en-US" dirty="0"/>
              <a:t>If You Store on a Trailer</a:t>
            </a:r>
          </a:p>
        </p:txBody>
      </p:sp>
      <p:sp>
        <p:nvSpPr>
          <p:cNvPr id="3" name="Content Placeholder 2">
            <a:extLst>
              <a:ext uri="{FF2B5EF4-FFF2-40B4-BE49-F238E27FC236}">
                <a16:creationId xmlns:a16="http://schemas.microsoft.com/office/drawing/2014/main" id="{C86F74D6-BEF1-4CDD-A586-7AB8C4B8ED16}"/>
              </a:ext>
            </a:extLst>
          </p:cNvPr>
          <p:cNvSpPr>
            <a:spLocks noGrp="1"/>
          </p:cNvSpPr>
          <p:nvPr>
            <p:ph sz="half" idx="1"/>
          </p:nvPr>
        </p:nvSpPr>
        <p:spPr/>
        <p:txBody>
          <a:bodyPr/>
          <a:lstStyle/>
          <a:p>
            <a:r>
              <a:rPr lang="en-US" dirty="0"/>
              <a:t>If needed, find a safer area.</a:t>
            </a:r>
          </a:p>
          <a:p>
            <a:r>
              <a:rPr lang="en-US" dirty="0"/>
              <a:t>Be sure your tow vehicle and trailer are capable of moving the boat.</a:t>
            </a:r>
          </a:p>
          <a:p>
            <a:r>
              <a:rPr lang="en-US" dirty="0"/>
              <a:t>Tie down using blocks or ground augers.</a:t>
            </a:r>
          </a:p>
        </p:txBody>
      </p:sp>
      <p:pic>
        <p:nvPicPr>
          <p:cNvPr id="6" name="Content Placeholder 5">
            <a:extLst>
              <a:ext uri="{FF2B5EF4-FFF2-40B4-BE49-F238E27FC236}">
                <a16:creationId xmlns:a16="http://schemas.microsoft.com/office/drawing/2014/main" id="{F4CBB84E-6906-4991-8380-38EF1B970D43}"/>
              </a:ext>
            </a:extLst>
          </p:cNvPr>
          <p:cNvPicPr>
            <a:picLocks noGrp="1" noChangeAspect="1"/>
          </p:cNvPicPr>
          <p:nvPr>
            <p:ph sz="half" idx="2"/>
          </p:nvPr>
        </p:nvPicPr>
        <p:blipFill>
          <a:blip r:embed="rId3"/>
          <a:stretch>
            <a:fillRect/>
          </a:stretch>
        </p:blipFill>
        <p:spPr>
          <a:xfrm>
            <a:off x="4876800" y="2649300"/>
            <a:ext cx="4038600" cy="2427762"/>
          </a:xfrm>
          <a:prstGeom prst="rect">
            <a:avLst/>
          </a:prstGeom>
        </p:spPr>
      </p:pic>
    </p:spTree>
    <p:extLst>
      <p:ext uri="{BB962C8B-B14F-4D97-AF65-F5344CB8AC3E}">
        <p14:creationId xmlns:p14="http://schemas.microsoft.com/office/powerpoint/2010/main" val="107753718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C3A9D2-FD9B-4C27-95D0-730C43166907}"/>
              </a:ext>
            </a:extLst>
          </p:cNvPr>
          <p:cNvSpPr>
            <a:spLocks noGrp="1"/>
          </p:cNvSpPr>
          <p:nvPr>
            <p:ph type="title"/>
          </p:nvPr>
        </p:nvSpPr>
        <p:spPr>
          <a:xfrm>
            <a:off x="1752600" y="5410200"/>
            <a:ext cx="5486400" cy="566738"/>
          </a:xfrm>
        </p:spPr>
        <p:txBody>
          <a:bodyPr>
            <a:normAutofit fontScale="90000"/>
          </a:bodyPr>
          <a:lstStyle/>
          <a:p>
            <a:r>
              <a:rPr lang="en-US" sz="3200" dirty="0"/>
              <a:t>Tying Down a Trailer</a:t>
            </a:r>
          </a:p>
        </p:txBody>
      </p:sp>
      <p:pic>
        <p:nvPicPr>
          <p:cNvPr id="10" name="Picture 9">
            <a:extLst>
              <a:ext uri="{FF2B5EF4-FFF2-40B4-BE49-F238E27FC236}">
                <a16:creationId xmlns:a16="http://schemas.microsoft.com/office/drawing/2014/main" id="{579AD201-682B-4ADA-8BF4-4AAA6D87DBF4}"/>
              </a:ext>
            </a:extLst>
          </p:cNvPr>
          <p:cNvPicPr>
            <a:picLocks noChangeAspect="1"/>
          </p:cNvPicPr>
          <p:nvPr/>
        </p:nvPicPr>
        <p:blipFill>
          <a:blip r:embed="rId3">
            <a:lum/>
            <a:alphaModFix/>
          </a:blip>
          <a:srcRect/>
          <a:stretch>
            <a:fillRect/>
          </a:stretch>
        </p:blipFill>
        <p:spPr>
          <a:xfrm>
            <a:off x="1371600" y="1066800"/>
            <a:ext cx="7391400" cy="4375703"/>
          </a:xfrm>
          <a:prstGeom prst="rect">
            <a:avLst/>
          </a:prstGeom>
          <a:noFill/>
          <a:ln>
            <a:noFill/>
          </a:ln>
        </p:spPr>
      </p:pic>
    </p:spTree>
    <p:extLst>
      <p:ext uri="{BB962C8B-B14F-4D97-AF65-F5344CB8AC3E}">
        <p14:creationId xmlns:p14="http://schemas.microsoft.com/office/powerpoint/2010/main" val="154060021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AA51-D55F-B941-DC62-95E135BD1D55}"/>
              </a:ext>
            </a:extLst>
          </p:cNvPr>
          <p:cNvSpPr>
            <a:spLocks noGrp="1"/>
          </p:cNvSpPr>
          <p:nvPr>
            <p:ph type="title"/>
          </p:nvPr>
        </p:nvSpPr>
        <p:spPr/>
        <p:txBody>
          <a:bodyPr>
            <a:normAutofit/>
          </a:bodyPr>
          <a:lstStyle/>
          <a:p>
            <a:r>
              <a:rPr lang="en-US" dirty="0"/>
              <a:t>Flash Floods</a:t>
            </a:r>
          </a:p>
        </p:txBody>
      </p:sp>
      <p:sp>
        <p:nvSpPr>
          <p:cNvPr id="3" name="Content Placeholder 2">
            <a:extLst>
              <a:ext uri="{FF2B5EF4-FFF2-40B4-BE49-F238E27FC236}">
                <a16:creationId xmlns:a16="http://schemas.microsoft.com/office/drawing/2014/main" id="{2B37B129-16E6-4E69-57CF-DF9B49C735DE}"/>
              </a:ext>
            </a:extLst>
          </p:cNvPr>
          <p:cNvSpPr>
            <a:spLocks noGrp="1"/>
          </p:cNvSpPr>
          <p:nvPr>
            <p:ph idx="1"/>
          </p:nvPr>
        </p:nvSpPr>
        <p:spPr>
          <a:xfrm>
            <a:off x="1066800" y="1596413"/>
            <a:ext cx="7772400" cy="1603987"/>
          </a:xfrm>
        </p:spPr>
        <p:txBody>
          <a:bodyPr/>
          <a:lstStyle/>
          <a:p>
            <a:pPr marL="0" indent="0">
              <a:buNone/>
            </a:pPr>
            <a:r>
              <a:rPr lang="en-US" sz="2800" dirty="0"/>
              <a:t>Heavy rainfall can lead to flash floods:</a:t>
            </a:r>
          </a:p>
          <a:p>
            <a:r>
              <a:rPr lang="en-US" sz="2400" dirty="0"/>
              <a:t>Alvin, Texas … 43”/24 </a:t>
            </a:r>
            <a:r>
              <a:rPr lang="en-US" sz="2400" dirty="0" err="1"/>
              <a:t>hrs</a:t>
            </a:r>
            <a:endParaRPr lang="en-US" sz="2400" dirty="0"/>
          </a:p>
          <a:p>
            <a:r>
              <a:rPr lang="en-US" sz="2400" dirty="0"/>
              <a:t>Pasco County, FL … 28”/24 </a:t>
            </a:r>
            <a:r>
              <a:rPr lang="en-US" sz="2400" dirty="0" err="1"/>
              <a:t>hrs</a:t>
            </a:r>
            <a:endParaRPr lang="en-US" sz="2400" dirty="0"/>
          </a:p>
        </p:txBody>
      </p:sp>
      <p:pic>
        <p:nvPicPr>
          <p:cNvPr id="8" name="Picture 1">
            <a:extLst>
              <a:ext uri="{FF2B5EF4-FFF2-40B4-BE49-F238E27FC236}">
                <a16:creationId xmlns:a16="http://schemas.microsoft.com/office/drawing/2014/main" id="{828B94DD-B411-C8BC-22F4-4217410CE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68109" y="3200400"/>
            <a:ext cx="6626604"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49004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3C15D-2D7E-6F2F-E549-26F6E07ADDAB}"/>
              </a:ext>
            </a:extLst>
          </p:cNvPr>
          <p:cNvSpPr>
            <a:spLocks noGrp="1"/>
          </p:cNvSpPr>
          <p:nvPr>
            <p:ph type="title"/>
          </p:nvPr>
        </p:nvSpPr>
        <p:spPr>
          <a:xfrm>
            <a:off x="1143000" y="274638"/>
            <a:ext cx="7620000" cy="1143000"/>
          </a:xfrm>
        </p:spPr>
        <p:txBody>
          <a:bodyPr anchor="ctr">
            <a:normAutofit/>
          </a:bodyPr>
          <a:lstStyle/>
          <a:p>
            <a:pPr>
              <a:lnSpc>
                <a:spcPct val="90000"/>
              </a:lnSpc>
            </a:pPr>
            <a:r>
              <a:rPr lang="en-US" sz="3700" dirty="0"/>
              <a:t>Storm Tides and Storm Surge</a:t>
            </a:r>
          </a:p>
        </p:txBody>
      </p:sp>
      <p:sp>
        <p:nvSpPr>
          <p:cNvPr id="4" name="Content Placeholder 3">
            <a:extLst>
              <a:ext uri="{FF2B5EF4-FFF2-40B4-BE49-F238E27FC236}">
                <a16:creationId xmlns:a16="http://schemas.microsoft.com/office/drawing/2014/main" id="{0A2ADF4D-E6E0-9715-E732-FC77D7950A76}"/>
              </a:ext>
            </a:extLst>
          </p:cNvPr>
          <p:cNvSpPr>
            <a:spLocks noGrp="1"/>
          </p:cNvSpPr>
          <p:nvPr>
            <p:ph sz="half" idx="1"/>
          </p:nvPr>
        </p:nvSpPr>
        <p:spPr>
          <a:xfrm>
            <a:off x="1143000" y="1600200"/>
            <a:ext cx="3581400" cy="4190999"/>
          </a:xfrm>
        </p:spPr>
        <p:txBody>
          <a:bodyPr>
            <a:normAutofit/>
          </a:bodyPr>
          <a:lstStyle/>
          <a:p>
            <a:pPr marL="0" indent="0">
              <a:buNone/>
            </a:pPr>
            <a:r>
              <a:rPr lang="en-US" dirty="0"/>
              <a:t>Storm Surge</a:t>
            </a:r>
          </a:p>
          <a:p>
            <a:r>
              <a:rPr lang="en-US" dirty="0"/>
              <a:t>“Dome” of water above a storm tide.</a:t>
            </a:r>
          </a:p>
          <a:p>
            <a:r>
              <a:rPr lang="en-US" dirty="0"/>
              <a:t>Moves quickly inland</a:t>
            </a:r>
          </a:p>
          <a:p>
            <a:r>
              <a:rPr lang="en-US" dirty="0"/>
              <a:t>#1 killer in a hurricane</a:t>
            </a:r>
          </a:p>
        </p:txBody>
      </p:sp>
      <p:pic>
        <p:nvPicPr>
          <p:cNvPr id="6" name="Content Placeholder 2">
            <a:extLst>
              <a:ext uri="{FF2B5EF4-FFF2-40B4-BE49-F238E27FC236}">
                <a16:creationId xmlns:a16="http://schemas.microsoft.com/office/drawing/2014/main" id="{AC177BFE-BEF3-5D0C-EAEB-2F2641FA22C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36662" r="1634" b="2"/>
          <a:stretch>
            <a:fillRect/>
          </a:stretch>
        </p:blipFill>
        <p:spPr>
          <a:xfrm>
            <a:off x="4876800" y="1600200"/>
            <a:ext cx="3886200" cy="4191000"/>
          </a:xfrm>
          <a:noFill/>
        </p:spPr>
      </p:pic>
    </p:spTree>
    <p:extLst>
      <p:ext uri="{BB962C8B-B14F-4D97-AF65-F5344CB8AC3E}">
        <p14:creationId xmlns:p14="http://schemas.microsoft.com/office/powerpoint/2010/main" val="168927918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E21767-EB35-46E2-8972-4D5DE476EED7}"/>
              </a:ext>
            </a:extLst>
          </p:cNvPr>
          <p:cNvSpPr>
            <a:spLocks noGrp="1"/>
          </p:cNvSpPr>
          <p:nvPr>
            <p:ph type="title"/>
          </p:nvPr>
        </p:nvSpPr>
        <p:spPr>
          <a:xfrm>
            <a:off x="1143000" y="274638"/>
            <a:ext cx="7620000" cy="1143000"/>
          </a:xfrm>
        </p:spPr>
        <p:txBody>
          <a:bodyPr anchor="ctr">
            <a:normAutofit/>
          </a:bodyPr>
          <a:lstStyle/>
          <a:p>
            <a:pPr>
              <a:lnSpc>
                <a:spcPct val="90000"/>
              </a:lnSpc>
            </a:pPr>
            <a:r>
              <a:rPr lang="en-US" sz="3700"/>
              <a:t>Check the Flood Zones in Your Area</a:t>
            </a:r>
          </a:p>
        </p:txBody>
      </p:sp>
      <p:sp>
        <p:nvSpPr>
          <p:cNvPr id="7" name="Content Placeholder 6">
            <a:extLst>
              <a:ext uri="{FF2B5EF4-FFF2-40B4-BE49-F238E27FC236}">
                <a16:creationId xmlns:a16="http://schemas.microsoft.com/office/drawing/2014/main" id="{B09DDBD4-99F2-4AB4-A391-73552AA403A5}"/>
              </a:ext>
            </a:extLst>
          </p:cNvPr>
          <p:cNvSpPr>
            <a:spLocks noGrp="1"/>
          </p:cNvSpPr>
          <p:nvPr>
            <p:ph sz="half" idx="1"/>
          </p:nvPr>
        </p:nvSpPr>
        <p:spPr>
          <a:xfrm>
            <a:off x="1143000" y="1600200"/>
            <a:ext cx="3200400" cy="4190999"/>
          </a:xfrm>
        </p:spPr>
        <p:txBody>
          <a:bodyPr>
            <a:normAutofit/>
          </a:bodyPr>
          <a:lstStyle/>
          <a:p>
            <a:r>
              <a:rPr lang="en-US" dirty="0"/>
              <a:t>Boats should be stored on high ground above the anticipated surge.</a:t>
            </a:r>
          </a:p>
        </p:txBody>
      </p:sp>
      <p:pic>
        <p:nvPicPr>
          <p:cNvPr id="10" name="Picture 9">
            <a:extLst>
              <a:ext uri="{FF2B5EF4-FFF2-40B4-BE49-F238E27FC236}">
                <a16:creationId xmlns:a16="http://schemas.microsoft.com/office/drawing/2014/main" id="{53A1D2CC-455A-47FB-9BAE-1535CEA62B9D}"/>
              </a:ext>
            </a:extLst>
          </p:cNvPr>
          <p:cNvPicPr>
            <a:picLocks noChangeAspect="1"/>
          </p:cNvPicPr>
          <p:nvPr/>
        </p:nvPicPr>
        <p:blipFill>
          <a:blip r:embed="rId3"/>
          <a:srcRect l="14438" r="6930" b="1"/>
          <a:stretch>
            <a:fillRect/>
          </a:stretch>
        </p:blipFill>
        <p:spPr>
          <a:xfrm>
            <a:off x="4419600" y="1600200"/>
            <a:ext cx="4343400" cy="4191000"/>
          </a:xfrm>
          <a:prstGeom prst="rect">
            <a:avLst/>
          </a:prstGeom>
          <a:noFill/>
          <a:ln>
            <a:noFill/>
          </a:ln>
        </p:spPr>
      </p:pic>
    </p:spTree>
    <p:extLst>
      <p:ext uri="{BB962C8B-B14F-4D97-AF65-F5344CB8AC3E}">
        <p14:creationId xmlns:p14="http://schemas.microsoft.com/office/powerpoint/2010/main" val="29045279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E21767-EB35-46E2-8972-4D5DE476EED7}"/>
              </a:ext>
            </a:extLst>
          </p:cNvPr>
          <p:cNvSpPr>
            <a:spLocks noGrp="1"/>
          </p:cNvSpPr>
          <p:nvPr>
            <p:ph type="title"/>
          </p:nvPr>
        </p:nvSpPr>
        <p:spPr/>
        <p:txBody>
          <a:bodyPr>
            <a:normAutofit fontScale="90000"/>
          </a:bodyPr>
          <a:lstStyle/>
          <a:p>
            <a:r>
              <a:rPr lang="en-US"/>
              <a:t>Check the Flood Zones in Your Area</a:t>
            </a:r>
            <a:endParaRPr lang="en-US" dirty="0"/>
          </a:p>
        </p:txBody>
      </p:sp>
      <p:pic>
        <p:nvPicPr>
          <p:cNvPr id="2" name="Content Placeholder 1">
            <a:extLst>
              <a:ext uri="{FF2B5EF4-FFF2-40B4-BE49-F238E27FC236}">
                <a16:creationId xmlns:a16="http://schemas.microsoft.com/office/drawing/2014/main" id="{62D2DCD7-3FBC-4879-8316-DBEE51054A32}"/>
              </a:ext>
            </a:extLst>
          </p:cNvPr>
          <p:cNvPicPr>
            <a:picLocks noGrp="1" noChangeAspect="1"/>
          </p:cNvPicPr>
          <p:nvPr>
            <p:ph idx="1"/>
          </p:nvPr>
        </p:nvPicPr>
        <p:blipFill>
          <a:blip r:embed="rId3"/>
          <a:stretch>
            <a:fillRect/>
          </a:stretch>
        </p:blipFill>
        <p:spPr>
          <a:xfrm>
            <a:off x="1115188" y="1597025"/>
            <a:ext cx="7523223" cy="4117975"/>
          </a:xfrm>
        </p:spPr>
      </p:pic>
    </p:spTree>
    <p:extLst>
      <p:ext uri="{BB962C8B-B14F-4D97-AF65-F5344CB8AC3E}">
        <p14:creationId xmlns:p14="http://schemas.microsoft.com/office/powerpoint/2010/main" val="9533888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76705-7F92-ACD0-29D3-D9518BE9D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50BAD-A8CA-ABB4-7CD1-F79D3DBBC1B8}"/>
              </a:ext>
            </a:extLst>
          </p:cNvPr>
          <p:cNvSpPr>
            <a:spLocks noGrp="1"/>
          </p:cNvSpPr>
          <p:nvPr>
            <p:ph type="title"/>
          </p:nvPr>
        </p:nvSpPr>
        <p:spPr>
          <a:xfrm>
            <a:off x="1143000" y="274638"/>
            <a:ext cx="7620000" cy="1143000"/>
          </a:xfrm>
        </p:spPr>
        <p:txBody>
          <a:bodyPr/>
          <a:lstStyle/>
          <a:p>
            <a:r>
              <a:rPr lang="en-US" dirty="0"/>
              <a:t>Pre-storm Preparation</a:t>
            </a:r>
          </a:p>
        </p:txBody>
      </p:sp>
      <p:sp>
        <p:nvSpPr>
          <p:cNvPr id="3" name="Text Placeholder 2">
            <a:extLst>
              <a:ext uri="{FF2B5EF4-FFF2-40B4-BE49-F238E27FC236}">
                <a16:creationId xmlns:a16="http://schemas.microsoft.com/office/drawing/2014/main" id="{DA50FFB9-8414-869B-B5D9-33BCA20AB868}"/>
              </a:ext>
            </a:extLst>
          </p:cNvPr>
          <p:cNvSpPr>
            <a:spLocks noGrp="1"/>
          </p:cNvSpPr>
          <p:nvPr>
            <p:ph type="body" idx="1"/>
          </p:nvPr>
        </p:nvSpPr>
        <p:spPr>
          <a:xfrm>
            <a:off x="1143000" y="1535113"/>
            <a:ext cx="7620000" cy="522287"/>
          </a:xfrm>
        </p:spPr>
        <p:txBody>
          <a:bodyPr>
            <a:normAutofit/>
          </a:bodyPr>
          <a:lstStyle/>
          <a:p>
            <a:r>
              <a:rPr lang="en-US" sz="2800" dirty="0"/>
              <a:t>A boat is no place to be during a hurricane!</a:t>
            </a:r>
          </a:p>
        </p:txBody>
      </p:sp>
      <p:sp>
        <p:nvSpPr>
          <p:cNvPr id="9" name="Content Placeholder 8">
            <a:extLst>
              <a:ext uri="{FF2B5EF4-FFF2-40B4-BE49-F238E27FC236}">
                <a16:creationId xmlns:a16="http://schemas.microsoft.com/office/drawing/2014/main" id="{0957C094-E5A6-D3A9-3AAD-A5E51000521F}"/>
              </a:ext>
            </a:extLst>
          </p:cNvPr>
          <p:cNvSpPr>
            <a:spLocks noGrp="1"/>
          </p:cNvSpPr>
          <p:nvPr>
            <p:ph sz="half" idx="2"/>
          </p:nvPr>
        </p:nvSpPr>
        <p:spPr/>
        <p:txBody>
          <a:bodyPr/>
          <a:lstStyle/>
          <a:p>
            <a:endParaRPr lang="en-US"/>
          </a:p>
        </p:txBody>
      </p:sp>
      <p:pic>
        <p:nvPicPr>
          <p:cNvPr id="12" name="Picture 7" descr="http://www.boatus.com/seaworthy/hurricane/hurricane9.jpg">
            <a:extLst>
              <a:ext uri="{FF2B5EF4-FFF2-40B4-BE49-F238E27FC236}">
                <a16:creationId xmlns:a16="http://schemas.microsoft.com/office/drawing/2014/main" id="{8F1FD606-BC77-CBA6-589C-25C5B7853615}"/>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71160" y="2286000"/>
            <a:ext cx="3291840" cy="2133600"/>
          </a:xfr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6" descr="http://www.boatus.com/seaworthy/hurricane/hurricane8.jpg">
            <a:extLst>
              <a:ext uri="{FF2B5EF4-FFF2-40B4-BE49-F238E27FC236}">
                <a16:creationId xmlns:a16="http://schemas.microsoft.com/office/drawing/2014/main" id="{531E0DD6-0BA9-8EA9-5258-F90480DB2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09800"/>
            <a:ext cx="2543175" cy="2082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8" descr="http://www.boatus.com/seaworthy/hurricane/hurricane2.jpg">
            <a:extLst>
              <a:ext uri="{FF2B5EF4-FFF2-40B4-BE49-F238E27FC236}">
                <a16:creationId xmlns:a16="http://schemas.microsoft.com/office/drawing/2014/main" id="{F0A1DCF8-B8C2-3256-02FF-EA30D6F0CE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886200"/>
            <a:ext cx="2895600" cy="253754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8327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8A61E-AA3D-453E-8A65-02C4F95C85B3}"/>
              </a:ext>
            </a:extLst>
          </p:cNvPr>
          <p:cNvSpPr>
            <a:spLocks noGrp="1"/>
          </p:cNvSpPr>
          <p:nvPr>
            <p:ph type="title"/>
          </p:nvPr>
        </p:nvSpPr>
        <p:spPr/>
        <p:txBody>
          <a:bodyPr/>
          <a:lstStyle/>
          <a:p>
            <a:r>
              <a:rPr lang="en-US" dirty="0"/>
              <a:t>Gather Your Records</a:t>
            </a:r>
          </a:p>
        </p:txBody>
      </p:sp>
      <p:sp>
        <p:nvSpPr>
          <p:cNvPr id="3" name="Content Placeholder 2">
            <a:extLst>
              <a:ext uri="{FF2B5EF4-FFF2-40B4-BE49-F238E27FC236}">
                <a16:creationId xmlns:a16="http://schemas.microsoft.com/office/drawing/2014/main" id="{E7F1DE40-AC07-4C54-9484-6048DE78B9E6}"/>
              </a:ext>
            </a:extLst>
          </p:cNvPr>
          <p:cNvSpPr>
            <a:spLocks noGrp="1"/>
          </p:cNvSpPr>
          <p:nvPr>
            <p:ph sz="half" idx="1"/>
          </p:nvPr>
        </p:nvSpPr>
        <p:spPr>
          <a:xfrm>
            <a:off x="1143000" y="1600200"/>
            <a:ext cx="3810000" cy="4190999"/>
          </a:xfrm>
        </p:spPr>
        <p:txBody>
          <a:bodyPr>
            <a:normAutofit fontScale="92500" lnSpcReduction="10000"/>
          </a:bodyPr>
          <a:lstStyle/>
          <a:p>
            <a:r>
              <a:rPr lang="en-US" dirty="0"/>
              <a:t>The boat insurance policy</a:t>
            </a:r>
          </a:p>
          <a:p>
            <a:r>
              <a:rPr lang="en-US" dirty="0"/>
              <a:t>Recent photos of your boat/trailer</a:t>
            </a:r>
          </a:p>
          <a:p>
            <a:r>
              <a:rPr lang="en-US" dirty="0"/>
              <a:t>State registration</a:t>
            </a:r>
          </a:p>
          <a:p>
            <a:r>
              <a:rPr lang="en-US" dirty="0"/>
              <a:t>Equipment inventory</a:t>
            </a:r>
          </a:p>
          <a:p>
            <a:r>
              <a:rPr lang="en-US" dirty="0"/>
              <a:t>Documents with your marina/storage operator</a:t>
            </a:r>
          </a:p>
        </p:txBody>
      </p:sp>
      <p:sp>
        <p:nvSpPr>
          <p:cNvPr id="4" name="Content Placeholder 3">
            <a:extLst>
              <a:ext uri="{FF2B5EF4-FFF2-40B4-BE49-F238E27FC236}">
                <a16:creationId xmlns:a16="http://schemas.microsoft.com/office/drawing/2014/main" id="{4D50A611-2A32-46E3-9931-4CDCA4819C72}"/>
              </a:ext>
            </a:extLst>
          </p:cNvPr>
          <p:cNvSpPr>
            <a:spLocks noGrp="1"/>
          </p:cNvSpPr>
          <p:nvPr>
            <p:ph sz="half" idx="2"/>
          </p:nvPr>
        </p:nvSpPr>
        <p:spPr>
          <a:xfrm>
            <a:off x="5105400" y="1600200"/>
            <a:ext cx="3657600" cy="4191000"/>
          </a:xfrm>
        </p:spPr>
        <p:txBody>
          <a:bodyPr>
            <a:normAutofit fontScale="92500" lnSpcReduction="10000"/>
          </a:bodyPr>
          <a:lstStyle/>
          <a:p>
            <a:r>
              <a:rPr lang="en-US" dirty="0"/>
              <a:t>Important telephone numbers:</a:t>
            </a:r>
          </a:p>
          <a:p>
            <a:pPr lvl="1"/>
            <a:r>
              <a:rPr lang="en-US" dirty="0"/>
              <a:t>Insurance agent</a:t>
            </a:r>
          </a:p>
          <a:p>
            <a:pPr lvl="1"/>
            <a:r>
              <a:rPr lang="en-US" dirty="0"/>
              <a:t>Marina operator/ harbormaster</a:t>
            </a:r>
          </a:p>
          <a:p>
            <a:pPr lvl="1"/>
            <a:r>
              <a:rPr lang="en-US" dirty="0"/>
              <a:t>Neighbors</a:t>
            </a:r>
          </a:p>
          <a:p>
            <a:pPr lvl="1"/>
            <a:r>
              <a:rPr lang="en-US" dirty="0"/>
              <a:t>Local law enforcement</a:t>
            </a:r>
          </a:p>
          <a:p>
            <a:pPr lvl="1"/>
            <a:r>
              <a:rPr lang="en-US" dirty="0"/>
              <a:t>U.S. Coast Guard</a:t>
            </a:r>
          </a:p>
        </p:txBody>
      </p:sp>
    </p:spTree>
    <p:extLst>
      <p:ext uri="{BB962C8B-B14F-4D97-AF65-F5344CB8AC3E}">
        <p14:creationId xmlns:p14="http://schemas.microsoft.com/office/powerpoint/2010/main" val="31765213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919D-7E7F-41BD-8D0C-8923C6599067}"/>
              </a:ext>
            </a:extLst>
          </p:cNvPr>
          <p:cNvSpPr>
            <a:spLocks noGrp="1"/>
          </p:cNvSpPr>
          <p:nvPr>
            <p:ph type="title"/>
          </p:nvPr>
        </p:nvSpPr>
        <p:spPr/>
        <p:txBody>
          <a:bodyPr>
            <a:noAutofit/>
          </a:bodyPr>
          <a:lstStyle/>
          <a:p>
            <a:r>
              <a:rPr lang="en-US" sz="3600" dirty="0"/>
              <a:t>Take Time to Read Your Boat’s Important Documents</a:t>
            </a:r>
          </a:p>
        </p:txBody>
      </p:sp>
      <p:sp>
        <p:nvSpPr>
          <p:cNvPr id="6" name="Content Placeholder 5">
            <a:extLst>
              <a:ext uri="{FF2B5EF4-FFF2-40B4-BE49-F238E27FC236}">
                <a16:creationId xmlns:a16="http://schemas.microsoft.com/office/drawing/2014/main" id="{45F681B9-5291-4160-B494-6F1E18D5D53C}"/>
              </a:ext>
            </a:extLst>
          </p:cNvPr>
          <p:cNvSpPr>
            <a:spLocks noGrp="1"/>
          </p:cNvSpPr>
          <p:nvPr>
            <p:ph idx="1"/>
          </p:nvPr>
        </p:nvSpPr>
        <p:spPr/>
        <p:txBody>
          <a:bodyPr>
            <a:normAutofit lnSpcReduction="10000"/>
          </a:bodyPr>
          <a:lstStyle/>
          <a:p>
            <a:r>
              <a:rPr lang="en-US" sz="2800" dirty="0"/>
              <a:t>Your contract with your marina/storage operator</a:t>
            </a:r>
          </a:p>
          <a:p>
            <a:pPr lvl="1"/>
            <a:r>
              <a:rPr lang="en-US" sz="2400" dirty="0"/>
              <a:t>Some marinas require that you haul your boat in advance of a storm to protect your boat and the marina.</a:t>
            </a:r>
          </a:p>
          <a:p>
            <a:r>
              <a:rPr lang="en-US" dirty="0"/>
              <a:t>Your boat’s insurance policy</a:t>
            </a:r>
          </a:p>
          <a:p>
            <a:pPr lvl="1"/>
            <a:r>
              <a:rPr lang="en-US" sz="2400" dirty="0"/>
              <a:t>Your policy may cover some of the cost of hauling or moving your boat prior to a hurricane.</a:t>
            </a:r>
          </a:p>
          <a:p>
            <a:pPr lvl="1"/>
            <a:r>
              <a:rPr lang="en-US" sz="2400" dirty="0"/>
              <a:t>Call your agent with any questions.</a:t>
            </a:r>
          </a:p>
        </p:txBody>
      </p:sp>
    </p:spTree>
    <p:extLst>
      <p:ext uri="{BB962C8B-B14F-4D97-AF65-F5344CB8AC3E}">
        <p14:creationId xmlns:p14="http://schemas.microsoft.com/office/powerpoint/2010/main" val="118824887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DF147-68CE-44CF-A2A9-8306924945C5}"/>
              </a:ext>
            </a:extLst>
          </p:cNvPr>
          <p:cNvSpPr>
            <a:spLocks noGrp="1"/>
          </p:cNvSpPr>
          <p:nvPr>
            <p:ph type="title"/>
          </p:nvPr>
        </p:nvSpPr>
        <p:spPr>
          <a:xfrm>
            <a:off x="1371600" y="269632"/>
            <a:ext cx="7467600" cy="1143000"/>
          </a:xfrm>
        </p:spPr>
        <p:txBody>
          <a:bodyPr>
            <a:noAutofit/>
          </a:bodyPr>
          <a:lstStyle/>
          <a:p>
            <a:r>
              <a:rPr lang="en-US" sz="3600" dirty="0"/>
              <a:t>If You Choose to Evacuate</a:t>
            </a:r>
          </a:p>
        </p:txBody>
      </p:sp>
      <p:sp>
        <p:nvSpPr>
          <p:cNvPr id="3" name="Content Placeholder 2">
            <a:extLst>
              <a:ext uri="{FF2B5EF4-FFF2-40B4-BE49-F238E27FC236}">
                <a16:creationId xmlns:a16="http://schemas.microsoft.com/office/drawing/2014/main" id="{164BE8E7-01F3-4D1A-9848-7B36BA0DEC3D}"/>
              </a:ext>
            </a:extLst>
          </p:cNvPr>
          <p:cNvSpPr>
            <a:spLocks noGrp="1"/>
          </p:cNvSpPr>
          <p:nvPr>
            <p:ph idx="1"/>
          </p:nvPr>
        </p:nvSpPr>
        <p:spPr/>
        <p:txBody>
          <a:bodyPr>
            <a:normAutofit lnSpcReduction="10000"/>
          </a:bodyPr>
          <a:lstStyle/>
          <a:p>
            <a:r>
              <a:rPr lang="en-US" dirty="0"/>
              <a:t>Gather your supplies:</a:t>
            </a:r>
          </a:p>
          <a:p>
            <a:pPr lvl="1"/>
            <a:r>
              <a:rPr lang="en-US" dirty="0"/>
              <a:t>Clothes, medicine, pets, face masks, snacks, portable radio</a:t>
            </a:r>
          </a:p>
          <a:p>
            <a:pPr lvl="1"/>
            <a:r>
              <a:rPr lang="en-US" dirty="0"/>
              <a:t>Charge your mobile phone</a:t>
            </a:r>
          </a:p>
          <a:p>
            <a:r>
              <a:rPr lang="en-US" dirty="0"/>
              <a:t>Know where you are going</a:t>
            </a:r>
          </a:p>
          <a:p>
            <a:r>
              <a:rPr lang="en-US" dirty="0"/>
              <a:t>Take copies of important documents</a:t>
            </a:r>
          </a:p>
          <a:p>
            <a:r>
              <a:rPr lang="en-US" dirty="0"/>
              <a:t>Tell neighbors and family where you are going</a:t>
            </a:r>
          </a:p>
        </p:txBody>
      </p:sp>
    </p:spTree>
    <p:extLst>
      <p:ext uri="{BB962C8B-B14F-4D97-AF65-F5344CB8AC3E}">
        <p14:creationId xmlns:p14="http://schemas.microsoft.com/office/powerpoint/2010/main" val="175261677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E27DA-1D56-CFA5-3811-1307AF7DCC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EDFEDE4-D4F1-9645-8C76-2EB19418C716}"/>
              </a:ext>
            </a:extLst>
          </p:cNvPr>
          <p:cNvPicPr>
            <a:picLocks noChangeAspect="1"/>
          </p:cNvPicPr>
          <p:nvPr/>
        </p:nvPicPr>
        <p:blipFill>
          <a:blip r:embed="rId3"/>
          <a:stretch>
            <a:fillRect/>
          </a:stretch>
        </p:blipFill>
        <p:spPr>
          <a:xfrm>
            <a:off x="1151142" y="990600"/>
            <a:ext cx="7684745" cy="4800600"/>
          </a:xfrm>
          <a:prstGeom prst="rect">
            <a:avLst/>
          </a:prstGeom>
        </p:spPr>
      </p:pic>
      <p:sp>
        <p:nvSpPr>
          <p:cNvPr id="6" name="Title 5">
            <a:extLst>
              <a:ext uri="{FF2B5EF4-FFF2-40B4-BE49-F238E27FC236}">
                <a16:creationId xmlns:a16="http://schemas.microsoft.com/office/drawing/2014/main" id="{285AC704-1738-45F5-DA44-0A923303F4FA}"/>
              </a:ext>
            </a:extLst>
          </p:cNvPr>
          <p:cNvSpPr>
            <a:spLocks noGrp="1"/>
          </p:cNvSpPr>
          <p:nvPr>
            <p:ph type="title"/>
          </p:nvPr>
        </p:nvSpPr>
        <p:spPr/>
        <p:txBody>
          <a:bodyPr>
            <a:normAutofit fontScale="90000"/>
          </a:bodyPr>
          <a:lstStyle/>
          <a:p>
            <a:r>
              <a:rPr lang="en-US" dirty="0"/>
              <a:t>You’re Caught in a Storm, Now What?</a:t>
            </a:r>
          </a:p>
        </p:txBody>
      </p:sp>
    </p:spTree>
    <p:extLst>
      <p:ext uri="{BB962C8B-B14F-4D97-AF65-F5344CB8AC3E}">
        <p14:creationId xmlns:p14="http://schemas.microsoft.com/office/powerpoint/2010/main" val="406915769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C38C-DD57-6E8A-A253-1A1E744F4891}"/>
              </a:ext>
            </a:extLst>
          </p:cNvPr>
          <p:cNvSpPr>
            <a:spLocks noGrp="1"/>
          </p:cNvSpPr>
          <p:nvPr>
            <p:ph type="title"/>
          </p:nvPr>
        </p:nvSpPr>
        <p:spPr>
          <a:xfrm>
            <a:off x="1143000" y="274638"/>
            <a:ext cx="7620000" cy="1143000"/>
          </a:xfrm>
        </p:spPr>
        <p:txBody>
          <a:bodyPr anchor="ctr">
            <a:normAutofit fontScale="90000"/>
          </a:bodyPr>
          <a:lstStyle/>
          <a:p>
            <a:r>
              <a:rPr lang="en-US"/>
              <a:t>What if you’re caught out in a storm?</a:t>
            </a:r>
          </a:p>
        </p:txBody>
      </p:sp>
      <p:sp>
        <p:nvSpPr>
          <p:cNvPr id="3" name="Content Placeholder 2">
            <a:extLst>
              <a:ext uri="{FF2B5EF4-FFF2-40B4-BE49-F238E27FC236}">
                <a16:creationId xmlns:a16="http://schemas.microsoft.com/office/drawing/2014/main" id="{457A11F6-4EA0-2857-7573-4BD0DBAF14D3}"/>
              </a:ext>
            </a:extLst>
          </p:cNvPr>
          <p:cNvSpPr>
            <a:spLocks noGrp="1"/>
          </p:cNvSpPr>
          <p:nvPr>
            <p:ph sz="half" idx="1"/>
          </p:nvPr>
        </p:nvSpPr>
        <p:spPr>
          <a:xfrm>
            <a:off x="1143000" y="1600200"/>
            <a:ext cx="3581400" cy="4190999"/>
          </a:xfrm>
        </p:spPr>
        <p:txBody>
          <a:bodyPr>
            <a:normAutofit fontScale="92500" lnSpcReduction="20000"/>
          </a:bodyPr>
          <a:lstStyle/>
          <a:p>
            <a:r>
              <a:rPr lang="en-US" dirty="0"/>
              <a:t>At the first sign of heavy weather, seek shelter.</a:t>
            </a:r>
          </a:p>
          <a:p>
            <a:r>
              <a:rPr lang="en-US" dirty="0"/>
              <a:t>Don’t let passengers remove life jackets.</a:t>
            </a:r>
          </a:p>
          <a:p>
            <a:r>
              <a:rPr lang="en-US" dirty="0"/>
              <a:t>Keep them low and centered.</a:t>
            </a:r>
          </a:p>
          <a:p>
            <a:r>
              <a:rPr lang="en-US" dirty="0"/>
              <a:t>Call the USCG on Channel 16 at the first sign of trouble.</a:t>
            </a:r>
          </a:p>
        </p:txBody>
      </p:sp>
      <p:pic>
        <p:nvPicPr>
          <p:cNvPr id="7" name="Picture 5">
            <a:extLst>
              <a:ext uri="{FF2B5EF4-FFF2-40B4-BE49-F238E27FC236}">
                <a16:creationId xmlns:a16="http://schemas.microsoft.com/office/drawing/2014/main" id="{9587EF2C-6B25-0EC2-ED60-C6D9CD5D66CE}"/>
              </a:ext>
            </a:extLst>
          </p:cNvPr>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p:blipFill>
        <p:spPr bwMode="auto">
          <a:xfrm>
            <a:off x="4876800" y="1752600"/>
            <a:ext cx="3886200" cy="3886200"/>
          </a:xfr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87244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FCEFBE-0AF4-4049-987E-C5CF53440239}"/>
              </a:ext>
            </a:extLst>
          </p:cNvPr>
          <p:cNvPicPr>
            <a:picLocks noChangeAspect="1"/>
          </p:cNvPicPr>
          <p:nvPr/>
        </p:nvPicPr>
        <p:blipFill>
          <a:blip r:embed="rId3">
            <a:alphaModFix amt="50000"/>
          </a:blip>
          <a:stretch>
            <a:fillRect/>
          </a:stretch>
        </p:blipFill>
        <p:spPr>
          <a:xfrm>
            <a:off x="1211334" y="990600"/>
            <a:ext cx="7523092" cy="4800600"/>
          </a:xfrm>
          <a:prstGeom prst="rect">
            <a:avLst/>
          </a:prstGeom>
        </p:spPr>
      </p:pic>
      <p:sp>
        <p:nvSpPr>
          <p:cNvPr id="5" name="Title 4">
            <a:extLst>
              <a:ext uri="{FF2B5EF4-FFF2-40B4-BE49-F238E27FC236}">
                <a16:creationId xmlns:a16="http://schemas.microsoft.com/office/drawing/2014/main" id="{7E17F80B-A794-4D7D-9E4B-F3B4479965A3}"/>
              </a:ext>
            </a:extLst>
          </p:cNvPr>
          <p:cNvSpPr>
            <a:spLocks noGrp="1"/>
          </p:cNvSpPr>
          <p:nvPr>
            <p:ph type="title"/>
          </p:nvPr>
        </p:nvSpPr>
        <p:spPr/>
        <p:txBody>
          <a:bodyPr>
            <a:normAutofit fontScale="90000"/>
          </a:bodyPr>
          <a:lstStyle/>
          <a:p>
            <a:r>
              <a:rPr lang="en-US" dirty="0"/>
              <a:t>After the Storm, Now What?</a:t>
            </a:r>
          </a:p>
        </p:txBody>
      </p:sp>
    </p:spTree>
    <p:extLst>
      <p:ext uri="{BB962C8B-B14F-4D97-AF65-F5344CB8AC3E}">
        <p14:creationId xmlns:p14="http://schemas.microsoft.com/office/powerpoint/2010/main" val="147410596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76CC-2104-455C-A7DA-761FE330EB1A}"/>
              </a:ext>
            </a:extLst>
          </p:cNvPr>
          <p:cNvSpPr>
            <a:spLocks noGrp="1"/>
          </p:cNvSpPr>
          <p:nvPr>
            <p:ph type="title"/>
          </p:nvPr>
        </p:nvSpPr>
        <p:spPr>
          <a:xfrm>
            <a:off x="1066800" y="269632"/>
            <a:ext cx="7772400" cy="1143000"/>
          </a:xfrm>
        </p:spPr>
        <p:txBody>
          <a:bodyPr/>
          <a:lstStyle/>
          <a:p>
            <a:r>
              <a:rPr lang="en-US" dirty="0"/>
              <a:t>After the Storm</a:t>
            </a:r>
          </a:p>
        </p:txBody>
      </p:sp>
      <p:sp>
        <p:nvSpPr>
          <p:cNvPr id="3" name="Content Placeholder 2">
            <a:extLst>
              <a:ext uri="{FF2B5EF4-FFF2-40B4-BE49-F238E27FC236}">
                <a16:creationId xmlns:a16="http://schemas.microsoft.com/office/drawing/2014/main" id="{48A166F9-521D-46D8-95D8-B88B6A18B33D}"/>
              </a:ext>
            </a:extLst>
          </p:cNvPr>
          <p:cNvSpPr>
            <a:spLocks noGrp="1"/>
          </p:cNvSpPr>
          <p:nvPr>
            <p:ph idx="1"/>
          </p:nvPr>
        </p:nvSpPr>
        <p:spPr>
          <a:xfrm>
            <a:off x="1066800" y="1596413"/>
            <a:ext cx="7772400" cy="4194787"/>
          </a:xfrm>
        </p:spPr>
        <p:txBody>
          <a:bodyPr/>
          <a:lstStyle/>
          <a:p>
            <a:r>
              <a:rPr lang="en-US" dirty="0"/>
              <a:t>Determine if there is damage to the boat as soon as possible:</a:t>
            </a:r>
          </a:p>
          <a:p>
            <a:pPr lvl="1"/>
            <a:r>
              <a:rPr lang="en-US" dirty="0"/>
              <a:t>Take actions that a prudent person would take to save and preserve your property. </a:t>
            </a:r>
          </a:p>
          <a:p>
            <a:pPr lvl="1"/>
            <a:r>
              <a:rPr lang="en-US" dirty="0"/>
              <a:t>If repairs can be made, obtain estimates and act quickly to get back on the water.</a:t>
            </a:r>
          </a:p>
        </p:txBody>
      </p:sp>
    </p:spTree>
    <p:extLst>
      <p:ext uri="{BB962C8B-B14F-4D97-AF65-F5344CB8AC3E}">
        <p14:creationId xmlns:p14="http://schemas.microsoft.com/office/powerpoint/2010/main" val="125511963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76CC-2104-455C-A7DA-761FE330EB1A}"/>
              </a:ext>
            </a:extLst>
          </p:cNvPr>
          <p:cNvSpPr>
            <a:spLocks noGrp="1"/>
          </p:cNvSpPr>
          <p:nvPr>
            <p:ph type="title"/>
          </p:nvPr>
        </p:nvSpPr>
        <p:spPr/>
        <p:txBody>
          <a:bodyPr/>
          <a:lstStyle/>
          <a:p>
            <a:r>
              <a:rPr lang="en-US" dirty="0"/>
              <a:t>After the Storm</a:t>
            </a:r>
          </a:p>
        </p:txBody>
      </p:sp>
      <p:sp>
        <p:nvSpPr>
          <p:cNvPr id="3" name="Content Placeholder 2">
            <a:extLst>
              <a:ext uri="{FF2B5EF4-FFF2-40B4-BE49-F238E27FC236}">
                <a16:creationId xmlns:a16="http://schemas.microsoft.com/office/drawing/2014/main" id="{48A166F9-521D-46D8-95D8-B88B6A18B33D}"/>
              </a:ext>
            </a:extLst>
          </p:cNvPr>
          <p:cNvSpPr>
            <a:spLocks noGrp="1"/>
          </p:cNvSpPr>
          <p:nvPr>
            <p:ph idx="1"/>
          </p:nvPr>
        </p:nvSpPr>
        <p:spPr/>
        <p:txBody>
          <a:bodyPr>
            <a:normAutofit lnSpcReduction="10000"/>
          </a:bodyPr>
          <a:lstStyle/>
          <a:p>
            <a:r>
              <a:rPr lang="en-US" dirty="0"/>
              <a:t>If you tied up in a canal, be sure to move your boat as soon as possible.</a:t>
            </a:r>
          </a:p>
          <a:p>
            <a:r>
              <a:rPr lang="en-US" dirty="0"/>
              <a:t>Beware of looters who may be helping themselves. </a:t>
            </a:r>
          </a:p>
          <a:p>
            <a:pPr lvl="1"/>
            <a:r>
              <a:rPr lang="en-US" dirty="0"/>
              <a:t>If you experience theft, call the police or sheriff to make a report. </a:t>
            </a:r>
          </a:p>
          <a:p>
            <a:pPr lvl="1"/>
            <a:r>
              <a:rPr lang="en-US" dirty="0"/>
              <a:t>Get a copy of the police report, including the report number, to share with your insurance company.</a:t>
            </a:r>
          </a:p>
        </p:txBody>
      </p:sp>
    </p:spTree>
    <p:extLst>
      <p:ext uri="{BB962C8B-B14F-4D97-AF65-F5344CB8AC3E}">
        <p14:creationId xmlns:p14="http://schemas.microsoft.com/office/powerpoint/2010/main" val="301894201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76CC-2104-455C-A7DA-761FE330EB1A}"/>
              </a:ext>
            </a:extLst>
          </p:cNvPr>
          <p:cNvSpPr>
            <a:spLocks noGrp="1"/>
          </p:cNvSpPr>
          <p:nvPr>
            <p:ph type="title"/>
          </p:nvPr>
        </p:nvSpPr>
        <p:spPr/>
        <p:txBody>
          <a:bodyPr/>
          <a:lstStyle/>
          <a:p>
            <a:r>
              <a:rPr lang="en-US" dirty="0"/>
              <a:t>After the Storm</a:t>
            </a:r>
          </a:p>
        </p:txBody>
      </p:sp>
      <p:sp>
        <p:nvSpPr>
          <p:cNvPr id="3" name="Content Placeholder 2">
            <a:extLst>
              <a:ext uri="{FF2B5EF4-FFF2-40B4-BE49-F238E27FC236}">
                <a16:creationId xmlns:a16="http://schemas.microsoft.com/office/drawing/2014/main" id="{48A166F9-521D-46D8-95D8-B88B6A18B33D}"/>
              </a:ext>
            </a:extLst>
          </p:cNvPr>
          <p:cNvSpPr>
            <a:spLocks noGrp="1"/>
          </p:cNvSpPr>
          <p:nvPr>
            <p:ph sz="half" idx="1"/>
          </p:nvPr>
        </p:nvSpPr>
        <p:spPr/>
        <p:txBody>
          <a:bodyPr>
            <a:normAutofit/>
          </a:bodyPr>
          <a:lstStyle/>
          <a:p>
            <a:r>
              <a:rPr lang="en-US" dirty="0"/>
              <a:t>If you fear the vessel is a total loss, consult with your insurance company.</a:t>
            </a:r>
          </a:p>
          <a:p>
            <a:pPr lvl="1"/>
            <a:r>
              <a:rPr lang="en-US" dirty="0"/>
              <a:t>The boat may have to be moved to a salvage yard’s storage area.</a:t>
            </a:r>
          </a:p>
        </p:txBody>
      </p:sp>
      <p:pic>
        <p:nvPicPr>
          <p:cNvPr id="6" name="Content Placeholder 5">
            <a:extLst>
              <a:ext uri="{FF2B5EF4-FFF2-40B4-BE49-F238E27FC236}">
                <a16:creationId xmlns:a16="http://schemas.microsoft.com/office/drawing/2014/main" id="{16D05090-1B28-4956-AA5C-C73C68ADEE34}"/>
              </a:ext>
            </a:extLst>
          </p:cNvPr>
          <p:cNvPicPr>
            <a:picLocks noGrp="1" noChangeAspect="1"/>
          </p:cNvPicPr>
          <p:nvPr>
            <p:ph sz="half" idx="2"/>
          </p:nvPr>
        </p:nvPicPr>
        <p:blipFill>
          <a:blip r:embed="rId3"/>
          <a:stretch>
            <a:fillRect/>
          </a:stretch>
        </p:blipFill>
        <p:spPr>
          <a:xfrm>
            <a:off x="4800600" y="1828800"/>
            <a:ext cx="4038600" cy="3024689"/>
          </a:xfrm>
          <a:prstGeom prst="rect">
            <a:avLst/>
          </a:prstGeom>
        </p:spPr>
      </p:pic>
    </p:spTree>
    <p:extLst>
      <p:ext uri="{BB962C8B-B14F-4D97-AF65-F5344CB8AC3E}">
        <p14:creationId xmlns:p14="http://schemas.microsoft.com/office/powerpoint/2010/main" val="62311851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A1E5-20DD-BAD9-7F88-1C29000424F1}"/>
              </a:ext>
            </a:extLst>
          </p:cNvPr>
          <p:cNvSpPr>
            <a:spLocks noGrp="1"/>
          </p:cNvSpPr>
          <p:nvPr>
            <p:ph type="title"/>
          </p:nvPr>
        </p:nvSpPr>
        <p:spPr>
          <a:xfrm>
            <a:off x="1066800" y="269632"/>
            <a:ext cx="7772400" cy="1143000"/>
          </a:xfrm>
        </p:spPr>
        <p:txBody>
          <a:bodyPr>
            <a:normAutofit fontScale="90000"/>
          </a:bodyPr>
          <a:lstStyle/>
          <a:p>
            <a:r>
              <a:rPr lang="en-US" dirty="0"/>
              <a:t>What about after the storm?</a:t>
            </a:r>
          </a:p>
        </p:txBody>
      </p:sp>
      <p:sp>
        <p:nvSpPr>
          <p:cNvPr id="3" name="Content Placeholder 2">
            <a:extLst>
              <a:ext uri="{FF2B5EF4-FFF2-40B4-BE49-F238E27FC236}">
                <a16:creationId xmlns:a16="http://schemas.microsoft.com/office/drawing/2014/main" id="{9840A0E2-4E41-4166-B5BF-6E797882481D}"/>
              </a:ext>
            </a:extLst>
          </p:cNvPr>
          <p:cNvSpPr>
            <a:spLocks noGrp="1"/>
          </p:cNvSpPr>
          <p:nvPr>
            <p:ph idx="1"/>
          </p:nvPr>
        </p:nvSpPr>
        <p:spPr>
          <a:xfrm>
            <a:off x="1066800" y="1596413"/>
            <a:ext cx="7772400" cy="4194787"/>
          </a:xfrm>
        </p:spPr>
        <p:txBody>
          <a:bodyPr>
            <a:normAutofit fontScale="92500" lnSpcReduction="10000"/>
          </a:bodyPr>
          <a:lstStyle/>
          <a:p>
            <a:r>
              <a:rPr lang="en-US" dirty="0"/>
              <a:t>Don’t try to board a partially sunken boat; seek salvage assistance.</a:t>
            </a:r>
          </a:p>
          <a:p>
            <a:r>
              <a:rPr lang="en-US" dirty="0"/>
              <a:t> If the boat is washed inland, do not approach until authorities say it is safe.</a:t>
            </a:r>
          </a:p>
          <a:p>
            <a:r>
              <a:rPr lang="en-US" dirty="0"/>
              <a:t> Do only what can be done safely and what authorities permit.</a:t>
            </a:r>
          </a:p>
          <a:p>
            <a:r>
              <a:rPr lang="en-US" dirty="0"/>
              <a:t> Watch out for and report oil, gasoline, or chemical spills to the USCG and local emergency agencies.</a:t>
            </a:r>
          </a:p>
        </p:txBody>
      </p:sp>
    </p:spTree>
    <p:extLst>
      <p:ext uri="{BB962C8B-B14F-4D97-AF65-F5344CB8AC3E}">
        <p14:creationId xmlns:p14="http://schemas.microsoft.com/office/powerpoint/2010/main" val="3856013441"/>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6049D-72E7-C789-9E3B-2B199BF4219F}"/>
              </a:ext>
            </a:extLst>
          </p:cNvPr>
          <p:cNvSpPr>
            <a:spLocks noGrp="1"/>
          </p:cNvSpPr>
          <p:nvPr>
            <p:ph type="title"/>
          </p:nvPr>
        </p:nvSpPr>
        <p:spPr>
          <a:xfrm>
            <a:off x="1143000" y="274638"/>
            <a:ext cx="7620000" cy="1143000"/>
          </a:xfrm>
        </p:spPr>
        <p:txBody>
          <a:bodyPr anchor="ctr">
            <a:normAutofit fontScale="90000"/>
          </a:bodyPr>
          <a:lstStyle/>
          <a:p>
            <a:r>
              <a:rPr lang="en-US" dirty="0"/>
              <a:t>What about after the storm?</a:t>
            </a:r>
          </a:p>
        </p:txBody>
      </p:sp>
      <p:sp>
        <p:nvSpPr>
          <p:cNvPr id="3" name="Content Placeholder 2">
            <a:extLst>
              <a:ext uri="{FF2B5EF4-FFF2-40B4-BE49-F238E27FC236}">
                <a16:creationId xmlns:a16="http://schemas.microsoft.com/office/drawing/2014/main" id="{CC12951F-BE66-DAA0-7CCD-FAD7FC4BBC96}"/>
              </a:ext>
            </a:extLst>
          </p:cNvPr>
          <p:cNvSpPr>
            <a:spLocks noGrp="1"/>
          </p:cNvSpPr>
          <p:nvPr>
            <p:ph sz="half" idx="1"/>
          </p:nvPr>
        </p:nvSpPr>
        <p:spPr>
          <a:xfrm>
            <a:off x="1143000" y="1600200"/>
            <a:ext cx="3581400" cy="4190999"/>
          </a:xfrm>
        </p:spPr>
        <p:txBody>
          <a:bodyPr>
            <a:normAutofit lnSpcReduction="10000"/>
          </a:bodyPr>
          <a:lstStyle/>
          <a:p>
            <a:r>
              <a:rPr lang="en-US" dirty="0"/>
              <a:t>Check your state law. In many states, you can’t be kicked out of a marina or storage area.</a:t>
            </a:r>
          </a:p>
          <a:p>
            <a:r>
              <a:rPr lang="en-US" dirty="0"/>
              <a:t>But you could be responsible for damage caused by your boat.</a:t>
            </a:r>
          </a:p>
        </p:txBody>
      </p:sp>
      <p:pic>
        <p:nvPicPr>
          <p:cNvPr id="7" name="Content Placeholder 6" descr="post storm marina-2">
            <a:extLst>
              <a:ext uri="{FF2B5EF4-FFF2-40B4-BE49-F238E27FC236}">
                <a16:creationId xmlns:a16="http://schemas.microsoft.com/office/drawing/2014/main" id="{4791AF01-D7FC-BFFD-D5F9-3C3E2CFACC0E}"/>
              </a:ext>
            </a:extLst>
          </p:cNvPr>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bwMode="auto">
          <a:xfrm>
            <a:off x="4876800" y="1716024"/>
            <a:ext cx="3886200" cy="3959352"/>
          </a:xfr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40420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62B5-8672-4C9A-B8E0-5AB79801F3C5}"/>
              </a:ext>
            </a:extLst>
          </p:cNvPr>
          <p:cNvSpPr>
            <a:spLocks noGrp="1"/>
          </p:cNvSpPr>
          <p:nvPr>
            <p:ph type="title"/>
          </p:nvPr>
        </p:nvSpPr>
        <p:spPr/>
        <p:txBody>
          <a:bodyPr>
            <a:normAutofit fontScale="90000"/>
          </a:bodyPr>
          <a:lstStyle/>
          <a:p>
            <a:r>
              <a:rPr lang="en-US" dirty="0"/>
              <a:t>Making an Insurance Claim</a:t>
            </a:r>
          </a:p>
        </p:txBody>
      </p:sp>
      <p:sp>
        <p:nvSpPr>
          <p:cNvPr id="3" name="Content Placeholder 2">
            <a:extLst>
              <a:ext uri="{FF2B5EF4-FFF2-40B4-BE49-F238E27FC236}">
                <a16:creationId xmlns:a16="http://schemas.microsoft.com/office/drawing/2014/main" id="{5663AE49-7567-4134-AECD-F388E6D389A4}"/>
              </a:ext>
            </a:extLst>
          </p:cNvPr>
          <p:cNvSpPr>
            <a:spLocks noGrp="1"/>
          </p:cNvSpPr>
          <p:nvPr>
            <p:ph sz="half" idx="1"/>
          </p:nvPr>
        </p:nvSpPr>
        <p:spPr/>
        <p:txBody>
          <a:bodyPr>
            <a:normAutofit fontScale="85000" lnSpcReduction="20000"/>
          </a:bodyPr>
          <a:lstStyle/>
          <a:p>
            <a:r>
              <a:rPr lang="en-US" dirty="0"/>
              <a:t>Photograph the damage </a:t>
            </a:r>
          </a:p>
          <a:p>
            <a:r>
              <a:rPr lang="en-US" dirty="0"/>
              <a:t>Undertake only repairs necessary to prevent further damage.</a:t>
            </a:r>
          </a:p>
          <a:p>
            <a:r>
              <a:rPr lang="en-US" dirty="0"/>
              <a:t>Call your insurance agent:</a:t>
            </a:r>
          </a:p>
          <a:p>
            <a:pPr lvl="1"/>
            <a:r>
              <a:rPr lang="en-US" dirty="0"/>
              <a:t>Be ready with your information</a:t>
            </a:r>
          </a:p>
          <a:p>
            <a:pPr lvl="1"/>
            <a:r>
              <a:rPr lang="en-US" dirty="0"/>
              <a:t>A surveyor will be assigned to review the damage.</a:t>
            </a:r>
          </a:p>
        </p:txBody>
      </p:sp>
      <p:pic>
        <p:nvPicPr>
          <p:cNvPr id="6" name="Content Placeholder 5">
            <a:extLst>
              <a:ext uri="{FF2B5EF4-FFF2-40B4-BE49-F238E27FC236}">
                <a16:creationId xmlns:a16="http://schemas.microsoft.com/office/drawing/2014/main" id="{1ACE92B3-C16D-43B3-859F-3D1498386EC3}"/>
              </a:ext>
            </a:extLst>
          </p:cNvPr>
          <p:cNvPicPr>
            <a:picLocks noGrp="1" noChangeAspect="1"/>
          </p:cNvPicPr>
          <p:nvPr>
            <p:ph sz="half" idx="2"/>
          </p:nvPr>
        </p:nvPicPr>
        <p:blipFill>
          <a:blip r:embed="rId3"/>
          <a:stretch>
            <a:fillRect/>
          </a:stretch>
        </p:blipFill>
        <p:spPr>
          <a:xfrm>
            <a:off x="4800600" y="1905000"/>
            <a:ext cx="4038600" cy="3024689"/>
          </a:xfrm>
          <a:prstGeom prst="rect">
            <a:avLst/>
          </a:prstGeom>
        </p:spPr>
      </p:pic>
    </p:spTree>
    <p:extLst>
      <p:ext uri="{BB962C8B-B14F-4D97-AF65-F5344CB8AC3E}">
        <p14:creationId xmlns:p14="http://schemas.microsoft.com/office/powerpoint/2010/main" val="1288785745"/>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62B5-8672-4C9A-B8E0-5AB79801F3C5}"/>
              </a:ext>
            </a:extLst>
          </p:cNvPr>
          <p:cNvSpPr>
            <a:spLocks noGrp="1"/>
          </p:cNvSpPr>
          <p:nvPr>
            <p:ph type="title"/>
          </p:nvPr>
        </p:nvSpPr>
        <p:spPr/>
        <p:txBody>
          <a:bodyPr>
            <a:normAutofit fontScale="90000"/>
          </a:bodyPr>
          <a:lstStyle/>
          <a:p>
            <a:r>
              <a:rPr lang="en-US" dirty="0"/>
              <a:t>Making an Insurance Claim</a:t>
            </a:r>
          </a:p>
        </p:txBody>
      </p:sp>
      <p:sp>
        <p:nvSpPr>
          <p:cNvPr id="3" name="Content Placeholder 2">
            <a:extLst>
              <a:ext uri="{FF2B5EF4-FFF2-40B4-BE49-F238E27FC236}">
                <a16:creationId xmlns:a16="http://schemas.microsoft.com/office/drawing/2014/main" id="{5663AE49-7567-4134-AECD-F388E6D389A4}"/>
              </a:ext>
            </a:extLst>
          </p:cNvPr>
          <p:cNvSpPr>
            <a:spLocks noGrp="1"/>
          </p:cNvSpPr>
          <p:nvPr>
            <p:ph idx="1"/>
          </p:nvPr>
        </p:nvSpPr>
        <p:spPr/>
        <p:txBody>
          <a:bodyPr>
            <a:normAutofit/>
          </a:bodyPr>
          <a:lstStyle/>
          <a:p>
            <a:r>
              <a:rPr lang="en-US" dirty="0"/>
              <a:t>You will select a repair company. </a:t>
            </a:r>
          </a:p>
          <a:p>
            <a:r>
              <a:rPr lang="en-US" dirty="0"/>
              <a:t>If you agree to the insurance company’s estimate, a check made out to the repair yard and the owner/mortgagee will be issued.</a:t>
            </a:r>
          </a:p>
          <a:p>
            <a:r>
              <a:rPr lang="en-US" dirty="0"/>
              <a:t>You have the right and authority to determine what work is to be done to or on your boat.</a:t>
            </a:r>
          </a:p>
        </p:txBody>
      </p:sp>
    </p:spTree>
    <p:extLst>
      <p:ext uri="{BB962C8B-B14F-4D97-AF65-F5344CB8AC3E}">
        <p14:creationId xmlns:p14="http://schemas.microsoft.com/office/powerpoint/2010/main" val="1386478450"/>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62B5-8672-4C9A-B8E0-5AB79801F3C5}"/>
              </a:ext>
            </a:extLst>
          </p:cNvPr>
          <p:cNvSpPr>
            <a:spLocks noGrp="1"/>
          </p:cNvSpPr>
          <p:nvPr>
            <p:ph type="title"/>
          </p:nvPr>
        </p:nvSpPr>
        <p:spPr/>
        <p:txBody>
          <a:bodyPr>
            <a:normAutofit fontScale="90000"/>
          </a:bodyPr>
          <a:lstStyle/>
          <a:p>
            <a:r>
              <a:rPr lang="en-US" dirty="0"/>
              <a:t>Making an Insurance Claim</a:t>
            </a:r>
          </a:p>
        </p:txBody>
      </p:sp>
      <p:sp>
        <p:nvSpPr>
          <p:cNvPr id="3" name="Content Placeholder 2">
            <a:extLst>
              <a:ext uri="{FF2B5EF4-FFF2-40B4-BE49-F238E27FC236}">
                <a16:creationId xmlns:a16="http://schemas.microsoft.com/office/drawing/2014/main" id="{5663AE49-7567-4134-AECD-F388E6D389A4}"/>
              </a:ext>
            </a:extLst>
          </p:cNvPr>
          <p:cNvSpPr>
            <a:spLocks noGrp="1"/>
          </p:cNvSpPr>
          <p:nvPr>
            <p:ph idx="1"/>
          </p:nvPr>
        </p:nvSpPr>
        <p:spPr/>
        <p:txBody>
          <a:bodyPr>
            <a:normAutofit/>
          </a:bodyPr>
          <a:lstStyle/>
          <a:p>
            <a:r>
              <a:rPr lang="en-US" dirty="0"/>
              <a:t>Remember:</a:t>
            </a:r>
          </a:p>
          <a:p>
            <a:pPr lvl="1"/>
            <a:r>
              <a:rPr lang="en-US" dirty="0"/>
              <a:t>There will be many boat owners with damaged vessels. </a:t>
            </a:r>
          </a:p>
          <a:p>
            <a:pPr lvl="1"/>
            <a:r>
              <a:rPr lang="en-US" dirty="0"/>
              <a:t>Repair facilities will be busy.</a:t>
            </a:r>
          </a:p>
          <a:p>
            <a:pPr lvl="1"/>
            <a:r>
              <a:rPr lang="en-US" dirty="0"/>
              <a:t>You will likely have to do the necessary preliminary work to get your boat repaired quickly.</a:t>
            </a:r>
          </a:p>
        </p:txBody>
      </p:sp>
    </p:spTree>
    <p:extLst>
      <p:ext uri="{BB962C8B-B14F-4D97-AF65-F5344CB8AC3E}">
        <p14:creationId xmlns:p14="http://schemas.microsoft.com/office/powerpoint/2010/main" val="2017765233"/>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A642-9817-4218-807A-87EA0CABBF9C}"/>
              </a:ext>
            </a:extLst>
          </p:cNvPr>
          <p:cNvSpPr>
            <a:spLocks noGrp="1"/>
          </p:cNvSpPr>
          <p:nvPr>
            <p:ph type="title"/>
          </p:nvPr>
        </p:nvSpPr>
        <p:spPr/>
        <p:txBody>
          <a:bodyPr>
            <a:normAutofit/>
          </a:bodyPr>
          <a:lstStyle/>
          <a:p>
            <a:r>
              <a:rPr lang="en-US" dirty="0"/>
              <a:t>Post-Hurricane Cleanup</a:t>
            </a:r>
          </a:p>
        </p:txBody>
      </p:sp>
      <p:sp>
        <p:nvSpPr>
          <p:cNvPr id="3" name="Content Placeholder 2">
            <a:extLst>
              <a:ext uri="{FF2B5EF4-FFF2-40B4-BE49-F238E27FC236}">
                <a16:creationId xmlns:a16="http://schemas.microsoft.com/office/drawing/2014/main" id="{04F15AA4-821B-48A9-8789-88992BF50297}"/>
              </a:ext>
            </a:extLst>
          </p:cNvPr>
          <p:cNvSpPr>
            <a:spLocks noGrp="1"/>
          </p:cNvSpPr>
          <p:nvPr>
            <p:ph idx="1"/>
          </p:nvPr>
        </p:nvSpPr>
        <p:spPr/>
        <p:txBody>
          <a:bodyPr>
            <a:normAutofit fontScale="92500" lnSpcReduction="20000"/>
          </a:bodyPr>
          <a:lstStyle/>
          <a:p>
            <a:r>
              <a:rPr lang="en-US" dirty="0"/>
              <a:t>Be careful during cleanup: wear gloves and protective clothing</a:t>
            </a:r>
          </a:p>
          <a:p>
            <a:r>
              <a:rPr lang="en-US" dirty="0"/>
              <a:t>Do not touch electrical equipment if it is wet or you are standing in water</a:t>
            </a:r>
          </a:p>
          <a:p>
            <a:r>
              <a:rPr lang="en-US" dirty="0"/>
              <a:t>Avoid wading in floodwaters</a:t>
            </a:r>
          </a:p>
          <a:p>
            <a:r>
              <a:rPr lang="en-US" dirty="0"/>
              <a:t>Save phone calls for emergencies</a:t>
            </a:r>
          </a:p>
          <a:p>
            <a:r>
              <a:rPr lang="en-US" dirty="0"/>
              <a:t>Document property damage with photographs</a:t>
            </a:r>
          </a:p>
          <a:p>
            <a:r>
              <a:rPr lang="en-US" b="1" dirty="0"/>
              <a:t>Be Safe!</a:t>
            </a:r>
          </a:p>
        </p:txBody>
      </p:sp>
    </p:spTree>
    <p:extLst>
      <p:ext uri="{BB962C8B-B14F-4D97-AF65-F5344CB8AC3E}">
        <p14:creationId xmlns:p14="http://schemas.microsoft.com/office/powerpoint/2010/main" val="500347218"/>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DD8B16-0B02-4F32-93CA-D9E3BC278081}"/>
              </a:ext>
            </a:extLst>
          </p:cNvPr>
          <p:cNvSpPr>
            <a:spLocks noGrp="1"/>
          </p:cNvSpPr>
          <p:nvPr>
            <p:ph type="title"/>
          </p:nvPr>
        </p:nvSpPr>
        <p:spPr>
          <a:xfrm>
            <a:off x="1143000" y="274638"/>
            <a:ext cx="7620000" cy="1143000"/>
          </a:xfrm>
        </p:spPr>
        <p:txBody>
          <a:bodyPr anchor="ctr">
            <a:normAutofit/>
          </a:bodyPr>
          <a:lstStyle/>
          <a:p>
            <a:r>
              <a:rPr lang="en-US" dirty="0"/>
              <a:t>Why Do You Prepare?</a:t>
            </a:r>
          </a:p>
        </p:txBody>
      </p:sp>
      <p:sp>
        <p:nvSpPr>
          <p:cNvPr id="6" name="Text Placeholder 5">
            <a:extLst>
              <a:ext uri="{FF2B5EF4-FFF2-40B4-BE49-F238E27FC236}">
                <a16:creationId xmlns:a16="http://schemas.microsoft.com/office/drawing/2014/main" id="{C42FA8E5-F956-4B2E-ACAC-B34FDD64DFDF}"/>
              </a:ext>
            </a:extLst>
          </p:cNvPr>
          <p:cNvSpPr>
            <a:spLocks noGrp="1"/>
          </p:cNvSpPr>
          <p:nvPr>
            <p:ph sz="half" idx="1"/>
          </p:nvPr>
        </p:nvSpPr>
        <p:spPr>
          <a:xfrm>
            <a:off x="1143000" y="1600200"/>
            <a:ext cx="7543800" cy="685800"/>
          </a:xfrm>
        </p:spPr>
        <p:txBody>
          <a:bodyPr>
            <a:normAutofit/>
          </a:bodyPr>
          <a:lstStyle/>
          <a:p>
            <a:pPr marL="0" indent="0">
              <a:buNone/>
            </a:pPr>
            <a:r>
              <a:rPr lang="en-US" dirty="0"/>
              <a:t>What You Want to See After the Storm</a:t>
            </a:r>
          </a:p>
        </p:txBody>
      </p:sp>
      <p:pic>
        <p:nvPicPr>
          <p:cNvPr id="7" name="Picture Placeholder 6">
            <a:extLst>
              <a:ext uri="{FF2B5EF4-FFF2-40B4-BE49-F238E27FC236}">
                <a16:creationId xmlns:a16="http://schemas.microsoft.com/office/drawing/2014/main" id="{117E8C71-38DF-4E53-99E9-A8C22DE5FECD}"/>
              </a:ext>
            </a:extLst>
          </p:cNvPr>
          <p:cNvPicPr>
            <a:picLocks noGrp="1" noChangeAspect="1"/>
          </p:cNvPicPr>
          <p:nvPr>
            <p:ph sz="half" idx="2"/>
          </p:nvPr>
        </p:nvPicPr>
        <p:blipFill>
          <a:blip r:embed="rId3"/>
          <a:stretch/>
        </p:blipFill>
        <p:spPr>
          <a:xfrm>
            <a:off x="3352800" y="2285999"/>
            <a:ext cx="5181600" cy="3706837"/>
          </a:xfrm>
          <a:noFill/>
        </p:spPr>
      </p:pic>
    </p:spTree>
    <p:extLst>
      <p:ext uri="{BB962C8B-B14F-4D97-AF65-F5344CB8AC3E}">
        <p14:creationId xmlns:p14="http://schemas.microsoft.com/office/powerpoint/2010/main" val="323799627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DD8B16-0B02-4F32-93CA-D9E3BC278081}"/>
              </a:ext>
            </a:extLst>
          </p:cNvPr>
          <p:cNvSpPr>
            <a:spLocks noGrp="1"/>
          </p:cNvSpPr>
          <p:nvPr>
            <p:ph type="title"/>
          </p:nvPr>
        </p:nvSpPr>
        <p:spPr>
          <a:xfrm>
            <a:off x="1143000" y="274638"/>
            <a:ext cx="7620000" cy="1143000"/>
          </a:xfrm>
        </p:spPr>
        <p:txBody>
          <a:bodyPr anchor="ctr">
            <a:normAutofit/>
          </a:bodyPr>
          <a:lstStyle/>
          <a:p>
            <a:r>
              <a:rPr lang="en-US" dirty="0"/>
              <a:t>Why Do You Prepare?</a:t>
            </a:r>
          </a:p>
        </p:txBody>
      </p:sp>
      <p:sp>
        <p:nvSpPr>
          <p:cNvPr id="6" name="Text Placeholder 5">
            <a:extLst>
              <a:ext uri="{FF2B5EF4-FFF2-40B4-BE49-F238E27FC236}">
                <a16:creationId xmlns:a16="http://schemas.microsoft.com/office/drawing/2014/main" id="{C42FA8E5-F956-4B2E-ACAC-B34FDD64DFDF}"/>
              </a:ext>
            </a:extLst>
          </p:cNvPr>
          <p:cNvSpPr>
            <a:spLocks noGrp="1"/>
          </p:cNvSpPr>
          <p:nvPr>
            <p:ph sz="half" idx="1"/>
          </p:nvPr>
        </p:nvSpPr>
        <p:spPr>
          <a:xfrm>
            <a:off x="1143000" y="1600200"/>
            <a:ext cx="7543800" cy="914400"/>
          </a:xfrm>
        </p:spPr>
        <p:txBody>
          <a:bodyPr>
            <a:normAutofit lnSpcReduction="10000"/>
          </a:bodyPr>
          <a:lstStyle/>
          <a:p>
            <a:pPr marL="0" indent="0">
              <a:buNone/>
            </a:pPr>
            <a:r>
              <a:rPr lang="en-US" dirty="0"/>
              <a:t>What You Don’t Want to See After the Storm</a:t>
            </a:r>
          </a:p>
        </p:txBody>
      </p:sp>
      <p:pic>
        <p:nvPicPr>
          <p:cNvPr id="8" name="Picture Placeholder 7">
            <a:extLst>
              <a:ext uri="{FF2B5EF4-FFF2-40B4-BE49-F238E27FC236}">
                <a16:creationId xmlns:a16="http://schemas.microsoft.com/office/drawing/2014/main" id="{A70CF48C-9F82-4ED0-8F79-3D46DEEE3653}"/>
              </a:ext>
            </a:extLst>
          </p:cNvPr>
          <p:cNvPicPr>
            <a:picLocks noGrp="1" noChangeAspect="1"/>
          </p:cNvPicPr>
          <p:nvPr>
            <p:ph sz="half" idx="2"/>
          </p:nvPr>
        </p:nvPicPr>
        <p:blipFill>
          <a:blip r:embed="rId3"/>
          <a:stretch>
            <a:fillRect/>
          </a:stretch>
        </p:blipFill>
        <p:spPr>
          <a:xfrm>
            <a:off x="2895600" y="2514600"/>
            <a:ext cx="5685526" cy="3200400"/>
          </a:xfrm>
          <a:noFill/>
        </p:spPr>
      </p:pic>
    </p:spTree>
    <p:extLst>
      <p:ext uri="{BB962C8B-B14F-4D97-AF65-F5344CB8AC3E}">
        <p14:creationId xmlns:p14="http://schemas.microsoft.com/office/powerpoint/2010/main" val="2349887667"/>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66073B4-B9F1-4E13-A326-FE817A5F75E3}"/>
              </a:ext>
            </a:extLst>
          </p:cNvPr>
          <p:cNvSpPr>
            <a:spLocks noGrp="1"/>
          </p:cNvSpPr>
          <p:nvPr>
            <p:ph type="title"/>
          </p:nvPr>
        </p:nvSpPr>
        <p:spPr>
          <a:xfrm>
            <a:off x="1066800" y="269632"/>
            <a:ext cx="7772400" cy="1143000"/>
          </a:xfrm>
        </p:spPr>
        <p:txBody>
          <a:bodyPr/>
          <a:lstStyle/>
          <a:p>
            <a:r>
              <a:rPr lang="en-US" dirty="0"/>
              <a:t>Takeaways</a:t>
            </a:r>
          </a:p>
        </p:txBody>
      </p:sp>
      <p:sp>
        <p:nvSpPr>
          <p:cNvPr id="7" name="Content Placeholder 6">
            <a:extLst>
              <a:ext uri="{FF2B5EF4-FFF2-40B4-BE49-F238E27FC236}">
                <a16:creationId xmlns:a16="http://schemas.microsoft.com/office/drawing/2014/main" id="{B4AC592D-27A4-4728-8576-6350CDCC052D}"/>
              </a:ext>
            </a:extLst>
          </p:cNvPr>
          <p:cNvSpPr>
            <a:spLocks noGrp="1"/>
          </p:cNvSpPr>
          <p:nvPr>
            <p:ph idx="1"/>
          </p:nvPr>
        </p:nvSpPr>
        <p:spPr>
          <a:xfrm>
            <a:off x="1066800" y="1596413"/>
            <a:ext cx="7772400" cy="4194787"/>
          </a:xfrm>
        </p:spPr>
        <p:txBody>
          <a:bodyPr/>
          <a:lstStyle/>
          <a:p>
            <a:r>
              <a:rPr lang="en-US" dirty="0"/>
              <a:t>Before heavy weather arrives:</a:t>
            </a:r>
          </a:p>
          <a:p>
            <a:pPr lvl="1"/>
            <a:r>
              <a:rPr lang="en-US" dirty="0"/>
              <a:t>You need boat insurance.</a:t>
            </a:r>
          </a:p>
          <a:p>
            <a:pPr lvl="1"/>
            <a:r>
              <a:rPr lang="en-US" dirty="0"/>
              <a:t>Plan for a storm to protect your boat.</a:t>
            </a:r>
          </a:p>
          <a:p>
            <a:r>
              <a:rPr lang="en-US" dirty="0"/>
              <a:t>Heavy weather is forecast.</a:t>
            </a:r>
          </a:p>
          <a:p>
            <a:pPr lvl="1"/>
            <a:r>
              <a:rPr lang="en-US" dirty="0"/>
              <a:t>It’s only a boat!</a:t>
            </a:r>
          </a:p>
          <a:p>
            <a:pPr lvl="1"/>
            <a:r>
              <a:rPr lang="en-US" dirty="0"/>
              <a:t>Save your family and yourself!</a:t>
            </a:r>
          </a:p>
          <a:p>
            <a:pPr lvl="1"/>
            <a:r>
              <a:rPr lang="en-US" dirty="0"/>
              <a:t>It’s only a boat!</a:t>
            </a:r>
          </a:p>
        </p:txBody>
      </p:sp>
    </p:spTree>
    <p:extLst>
      <p:ext uri="{BB962C8B-B14F-4D97-AF65-F5344CB8AC3E}">
        <p14:creationId xmlns:p14="http://schemas.microsoft.com/office/powerpoint/2010/main" val="2001003979"/>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CustomShape 1"/>
          <p:cNvSpPr/>
          <p:nvPr/>
        </p:nvSpPr>
        <p:spPr>
          <a:xfrm>
            <a:off x="4572000" y="3048120"/>
            <a:ext cx="4341960" cy="1360800"/>
          </a:xfrm>
          <a:prstGeom prst="rect">
            <a:avLst/>
          </a:prstGeom>
          <a:noFill/>
          <a:ln>
            <a:noFill/>
          </a:ln>
        </p:spPr>
        <p:style>
          <a:lnRef idx="0">
            <a:scrgbClr r="0" g="0" b="0"/>
          </a:lnRef>
          <a:fillRef idx="0">
            <a:scrgbClr r="0" g="0" b="0"/>
          </a:fillRef>
          <a:effectRef idx="0">
            <a:scrgbClr r="0" g="0" b="0"/>
          </a:effectRef>
          <a:fontRef idx="minor"/>
        </p:style>
        <p:txBody>
          <a:bodyPr/>
          <a:lstStyle/>
          <a:p>
            <a:endParaRPr lang="en-US"/>
          </a:p>
        </p:txBody>
      </p:sp>
      <p:sp>
        <p:nvSpPr>
          <p:cNvPr id="258" name="CustomShape 2"/>
          <p:cNvSpPr/>
          <p:nvPr/>
        </p:nvSpPr>
        <p:spPr>
          <a:xfrm>
            <a:off x="6705720" y="6356520"/>
            <a:ext cx="213228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AA3DEAC4-BC85-4452-814D-9D81F4617345}" type="slidenum">
              <a:rPr lang="en-US" sz="1200" b="0" strike="noStrike" spc="-1">
                <a:solidFill>
                  <a:srgbClr val="8B8B8B"/>
                </a:solidFill>
                <a:latin typeface="Calibri"/>
                <a:ea typeface="DejaVu Sans"/>
              </a:rPr>
              <a:t>55</a:t>
            </a:fld>
            <a:endParaRPr lang="en-US" sz="1200" b="0" strike="noStrike" spc="-1">
              <a:latin typeface="Arial"/>
            </a:endParaRPr>
          </a:p>
        </p:txBody>
      </p:sp>
      <p:sp>
        <p:nvSpPr>
          <p:cNvPr id="2" name="Title 1">
            <a:extLst>
              <a:ext uri="{FF2B5EF4-FFF2-40B4-BE49-F238E27FC236}">
                <a16:creationId xmlns:a16="http://schemas.microsoft.com/office/drawing/2014/main" id="{B164C7A2-8F51-4824-AC39-18D06493D3EB}"/>
              </a:ext>
            </a:extLst>
          </p:cNvPr>
          <p:cNvSpPr>
            <a:spLocks noGrp="1"/>
          </p:cNvSpPr>
          <p:nvPr>
            <p:ph type="title"/>
          </p:nvPr>
        </p:nvSpPr>
        <p:spPr/>
        <p:txBody>
          <a:bodyPr>
            <a:normAutofit/>
          </a:bodyPr>
          <a:lstStyle/>
          <a:p>
            <a:r>
              <a:rPr lang="en-US" dirty="0"/>
              <a:t>RESOURCES</a:t>
            </a:r>
          </a:p>
        </p:txBody>
      </p:sp>
      <p:sp>
        <p:nvSpPr>
          <p:cNvPr id="6" name="Content Placeholder 5">
            <a:extLst>
              <a:ext uri="{FF2B5EF4-FFF2-40B4-BE49-F238E27FC236}">
                <a16:creationId xmlns:a16="http://schemas.microsoft.com/office/drawing/2014/main" id="{537BF338-F9AD-42B4-BBAD-6FCEECA5BB79}"/>
              </a:ext>
            </a:extLst>
          </p:cNvPr>
          <p:cNvSpPr>
            <a:spLocks noGrp="1"/>
          </p:cNvSpPr>
          <p:nvPr>
            <p:ph idx="1"/>
          </p:nvPr>
        </p:nvSpPr>
        <p:spPr/>
        <p:txBody>
          <a:bodyPr>
            <a:normAutofit/>
          </a:bodyPr>
          <a:lstStyle/>
          <a:p>
            <a:r>
              <a:rPr lang="en-US" dirty="0">
                <a:hlinkClick r:id="rId3"/>
              </a:rPr>
              <a:t>www.weather.gov/forecastmaps</a:t>
            </a:r>
            <a:endParaRPr lang="en-US" dirty="0"/>
          </a:p>
          <a:p>
            <a:r>
              <a:rPr lang="en-US" dirty="0">
                <a:hlinkClick r:id="rId4"/>
              </a:rPr>
              <a:t>www.weather.gov/wrn/hurricane-preparedness</a:t>
            </a:r>
            <a:endParaRPr lang="en-US" dirty="0"/>
          </a:p>
          <a:p>
            <a:r>
              <a:rPr lang="en-US" dirty="0">
                <a:hlinkClick r:id="rId5"/>
              </a:rPr>
              <a:t>https://msc.fema.gov/portal/home</a:t>
            </a:r>
            <a:endParaRPr lang="en-US" dirty="0"/>
          </a:p>
          <a:p>
            <a:r>
              <a:rPr lang="en-US" dirty="0">
                <a:hlinkClick r:id="rId6"/>
              </a:rPr>
              <a:t>www.nhc.noaa.gov</a:t>
            </a:r>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p15="http://schemas.microsoft.com/office/powerpoint/2012/main" xmlns="">
      <p:transition spd="slow">
        <p:wipe dir="r"/>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D40CFE-C58C-466A-A21E-54B760FB2295}"/>
              </a:ext>
            </a:extLst>
          </p:cNvPr>
          <p:cNvPicPr>
            <a:picLocks noChangeAspect="1"/>
          </p:cNvPicPr>
          <p:nvPr/>
        </p:nvPicPr>
        <p:blipFill>
          <a:blip r:embed="rId3">
            <a:alphaModFix amt="65000"/>
          </a:blip>
          <a:stretch>
            <a:fillRect/>
          </a:stretch>
        </p:blipFill>
        <p:spPr>
          <a:xfrm>
            <a:off x="1143000" y="990600"/>
            <a:ext cx="7711810" cy="4800599"/>
          </a:xfrm>
          <a:prstGeom prst="rect">
            <a:avLst/>
          </a:prstGeom>
        </p:spPr>
      </p:pic>
      <p:sp>
        <p:nvSpPr>
          <p:cNvPr id="2" name="Title 1">
            <a:extLst>
              <a:ext uri="{FF2B5EF4-FFF2-40B4-BE49-F238E27FC236}">
                <a16:creationId xmlns:a16="http://schemas.microsoft.com/office/drawing/2014/main" id="{01808204-9A9E-4363-B33D-658A3E154982}"/>
              </a:ext>
            </a:extLst>
          </p:cNvPr>
          <p:cNvSpPr>
            <a:spLocks noGrp="1"/>
          </p:cNvSpPr>
          <p:nvPr>
            <p:ph type="ctrTitle"/>
          </p:nvPr>
        </p:nvSpPr>
        <p:spPr>
          <a:xfrm>
            <a:off x="2590800" y="2286000"/>
            <a:ext cx="6180224" cy="1470025"/>
          </a:xfrm>
          <a:noFill/>
        </p:spPr>
        <p:txBody>
          <a:bodyPr anchor="ctr">
            <a:normAutofit/>
          </a:bodyPr>
          <a:lstStyle/>
          <a:p>
            <a:r>
              <a:rPr lang="en-US" dirty="0"/>
              <a:t>Heavy Weather is Coming</a:t>
            </a:r>
          </a:p>
        </p:txBody>
      </p:sp>
      <p:sp>
        <p:nvSpPr>
          <p:cNvPr id="3" name="Subtitle 2">
            <a:extLst>
              <a:ext uri="{FF2B5EF4-FFF2-40B4-BE49-F238E27FC236}">
                <a16:creationId xmlns:a16="http://schemas.microsoft.com/office/drawing/2014/main" id="{213F4ED1-40E9-420B-A73A-02078DF1E82C}"/>
              </a:ext>
            </a:extLst>
          </p:cNvPr>
          <p:cNvSpPr>
            <a:spLocks noGrp="1"/>
          </p:cNvSpPr>
          <p:nvPr>
            <p:ph type="subTitle" idx="1"/>
          </p:nvPr>
        </p:nvSpPr>
        <p:spPr>
          <a:xfrm>
            <a:off x="3962400" y="4038600"/>
            <a:ext cx="4772528" cy="990600"/>
          </a:xfrm>
          <a:noFill/>
        </p:spPr>
        <p:txBody>
          <a:bodyPr anchor="ctr">
            <a:normAutofit/>
          </a:bodyPr>
          <a:lstStyle/>
          <a:p>
            <a:r>
              <a:rPr lang="en-US" sz="2800" b="1" dirty="0"/>
              <a:t>Any questions?</a:t>
            </a:r>
          </a:p>
        </p:txBody>
      </p:sp>
    </p:spTree>
    <p:extLst>
      <p:ext uri="{BB962C8B-B14F-4D97-AF65-F5344CB8AC3E}">
        <p14:creationId xmlns:p14="http://schemas.microsoft.com/office/powerpoint/2010/main" val="4205822512"/>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sld>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accent1"/>
          </a:solidFill>
        </a:ln>
      </a:spPr>
      <a:bodyPr wrap="square" rtlCol="0">
        <a:spAutoFit/>
      </a:bodyPr>
      <a:lstStyle>
        <a:defPPr>
          <a:defRPr sz="24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782</TotalTime>
  <Words>3206</Words>
  <Application>Microsoft Office PowerPoint</Application>
  <PresentationFormat>On-screen Show (4:3)</PresentationFormat>
  <Paragraphs>382</Paragraphs>
  <Slides>56</Slides>
  <Notes>56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Arial Black</vt:lpstr>
      <vt:lpstr>Calibri</vt:lpstr>
      <vt:lpstr>Georgia</vt:lpstr>
      <vt:lpstr>Training</vt:lpstr>
      <vt:lpstr>Heavy Weather is Coming</vt:lpstr>
      <vt:lpstr>What Do I Do and When?</vt:lpstr>
      <vt:lpstr>Pre-storm Preparation</vt:lpstr>
      <vt:lpstr>Pre-storm Preparation</vt:lpstr>
      <vt:lpstr>Hurricanes Have a Season</vt:lpstr>
      <vt:lpstr>There’s Lots to Do Before a Storm Is Forecast</vt:lpstr>
      <vt:lpstr>When a Storm is Forecast</vt:lpstr>
      <vt:lpstr>DO NOT GO OUT TO SEA IN A RECREATIONAL BOAT TO “RIDE OUT” A HURRICANE!</vt:lpstr>
      <vt:lpstr>What Do the Categories for Hurricanes Mean?</vt:lpstr>
      <vt:lpstr>Tropical Depression</vt:lpstr>
      <vt:lpstr>Tropical Storm</vt:lpstr>
      <vt:lpstr>Category 1 Hurricane</vt:lpstr>
      <vt:lpstr>Category 2 Hurricane</vt:lpstr>
      <vt:lpstr>Category 3 Hurricane</vt:lpstr>
      <vt:lpstr>Category 4 Hurricane</vt:lpstr>
      <vt:lpstr>Category 5 Hurricane</vt:lpstr>
      <vt:lpstr>A Storm is Forecast, Now What?</vt:lpstr>
      <vt:lpstr>Don’t Be a Hero</vt:lpstr>
      <vt:lpstr>Develop a Hurricane Plan</vt:lpstr>
      <vt:lpstr>Develop a Hurricane Plan</vt:lpstr>
      <vt:lpstr>Where will my boat be safe?</vt:lpstr>
      <vt:lpstr>Where will my boat be safe?</vt:lpstr>
      <vt:lpstr>Where will my boat be safe?</vt:lpstr>
      <vt:lpstr>Where will my boat be safe?</vt:lpstr>
      <vt:lpstr>If your boat must remain in the water</vt:lpstr>
      <vt:lpstr>Other Considerations</vt:lpstr>
      <vt:lpstr>Other Considerations</vt:lpstr>
      <vt:lpstr>Other Considerations</vt:lpstr>
      <vt:lpstr>If You Can Store on Land</vt:lpstr>
      <vt:lpstr>If You Store on a Trailer</vt:lpstr>
      <vt:lpstr>Tying Down a Trailer</vt:lpstr>
      <vt:lpstr>Flash Floods</vt:lpstr>
      <vt:lpstr>Storm Tides and Storm Surge</vt:lpstr>
      <vt:lpstr>Check the Flood Zones in Your Area</vt:lpstr>
      <vt:lpstr>Check the Flood Zones in Your Area</vt:lpstr>
      <vt:lpstr>Pre-storm Preparation</vt:lpstr>
      <vt:lpstr>Gather Your Records</vt:lpstr>
      <vt:lpstr>Take Time to Read Your Boat’s Important Documents</vt:lpstr>
      <vt:lpstr>If You Choose to Evacuate</vt:lpstr>
      <vt:lpstr>You’re Caught in a Storm, Now What?</vt:lpstr>
      <vt:lpstr>What if you’re caught out in a storm?</vt:lpstr>
      <vt:lpstr>After the Storm, Now What?</vt:lpstr>
      <vt:lpstr>After the Storm</vt:lpstr>
      <vt:lpstr>After the Storm</vt:lpstr>
      <vt:lpstr>After the Storm</vt:lpstr>
      <vt:lpstr>What about after the storm?</vt:lpstr>
      <vt:lpstr>What about after the storm?</vt:lpstr>
      <vt:lpstr>Making an Insurance Claim</vt:lpstr>
      <vt:lpstr>Making an Insurance Claim</vt:lpstr>
      <vt:lpstr>Making an Insurance Claim</vt:lpstr>
      <vt:lpstr>Post-Hurricane Cleanup</vt:lpstr>
      <vt:lpstr>Why Do You Prepare?</vt:lpstr>
      <vt:lpstr>Why Do You Prepare?</vt:lpstr>
      <vt:lpstr>Takeaways</vt:lpstr>
      <vt:lpstr>RESOURCES</vt:lpstr>
      <vt:lpstr>Heavy Weather is Coming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Hurricane is Coming</dc:title>
  <dc:creator>Karen Miller</dc:creator>
  <cp:lastModifiedBy>Harry Tipper III</cp:lastModifiedBy>
  <cp:revision>22</cp:revision>
  <dcterms:created xsi:type="dcterms:W3CDTF">2014-10-30T22:53:02Z</dcterms:created>
  <dcterms:modified xsi:type="dcterms:W3CDTF">2026-09-20T15:28:55Z</dcterms:modified>
</cp:coreProperties>
</file>