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23" r:id="rId2"/>
    <p:sldId id="318" r:id="rId3"/>
    <p:sldId id="324" r:id="rId4"/>
    <p:sldId id="317" r:id="rId5"/>
    <p:sldId id="280" r:id="rId6"/>
    <p:sldId id="257" r:id="rId7"/>
    <p:sldId id="325" r:id="rId8"/>
    <p:sldId id="321" r:id="rId9"/>
    <p:sldId id="322" r:id="rId10"/>
    <p:sldId id="277" r:id="rId11"/>
    <p:sldId id="258" r:id="rId12"/>
    <p:sldId id="259" r:id="rId13"/>
    <p:sldId id="260" r:id="rId14"/>
    <p:sldId id="261" r:id="rId15"/>
    <p:sldId id="272" r:id="rId16"/>
    <p:sldId id="278" r:id="rId17"/>
    <p:sldId id="262" r:id="rId18"/>
    <p:sldId id="263" r:id="rId19"/>
    <p:sldId id="264" r:id="rId20"/>
    <p:sldId id="266" r:id="rId21"/>
    <p:sldId id="276" r:id="rId22"/>
    <p:sldId id="319" r:id="rId23"/>
    <p:sldId id="320" r:id="rId24"/>
    <p:sldId id="268" r:id="rId25"/>
    <p:sldId id="271" r:id="rId26"/>
    <p:sldId id="274" r:id="rId27"/>
    <p:sldId id="270" r:id="rId28"/>
    <p:sldId id="326"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79"/>
    <p:restoredTop sz="72727"/>
  </p:normalViewPr>
  <p:slideViewPr>
    <p:cSldViewPr snapToGrid="0" snapToObjects="1">
      <p:cViewPr varScale="1">
        <p:scale>
          <a:sx n="97" d="100"/>
          <a:sy n="97" d="100"/>
        </p:scale>
        <p:origin x="392"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8970A-24CB-1E43-9A09-0B5EF81E10EE}"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2F32A5B6-EEAD-F540-B03B-7407E08C927A}">
      <dgm:prSet phldrT="[Text]"/>
      <dgm:spPr/>
      <dgm:t>
        <a:bodyPr/>
        <a:lstStyle/>
        <a:p>
          <a:r>
            <a:rPr lang="en-US" dirty="0">
              <a:solidFill>
                <a:schemeClr val="accent1"/>
              </a:solidFill>
            </a:rPr>
            <a:t>Virtual Classes</a:t>
          </a:r>
        </a:p>
      </dgm:t>
    </dgm:pt>
    <dgm:pt modelId="{4D8CBA9B-D552-A648-8D13-623B3C01E953}" type="parTrans" cxnId="{3E5DA0E4-64ED-FA41-BA82-F1F9E56395D7}">
      <dgm:prSet/>
      <dgm:spPr/>
      <dgm:t>
        <a:bodyPr/>
        <a:lstStyle/>
        <a:p>
          <a:endParaRPr lang="en-US"/>
        </a:p>
      </dgm:t>
    </dgm:pt>
    <dgm:pt modelId="{5D648D21-22BA-4E4E-994E-A045F225E127}" type="sibTrans" cxnId="{3E5DA0E4-64ED-FA41-BA82-F1F9E56395D7}">
      <dgm:prSet/>
      <dgm:spPr/>
      <dgm:t>
        <a:bodyPr/>
        <a:lstStyle/>
        <a:p>
          <a:endParaRPr lang="en-US"/>
        </a:p>
      </dgm:t>
    </dgm:pt>
    <dgm:pt modelId="{1C826990-4797-1040-AC62-10BE8BB21F57}">
      <dgm:prSet phldrT="[Text]"/>
      <dgm:spPr/>
      <dgm:t>
        <a:bodyPr/>
        <a:lstStyle/>
        <a:p>
          <a:r>
            <a:rPr lang="en-US" dirty="0">
              <a:solidFill>
                <a:srgbClr val="FF0000"/>
              </a:solidFill>
            </a:rPr>
            <a:t>Video Conferencing</a:t>
          </a:r>
        </a:p>
      </dgm:t>
    </dgm:pt>
    <dgm:pt modelId="{43E22E7E-8624-384E-BE1B-1B25A27A81CA}" type="parTrans" cxnId="{131170CF-C65D-D04E-9D9D-8DD33F50F126}">
      <dgm:prSet/>
      <dgm:spPr/>
      <dgm:t>
        <a:bodyPr/>
        <a:lstStyle/>
        <a:p>
          <a:endParaRPr lang="en-US"/>
        </a:p>
      </dgm:t>
    </dgm:pt>
    <dgm:pt modelId="{C6F982A3-D505-7E49-A77E-0528A788DFCF}" type="sibTrans" cxnId="{131170CF-C65D-D04E-9D9D-8DD33F50F126}">
      <dgm:prSet/>
      <dgm:spPr/>
      <dgm:t>
        <a:bodyPr/>
        <a:lstStyle/>
        <a:p>
          <a:endParaRPr lang="en-US"/>
        </a:p>
      </dgm:t>
    </dgm:pt>
    <dgm:pt modelId="{BB4E1C80-A242-1C49-A79C-D65C94392A9E}">
      <dgm:prSet phldrT="[Text]"/>
      <dgm:spPr/>
      <dgm:t>
        <a:bodyPr/>
        <a:lstStyle/>
        <a:p>
          <a:r>
            <a:rPr lang="en-US" dirty="0">
              <a:solidFill>
                <a:schemeClr val="accent3"/>
              </a:solidFill>
            </a:rPr>
            <a:t>Webinars</a:t>
          </a:r>
        </a:p>
      </dgm:t>
    </dgm:pt>
    <dgm:pt modelId="{C9E479F1-21FD-4A45-8293-8EB98F4052A6}" type="parTrans" cxnId="{61B9FCF0-2A8F-2146-86E9-8A39E85A6079}">
      <dgm:prSet/>
      <dgm:spPr/>
      <dgm:t>
        <a:bodyPr/>
        <a:lstStyle/>
        <a:p>
          <a:endParaRPr lang="en-US"/>
        </a:p>
      </dgm:t>
    </dgm:pt>
    <dgm:pt modelId="{64E76A75-C7B6-E34E-88E4-BE67A8F59F2D}" type="sibTrans" cxnId="{61B9FCF0-2A8F-2146-86E9-8A39E85A6079}">
      <dgm:prSet/>
      <dgm:spPr/>
      <dgm:t>
        <a:bodyPr/>
        <a:lstStyle/>
        <a:p>
          <a:endParaRPr lang="en-US"/>
        </a:p>
      </dgm:t>
    </dgm:pt>
    <dgm:pt modelId="{C9103810-809A-2545-B31C-68941ACF5DF9}" type="pres">
      <dgm:prSet presAssocID="{1BA8970A-24CB-1E43-9A09-0B5EF81E10EE}" presName="hierChild1" presStyleCnt="0">
        <dgm:presLayoutVars>
          <dgm:chPref val="1"/>
          <dgm:dir/>
          <dgm:animOne val="branch"/>
          <dgm:animLvl val="lvl"/>
          <dgm:resizeHandles/>
        </dgm:presLayoutVars>
      </dgm:prSet>
      <dgm:spPr/>
    </dgm:pt>
    <dgm:pt modelId="{A58905BC-A220-7C4C-81A8-B2A362879F55}" type="pres">
      <dgm:prSet presAssocID="{2F32A5B6-EEAD-F540-B03B-7407E08C927A}" presName="hierRoot1" presStyleCnt="0"/>
      <dgm:spPr/>
    </dgm:pt>
    <dgm:pt modelId="{B9AB0F40-CD8F-694C-92D5-35DA5DA235C7}" type="pres">
      <dgm:prSet presAssocID="{2F32A5B6-EEAD-F540-B03B-7407E08C927A}" presName="composite" presStyleCnt="0"/>
      <dgm:spPr/>
    </dgm:pt>
    <dgm:pt modelId="{F2DB19C7-52DC-644B-B990-35289964C1AA}" type="pres">
      <dgm:prSet presAssocID="{2F32A5B6-EEAD-F540-B03B-7407E08C927A}" presName="background" presStyleLbl="node0" presStyleIdx="0" presStyleCnt="1"/>
      <dgm:spPr/>
    </dgm:pt>
    <dgm:pt modelId="{E61237EF-9B7D-7C4F-8ED9-E123EDAB52D1}" type="pres">
      <dgm:prSet presAssocID="{2F32A5B6-EEAD-F540-B03B-7407E08C927A}" presName="text" presStyleLbl="fgAcc0" presStyleIdx="0" presStyleCnt="1">
        <dgm:presLayoutVars>
          <dgm:chPref val="3"/>
        </dgm:presLayoutVars>
      </dgm:prSet>
      <dgm:spPr/>
    </dgm:pt>
    <dgm:pt modelId="{58266520-F20B-1540-84FB-8061F4E2E674}" type="pres">
      <dgm:prSet presAssocID="{2F32A5B6-EEAD-F540-B03B-7407E08C927A}" presName="hierChild2" presStyleCnt="0"/>
      <dgm:spPr/>
    </dgm:pt>
    <dgm:pt modelId="{B5C8254A-F7D4-DF46-A5CB-78E000902E1A}" type="pres">
      <dgm:prSet presAssocID="{C9E479F1-21FD-4A45-8293-8EB98F4052A6}" presName="Name10" presStyleLbl="parChTrans1D2" presStyleIdx="0" presStyleCnt="2"/>
      <dgm:spPr/>
    </dgm:pt>
    <dgm:pt modelId="{00833CA0-AC0C-4549-8F68-D7D6E4E08D53}" type="pres">
      <dgm:prSet presAssocID="{BB4E1C80-A242-1C49-A79C-D65C94392A9E}" presName="hierRoot2" presStyleCnt="0"/>
      <dgm:spPr/>
    </dgm:pt>
    <dgm:pt modelId="{4407E961-C965-0B41-880A-E8C94818E790}" type="pres">
      <dgm:prSet presAssocID="{BB4E1C80-A242-1C49-A79C-D65C94392A9E}" presName="composite2" presStyleCnt="0"/>
      <dgm:spPr/>
    </dgm:pt>
    <dgm:pt modelId="{5C91F441-FBDA-2F44-AE3E-CC4F9144A7EB}" type="pres">
      <dgm:prSet presAssocID="{BB4E1C80-A242-1C49-A79C-D65C94392A9E}" presName="background2" presStyleLbl="node2" presStyleIdx="0" presStyleCnt="2"/>
      <dgm:spPr/>
    </dgm:pt>
    <dgm:pt modelId="{1290CC11-E877-0746-BC4D-5C566F6178AF}" type="pres">
      <dgm:prSet presAssocID="{BB4E1C80-A242-1C49-A79C-D65C94392A9E}" presName="text2" presStyleLbl="fgAcc2" presStyleIdx="0" presStyleCnt="2" custLinFactNeighborY="-1930">
        <dgm:presLayoutVars>
          <dgm:chPref val="3"/>
        </dgm:presLayoutVars>
      </dgm:prSet>
      <dgm:spPr/>
    </dgm:pt>
    <dgm:pt modelId="{F93AAF47-6864-9841-9938-3BF6DC1FE0DF}" type="pres">
      <dgm:prSet presAssocID="{BB4E1C80-A242-1C49-A79C-D65C94392A9E}" presName="hierChild3" presStyleCnt="0"/>
      <dgm:spPr/>
    </dgm:pt>
    <dgm:pt modelId="{ABC1352E-E5F1-FA49-A49E-3C2391E3D6DF}" type="pres">
      <dgm:prSet presAssocID="{43E22E7E-8624-384E-BE1B-1B25A27A81CA}" presName="Name10" presStyleLbl="parChTrans1D2" presStyleIdx="1" presStyleCnt="2"/>
      <dgm:spPr/>
    </dgm:pt>
    <dgm:pt modelId="{1809DA2F-0259-9A4A-B7FE-E0A0888E6A75}" type="pres">
      <dgm:prSet presAssocID="{1C826990-4797-1040-AC62-10BE8BB21F57}" presName="hierRoot2" presStyleCnt="0"/>
      <dgm:spPr/>
    </dgm:pt>
    <dgm:pt modelId="{23D8791D-9887-2F47-9D88-2726C939ECB3}" type="pres">
      <dgm:prSet presAssocID="{1C826990-4797-1040-AC62-10BE8BB21F57}" presName="composite2" presStyleCnt="0"/>
      <dgm:spPr/>
    </dgm:pt>
    <dgm:pt modelId="{EC8D02A5-A0A7-8B4F-AE80-EF26CD172B85}" type="pres">
      <dgm:prSet presAssocID="{1C826990-4797-1040-AC62-10BE8BB21F57}" presName="background2" presStyleLbl="node2" presStyleIdx="1" presStyleCnt="2"/>
      <dgm:spPr/>
    </dgm:pt>
    <dgm:pt modelId="{5BADE74D-5D6B-F845-9D0D-DCCA0C045B3C}" type="pres">
      <dgm:prSet presAssocID="{1C826990-4797-1040-AC62-10BE8BB21F57}" presName="text2" presStyleLbl="fgAcc2" presStyleIdx="1" presStyleCnt="2" custScaleY="104750">
        <dgm:presLayoutVars>
          <dgm:chPref val="3"/>
        </dgm:presLayoutVars>
      </dgm:prSet>
      <dgm:spPr/>
    </dgm:pt>
    <dgm:pt modelId="{6D68A751-B299-164C-8162-4CB25E8CBA2B}" type="pres">
      <dgm:prSet presAssocID="{1C826990-4797-1040-AC62-10BE8BB21F57}" presName="hierChild3" presStyleCnt="0"/>
      <dgm:spPr/>
    </dgm:pt>
  </dgm:ptLst>
  <dgm:cxnLst>
    <dgm:cxn modelId="{4BF7DB3C-ADB6-1D4C-8A0B-842EE66C33FE}" type="presOf" srcId="{43E22E7E-8624-384E-BE1B-1B25A27A81CA}" destId="{ABC1352E-E5F1-FA49-A49E-3C2391E3D6DF}" srcOrd="0" destOrd="0" presId="urn:microsoft.com/office/officeart/2005/8/layout/hierarchy1"/>
    <dgm:cxn modelId="{D3E2ED53-AC56-3F47-8646-3A851DC48698}" type="presOf" srcId="{C9E479F1-21FD-4A45-8293-8EB98F4052A6}" destId="{B5C8254A-F7D4-DF46-A5CB-78E000902E1A}" srcOrd="0" destOrd="0" presId="urn:microsoft.com/office/officeart/2005/8/layout/hierarchy1"/>
    <dgm:cxn modelId="{64BCDE86-E991-0545-8A7C-7F86C4C72018}" type="presOf" srcId="{2F32A5B6-EEAD-F540-B03B-7407E08C927A}" destId="{E61237EF-9B7D-7C4F-8ED9-E123EDAB52D1}" srcOrd="0" destOrd="0" presId="urn:microsoft.com/office/officeart/2005/8/layout/hierarchy1"/>
    <dgm:cxn modelId="{9C2D8E9D-C162-804F-B44C-60D9EBD4D82B}" type="presOf" srcId="{BB4E1C80-A242-1C49-A79C-D65C94392A9E}" destId="{1290CC11-E877-0746-BC4D-5C566F6178AF}" srcOrd="0" destOrd="0" presId="urn:microsoft.com/office/officeart/2005/8/layout/hierarchy1"/>
    <dgm:cxn modelId="{6BF599A8-D97A-4A41-A80A-D7F46922E76B}" type="presOf" srcId="{1BA8970A-24CB-1E43-9A09-0B5EF81E10EE}" destId="{C9103810-809A-2545-B31C-68941ACF5DF9}" srcOrd="0" destOrd="0" presId="urn:microsoft.com/office/officeart/2005/8/layout/hierarchy1"/>
    <dgm:cxn modelId="{099E62B7-2D74-1F44-98BC-8097CFBF1185}" type="presOf" srcId="{1C826990-4797-1040-AC62-10BE8BB21F57}" destId="{5BADE74D-5D6B-F845-9D0D-DCCA0C045B3C}" srcOrd="0" destOrd="0" presId="urn:microsoft.com/office/officeart/2005/8/layout/hierarchy1"/>
    <dgm:cxn modelId="{131170CF-C65D-D04E-9D9D-8DD33F50F126}" srcId="{2F32A5B6-EEAD-F540-B03B-7407E08C927A}" destId="{1C826990-4797-1040-AC62-10BE8BB21F57}" srcOrd="1" destOrd="0" parTransId="{43E22E7E-8624-384E-BE1B-1B25A27A81CA}" sibTransId="{C6F982A3-D505-7E49-A77E-0528A788DFCF}"/>
    <dgm:cxn modelId="{3E5DA0E4-64ED-FA41-BA82-F1F9E56395D7}" srcId="{1BA8970A-24CB-1E43-9A09-0B5EF81E10EE}" destId="{2F32A5B6-EEAD-F540-B03B-7407E08C927A}" srcOrd="0" destOrd="0" parTransId="{4D8CBA9B-D552-A648-8D13-623B3C01E953}" sibTransId="{5D648D21-22BA-4E4E-994E-A045F225E127}"/>
    <dgm:cxn modelId="{61B9FCF0-2A8F-2146-86E9-8A39E85A6079}" srcId="{2F32A5B6-EEAD-F540-B03B-7407E08C927A}" destId="{BB4E1C80-A242-1C49-A79C-D65C94392A9E}" srcOrd="0" destOrd="0" parTransId="{C9E479F1-21FD-4A45-8293-8EB98F4052A6}" sibTransId="{64E76A75-C7B6-E34E-88E4-BE67A8F59F2D}"/>
    <dgm:cxn modelId="{F0711B6F-EFD7-134E-9852-27806B6A850F}" type="presParOf" srcId="{C9103810-809A-2545-B31C-68941ACF5DF9}" destId="{A58905BC-A220-7C4C-81A8-B2A362879F55}" srcOrd="0" destOrd="0" presId="urn:microsoft.com/office/officeart/2005/8/layout/hierarchy1"/>
    <dgm:cxn modelId="{C20B759D-7DE5-0C4B-B332-6E5A9F67B0BF}" type="presParOf" srcId="{A58905BC-A220-7C4C-81A8-B2A362879F55}" destId="{B9AB0F40-CD8F-694C-92D5-35DA5DA235C7}" srcOrd="0" destOrd="0" presId="urn:microsoft.com/office/officeart/2005/8/layout/hierarchy1"/>
    <dgm:cxn modelId="{4C061DF4-5A64-7549-A0C2-EC9E3D606A66}" type="presParOf" srcId="{B9AB0F40-CD8F-694C-92D5-35DA5DA235C7}" destId="{F2DB19C7-52DC-644B-B990-35289964C1AA}" srcOrd="0" destOrd="0" presId="urn:microsoft.com/office/officeart/2005/8/layout/hierarchy1"/>
    <dgm:cxn modelId="{84F10955-99F2-AC44-A4C6-46396C492FCD}" type="presParOf" srcId="{B9AB0F40-CD8F-694C-92D5-35DA5DA235C7}" destId="{E61237EF-9B7D-7C4F-8ED9-E123EDAB52D1}" srcOrd="1" destOrd="0" presId="urn:microsoft.com/office/officeart/2005/8/layout/hierarchy1"/>
    <dgm:cxn modelId="{B5E0D4B2-E858-054C-BB76-C5B54BAAA617}" type="presParOf" srcId="{A58905BC-A220-7C4C-81A8-B2A362879F55}" destId="{58266520-F20B-1540-84FB-8061F4E2E674}" srcOrd="1" destOrd="0" presId="urn:microsoft.com/office/officeart/2005/8/layout/hierarchy1"/>
    <dgm:cxn modelId="{BD49AF7E-A50E-2C4D-93BA-E58C21B434C9}" type="presParOf" srcId="{58266520-F20B-1540-84FB-8061F4E2E674}" destId="{B5C8254A-F7D4-DF46-A5CB-78E000902E1A}" srcOrd="0" destOrd="0" presId="urn:microsoft.com/office/officeart/2005/8/layout/hierarchy1"/>
    <dgm:cxn modelId="{12427742-8314-8E4D-BDA8-25FE89FE0BB4}" type="presParOf" srcId="{58266520-F20B-1540-84FB-8061F4E2E674}" destId="{00833CA0-AC0C-4549-8F68-D7D6E4E08D53}" srcOrd="1" destOrd="0" presId="urn:microsoft.com/office/officeart/2005/8/layout/hierarchy1"/>
    <dgm:cxn modelId="{BDA17207-976B-CA4C-AA96-9753BF5E82EB}" type="presParOf" srcId="{00833CA0-AC0C-4549-8F68-D7D6E4E08D53}" destId="{4407E961-C965-0B41-880A-E8C94818E790}" srcOrd="0" destOrd="0" presId="urn:microsoft.com/office/officeart/2005/8/layout/hierarchy1"/>
    <dgm:cxn modelId="{B496F774-90DA-9543-A988-9F45B44FBB7F}" type="presParOf" srcId="{4407E961-C965-0B41-880A-E8C94818E790}" destId="{5C91F441-FBDA-2F44-AE3E-CC4F9144A7EB}" srcOrd="0" destOrd="0" presId="urn:microsoft.com/office/officeart/2005/8/layout/hierarchy1"/>
    <dgm:cxn modelId="{D29F8F90-BEA1-8B42-9C93-96523AB13EA2}" type="presParOf" srcId="{4407E961-C965-0B41-880A-E8C94818E790}" destId="{1290CC11-E877-0746-BC4D-5C566F6178AF}" srcOrd="1" destOrd="0" presId="urn:microsoft.com/office/officeart/2005/8/layout/hierarchy1"/>
    <dgm:cxn modelId="{8556B4C6-890F-FE45-B9AF-8EB765C55A6C}" type="presParOf" srcId="{00833CA0-AC0C-4549-8F68-D7D6E4E08D53}" destId="{F93AAF47-6864-9841-9938-3BF6DC1FE0DF}" srcOrd="1" destOrd="0" presId="urn:microsoft.com/office/officeart/2005/8/layout/hierarchy1"/>
    <dgm:cxn modelId="{C516E7A8-4B56-3C44-AAD0-838698E87606}" type="presParOf" srcId="{58266520-F20B-1540-84FB-8061F4E2E674}" destId="{ABC1352E-E5F1-FA49-A49E-3C2391E3D6DF}" srcOrd="2" destOrd="0" presId="urn:microsoft.com/office/officeart/2005/8/layout/hierarchy1"/>
    <dgm:cxn modelId="{06C2D84C-E591-C848-8126-83A7718A6956}" type="presParOf" srcId="{58266520-F20B-1540-84FB-8061F4E2E674}" destId="{1809DA2F-0259-9A4A-B7FE-E0A0888E6A75}" srcOrd="3" destOrd="0" presId="urn:microsoft.com/office/officeart/2005/8/layout/hierarchy1"/>
    <dgm:cxn modelId="{E5D6074D-71F2-5644-A117-62A1B678D7D6}" type="presParOf" srcId="{1809DA2F-0259-9A4A-B7FE-E0A0888E6A75}" destId="{23D8791D-9887-2F47-9D88-2726C939ECB3}" srcOrd="0" destOrd="0" presId="urn:microsoft.com/office/officeart/2005/8/layout/hierarchy1"/>
    <dgm:cxn modelId="{58CDFED7-E5C1-ED4E-8A0D-AE135ACE7970}" type="presParOf" srcId="{23D8791D-9887-2F47-9D88-2726C939ECB3}" destId="{EC8D02A5-A0A7-8B4F-AE80-EF26CD172B85}" srcOrd="0" destOrd="0" presId="urn:microsoft.com/office/officeart/2005/8/layout/hierarchy1"/>
    <dgm:cxn modelId="{9E29C886-5DFF-6A48-9BAE-7F498F33D027}" type="presParOf" srcId="{23D8791D-9887-2F47-9D88-2726C939ECB3}" destId="{5BADE74D-5D6B-F845-9D0D-DCCA0C045B3C}" srcOrd="1" destOrd="0" presId="urn:microsoft.com/office/officeart/2005/8/layout/hierarchy1"/>
    <dgm:cxn modelId="{B0D78260-E382-C440-93B0-B80854D21C32}" type="presParOf" srcId="{1809DA2F-0259-9A4A-B7FE-E0A0888E6A75}" destId="{6D68A751-B299-164C-8162-4CB25E8CBA2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C4E5F-0A75-FD48-ABED-AD108DEA370B}" type="doc">
      <dgm:prSet loTypeId="urn:microsoft.com/office/officeart/2005/8/layout/target1" loCatId="" qsTypeId="urn:microsoft.com/office/officeart/2005/8/quickstyle/simple1" qsCatId="simple" csTypeId="urn:microsoft.com/office/officeart/2005/8/colors/accent1_2" csCatId="accent1" phldr="1"/>
      <dgm:spPr/>
    </dgm:pt>
    <dgm:pt modelId="{B875CDF7-213F-5246-A4F1-E9547910EB8B}">
      <dgm:prSet phldrT="[Text]"/>
      <dgm:spPr/>
      <dgm:t>
        <a:bodyPr/>
        <a:lstStyle/>
        <a:p>
          <a:r>
            <a:rPr lang="en-US" dirty="0">
              <a:solidFill>
                <a:schemeClr val="accent1"/>
              </a:solidFill>
            </a:rPr>
            <a:t>Face to Face Class</a:t>
          </a:r>
        </a:p>
      </dgm:t>
    </dgm:pt>
    <dgm:pt modelId="{D1397B34-E8E9-034A-8541-2F02EC19F4DA}" type="parTrans" cxnId="{3FFF3BE0-CDAD-9742-9E81-24ADFD711B92}">
      <dgm:prSet/>
      <dgm:spPr/>
      <dgm:t>
        <a:bodyPr/>
        <a:lstStyle/>
        <a:p>
          <a:endParaRPr lang="en-US">
            <a:solidFill>
              <a:schemeClr val="accent1"/>
            </a:solidFill>
          </a:endParaRPr>
        </a:p>
      </dgm:t>
    </dgm:pt>
    <dgm:pt modelId="{000714F5-BE6D-C646-BE14-963CF5FFD0FD}" type="sibTrans" cxnId="{3FFF3BE0-CDAD-9742-9E81-24ADFD711B92}">
      <dgm:prSet/>
      <dgm:spPr/>
      <dgm:t>
        <a:bodyPr/>
        <a:lstStyle/>
        <a:p>
          <a:endParaRPr lang="en-US">
            <a:solidFill>
              <a:schemeClr val="accent1"/>
            </a:solidFill>
          </a:endParaRPr>
        </a:p>
      </dgm:t>
    </dgm:pt>
    <dgm:pt modelId="{92D45B52-7CE5-6549-BDFF-C893AD31EFA6}">
      <dgm:prSet phldrT="[Text]"/>
      <dgm:spPr/>
      <dgm:t>
        <a:bodyPr/>
        <a:lstStyle/>
        <a:p>
          <a:r>
            <a:rPr lang="en-US" dirty="0">
              <a:solidFill>
                <a:schemeClr val="accent1"/>
              </a:solidFill>
            </a:rPr>
            <a:t>Online self-study (generic)</a:t>
          </a:r>
        </a:p>
      </dgm:t>
    </dgm:pt>
    <dgm:pt modelId="{D71CF2CF-561B-C540-983C-E65E998C3775}" type="parTrans" cxnId="{EB4A8A78-C4E5-BC40-82B7-742DFA6B28D5}">
      <dgm:prSet/>
      <dgm:spPr/>
      <dgm:t>
        <a:bodyPr/>
        <a:lstStyle/>
        <a:p>
          <a:endParaRPr lang="en-US">
            <a:solidFill>
              <a:schemeClr val="accent1"/>
            </a:solidFill>
          </a:endParaRPr>
        </a:p>
      </dgm:t>
    </dgm:pt>
    <dgm:pt modelId="{0AAE8ED0-99DB-1646-B317-726EB8057A89}" type="sibTrans" cxnId="{EB4A8A78-C4E5-BC40-82B7-742DFA6B28D5}">
      <dgm:prSet/>
      <dgm:spPr/>
      <dgm:t>
        <a:bodyPr/>
        <a:lstStyle/>
        <a:p>
          <a:endParaRPr lang="en-US">
            <a:solidFill>
              <a:schemeClr val="accent1"/>
            </a:solidFill>
          </a:endParaRPr>
        </a:p>
      </dgm:t>
    </dgm:pt>
    <dgm:pt modelId="{70C05D60-B411-6240-9A44-407AF4159D47}">
      <dgm:prSet phldrT="[Text]"/>
      <dgm:spPr/>
      <dgm:t>
        <a:bodyPr/>
        <a:lstStyle/>
        <a:p>
          <a:r>
            <a:rPr lang="en-US" dirty="0">
              <a:solidFill>
                <a:schemeClr val="accent1"/>
              </a:solidFill>
            </a:rPr>
            <a:t>Video class with </a:t>
          </a:r>
        </a:p>
        <a:p>
          <a:r>
            <a:rPr lang="en-US" dirty="0">
              <a:solidFill>
                <a:schemeClr val="accent1"/>
              </a:solidFill>
            </a:rPr>
            <a:t>Auxiliary Instructors</a:t>
          </a:r>
        </a:p>
      </dgm:t>
    </dgm:pt>
    <dgm:pt modelId="{DAB41086-14D7-CB4E-9187-2BFB8DB3791C}" type="parTrans" cxnId="{5632272F-4CD6-A049-A928-6205BF4F5294}">
      <dgm:prSet/>
      <dgm:spPr/>
      <dgm:t>
        <a:bodyPr/>
        <a:lstStyle/>
        <a:p>
          <a:endParaRPr lang="en-US">
            <a:solidFill>
              <a:schemeClr val="accent1"/>
            </a:solidFill>
          </a:endParaRPr>
        </a:p>
      </dgm:t>
    </dgm:pt>
    <dgm:pt modelId="{5B158EBE-7C2D-9F43-8FFF-EFC8F543298C}" type="sibTrans" cxnId="{5632272F-4CD6-A049-A928-6205BF4F5294}">
      <dgm:prSet/>
      <dgm:spPr/>
      <dgm:t>
        <a:bodyPr/>
        <a:lstStyle/>
        <a:p>
          <a:endParaRPr lang="en-US">
            <a:solidFill>
              <a:schemeClr val="accent1"/>
            </a:solidFill>
          </a:endParaRPr>
        </a:p>
      </dgm:t>
    </dgm:pt>
    <dgm:pt modelId="{7A4BD627-4A72-494A-8AC8-7BC317717E84}" type="pres">
      <dgm:prSet presAssocID="{DEBC4E5F-0A75-FD48-ABED-AD108DEA370B}" presName="composite" presStyleCnt="0">
        <dgm:presLayoutVars>
          <dgm:chMax val="5"/>
          <dgm:dir/>
          <dgm:resizeHandles val="exact"/>
        </dgm:presLayoutVars>
      </dgm:prSet>
      <dgm:spPr/>
    </dgm:pt>
    <dgm:pt modelId="{0A7600E3-68AA-AD40-B568-0641864AEB06}" type="pres">
      <dgm:prSet presAssocID="{B875CDF7-213F-5246-A4F1-E9547910EB8B}" presName="circle1" presStyleLbl="lnNode1" presStyleIdx="0" presStyleCnt="3"/>
      <dgm:spPr/>
    </dgm:pt>
    <dgm:pt modelId="{22E33A87-67A6-BF4E-AED8-33CDCBF08847}" type="pres">
      <dgm:prSet presAssocID="{B875CDF7-213F-5246-A4F1-E9547910EB8B}" presName="text1" presStyleLbl="revTx" presStyleIdx="0" presStyleCnt="3" custScaleX="170900" custLinFactNeighborX="45472">
        <dgm:presLayoutVars>
          <dgm:bulletEnabled val="1"/>
        </dgm:presLayoutVars>
      </dgm:prSet>
      <dgm:spPr/>
    </dgm:pt>
    <dgm:pt modelId="{52A4ED63-4BA7-C049-8C17-6C4871B878C7}" type="pres">
      <dgm:prSet presAssocID="{B875CDF7-213F-5246-A4F1-E9547910EB8B}" presName="line1" presStyleLbl="callout" presStyleIdx="0" presStyleCnt="6"/>
      <dgm:spPr/>
    </dgm:pt>
    <dgm:pt modelId="{EC2B9F0C-991A-634E-BDA7-CCBE612A574D}" type="pres">
      <dgm:prSet presAssocID="{B875CDF7-213F-5246-A4F1-E9547910EB8B}" presName="d1" presStyleLbl="callout" presStyleIdx="1" presStyleCnt="6"/>
      <dgm:spPr/>
    </dgm:pt>
    <dgm:pt modelId="{A00A75AA-8B6E-F740-80A0-553574128A43}" type="pres">
      <dgm:prSet presAssocID="{92D45B52-7CE5-6549-BDFF-C893AD31EFA6}" presName="circle2" presStyleLbl="lnNode1" presStyleIdx="1" presStyleCnt="3"/>
      <dgm:spPr/>
    </dgm:pt>
    <dgm:pt modelId="{DEC8056F-9F6A-714E-BE63-626C1CEBE5D6}" type="pres">
      <dgm:prSet presAssocID="{92D45B52-7CE5-6549-BDFF-C893AD31EFA6}" presName="text2" presStyleLbl="revTx" presStyleIdx="1" presStyleCnt="3" custScaleX="154669" custScaleY="98849" custLinFactNeighborX="37352">
        <dgm:presLayoutVars>
          <dgm:bulletEnabled val="1"/>
        </dgm:presLayoutVars>
      </dgm:prSet>
      <dgm:spPr/>
    </dgm:pt>
    <dgm:pt modelId="{A4C4D190-221E-E446-9917-C837005B3E1F}" type="pres">
      <dgm:prSet presAssocID="{92D45B52-7CE5-6549-BDFF-C893AD31EFA6}" presName="line2" presStyleLbl="callout" presStyleIdx="2" presStyleCnt="6"/>
      <dgm:spPr/>
    </dgm:pt>
    <dgm:pt modelId="{A0432F2F-A2C7-B340-84D9-9BB7C19E482A}" type="pres">
      <dgm:prSet presAssocID="{92D45B52-7CE5-6549-BDFF-C893AD31EFA6}" presName="d2" presStyleLbl="callout" presStyleIdx="3" presStyleCnt="6"/>
      <dgm:spPr/>
    </dgm:pt>
    <dgm:pt modelId="{9968A5F2-D6A3-094B-A906-EB7572C8BD1A}" type="pres">
      <dgm:prSet presAssocID="{70C05D60-B411-6240-9A44-407AF4159D47}" presName="circle3" presStyleLbl="lnNode1" presStyleIdx="2" presStyleCnt="3"/>
      <dgm:spPr/>
    </dgm:pt>
    <dgm:pt modelId="{626AB7E0-D18F-2045-B57E-7A65C8B4A232}" type="pres">
      <dgm:prSet presAssocID="{70C05D60-B411-6240-9A44-407AF4159D47}" presName="text3" presStyleLbl="revTx" presStyleIdx="2" presStyleCnt="3" custScaleX="198497" custLinFactNeighborX="57652">
        <dgm:presLayoutVars>
          <dgm:bulletEnabled val="1"/>
        </dgm:presLayoutVars>
      </dgm:prSet>
      <dgm:spPr/>
    </dgm:pt>
    <dgm:pt modelId="{AA6B856A-BE83-5648-9374-62007D0A5208}" type="pres">
      <dgm:prSet presAssocID="{70C05D60-B411-6240-9A44-407AF4159D47}" presName="line3" presStyleLbl="callout" presStyleIdx="4" presStyleCnt="6"/>
      <dgm:spPr/>
    </dgm:pt>
    <dgm:pt modelId="{7DA9BE3A-D984-7C4E-B606-63E662E1C13F}" type="pres">
      <dgm:prSet presAssocID="{70C05D60-B411-6240-9A44-407AF4159D47}" presName="d3" presStyleLbl="callout" presStyleIdx="5" presStyleCnt="6"/>
      <dgm:spPr/>
    </dgm:pt>
  </dgm:ptLst>
  <dgm:cxnLst>
    <dgm:cxn modelId="{5632272F-4CD6-A049-A928-6205BF4F5294}" srcId="{DEBC4E5F-0A75-FD48-ABED-AD108DEA370B}" destId="{70C05D60-B411-6240-9A44-407AF4159D47}" srcOrd="2" destOrd="0" parTransId="{DAB41086-14D7-CB4E-9187-2BFB8DB3791C}" sibTransId="{5B158EBE-7C2D-9F43-8FFF-EFC8F543298C}"/>
    <dgm:cxn modelId="{EB4A8A78-C4E5-BC40-82B7-742DFA6B28D5}" srcId="{DEBC4E5F-0A75-FD48-ABED-AD108DEA370B}" destId="{92D45B52-7CE5-6549-BDFF-C893AD31EFA6}" srcOrd="1" destOrd="0" parTransId="{D71CF2CF-561B-C540-983C-E65E998C3775}" sibTransId="{0AAE8ED0-99DB-1646-B317-726EB8057A89}"/>
    <dgm:cxn modelId="{5DB0A37A-9951-664C-840B-195B0AB9E3CF}" type="presOf" srcId="{92D45B52-7CE5-6549-BDFF-C893AD31EFA6}" destId="{DEC8056F-9F6A-714E-BE63-626C1CEBE5D6}" srcOrd="0" destOrd="0" presId="urn:microsoft.com/office/officeart/2005/8/layout/target1"/>
    <dgm:cxn modelId="{C1202287-CD32-0C41-A3D9-A4D2A5178A94}" type="presOf" srcId="{B875CDF7-213F-5246-A4F1-E9547910EB8B}" destId="{22E33A87-67A6-BF4E-AED8-33CDCBF08847}" srcOrd="0" destOrd="0" presId="urn:microsoft.com/office/officeart/2005/8/layout/target1"/>
    <dgm:cxn modelId="{76D0E29B-9952-0C41-BF0C-2ADDC6980EC7}" type="presOf" srcId="{DEBC4E5F-0A75-FD48-ABED-AD108DEA370B}" destId="{7A4BD627-4A72-494A-8AC8-7BC317717E84}" srcOrd="0" destOrd="0" presId="urn:microsoft.com/office/officeart/2005/8/layout/target1"/>
    <dgm:cxn modelId="{6B7880C5-2E73-7644-A088-080A7BA4B0EE}" type="presOf" srcId="{70C05D60-B411-6240-9A44-407AF4159D47}" destId="{626AB7E0-D18F-2045-B57E-7A65C8B4A232}" srcOrd="0" destOrd="0" presId="urn:microsoft.com/office/officeart/2005/8/layout/target1"/>
    <dgm:cxn modelId="{3FFF3BE0-CDAD-9742-9E81-24ADFD711B92}" srcId="{DEBC4E5F-0A75-FD48-ABED-AD108DEA370B}" destId="{B875CDF7-213F-5246-A4F1-E9547910EB8B}" srcOrd="0" destOrd="0" parTransId="{D1397B34-E8E9-034A-8541-2F02EC19F4DA}" sibTransId="{000714F5-BE6D-C646-BE14-963CF5FFD0FD}"/>
    <dgm:cxn modelId="{6BE22C06-A4F8-3648-B4EB-54D14DD422AA}" type="presParOf" srcId="{7A4BD627-4A72-494A-8AC8-7BC317717E84}" destId="{0A7600E3-68AA-AD40-B568-0641864AEB06}" srcOrd="0" destOrd="0" presId="urn:microsoft.com/office/officeart/2005/8/layout/target1"/>
    <dgm:cxn modelId="{3CB5C51C-A207-3840-AE62-7142B132B80E}" type="presParOf" srcId="{7A4BD627-4A72-494A-8AC8-7BC317717E84}" destId="{22E33A87-67A6-BF4E-AED8-33CDCBF08847}" srcOrd="1" destOrd="0" presId="urn:microsoft.com/office/officeart/2005/8/layout/target1"/>
    <dgm:cxn modelId="{89C50059-0E98-7C40-8748-F51678B6C3EA}" type="presParOf" srcId="{7A4BD627-4A72-494A-8AC8-7BC317717E84}" destId="{52A4ED63-4BA7-C049-8C17-6C4871B878C7}" srcOrd="2" destOrd="0" presId="urn:microsoft.com/office/officeart/2005/8/layout/target1"/>
    <dgm:cxn modelId="{D0686BA0-1505-FD46-9C79-CF08ABDD7A9F}" type="presParOf" srcId="{7A4BD627-4A72-494A-8AC8-7BC317717E84}" destId="{EC2B9F0C-991A-634E-BDA7-CCBE612A574D}" srcOrd="3" destOrd="0" presId="urn:microsoft.com/office/officeart/2005/8/layout/target1"/>
    <dgm:cxn modelId="{134E39BB-97B1-F54A-AD05-1662FAC8D4EB}" type="presParOf" srcId="{7A4BD627-4A72-494A-8AC8-7BC317717E84}" destId="{A00A75AA-8B6E-F740-80A0-553574128A43}" srcOrd="4" destOrd="0" presId="urn:microsoft.com/office/officeart/2005/8/layout/target1"/>
    <dgm:cxn modelId="{6FE5425D-A9F6-914B-AACB-CB27D1A08CEB}" type="presParOf" srcId="{7A4BD627-4A72-494A-8AC8-7BC317717E84}" destId="{DEC8056F-9F6A-714E-BE63-626C1CEBE5D6}" srcOrd="5" destOrd="0" presId="urn:microsoft.com/office/officeart/2005/8/layout/target1"/>
    <dgm:cxn modelId="{FBC6E58C-D2CD-2B4E-9D73-D48059CFDAB5}" type="presParOf" srcId="{7A4BD627-4A72-494A-8AC8-7BC317717E84}" destId="{A4C4D190-221E-E446-9917-C837005B3E1F}" srcOrd="6" destOrd="0" presId="urn:microsoft.com/office/officeart/2005/8/layout/target1"/>
    <dgm:cxn modelId="{ECB14B40-D83D-B74B-9800-FD4AD1383A13}" type="presParOf" srcId="{7A4BD627-4A72-494A-8AC8-7BC317717E84}" destId="{A0432F2F-A2C7-B340-84D9-9BB7C19E482A}" srcOrd="7" destOrd="0" presId="urn:microsoft.com/office/officeart/2005/8/layout/target1"/>
    <dgm:cxn modelId="{D779E4C7-27AA-FF48-BFAB-B8CEF0077194}" type="presParOf" srcId="{7A4BD627-4A72-494A-8AC8-7BC317717E84}" destId="{9968A5F2-D6A3-094B-A906-EB7572C8BD1A}" srcOrd="8" destOrd="0" presId="urn:microsoft.com/office/officeart/2005/8/layout/target1"/>
    <dgm:cxn modelId="{2E13BA48-E258-FD43-B6F3-E1D390A6AB84}" type="presParOf" srcId="{7A4BD627-4A72-494A-8AC8-7BC317717E84}" destId="{626AB7E0-D18F-2045-B57E-7A65C8B4A232}" srcOrd="9" destOrd="0" presId="urn:microsoft.com/office/officeart/2005/8/layout/target1"/>
    <dgm:cxn modelId="{75DCF0FF-822F-2A4E-99DD-7B10CD97C3D2}" type="presParOf" srcId="{7A4BD627-4A72-494A-8AC8-7BC317717E84}" destId="{AA6B856A-BE83-5648-9374-62007D0A5208}" srcOrd="10" destOrd="0" presId="urn:microsoft.com/office/officeart/2005/8/layout/target1"/>
    <dgm:cxn modelId="{9103D3E7-FB7B-D540-93CA-3DA17A29CA6D}" type="presParOf" srcId="{7A4BD627-4A72-494A-8AC8-7BC317717E84}" destId="{7DA9BE3A-D984-7C4E-B606-63E662E1C13F}"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8970A-24CB-1E43-9A09-0B5EF81E10EE}"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1C826990-4797-1040-AC62-10BE8BB21F57}">
      <dgm:prSet phldrT="[Text]" custT="1"/>
      <dgm:spPr/>
      <dgm:t>
        <a:bodyPr/>
        <a:lstStyle/>
        <a:p>
          <a:r>
            <a:rPr lang="en-US" sz="2400" dirty="0">
              <a:solidFill>
                <a:srgbClr val="FF0000"/>
              </a:solidFill>
            </a:rPr>
            <a:t>Video Conferencing</a:t>
          </a:r>
        </a:p>
      </dgm:t>
    </dgm:pt>
    <dgm:pt modelId="{43E22E7E-8624-384E-BE1B-1B25A27A81CA}" type="parTrans" cxnId="{131170CF-C65D-D04E-9D9D-8DD33F50F126}">
      <dgm:prSet/>
      <dgm:spPr/>
      <dgm:t>
        <a:bodyPr/>
        <a:lstStyle/>
        <a:p>
          <a:endParaRPr lang="en-US" sz="2400"/>
        </a:p>
      </dgm:t>
    </dgm:pt>
    <dgm:pt modelId="{C6F982A3-D505-7E49-A77E-0528A788DFCF}" type="sibTrans" cxnId="{131170CF-C65D-D04E-9D9D-8DD33F50F126}">
      <dgm:prSet/>
      <dgm:spPr/>
      <dgm:t>
        <a:bodyPr/>
        <a:lstStyle/>
        <a:p>
          <a:endParaRPr lang="en-US" sz="2400"/>
        </a:p>
      </dgm:t>
    </dgm:pt>
    <dgm:pt modelId="{C9103810-809A-2545-B31C-68941ACF5DF9}" type="pres">
      <dgm:prSet presAssocID="{1BA8970A-24CB-1E43-9A09-0B5EF81E10EE}" presName="hierChild1" presStyleCnt="0">
        <dgm:presLayoutVars>
          <dgm:chPref val="1"/>
          <dgm:dir/>
          <dgm:animOne val="branch"/>
          <dgm:animLvl val="lvl"/>
          <dgm:resizeHandles/>
        </dgm:presLayoutVars>
      </dgm:prSet>
      <dgm:spPr/>
    </dgm:pt>
    <dgm:pt modelId="{825F34FC-2BC4-9847-BEB9-152C332536C9}" type="pres">
      <dgm:prSet presAssocID="{1C826990-4797-1040-AC62-10BE8BB21F57}" presName="hierRoot1" presStyleCnt="0"/>
      <dgm:spPr/>
    </dgm:pt>
    <dgm:pt modelId="{CD59E4BD-5064-D449-9886-232F93E1BB88}" type="pres">
      <dgm:prSet presAssocID="{1C826990-4797-1040-AC62-10BE8BB21F57}" presName="composite" presStyleCnt="0"/>
      <dgm:spPr/>
    </dgm:pt>
    <dgm:pt modelId="{A8B85355-6481-5347-BC89-8A41721AF7E7}" type="pres">
      <dgm:prSet presAssocID="{1C826990-4797-1040-AC62-10BE8BB21F57}" presName="background" presStyleLbl="node0" presStyleIdx="0" presStyleCnt="1"/>
      <dgm:spPr/>
    </dgm:pt>
    <dgm:pt modelId="{7AB0BD70-E010-FA4D-900D-6AC6CCBAF8E0}" type="pres">
      <dgm:prSet presAssocID="{1C826990-4797-1040-AC62-10BE8BB21F57}" presName="text" presStyleLbl="fgAcc0" presStyleIdx="0" presStyleCnt="1" custLinFactNeighborX="534" custLinFactNeighborY="-387">
        <dgm:presLayoutVars>
          <dgm:chPref val="3"/>
        </dgm:presLayoutVars>
      </dgm:prSet>
      <dgm:spPr/>
    </dgm:pt>
    <dgm:pt modelId="{C709E25A-3CD7-B946-96BC-F1C88EB9D858}" type="pres">
      <dgm:prSet presAssocID="{1C826990-4797-1040-AC62-10BE8BB21F57}" presName="hierChild2" presStyleCnt="0"/>
      <dgm:spPr/>
    </dgm:pt>
  </dgm:ptLst>
  <dgm:cxnLst>
    <dgm:cxn modelId="{BB45BC6C-DDE2-2347-9B26-A2B467344DF7}" type="presOf" srcId="{1C826990-4797-1040-AC62-10BE8BB21F57}" destId="{7AB0BD70-E010-FA4D-900D-6AC6CCBAF8E0}" srcOrd="0" destOrd="0" presId="urn:microsoft.com/office/officeart/2005/8/layout/hierarchy1"/>
    <dgm:cxn modelId="{6BF599A8-D97A-4A41-A80A-D7F46922E76B}" type="presOf" srcId="{1BA8970A-24CB-1E43-9A09-0B5EF81E10EE}" destId="{C9103810-809A-2545-B31C-68941ACF5DF9}" srcOrd="0" destOrd="0" presId="urn:microsoft.com/office/officeart/2005/8/layout/hierarchy1"/>
    <dgm:cxn modelId="{131170CF-C65D-D04E-9D9D-8DD33F50F126}" srcId="{1BA8970A-24CB-1E43-9A09-0B5EF81E10EE}" destId="{1C826990-4797-1040-AC62-10BE8BB21F57}" srcOrd="0" destOrd="0" parTransId="{43E22E7E-8624-384E-BE1B-1B25A27A81CA}" sibTransId="{C6F982A3-D505-7E49-A77E-0528A788DFCF}"/>
    <dgm:cxn modelId="{BE0CC4F5-1F41-FA43-9896-F8A18F8141A3}" type="presParOf" srcId="{C9103810-809A-2545-B31C-68941ACF5DF9}" destId="{825F34FC-2BC4-9847-BEB9-152C332536C9}" srcOrd="0" destOrd="0" presId="urn:microsoft.com/office/officeart/2005/8/layout/hierarchy1"/>
    <dgm:cxn modelId="{36602B44-A232-8043-B701-15E9CC9E2078}" type="presParOf" srcId="{825F34FC-2BC4-9847-BEB9-152C332536C9}" destId="{CD59E4BD-5064-D449-9886-232F93E1BB88}" srcOrd="0" destOrd="0" presId="urn:microsoft.com/office/officeart/2005/8/layout/hierarchy1"/>
    <dgm:cxn modelId="{036E0915-B901-E544-B9E0-2D34C37FF82A}" type="presParOf" srcId="{CD59E4BD-5064-D449-9886-232F93E1BB88}" destId="{A8B85355-6481-5347-BC89-8A41721AF7E7}" srcOrd="0" destOrd="0" presId="urn:microsoft.com/office/officeart/2005/8/layout/hierarchy1"/>
    <dgm:cxn modelId="{A1CD0525-4F8A-3C4E-A89A-BCC2786D4B71}" type="presParOf" srcId="{CD59E4BD-5064-D449-9886-232F93E1BB88}" destId="{7AB0BD70-E010-FA4D-900D-6AC6CCBAF8E0}" srcOrd="1" destOrd="0" presId="urn:microsoft.com/office/officeart/2005/8/layout/hierarchy1"/>
    <dgm:cxn modelId="{5B9B2ABA-80F6-CB41-B32E-5F5F3771D225}" type="presParOf" srcId="{825F34FC-2BC4-9847-BEB9-152C332536C9}" destId="{C709E25A-3CD7-B946-96BC-F1C88EB9D85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1352E-E5F1-FA49-A49E-3C2391E3D6DF}">
      <dsp:nvSpPr>
        <dsp:cNvPr id="0" name=""/>
        <dsp:cNvSpPr/>
      </dsp:nvSpPr>
      <dsp:spPr>
        <a:xfrm>
          <a:off x="5115315" y="1628677"/>
          <a:ext cx="1567327" cy="745905"/>
        </a:xfrm>
        <a:custGeom>
          <a:avLst/>
          <a:gdLst/>
          <a:ahLst/>
          <a:cxnLst/>
          <a:rect l="0" t="0" r="0" b="0"/>
          <a:pathLst>
            <a:path>
              <a:moveTo>
                <a:pt x="0" y="0"/>
              </a:moveTo>
              <a:lnTo>
                <a:pt x="0" y="508312"/>
              </a:lnTo>
              <a:lnTo>
                <a:pt x="1567327" y="508312"/>
              </a:lnTo>
              <a:lnTo>
                <a:pt x="1567327" y="7459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C8254A-F7D4-DF46-A5CB-78E000902E1A}">
      <dsp:nvSpPr>
        <dsp:cNvPr id="0" name=""/>
        <dsp:cNvSpPr/>
      </dsp:nvSpPr>
      <dsp:spPr>
        <a:xfrm>
          <a:off x="3547988" y="1628677"/>
          <a:ext cx="1567327" cy="714473"/>
        </a:xfrm>
        <a:custGeom>
          <a:avLst/>
          <a:gdLst/>
          <a:ahLst/>
          <a:cxnLst/>
          <a:rect l="0" t="0" r="0" b="0"/>
          <a:pathLst>
            <a:path>
              <a:moveTo>
                <a:pt x="1567327" y="0"/>
              </a:moveTo>
              <a:lnTo>
                <a:pt x="1567327" y="476880"/>
              </a:lnTo>
              <a:lnTo>
                <a:pt x="0" y="476880"/>
              </a:lnTo>
              <a:lnTo>
                <a:pt x="0" y="714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DB19C7-52DC-644B-B990-35289964C1AA}">
      <dsp:nvSpPr>
        <dsp:cNvPr id="0" name=""/>
        <dsp:cNvSpPr/>
      </dsp:nvSpPr>
      <dsp:spPr>
        <a:xfrm>
          <a:off x="3832956" y="81"/>
          <a:ext cx="2564717" cy="1628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237EF-9B7D-7C4F-8ED9-E123EDAB52D1}">
      <dsp:nvSpPr>
        <dsp:cNvPr id="0" name=""/>
        <dsp:cNvSpPr/>
      </dsp:nvSpPr>
      <dsp:spPr>
        <a:xfrm>
          <a:off x="4117925" y="270801"/>
          <a:ext cx="2564717" cy="16285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1"/>
              </a:solidFill>
            </a:rPr>
            <a:t>Virtual Classes</a:t>
          </a:r>
        </a:p>
      </dsp:txBody>
      <dsp:txXfrm>
        <a:off x="4165625" y="318501"/>
        <a:ext cx="2469317" cy="1533195"/>
      </dsp:txXfrm>
    </dsp:sp>
    <dsp:sp modelId="{5C91F441-FBDA-2F44-AE3E-CC4F9144A7EB}">
      <dsp:nvSpPr>
        <dsp:cNvPr id="0" name=""/>
        <dsp:cNvSpPr/>
      </dsp:nvSpPr>
      <dsp:spPr>
        <a:xfrm>
          <a:off x="2265629" y="2343150"/>
          <a:ext cx="2564717" cy="1628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0CC11-E877-0746-BC4D-5C566F6178AF}">
      <dsp:nvSpPr>
        <dsp:cNvPr id="0" name=""/>
        <dsp:cNvSpPr/>
      </dsp:nvSpPr>
      <dsp:spPr>
        <a:xfrm>
          <a:off x="2550597" y="2613870"/>
          <a:ext cx="2564717" cy="16285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accent3"/>
              </a:solidFill>
            </a:rPr>
            <a:t>Webinars</a:t>
          </a:r>
        </a:p>
      </dsp:txBody>
      <dsp:txXfrm>
        <a:off x="2598297" y="2661570"/>
        <a:ext cx="2469317" cy="1533195"/>
      </dsp:txXfrm>
    </dsp:sp>
    <dsp:sp modelId="{EC8D02A5-A0A7-8B4F-AE80-EF26CD172B85}">
      <dsp:nvSpPr>
        <dsp:cNvPr id="0" name=""/>
        <dsp:cNvSpPr/>
      </dsp:nvSpPr>
      <dsp:spPr>
        <a:xfrm>
          <a:off x="5400284" y="2374582"/>
          <a:ext cx="2564717" cy="1705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DE74D-5D6B-F845-9D0D-DCCA0C045B3C}">
      <dsp:nvSpPr>
        <dsp:cNvPr id="0" name=""/>
        <dsp:cNvSpPr/>
      </dsp:nvSpPr>
      <dsp:spPr>
        <a:xfrm>
          <a:off x="5685252" y="2645302"/>
          <a:ext cx="2564717" cy="17059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0000"/>
              </a:solidFill>
            </a:rPr>
            <a:t>Video Conferencing</a:t>
          </a:r>
        </a:p>
      </dsp:txBody>
      <dsp:txXfrm>
        <a:off x="5735218" y="2695268"/>
        <a:ext cx="2464785" cy="160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8A5F2-D6A3-094B-A906-EB7572C8BD1A}">
      <dsp:nvSpPr>
        <dsp:cNvPr id="0" name=""/>
        <dsp:cNvSpPr/>
      </dsp:nvSpPr>
      <dsp:spPr>
        <a:xfrm>
          <a:off x="2136407" y="1087834"/>
          <a:ext cx="3263503" cy="3263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A75AA-8B6E-F740-80A0-553574128A43}">
      <dsp:nvSpPr>
        <dsp:cNvPr id="0" name=""/>
        <dsp:cNvSpPr/>
      </dsp:nvSpPr>
      <dsp:spPr>
        <a:xfrm>
          <a:off x="2789107" y="1740535"/>
          <a:ext cx="1958102" cy="19581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600E3-68AA-AD40-B568-0641864AEB06}">
      <dsp:nvSpPr>
        <dsp:cNvPr id="0" name=""/>
        <dsp:cNvSpPr/>
      </dsp:nvSpPr>
      <dsp:spPr>
        <a:xfrm>
          <a:off x="3441808" y="2393235"/>
          <a:ext cx="652700" cy="6527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33A87-67A6-BF4E-AED8-33CDCBF08847}">
      <dsp:nvSpPr>
        <dsp:cNvPr id="0" name=""/>
        <dsp:cNvSpPr/>
      </dsp:nvSpPr>
      <dsp:spPr>
        <a:xfrm>
          <a:off x="6107362" y="0"/>
          <a:ext cx="2788663"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accent1"/>
              </a:solidFill>
            </a:rPr>
            <a:t>Face to Face Class</a:t>
          </a:r>
        </a:p>
      </dsp:txBody>
      <dsp:txXfrm>
        <a:off x="6107362" y="0"/>
        <a:ext cx="2788663" cy="951855"/>
      </dsp:txXfrm>
    </dsp:sp>
    <dsp:sp modelId="{52A4ED63-4BA7-C049-8C17-6C4871B878C7}">
      <dsp:nvSpPr>
        <dsp:cNvPr id="0" name=""/>
        <dsp:cNvSpPr/>
      </dsp:nvSpPr>
      <dsp:spPr>
        <a:xfrm>
          <a:off x="5535889" y="475927"/>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2B9F0C-991A-634E-BDA7-CCBE612A574D}">
      <dsp:nvSpPr>
        <dsp:cNvPr id="0" name=""/>
        <dsp:cNvSpPr/>
      </dsp:nvSpPr>
      <dsp:spPr>
        <a:xfrm rot="5400000">
          <a:off x="3529651" y="714979"/>
          <a:ext cx="2243114" cy="1766099"/>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C8056F-9F6A-714E-BE63-626C1CEBE5D6}">
      <dsp:nvSpPr>
        <dsp:cNvPr id="0" name=""/>
        <dsp:cNvSpPr/>
      </dsp:nvSpPr>
      <dsp:spPr>
        <a:xfrm>
          <a:off x="6107288" y="957333"/>
          <a:ext cx="2523814" cy="940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accent1"/>
              </a:solidFill>
            </a:rPr>
            <a:t>Online self-study (generic)</a:t>
          </a:r>
        </a:p>
      </dsp:txBody>
      <dsp:txXfrm>
        <a:off x="6107288" y="957333"/>
        <a:ext cx="2523814" cy="940899"/>
      </dsp:txXfrm>
    </dsp:sp>
    <dsp:sp modelId="{A4C4D190-221E-E446-9917-C837005B3E1F}">
      <dsp:nvSpPr>
        <dsp:cNvPr id="0" name=""/>
        <dsp:cNvSpPr/>
      </dsp:nvSpPr>
      <dsp:spPr>
        <a:xfrm>
          <a:off x="5535889" y="1427782"/>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32F2F-A2C7-B340-84D9-9BB7C19E482A}">
      <dsp:nvSpPr>
        <dsp:cNvPr id="0" name=""/>
        <dsp:cNvSpPr/>
      </dsp:nvSpPr>
      <dsp:spPr>
        <a:xfrm rot="5400000">
          <a:off x="4011126" y="1651985"/>
          <a:ext cx="1747932" cy="129833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6AB7E0-D18F-2045-B57E-7A65C8B4A232}">
      <dsp:nvSpPr>
        <dsp:cNvPr id="0" name=""/>
        <dsp:cNvSpPr/>
      </dsp:nvSpPr>
      <dsp:spPr>
        <a:xfrm>
          <a:off x="6080952" y="1903710"/>
          <a:ext cx="3238978" cy="95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accent1"/>
              </a:solidFill>
            </a:rPr>
            <a:t>Video class with </a:t>
          </a:r>
        </a:p>
        <a:p>
          <a:pPr marL="0" lvl="0" indent="0" algn="l" defTabSz="1111250">
            <a:lnSpc>
              <a:spcPct val="90000"/>
            </a:lnSpc>
            <a:spcBef>
              <a:spcPct val="0"/>
            </a:spcBef>
            <a:spcAft>
              <a:spcPct val="35000"/>
            </a:spcAft>
            <a:buNone/>
          </a:pPr>
          <a:r>
            <a:rPr lang="en-US" sz="2500" kern="1200" dirty="0">
              <a:solidFill>
                <a:schemeClr val="accent1"/>
              </a:solidFill>
            </a:rPr>
            <a:t>Auxiliary Instructors</a:t>
          </a:r>
        </a:p>
      </dsp:txBody>
      <dsp:txXfrm>
        <a:off x="6080952" y="1903710"/>
        <a:ext cx="3238978" cy="951855"/>
      </dsp:txXfrm>
    </dsp:sp>
    <dsp:sp modelId="{AA6B856A-BE83-5648-9374-62007D0A5208}">
      <dsp:nvSpPr>
        <dsp:cNvPr id="0" name=""/>
        <dsp:cNvSpPr/>
      </dsp:nvSpPr>
      <dsp:spPr>
        <a:xfrm>
          <a:off x="5535889" y="2379637"/>
          <a:ext cx="40793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A9BE3A-D984-7C4E-B606-63E662E1C13F}">
      <dsp:nvSpPr>
        <dsp:cNvPr id="0" name=""/>
        <dsp:cNvSpPr/>
      </dsp:nvSpPr>
      <dsp:spPr>
        <a:xfrm rot="5400000">
          <a:off x="4493200" y="2588230"/>
          <a:ext cx="1248834" cy="830561"/>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85355-6481-5347-BC89-8A41721AF7E7}">
      <dsp:nvSpPr>
        <dsp:cNvPr id="0" name=""/>
        <dsp:cNvSpPr/>
      </dsp:nvSpPr>
      <dsp:spPr>
        <a:xfrm>
          <a:off x="0" y="262110"/>
          <a:ext cx="4832253" cy="30684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0BD70-E010-FA4D-900D-6AC6CCBAF8E0}">
      <dsp:nvSpPr>
        <dsp:cNvPr id="0" name=""/>
        <dsp:cNvSpPr/>
      </dsp:nvSpPr>
      <dsp:spPr>
        <a:xfrm>
          <a:off x="536917" y="772181"/>
          <a:ext cx="4832253" cy="30684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0000"/>
              </a:solidFill>
            </a:rPr>
            <a:t>Video Conferencing</a:t>
          </a:r>
        </a:p>
      </dsp:txBody>
      <dsp:txXfrm>
        <a:off x="626790" y="862054"/>
        <a:ext cx="4652507" cy="28887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10B98-61E4-E244-A7B7-5520870F89D4}" type="datetimeFigureOut">
              <a:rPr lang="en-US" smtClean="0"/>
              <a:t>9/8/20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FFCEC-4EC9-1E42-A390-CBEA5270BDDD}" type="slidenum">
              <a:rPr lang="en-US" smtClean="0"/>
              <a:t>‹#›</a:t>
            </a:fld>
            <a:endParaRPr lang="en-US"/>
          </a:p>
        </p:txBody>
      </p:sp>
    </p:spTree>
    <p:extLst>
      <p:ext uri="{BB962C8B-B14F-4D97-AF65-F5344CB8AC3E}">
        <p14:creationId xmlns:p14="http://schemas.microsoft.com/office/powerpoint/2010/main" val="40107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 of video for learning, in this case Zoom platform, is the secret to delivering quality instruction to our boaters and to our members.</a:t>
            </a:r>
          </a:p>
          <a:p>
            <a:endParaRPr lang="en-US" dirty="0"/>
          </a:p>
        </p:txBody>
      </p:sp>
      <p:sp>
        <p:nvSpPr>
          <p:cNvPr id="4" name="Slide Number Placeholder 3"/>
          <p:cNvSpPr>
            <a:spLocks noGrp="1"/>
          </p:cNvSpPr>
          <p:nvPr>
            <p:ph type="sldNum" sz="quarter" idx="5"/>
          </p:nvPr>
        </p:nvSpPr>
        <p:spPr/>
        <p:txBody>
          <a:bodyPr/>
          <a:lstStyle/>
          <a:p>
            <a:fld id="{1BEFFCEC-4EC9-1E42-A390-CBEA5270BDDD}" type="slidenum">
              <a:rPr lang="en-US" smtClean="0"/>
              <a:t>1</a:t>
            </a:fld>
            <a:endParaRPr lang="en-US"/>
          </a:p>
        </p:txBody>
      </p:sp>
    </p:spTree>
    <p:extLst>
      <p:ext uri="{BB962C8B-B14F-4D97-AF65-F5344CB8AC3E}">
        <p14:creationId xmlns:p14="http://schemas.microsoft.com/office/powerpoint/2010/main" val="336183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short cut this step by thinking everyone can just click and unclick mute buttons; use this time to get them to internalize this tool.</a:t>
            </a:r>
          </a:p>
        </p:txBody>
      </p:sp>
      <p:sp>
        <p:nvSpPr>
          <p:cNvPr id="4" name="Slide Number Placeholder 3"/>
          <p:cNvSpPr>
            <a:spLocks noGrp="1"/>
          </p:cNvSpPr>
          <p:nvPr>
            <p:ph type="sldNum" sz="quarter" idx="5"/>
          </p:nvPr>
        </p:nvSpPr>
        <p:spPr/>
        <p:txBody>
          <a:bodyPr/>
          <a:lstStyle/>
          <a:p>
            <a:fld id="{1BEFFCEC-4EC9-1E42-A390-CBEA5270BDDD}" type="slidenum">
              <a:rPr lang="en-US" smtClean="0"/>
              <a:t>16</a:t>
            </a:fld>
            <a:endParaRPr lang="en-US"/>
          </a:p>
        </p:txBody>
      </p:sp>
    </p:spTree>
    <p:extLst>
      <p:ext uri="{BB962C8B-B14F-4D97-AF65-F5344CB8AC3E}">
        <p14:creationId xmlns:p14="http://schemas.microsoft.com/office/powerpoint/2010/main" val="50176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resource Carnegie Mellon University, Eberly Center Teaching Excellence &amp; Educational Innovation, Design &amp; Teach a Course</a:t>
            </a:r>
          </a:p>
          <a:p>
            <a:r>
              <a:rPr lang="en-US" dirty="0"/>
              <a:t>For example, </a:t>
            </a:r>
          </a:p>
          <a:p>
            <a:endParaRPr lang="en-US" dirty="0"/>
          </a:p>
          <a:p>
            <a:pPr marL="514350" indent="-514350">
              <a:buFont typeface="+mj-lt"/>
              <a:buAutoNum type="arabicPeriod"/>
            </a:pPr>
            <a:r>
              <a:rPr lang="en-US" dirty="0"/>
              <a:t>Set expectations for the session specific to the course – we will cover all the Federal and State Regulations for safely operating your boat, equipment, rules of the road…etc.</a:t>
            </a:r>
          </a:p>
          <a:p>
            <a:pPr marL="514350" indent="-514350">
              <a:buFont typeface="+mj-lt"/>
              <a:buAutoNum type="arabicPeriod"/>
            </a:pPr>
            <a:r>
              <a:rPr lang="en-US" dirty="0"/>
              <a:t>Start with the end – when you complete this course, you will be much more knowledgeable about regulations, your safety equipment, best boating practices and will be more comfortable in taking your boat out on the water.</a:t>
            </a:r>
          </a:p>
          <a:p>
            <a:pPr marL="514350" indent="-514350">
              <a:buFont typeface="+mj-lt"/>
              <a:buAutoNum type="arabicPeriod"/>
            </a:pPr>
            <a:r>
              <a:rPr lang="en-US" dirty="0"/>
              <a:t>Explain the learning objectives in the context of the course, use the agenda – We will cover Boat parts in chapter one…</a:t>
            </a:r>
          </a:p>
          <a:p>
            <a:pPr marL="514350" indent="-514350">
              <a:buFont typeface="+mj-lt"/>
              <a:buAutoNum type="arabicPeriod"/>
            </a:pPr>
            <a:r>
              <a:rPr lang="en-US" dirty="0"/>
              <a:t>Explain how the student will be assessed (test/PQS) – there are questions at the end of each chapter and at the end there will be a test…</a:t>
            </a:r>
          </a:p>
          <a:p>
            <a:pPr marL="514350" indent="-514350">
              <a:buFont typeface="+mj-lt"/>
              <a:buAutoNum type="arabicPeriod"/>
            </a:pPr>
            <a:r>
              <a:rPr lang="en-US" dirty="0"/>
              <a:t>Make sure the learning objectives are student-centered – you the student will know, be able to explain…etc.</a:t>
            </a:r>
          </a:p>
          <a:p>
            <a:endParaRPr lang="en-US" dirty="0"/>
          </a:p>
        </p:txBody>
      </p:sp>
      <p:sp>
        <p:nvSpPr>
          <p:cNvPr id="4" name="Slide Number Placeholder 3"/>
          <p:cNvSpPr>
            <a:spLocks noGrp="1"/>
          </p:cNvSpPr>
          <p:nvPr>
            <p:ph type="sldNum" sz="quarter" idx="5"/>
          </p:nvPr>
        </p:nvSpPr>
        <p:spPr/>
        <p:txBody>
          <a:bodyPr/>
          <a:lstStyle/>
          <a:p>
            <a:fld id="{1BEFFCEC-4EC9-1E42-A390-CBEA5270BDDD}" type="slidenum">
              <a:rPr lang="en-US" smtClean="0"/>
              <a:t>17</a:t>
            </a:fld>
            <a:endParaRPr lang="en-US"/>
          </a:p>
        </p:txBody>
      </p:sp>
    </p:spTree>
    <p:extLst>
      <p:ext uri="{BB962C8B-B14F-4D97-AF65-F5344CB8AC3E}">
        <p14:creationId xmlns:p14="http://schemas.microsoft.com/office/powerpoint/2010/main" val="21676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Leverage good YouTube videos…part or full…why reinvent the wheel…</a:t>
            </a:r>
          </a:p>
        </p:txBody>
      </p:sp>
      <p:sp>
        <p:nvSpPr>
          <p:cNvPr id="4" name="Slide Number Placeholder 3"/>
          <p:cNvSpPr>
            <a:spLocks noGrp="1"/>
          </p:cNvSpPr>
          <p:nvPr>
            <p:ph type="sldNum" sz="quarter" idx="5"/>
          </p:nvPr>
        </p:nvSpPr>
        <p:spPr/>
        <p:txBody>
          <a:bodyPr/>
          <a:lstStyle/>
          <a:p>
            <a:fld id="{6AE7268C-4B9D-A74F-9229-518D69B78195}" type="slidenum">
              <a:rPr lang="en-US" smtClean="0"/>
              <a:t>21</a:t>
            </a:fld>
            <a:endParaRPr lang="en-US" dirty="0"/>
          </a:p>
        </p:txBody>
      </p:sp>
    </p:spTree>
    <p:extLst>
      <p:ext uri="{BB962C8B-B14F-4D97-AF65-F5344CB8AC3E}">
        <p14:creationId xmlns:p14="http://schemas.microsoft.com/office/powerpoint/2010/main" val="267875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aircrew from South Carolina shared his charting program for real time navigation</a:t>
            </a:r>
          </a:p>
        </p:txBody>
      </p:sp>
      <p:sp>
        <p:nvSpPr>
          <p:cNvPr id="4" name="Slide Number Placeholder 3"/>
          <p:cNvSpPr>
            <a:spLocks noGrp="1"/>
          </p:cNvSpPr>
          <p:nvPr>
            <p:ph type="sldNum" sz="quarter" idx="5"/>
          </p:nvPr>
        </p:nvSpPr>
        <p:spPr/>
        <p:txBody>
          <a:bodyPr/>
          <a:lstStyle/>
          <a:p>
            <a:fld id="{6AE7268C-4B9D-A74F-9229-518D69B78195}" type="slidenum">
              <a:rPr lang="en-US" smtClean="0"/>
              <a:t>22</a:t>
            </a:fld>
            <a:endParaRPr lang="en-US" dirty="0"/>
          </a:p>
        </p:txBody>
      </p:sp>
    </p:spTree>
    <p:extLst>
      <p:ext uri="{BB962C8B-B14F-4D97-AF65-F5344CB8AC3E}">
        <p14:creationId xmlns:p14="http://schemas.microsoft.com/office/powerpoint/2010/main" val="2849965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offers various physical appendages to enhance training…we are just scratching the surface with a second camera…</a:t>
            </a:r>
          </a:p>
        </p:txBody>
      </p:sp>
      <p:sp>
        <p:nvSpPr>
          <p:cNvPr id="4" name="Slide Number Placeholder 3"/>
          <p:cNvSpPr>
            <a:spLocks noGrp="1"/>
          </p:cNvSpPr>
          <p:nvPr>
            <p:ph type="sldNum" sz="quarter" idx="5"/>
          </p:nvPr>
        </p:nvSpPr>
        <p:spPr/>
        <p:txBody>
          <a:bodyPr/>
          <a:lstStyle/>
          <a:p>
            <a:fld id="{6AE7268C-4B9D-A74F-9229-518D69B78195}" type="slidenum">
              <a:rPr lang="en-US" smtClean="0"/>
              <a:t>23</a:t>
            </a:fld>
            <a:endParaRPr lang="en-US" dirty="0"/>
          </a:p>
        </p:txBody>
      </p:sp>
    </p:spTree>
    <p:extLst>
      <p:ext uri="{BB962C8B-B14F-4D97-AF65-F5344CB8AC3E}">
        <p14:creationId xmlns:p14="http://schemas.microsoft.com/office/powerpoint/2010/main" val="130651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right hand…</a:t>
            </a:r>
          </a:p>
          <a:p>
            <a:endParaRPr lang="en-US" dirty="0"/>
          </a:p>
          <a:p>
            <a:r>
              <a:rPr lang="en-US" dirty="0"/>
              <a:t>While this conversation has been about using video to deliver our PE mission and to build relationships, the importance of returning to Face To Face has to be clearly understood.</a:t>
            </a:r>
          </a:p>
          <a:p>
            <a:endParaRPr lang="en-US" dirty="0"/>
          </a:p>
          <a:p>
            <a:r>
              <a:rPr lang="en-US" dirty="0"/>
              <a:t>Mass video communication, however, more than a temporary tool, it can be a permanent enhancement to our missions.</a:t>
            </a:r>
          </a:p>
          <a:p>
            <a:endParaRPr lang="en-US" dirty="0"/>
          </a:p>
          <a:p>
            <a:r>
              <a:rPr lang="en-US" dirty="0"/>
              <a:t>This is an interesting screen shot sent to us by a student of a car driving front end into the water to launch their boat…common sense can’t be taught…enjoy!</a:t>
            </a:r>
          </a:p>
        </p:txBody>
      </p:sp>
      <p:sp>
        <p:nvSpPr>
          <p:cNvPr id="4" name="Slide Number Placeholder 3"/>
          <p:cNvSpPr>
            <a:spLocks noGrp="1"/>
          </p:cNvSpPr>
          <p:nvPr>
            <p:ph type="sldNum" sz="quarter" idx="5"/>
          </p:nvPr>
        </p:nvSpPr>
        <p:spPr/>
        <p:txBody>
          <a:bodyPr/>
          <a:lstStyle/>
          <a:p>
            <a:fld id="{6AE7268C-4B9D-A74F-9229-518D69B78195}" type="slidenum">
              <a:rPr lang="en-US" smtClean="0"/>
              <a:t>26</a:t>
            </a:fld>
            <a:endParaRPr lang="en-US" dirty="0"/>
          </a:p>
        </p:txBody>
      </p:sp>
    </p:spTree>
    <p:extLst>
      <p:ext uri="{BB962C8B-B14F-4D97-AF65-F5344CB8AC3E}">
        <p14:creationId xmlns:p14="http://schemas.microsoft.com/office/powerpoint/2010/main" val="42416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offers a rich array of tools to set up and run the platform. </a:t>
            </a:r>
          </a:p>
          <a:p>
            <a:endParaRPr lang="en-US" dirty="0"/>
          </a:p>
          <a:p>
            <a:r>
              <a:rPr lang="en-US" dirty="0"/>
              <a:t>There are also auxiliary specific additional resources: </a:t>
            </a:r>
          </a:p>
          <a:p>
            <a:endParaRPr lang="en-US" dirty="0"/>
          </a:p>
          <a:p>
            <a:pPr marL="171450" indent="-171450">
              <a:buFont typeface="Arial" panose="020B0604020202020204" pitchFamily="34" charset="0"/>
              <a:buChar char="•"/>
            </a:pPr>
            <a:r>
              <a:rPr lang="en-US" dirty="0"/>
              <a:t>D7 DIV6 is posting its training resources on its website and any D7 auxiliarists may access it simply by going to the website and logging into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DIV6 at the request of the COL opened its classes to D7 SO-MTs. These classes may be seen on the DIV6 Training Calendar.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E-Directorate DSO-PEs are welcome to view these offerings. Please do not distribute further. If there is interest in Group Sessions, kindly find contact at the end.</a:t>
            </a:r>
          </a:p>
        </p:txBody>
      </p:sp>
      <p:sp>
        <p:nvSpPr>
          <p:cNvPr id="4" name="Slide Number Placeholder 3"/>
          <p:cNvSpPr>
            <a:spLocks noGrp="1"/>
          </p:cNvSpPr>
          <p:nvPr>
            <p:ph type="sldNum" sz="quarter" idx="5"/>
          </p:nvPr>
        </p:nvSpPr>
        <p:spPr/>
        <p:txBody>
          <a:bodyPr/>
          <a:lstStyle/>
          <a:p>
            <a:fld id="{6AE7268C-4B9D-A74F-9229-518D69B78195}" type="slidenum">
              <a:rPr lang="en-US" smtClean="0"/>
              <a:t>28</a:t>
            </a:fld>
            <a:endParaRPr lang="en-US" dirty="0"/>
          </a:p>
        </p:txBody>
      </p:sp>
    </p:spTree>
    <p:extLst>
      <p:ext uri="{BB962C8B-B14F-4D97-AF65-F5344CB8AC3E}">
        <p14:creationId xmlns:p14="http://schemas.microsoft.com/office/powerpoint/2010/main" val="39275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FFCEC-4EC9-1E42-A390-CBEA5270BDDD}" type="slidenum">
              <a:rPr lang="en-US" smtClean="0"/>
              <a:t>2</a:t>
            </a:fld>
            <a:endParaRPr lang="en-US"/>
          </a:p>
        </p:txBody>
      </p:sp>
    </p:spTree>
    <p:extLst>
      <p:ext uri="{BB962C8B-B14F-4D97-AF65-F5344CB8AC3E}">
        <p14:creationId xmlns:p14="http://schemas.microsoft.com/office/powerpoint/2010/main" val="182496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classes can be held using Webinars or Video. The differences are material…this conversation is about video </a:t>
            </a:r>
          </a:p>
          <a:p>
            <a:r>
              <a:rPr lang="en-US" dirty="0"/>
              <a:t>Mass video communication is a disruptive technology which in the last three months has increased the market exponentially propelled by the pandemic.</a:t>
            </a:r>
          </a:p>
          <a:p>
            <a:r>
              <a:rPr lang="en-US" dirty="0"/>
              <a:t>This offers us an unparalleled opportunity to grow our Public Education classes to the boating public and to attract new members wishing to serve.</a:t>
            </a:r>
          </a:p>
          <a:p>
            <a:r>
              <a:rPr lang="en-US" dirty="0"/>
              <a:t>And we can do so by offering a superior product to that one offered by online vendors because we offer the interactive expertise of our instructors.</a:t>
            </a:r>
          </a:p>
          <a:p>
            <a:endParaRPr lang="en-US" dirty="0"/>
          </a:p>
          <a:p>
            <a:pPr marL="0" indent="0">
              <a:buNone/>
            </a:pPr>
            <a:r>
              <a:rPr lang="en-US" b="1" dirty="0">
                <a:solidFill>
                  <a:schemeClr val="accent1"/>
                </a:solidFill>
              </a:rPr>
              <a:t>Webinar  - </a:t>
            </a:r>
            <a:r>
              <a:rPr lang="en-US" dirty="0">
                <a:solidFill>
                  <a:schemeClr val="accent1"/>
                </a:solidFill>
              </a:rPr>
              <a:t>A one-way seminar conducted over the Internet…view-only platform… one way… … attendees cannot see each other… host cannot see the attendees… … used for large audiences to impart information one-way … … some hybrids allow a few thumbnails of the participants to be seen…</a:t>
            </a:r>
            <a:r>
              <a:rPr lang="en-US" b="1" dirty="0">
                <a:solidFill>
                  <a:schemeClr val="accent1"/>
                </a:solidFill>
              </a:rPr>
              <a:t>Video classes are not webinars</a:t>
            </a:r>
          </a:p>
          <a:p>
            <a:pPr marL="0" indent="0">
              <a:buNone/>
            </a:pPr>
            <a:endParaRPr lang="en-US" b="1" dirty="0">
              <a:solidFill>
                <a:schemeClr val="accent1"/>
              </a:solidFill>
            </a:endParaRPr>
          </a:p>
          <a:p>
            <a:pPr marL="0" indent="0">
              <a:buNone/>
            </a:pPr>
            <a:r>
              <a:rPr lang="en-US" b="1" dirty="0">
                <a:solidFill>
                  <a:schemeClr val="accent1"/>
                </a:solidFill>
              </a:rPr>
              <a:t>Video </a:t>
            </a:r>
            <a:r>
              <a:rPr lang="en-US" dirty="0">
                <a:solidFill>
                  <a:schemeClr val="accent1"/>
                </a:solidFill>
              </a:rPr>
              <a:t>- all participants can see, speak, hear, and screen-share with each other simultaneously……meetings … classes … conferences…… designed to be a collaborative event … all participants being able to participate…</a:t>
            </a:r>
            <a:r>
              <a:rPr lang="en-US" b="1" dirty="0">
                <a:solidFill>
                  <a:schemeClr val="accent1"/>
                </a:solidFill>
              </a:rPr>
              <a:t>simultaneously</a:t>
            </a:r>
            <a:r>
              <a:rPr lang="en-US" dirty="0">
                <a:solidFill>
                  <a:schemeClr val="accent1"/>
                </a:solidFill>
              </a:rPr>
              <a:t> … almost as if all were together in a room…little if any concerns about bandwidth or capacity …</a:t>
            </a:r>
            <a:r>
              <a:rPr lang="en-US" b="1" dirty="0">
                <a:solidFill>
                  <a:schemeClr val="accent1"/>
                </a:solidFill>
              </a:rPr>
              <a:t>Video classes are fully interactive</a:t>
            </a:r>
            <a:endParaRPr lang="en-US" dirty="0"/>
          </a:p>
          <a:p>
            <a:endParaRPr lang="en-US" dirty="0"/>
          </a:p>
        </p:txBody>
      </p:sp>
      <p:sp>
        <p:nvSpPr>
          <p:cNvPr id="4" name="Slide Number Placeholder 3"/>
          <p:cNvSpPr>
            <a:spLocks noGrp="1"/>
          </p:cNvSpPr>
          <p:nvPr>
            <p:ph type="sldNum" sz="quarter" idx="5"/>
          </p:nvPr>
        </p:nvSpPr>
        <p:spPr/>
        <p:txBody>
          <a:bodyPr/>
          <a:lstStyle/>
          <a:p>
            <a:fld id="{6AE7268C-4B9D-A74F-9229-518D69B78195}" type="slidenum">
              <a:rPr lang="en-US" smtClean="0"/>
              <a:t>3</a:t>
            </a:fld>
            <a:endParaRPr lang="en-US" dirty="0"/>
          </a:p>
        </p:txBody>
      </p:sp>
    </p:spTree>
    <p:extLst>
      <p:ext uri="{BB962C8B-B14F-4D97-AF65-F5344CB8AC3E}">
        <p14:creationId xmlns:p14="http://schemas.microsoft.com/office/powerpoint/2010/main" val="45402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to Face is limited by classroom size, transportation, ability to obtain free or rent space, parking, facilities, projector, electricity, </a:t>
            </a:r>
            <a:r>
              <a:rPr lang="en-US" dirty="0" err="1"/>
              <a:t>WiFi</a:t>
            </a:r>
            <a:r>
              <a:rPr lang="en-US" dirty="0"/>
              <a:t> , comfortable seating, ability to break for lunch…and other physical and logistical factors…</a:t>
            </a:r>
          </a:p>
          <a:p>
            <a:endParaRPr lang="en-US" dirty="0"/>
          </a:p>
          <a:p>
            <a:r>
              <a:rPr lang="en-US" dirty="0"/>
              <a:t>Online self-study is likely those to comply with state boating requirements…and are not limited, but not likely to attract boaters interested in learning, </a:t>
            </a:r>
          </a:p>
          <a:p>
            <a:endParaRPr lang="en-US" dirty="0"/>
          </a:p>
          <a:p>
            <a:r>
              <a:rPr lang="en-US" dirty="0"/>
              <a:t>Video classes are likely to attract, both, boaters interested in learning, safety, etc. and complying with state boating requirements as well as rental companies.. They are limited only by the need to have audio and webcam. That means we can effectively reach boaters virtually within our states; bringing the benefit of auxiliary knowledge and skills to our boaters in unprecedented numbers. And, flotillas can greatly strengthen their financial resources to support its multiple missions.</a:t>
            </a:r>
          </a:p>
        </p:txBody>
      </p:sp>
      <p:sp>
        <p:nvSpPr>
          <p:cNvPr id="4" name="Slide Number Placeholder 3"/>
          <p:cNvSpPr>
            <a:spLocks noGrp="1"/>
          </p:cNvSpPr>
          <p:nvPr>
            <p:ph type="sldNum" sz="quarter" idx="5"/>
          </p:nvPr>
        </p:nvSpPr>
        <p:spPr/>
        <p:txBody>
          <a:bodyPr/>
          <a:lstStyle/>
          <a:p>
            <a:fld id="{6AE7268C-4B9D-A74F-9229-518D69B78195}" type="slidenum">
              <a:rPr lang="en-US" smtClean="0"/>
              <a:t>4</a:t>
            </a:fld>
            <a:endParaRPr lang="en-US" dirty="0"/>
          </a:p>
        </p:txBody>
      </p:sp>
    </p:spTree>
    <p:extLst>
      <p:ext uri="{BB962C8B-B14F-4D97-AF65-F5344CB8AC3E}">
        <p14:creationId xmlns:p14="http://schemas.microsoft.com/office/powerpoint/2010/main" val="9178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Today we are illustrating with Zoom.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reasons for its selection at the moment are its: ease of use as both host and participant, development as a tool for education, familiarity by most of our user members/boaters from their work, academic and home uses, bandwidth scalability, and modern technology with simultaneous video/screensharing/chat capabilities. Cost is competitive at $12.49 pppm.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CGAUX does not endorse any one product.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flotilla may select its platform. Leading ones are posted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Furthermore, prudent risk management suggests diversification of platform for many reasons, technical, geopolitical, etc. </a:t>
            </a:r>
          </a:p>
        </p:txBody>
      </p:sp>
      <p:sp>
        <p:nvSpPr>
          <p:cNvPr id="4" name="Slide Number Placeholder 3"/>
          <p:cNvSpPr>
            <a:spLocks noGrp="1"/>
          </p:cNvSpPr>
          <p:nvPr>
            <p:ph type="sldNum" sz="quarter" idx="5"/>
          </p:nvPr>
        </p:nvSpPr>
        <p:spPr/>
        <p:txBody>
          <a:bodyPr/>
          <a:lstStyle/>
          <a:p>
            <a:fld id="{6AE7268C-4B9D-A74F-9229-518D69B78195}" type="slidenum">
              <a:rPr lang="en-US" smtClean="0"/>
              <a:t>5</a:t>
            </a:fld>
            <a:endParaRPr lang="en-US" dirty="0"/>
          </a:p>
        </p:txBody>
      </p:sp>
    </p:spTree>
    <p:extLst>
      <p:ext uri="{BB962C8B-B14F-4D97-AF65-F5344CB8AC3E}">
        <p14:creationId xmlns:p14="http://schemas.microsoft.com/office/powerpoint/2010/main" val="335713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mobile phones work, they may be too small to effectively participate in these virtual classes.</a:t>
            </a:r>
          </a:p>
          <a:p>
            <a:endParaRPr lang="en-US" dirty="0"/>
          </a:p>
        </p:txBody>
      </p:sp>
      <p:sp>
        <p:nvSpPr>
          <p:cNvPr id="4" name="Slide Number Placeholder 3"/>
          <p:cNvSpPr>
            <a:spLocks noGrp="1"/>
          </p:cNvSpPr>
          <p:nvPr>
            <p:ph type="sldNum" sz="quarter" idx="5"/>
          </p:nvPr>
        </p:nvSpPr>
        <p:spPr/>
        <p:txBody>
          <a:bodyPr/>
          <a:lstStyle/>
          <a:p>
            <a:fld id="{1BEFFCEC-4EC9-1E42-A390-CBEA5270BDDD}" type="slidenum">
              <a:rPr lang="en-US" smtClean="0"/>
              <a:t>6</a:t>
            </a:fld>
            <a:endParaRPr lang="en-US"/>
          </a:p>
        </p:txBody>
      </p:sp>
    </p:spTree>
    <p:extLst>
      <p:ext uri="{BB962C8B-B14F-4D97-AF65-F5344CB8AC3E}">
        <p14:creationId xmlns:p14="http://schemas.microsoft.com/office/powerpoint/2010/main" val="2072552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 offers a rich array of tools to set up and run the platform. </a:t>
            </a:r>
          </a:p>
          <a:p>
            <a:endParaRPr lang="en-US" dirty="0"/>
          </a:p>
          <a:p>
            <a:r>
              <a:rPr lang="en-US" dirty="0"/>
              <a:t>There are also auxiliary specific additional resources: </a:t>
            </a:r>
          </a:p>
          <a:p>
            <a:endParaRPr lang="en-US" dirty="0"/>
          </a:p>
          <a:p>
            <a:pPr marL="171450" indent="-171450">
              <a:buFont typeface="Arial" panose="020B0604020202020204" pitchFamily="34" charset="0"/>
              <a:buChar char="•"/>
            </a:pPr>
            <a:r>
              <a:rPr lang="en-US" dirty="0"/>
              <a:t>D7 DIV6 is posting its training resources on its website and any D7 auxiliarists may access it simply by going to the website and logging into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DIV6 at the request of the COL opened its classes to D7 SO-MTs. These classes may be seen on the DIV6 Training Calendar.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E-Directorate DSO-PEs are welcome to view these offerings. Please do not distribute further. If there is interest in Group Sessions, kindly find contact at the end.</a:t>
            </a:r>
          </a:p>
        </p:txBody>
      </p:sp>
      <p:sp>
        <p:nvSpPr>
          <p:cNvPr id="4" name="Slide Number Placeholder 3"/>
          <p:cNvSpPr>
            <a:spLocks noGrp="1"/>
          </p:cNvSpPr>
          <p:nvPr>
            <p:ph type="sldNum" sz="quarter" idx="5"/>
          </p:nvPr>
        </p:nvSpPr>
        <p:spPr/>
        <p:txBody>
          <a:bodyPr/>
          <a:lstStyle/>
          <a:p>
            <a:fld id="{6AE7268C-4B9D-A74F-9229-518D69B78195}" type="slidenum">
              <a:rPr lang="en-US" smtClean="0"/>
              <a:t>7</a:t>
            </a:fld>
            <a:endParaRPr lang="en-US" dirty="0"/>
          </a:p>
        </p:txBody>
      </p:sp>
    </p:spTree>
    <p:extLst>
      <p:ext uri="{BB962C8B-B14F-4D97-AF65-F5344CB8AC3E}">
        <p14:creationId xmlns:p14="http://schemas.microsoft.com/office/powerpoint/2010/main" val="2609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most powerful tool: Select preferred calendar: Google, Outlook, Yahoo. Click on it.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Once on the calendar, add any specific comments and enter guest lists. Have Group lists prepared in your contacts.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invitee will receive a Google/Yahoo/Outlook calendar appointment and should click respond to the invitation. Yes/No/Maybe.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That will record their answer and facilitate any reminders/follow-ups.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will also have a copy of invitees readily available for your meeting.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Use the invitation to reinforce key messaging as well as mechanical aspects.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does not matter if the recipient does not have or use a calendar; they will still receive the invitation with the information and can then note the meeting particulars in their own way.</a:t>
            </a:r>
          </a:p>
          <a:p>
            <a:endParaRPr lang="en-US" dirty="0"/>
          </a:p>
        </p:txBody>
      </p:sp>
      <p:sp>
        <p:nvSpPr>
          <p:cNvPr id="4" name="Slide Number Placeholder 3"/>
          <p:cNvSpPr>
            <a:spLocks noGrp="1"/>
          </p:cNvSpPr>
          <p:nvPr>
            <p:ph type="sldNum" sz="quarter" idx="5"/>
          </p:nvPr>
        </p:nvSpPr>
        <p:spPr/>
        <p:txBody>
          <a:bodyPr/>
          <a:lstStyle/>
          <a:p>
            <a:fld id="{FA9B8383-59BB-3D43-85DE-B83F75D9C92F}" type="slidenum">
              <a:rPr lang="en-US" smtClean="0"/>
              <a:t>8</a:t>
            </a:fld>
            <a:endParaRPr lang="en-US" dirty="0"/>
          </a:p>
        </p:txBody>
      </p:sp>
    </p:spTree>
    <p:extLst>
      <p:ext uri="{BB962C8B-B14F-4D97-AF65-F5344CB8AC3E}">
        <p14:creationId xmlns:p14="http://schemas.microsoft.com/office/powerpoint/2010/main" val="155091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learn video conferencing is simply to attend someone else’s meeting, if possible, and then hold a practice meeting…</a:t>
            </a:r>
          </a:p>
          <a:p>
            <a:pPr lvl="0"/>
            <a:r>
              <a:rPr lang="en-US" dirty="0"/>
              <a:t>Ask someone who has been using it or sign-up for one of our Familiarization sessions</a:t>
            </a:r>
          </a:p>
          <a:p>
            <a:pPr lvl="0"/>
            <a:r>
              <a:rPr lang="en-US" dirty="0"/>
              <a:t>Set aside an hour or two, call your trusted Aux shipmates, and close the door…</a:t>
            </a:r>
          </a:p>
          <a:p>
            <a:endParaRPr lang="en-US" dirty="0"/>
          </a:p>
        </p:txBody>
      </p:sp>
      <p:sp>
        <p:nvSpPr>
          <p:cNvPr id="4" name="Slide Number Placeholder 3"/>
          <p:cNvSpPr>
            <a:spLocks noGrp="1"/>
          </p:cNvSpPr>
          <p:nvPr>
            <p:ph type="sldNum" sz="quarter" idx="5"/>
          </p:nvPr>
        </p:nvSpPr>
        <p:spPr/>
        <p:txBody>
          <a:bodyPr/>
          <a:lstStyle/>
          <a:p>
            <a:fld id="{1BEFFCEC-4EC9-1E42-A390-CBEA5270BDDD}" type="slidenum">
              <a:rPr lang="en-US" smtClean="0"/>
              <a:t>10</a:t>
            </a:fld>
            <a:endParaRPr lang="en-US"/>
          </a:p>
        </p:txBody>
      </p:sp>
    </p:spTree>
    <p:extLst>
      <p:ext uri="{BB962C8B-B14F-4D97-AF65-F5344CB8AC3E}">
        <p14:creationId xmlns:p14="http://schemas.microsoft.com/office/powerpoint/2010/main" val="242095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F9FA-2698-A441-A952-7BD83FD24A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1AB81F-8EA0-9E45-AE8F-DC6EE9200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B55A16-C946-3747-A1EF-BBB1B26A1536}"/>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5" name="Footer Placeholder 4">
            <a:extLst>
              <a:ext uri="{FF2B5EF4-FFF2-40B4-BE49-F238E27FC236}">
                <a16:creationId xmlns:a16="http://schemas.microsoft.com/office/drawing/2014/main" id="{538C1AC9-0AD5-7C45-8C0C-AB5FA2E8C5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914D8F-49EF-9B42-AB7F-E765A8C54659}"/>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72706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5DEC-28D6-884F-B4D0-FBB0147638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250F5-C6D0-5942-97EF-F7E000D0E2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F694C-7FC5-EB4A-B26C-80666413FE66}"/>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5" name="Footer Placeholder 4">
            <a:extLst>
              <a:ext uri="{FF2B5EF4-FFF2-40B4-BE49-F238E27FC236}">
                <a16:creationId xmlns:a16="http://schemas.microsoft.com/office/drawing/2014/main" id="{84B83413-AD96-604D-BF00-A9810746E3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61B6AE-0E1B-044C-A801-CC741BED55DE}"/>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43195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158F03-0C19-0E41-99B6-7E1AAFA31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C0189-69A8-3F48-8081-5FF370E5FE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2DD8F-CF22-9444-BD3C-05839B23D1B6}"/>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5" name="Footer Placeholder 4">
            <a:extLst>
              <a:ext uri="{FF2B5EF4-FFF2-40B4-BE49-F238E27FC236}">
                <a16:creationId xmlns:a16="http://schemas.microsoft.com/office/drawing/2014/main" id="{E4C54A65-6C8E-504F-824D-B3DBA4D795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3C3F0C-99AB-0143-B646-7135222F8B41}"/>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54028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2009-A8FB-CB49-947F-A58512DC7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2AE02-1E51-7344-B6BF-FDCAFCDA9A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B2AB7-49CA-BC47-95D4-18A47881E39E}"/>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5" name="Footer Placeholder 4">
            <a:extLst>
              <a:ext uri="{FF2B5EF4-FFF2-40B4-BE49-F238E27FC236}">
                <a16:creationId xmlns:a16="http://schemas.microsoft.com/office/drawing/2014/main" id="{F88B6EDF-9098-BB45-8182-08A2F2E083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BB0D37-D624-D948-AE96-24CDEF129ADC}"/>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336841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C1F1-F48F-D444-BAA4-5285C1C048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1BAC02-43DB-AA44-8EA7-982D81C5B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AF9478-95A2-A248-969A-A3730C120FBC}"/>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5" name="Footer Placeholder 4">
            <a:extLst>
              <a:ext uri="{FF2B5EF4-FFF2-40B4-BE49-F238E27FC236}">
                <a16:creationId xmlns:a16="http://schemas.microsoft.com/office/drawing/2014/main" id="{11E98054-4693-9E48-A913-358756974F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CDFBB-0482-AB4D-AEC1-8CB6CFEF56E1}"/>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55128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530F3-B8FD-CE45-853D-0289A41BC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49CA7-A950-FC49-A9BB-22297A01EC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03B757-1AD1-D849-BDF8-D0D6E7511F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122CD-B8E0-8040-B198-E1787BDE1451}"/>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6" name="Footer Placeholder 5">
            <a:extLst>
              <a:ext uri="{FF2B5EF4-FFF2-40B4-BE49-F238E27FC236}">
                <a16:creationId xmlns:a16="http://schemas.microsoft.com/office/drawing/2014/main" id="{E28BB76F-E4C0-544D-9E6B-FA5D7D6622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8C9B4C-89E4-CC41-919F-75CAF1C0271A}"/>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111603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E9B0-4CB9-9248-8590-BB5E67DB78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18F43-CF4F-A146-9DE2-C5EDE7BCE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845F5-2838-194C-919F-D20BCB00BA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630A3-A694-BF4B-91F4-8B7FCAABE7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2E8F8B-34C2-7440-B686-A44B37AE2A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12FC46-10A1-0340-AB28-F3D6A2F7DC0D}"/>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8" name="Footer Placeholder 7">
            <a:extLst>
              <a:ext uri="{FF2B5EF4-FFF2-40B4-BE49-F238E27FC236}">
                <a16:creationId xmlns:a16="http://schemas.microsoft.com/office/drawing/2014/main" id="{DB8AAD00-780B-6E4D-8E5B-0D37931A61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ACBEACA-4BA8-A144-9418-453EA5C09C09}"/>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166224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9035-12EA-C242-BDA1-10A75CE4CB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51F0F0-29BB-364A-B2B7-0703D0FC89D3}"/>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4" name="Footer Placeholder 3">
            <a:extLst>
              <a:ext uri="{FF2B5EF4-FFF2-40B4-BE49-F238E27FC236}">
                <a16:creationId xmlns:a16="http://schemas.microsoft.com/office/drawing/2014/main" id="{65E1769F-07A4-E643-8486-9798AF49B7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35BDC9-7389-A141-90FB-CDB037504DA9}"/>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48462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375F5-A00C-DA46-8E34-20AD4A964A65}"/>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3" name="Footer Placeholder 2">
            <a:extLst>
              <a:ext uri="{FF2B5EF4-FFF2-40B4-BE49-F238E27FC236}">
                <a16:creationId xmlns:a16="http://schemas.microsoft.com/office/drawing/2014/main" id="{A8A25678-468E-1B4E-9CAE-9E86E3A598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2A3B40-71BB-EF42-ABA7-800C051F216C}"/>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139455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AD25-6341-7544-A938-FA3B0FCC1B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F6DBB-7CA4-2141-90A2-D2F7A115B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01E760-4D9B-114C-94F2-0C9AA6A48B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EE2D0D-78A4-244F-9761-1629385D51BF}"/>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6" name="Footer Placeholder 5">
            <a:extLst>
              <a:ext uri="{FF2B5EF4-FFF2-40B4-BE49-F238E27FC236}">
                <a16:creationId xmlns:a16="http://schemas.microsoft.com/office/drawing/2014/main" id="{2E403F3D-C57B-D145-B4E1-CCEB8A5387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1F98A5-BCCF-2D4B-8F9A-770B3D84B187}"/>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205161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46A4-8B3D-2443-A79E-8D04EE2E9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32C1E-3CD9-C944-90CD-F6D46D3F9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45C5ABE-7DD9-1549-A320-606C00D59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6EBFCD-17C7-754D-8C52-D1B45E50775C}"/>
              </a:ext>
            </a:extLst>
          </p:cNvPr>
          <p:cNvSpPr>
            <a:spLocks noGrp="1"/>
          </p:cNvSpPr>
          <p:nvPr>
            <p:ph type="dt" sz="half" idx="10"/>
          </p:nvPr>
        </p:nvSpPr>
        <p:spPr/>
        <p:txBody>
          <a:bodyPr/>
          <a:lstStyle/>
          <a:p>
            <a:fld id="{1419DC22-3788-8A47-BF5D-A626DB8D8C4C}" type="datetimeFigureOut">
              <a:rPr lang="en-US" smtClean="0"/>
              <a:t>9/8/20</a:t>
            </a:fld>
            <a:endParaRPr lang="en-US" dirty="0"/>
          </a:p>
        </p:txBody>
      </p:sp>
      <p:sp>
        <p:nvSpPr>
          <p:cNvPr id="6" name="Footer Placeholder 5">
            <a:extLst>
              <a:ext uri="{FF2B5EF4-FFF2-40B4-BE49-F238E27FC236}">
                <a16:creationId xmlns:a16="http://schemas.microsoft.com/office/drawing/2014/main" id="{5353C215-AF2A-CC4A-ACA8-745B02A5CA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2B0A8-7911-2043-BD94-A594D30E9625}"/>
              </a:ext>
            </a:extLst>
          </p:cNvPr>
          <p:cNvSpPr>
            <a:spLocks noGrp="1"/>
          </p:cNvSpPr>
          <p:nvPr>
            <p:ph type="sldNum" sz="quarter" idx="12"/>
          </p:nvPr>
        </p:nvSpPr>
        <p:spPr/>
        <p:txBody>
          <a:bodyPr/>
          <a:lstStyle/>
          <a:p>
            <a:fld id="{7DF1A300-64C0-C840-8AB7-9D4431D438CC}" type="slidenum">
              <a:rPr lang="en-US" smtClean="0"/>
              <a:t>‹#›</a:t>
            </a:fld>
            <a:endParaRPr lang="en-US" dirty="0"/>
          </a:p>
        </p:txBody>
      </p:sp>
    </p:spTree>
    <p:extLst>
      <p:ext uri="{BB962C8B-B14F-4D97-AF65-F5344CB8AC3E}">
        <p14:creationId xmlns:p14="http://schemas.microsoft.com/office/powerpoint/2010/main" val="161767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E8E47-1DFE-CD4E-BCB8-AAA9F3D11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E8BDF-A1EF-1048-8980-FF4F9680A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F2349-63B3-154C-98F4-551B431371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9DC22-3788-8A47-BF5D-A626DB8D8C4C}" type="datetimeFigureOut">
              <a:rPr lang="en-US" smtClean="0"/>
              <a:t>9/8/20</a:t>
            </a:fld>
            <a:endParaRPr lang="en-US" dirty="0"/>
          </a:p>
        </p:txBody>
      </p:sp>
      <p:sp>
        <p:nvSpPr>
          <p:cNvPr id="5" name="Footer Placeholder 4">
            <a:extLst>
              <a:ext uri="{FF2B5EF4-FFF2-40B4-BE49-F238E27FC236}">
                <a16:creationId xmlns:a16="http://schemas.microsoft.com/office/drawing/2014/main" id="{EC2153B0-0A03-AE42-A329-64CA0C301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816ACFD-5254-C34A-8254-5DD1C798F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1A300-64C0-C840-8AB7-9D4431D438CC}" type="slidenum">
              <a:rPr lang="en-US" smtClean="0"/>
              <a:t>‹#›</a:t>
            </a:fld>
            <a:endParaRPr lang="en-US" dirty="0"/>
          </a:p>
        </p:txBody>
      </p:sp>
    </p:spTree>
    <p:extLst>
      <p:ext uri="{BB962C8B-B14F-4D97-AF65-F5344CB8AC3E}">
        <p14:creationId xmlns:p14="http://schemas.microsoft.com/office/powerpoint/2010/main" val="795704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D7%20DIV6%20Training%20Calendar" TargetMode="External"/><Relationship Id="rId3" Type="http://schemas.openxmlformats.org/officeDocument/2006/relationships/hyperlink" Target="https://zoom.us/livetraining" TargetMode="External"/><Relationship Id="rId7" Type="http://schemas.openxmlformats.org/officeDocument/2006/relationships/hyperlink" Target="https://livetraining.zoom.us/rec/play/up0kI7uhqzI3GdDGtgSDUfF8W46-ePmsgyIWq_QMxEaxBnlVMAWvN7IWNOd-zZfZbOz7n_Dq4uq4-Ejq?continueMode=tru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marketplace.zoom.us/" TargetMode="External"/><Relationship Id="rId5" Type="http://schemas.openxmlformats.org/officeDocument/2006/relationships/hyperlink" Target="https://zoom.us/zendesk/sso?return_to=https://support.zoom.us/hc/en-us" TargetMode="External"/><Relationship Id="rId4" Type="http://schemas.openxmlformats.org/officeDocument/2006/relationships/hyperlink" Target="https://zoom.us/zendesk/sso?return_to=https://support.zoom.us/hc/en-us/articles/206618765-Zoom-Video-Tutorials" TargetMode="External"/><Relationship Id="rId9"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hortensiaes@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zoom.us/" TargetMode="External"/><Relationship Id="rId7"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ow.uscgaux.info/content.php?unit=070-06&amp;category=training" TargetMode="External"/><Relationship Id="rId5" Type="http://schemas.openxmlformats.org/officeDocument/2006/relationships/hyperlink" Target="http://wow.uscgaux.info/content.php?unit=E-DEPT&amp;category=WHATSNEW" TargetMode="External"/><Relationship Id="rId4" Type="http://schemas.openxmlformats.org/officeDocument/2006/relationships/hyperlink" Target="mailto:D7%20DIV6%20Training%20Calenda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zoom.us/download" TargetMode="External"/><Relationship Id="rId7" Type="http://schemas.openxmlformats.org/officeDocument/2006/relationships/hyperlink" Target="mailto:D7%20DIV6%20Training%20Calendar"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support.zoom.us/hc/en-us/articles/360042443452" TargetMode="External"/><Relationship Id="rId5" Type="http://schemas.openxmlformats.org/officeDocument/2006/relationships/hyperlink" Target="https://support.zoom.us/hc/en-us/categories/200101697" TargetMode="External"/><Relationship Id="rId4" Type="http://schemas.openxmlformats.org/officeDocument/2006/relationships/hyperlink" Target="https://support.zoom.us/hc/en-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42F8-FD26-F041-A180-1D6D4D7E9FBE}"/>
              </a:ext>
            </a:extLst>
          </p:cNvPr>
          <p:cNvSpPr>
            <a:spLocks noGrp="1"/>
          </p:cNvSpPr>
          <p:nvPr>
            <p:ph type="ctrTitle"/>
          </p:nvPr>
        </p:nvSpPr>
        <p:spPr>
          <a:xfrm>
            <a:off x="1615440" y="1763917"/>
            <a:ext cx="9144000" cy="2026205"/>
          </a:xfrm>
        </p:spPr>
        <p:txBody>
          <a:bodyPr>
            <a:noAutofit/>
          </a:bodyPr>
          <a:lstStyle/>
          <a:p>
            <a:br>
              <a:rPr lang="en-US" sz="4400" dirty="0">
                <a:solidFill>
                  <a:schemeClr val="accent1"/>
                </a:solidFill>
              </a:rPr>
            </a:br>
            <a:br>
              <a:rPr lang="en-US" sz="4400" dirty="0">
                <a:solidFill>
                  <a:schemeClr val="accent1"/>
                </a:solidFill>
              </a:rPr>
            </a:br>
            <a:br>
              <a:rPr lang="en-US" sz="4400" dirty="0">
                <a:solidFill>
                  <a:schemeClr val="accent1"/>
                </a:solidFill>
              </a:rPr>
            </a:br>
            <a:br>
              <a:rPr lang="en-US" sz="4400" dirty="0">
                <a:solidFill>
                  <a:schemeClr val="accent1"/>
                </a:solidFill>
              </a:rPr>
            </a:br>
            <a:r>
              <a:rPr lang="en-US" sz="4400" dirty="0">
                <a:solidFill>
                  <a:schemeClr val="accent1"/>
                </a:solidFill>
              </a:rPr>
              <a:t>How To Teach Virtual PE Classes – </a:t>
            </a:r>
            <a:br>
              <a:rPr lang="en-US" sz="4400" dirty="0">
                <a:solidFill>
                  <a:schemeClr val="accent1"/>
                </a:solidFill>
              </a:rPr>
            </a:br>
            <a:r>
              <a:rPr lang="en-US" sz="4400" dirty="0">
                <a:solidFill>
                  <a:schemeClr val="accent1"/>
                </a:solidFill>
              </a:rPr>
              <a:t>Best Practices</a:t>
            </a:r>
            <a:br>
              <a:rPr lang="en-US" sz="4400" dirty="0">
                <a:solidFill>
                  <a:schemeClr val="accent1"/>
                </a:solidFill>
              </a:rPr>
            </a:br>
            <a:endParaRPr lang="en-US" sz="4400" dirty="0">
              <a:solidFill>
                <a:schemeClr val="accent1"/>
              </a:solidFill>
            </a:endParaRPr>
          </a:p>
        </p:txBody>
      </p:sp>
      <p:sp>
        <p:nvSpPr>
          <p:cNvPr id="3" name="Subtitle 2">
            <a:extLst>
              <a:ext uri="{FF2B5EF4-FFF2-40B4-BE49-F238E27FC236}">
                <a16:creationId xmlns:a16="http://schemas.microsoft.com/office/drawing/2014/main" id="{1549C620-33A1-074B-8C24-A558461F7252}"/>
              </a:ext>
            </a:extLst>
          </p:cNvPr>
          <p:cNvSpPr>
            <a:spLocks noGrp="1"/>
          </p:cNvSpPr>
          <p:nvPr>
            <p:ph type="subTitle" idx="1"/>
          </p:nvPr>
        </p:nvSpPr>
        <p:spPr>
          <a:xfrm>
            <a:off x="1554480" y="4306529"/>
            <a:ext cx="9144000" cy="1858297"/>
          </a:xfrm>
        </p:spPr>
        <p:txBody>
          <a:bodyPr>
            <a:normAutofit fontScale="92500" lnSpcReduction="20000"/>
          </a:bodyPr>
          <a:lstStyle/>
          <a:p>
            <a:r>
              <a:rPr lang="en-US" dirty="0">
                <a:solidFill>
                  <a:schemeClr val="accent1"/>
                </a:solidFill>
              </a:rPr>
              <a:t>Best Practices for Member Training and Public Education Classes </a:t>
            </a:r>
          </a:p>
          <a:p>
            <a:r>
              <a:rPr lang="en-US" dirty="0">
                <a:solidFill>
                  <a:schemeClr val="accent1"/>
                </a:solidFill>
              </a:rPr>
              <a:t>prepared for S0-MTs, FSO-MTs and Public Education Instructors using Zoom</a:t>
            </a:r>
          </a:p>
          <a:p>
            <a:pPr algn="r"/>
            <a:endParaRPr lang="en-US" sz="1100" dirty="0">
              <a:solidFill>
                <a:schemeClr val="accent1"/>
              </a:solidFill>
            </a:endParaRPr>
          </a:p>
          <a:p>
            <a:pPr algn="r"/>
            <a:r>
              <a:rPr lang="en-US" sz="1100" dirty="0">
                <a:solidFill>
                  <a:schemeClr val="accent1"/>
                </a:solidFill>
              </a:rPr>
              <a:t>Version 3 Updated June 20, 2020</a:t>
            </a:r>
          </a:p>
          <a:p>
            <a:endParaRPr lang="en-US" dirty="0">
              <a:solidFill>
                <a:schemeClr val="accent1"/>
              </a:solidFill>
            </a:endParaRPr>
          </a:p>
          <a:p>
            <a:r>
              <a:rPr lang="en-US" sz="1800" b="1" dirty="0">
                <a:solidFill>
                  <a:schemeClr val="accent1"/>
                </a:solidFill>
              </a:rPr>
              <a:t>THE MEDIUM IS THE MESSAGE ~  Marshall McLuhan</a:t>
            </a:r>
          </a:p>
          <a:p>
            <a:endParaRPr lang="en-US" dirty="0">
              <a:solidFill>
                <a:schemeClr val="accent1"/>
              </a:solidFill>
            </a:endParaRPr>
          </a:p>
          <a:p>
            <a:endParaRPr lang="en-US" dirty="0">
              <a:solidFill>
                <a:schemeClr val="accent1"/>
              </a:solidFill>
            </a:endParaRPr>
          </a:p>
          <a:p>
            <a:endParaRPr lang="en-US" dirty="0">
              <a:solidFill>
                <a:schemeClr val="accent1"/>
              </a:solidFill>
            </a:endParaRPr>
          </a:p>
          <a:p>
            <a:endParaRPr lang="en-US" dirty="0"/>
          </a:p>
        </p:txBody>
      </p:sp>
      <p:pic>
        <p:nvPicPr>
          <p:cNvPr id="4" name="Picture 3">
            <a:extLst>
              <a:ext uri="{FF2B5EF4-FFF2-40B4-BE49-F238E27FC236}">
                <a16:creationId xmlns:a16="http://schemas.microsoft.com/office/drawing/2014/main" id="{9A6C1F92-1BA3-0C40-B3DA-779E10EF337B}"/>
              </a:ext>
            </a:extLst>
          </p:cNvPr>
          <p:cNvPicPr>
            <a:picLocks noChangeAspect="1"/>
          </p:cNvPicPr>
          <p:nvPr/>
        </p:nvPicPr>
        <p:blipFill>
          <a:blip r:embed="rId3"/>
          <a:stretch>
            <a:fillRect/>
          </a:stretch>
        </p:blipFill>
        <p:spPr>
          <a:xfrm>
            <a:off x="1982372" y="665163"/>
            <a:ext cx="8440615" cy="914400"/>
          </a:xfrm>
          <a:prstGeom prst="rect">
            <a:avLst/>
          </a:prstGeom>
        </p:spPr>
      </p:pic>
      <p:pic>
        <p:nvPicPr>
          <p:cNvPr id="7" name="Picture 6">
            <a:extLst>
              <a:ext uri="{FF2B5EF4-FFF2-40B4-BE49-F238E27FC236}">
                <a16:creationId xmlns:a16="http://schemas.microsoft.com/office/drawing/2014/main" id="{FC960407-02B2-FD4D-AF26-CF6312CE9E1E}"/>
              </a:ext>
            </a:extLst>
          </p:cNvPr>
          <p:cNvPicPr>
            <a:picLocks noChangeAspect="1"/>
          </p:cNvPicPr>
          <p:nvPr/>
        </p:nvPicPr>
        <p:blipFill>
          <a:blip r:embed="rId4"/>
          <a:stretch>
            <a:fillRect/>
          </a:stretch>
        </p:blipFill>
        <p:spPr>
          <a:xfrm>
            <a:off x="5669280" y="3207774"/>
            <a:ext cx="914400" cy="914400"/>
          </a:xfrm>
          <a:prstGeom prst="rect">
            <a:avLst/>
          </a:prstGeom>
        </p:spPr>
      </p:pic>
    </p:spTree>
    <p:extLst>
      <p:ext uri="{BB962C8B-B14F-4D97-AF65-F5344CB8AC3E}">
        <p14:creationId xmlns:p14="http://schemas.microsoft.com/office/powerpoint/2010/main" val="216576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solidFill>
                  <a:schemeClr val="accent1"/>
                </a:solidFill>
              </a:rPr>
              <a:t>PREPARE FOR HOSTING…1 </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normAutofit/>
          </a:bodyPr>
          <a:lstStyle/>
          <a:p>
            <a:r>
              <a:rPr lang="en-US" dirty="0">
                <a:solidFill>
                  <a:schemeClr val="accent1"/>
                </a:solidFill>
              </a:rPr>
              <a:t>OBSERVE SOMEONE ELSE’S CLASS …</a:t>
            </a:r>
          </a:p>
          <a:p>
            <a:pPr marL="914400" lvl="1" indent="-457200">
              <a:buFont typeface="+mj-lt"/>
              <a:buAutoNum type="arabicPeriod"/>
            </a:pPr>
            <a:r>
              <a:rPr lang="en-US" dirty="0">
                <a:solidFill>
                  <a:schemeClr val="accent1"/>
                </a:solidFill>
              </a:rPr>
              <a:t>Observe their welcome</a:t>
            </a:r>
          </a:p>
          <a:p>
            <a:pPr marL="971550" lvl="1" indent="-514350">
              <a:buFont typeface="+mj-lt"/>
              <a:buAutoNum type="arabicPeriod"/>
            </a:pPr>
            <a:r>
              <a:rPr lang="en-US" dirty="0">
                <a:solidFill>
                  <a:schemeClr val="accent1"/>
                </a:solidFill>
              </a:rPr>
              <a:t>Look at their setup</a:t>
            </a:r>
          </a:p>
          <a:p>
            <a:pPr marL="971550" lvl="1" indent="-514350">
              <a:buFont typeface="+mj-lt"/>
              <a:buAutoNum type="arabicPeriod"/>
            </a:pPr>
            <a:r>
              <a:rPr lang="en-US" dirty="0">
                <a:solidFill>
                  <a:schemeClr val="accent1"/>
                </a:solidFill>
              </a:rPr>
              <a:t>Notice how they use the Gallery, Share Screen</a:t>
            </a:r>
          </a:p>
          <a:p>
            <a:pPr marL="971550" lvl="1" indent="-514350">
              <a:buFont typeface="+mj-lt"/>
              <a:buAutoNum type="arabicPeriod"/>
            </a:pPr>
            <a:r>
              <a:rPr lang="en-US" dirty="0">
                <a:solidFill>
                  <a:schemeClr val="accent1"/>
                </a:solidFill>
              </a:rPr>
              <a:t>Make a note of their comfort level</a:t>
            </a:r>
          </a:p>
          <a:p>
            <a:pPr marL="971550" lvl="1" indent="-514350">
              <a:buFont typeface="+mj-lt"/>
              <a:buAutoNum type="arabicPeriod"/>
            </a:pPr>
            <a:r>
              <a:rPr lang="en-US" dirty="0">
                <a:solidFill>
                  <a:schemeClr val="accent1"/>
                </a:solidFill>
              </a:rPr>
              <a:t>Observe the participants</a:t>
            </a:r>
          </a:p>
          <a:p>
            <a:pPr marL="971550" lvl="1" indent="-514350">
              <a:buFont typeface="+mj-lt"/>
              <a:buAutoNum type="arabicPeriod"/>
            </a:pPr>
            <a:r>
              <a:rPr lang="en-US" dirty="0">
                <a:solidFill>
                  <a:schemeClr val="accent1"/>
                </a:solidFill>
              </a:rPr>
              <a:t>Debrief them privately to ask relevant questions</a:t>
            </a:r>
          </a:p>
          <a:p>
            <a:pPr marL="971550" lvl="1" indent="-514350">
              <a:buFont typeface="+mj-lt"/>
              <a:buAutoNum type="arabicPeriod"/>
            </a:pPr>
            <a:r>
              <a:rPr lang="en-US" dirty="0">
                <a:solidFill>
                  <a:schemeClr val="accent1"/>
                </a:solidFill>
              </a:rPr>
              <a:t>Be thinking throughout of how you will apply to </a:t>
            </a:r>
            <a:r>
              <a:rPr lang="en-US" u="sng" dirty="0">
                <a:solidFill>
                  <a:schemeClr val="accent1"/>
                </a:solidFill>
              </a:rPr>
              <a:t>your </a:t>
            </a:r>
            <a:r>
              <a:rPr lang="en-US" dirty="0">
                <a:solidFill>
                  <a:schemeClr val="accent1"/>
                </a:solidFill>
              </a:rPr>
              <a:t>class</a:t>
            </a:r>
          </a:p>
          <a:p>
            <a:endParaRPr lang="en-US" dirty="0">
              <a:solidFill>
                <a:schemeClr val="accent1"/>
              </a:solidFill>
            </a:endParaRPr>
          </a:p>
          <a:p>
            <a:endParaRPr lang="en-US" dirty="0">
              <a:solidFill>
                <a:schemeClr val="accent1"/>
              </a:solidFill>
            </a:endParaRPr>
          </a:p>
          <a:p>
            <a:endParaRPr lang="en-US" dirty="0">
              <a:solidFill>
                <a:schemeClr val="accent1"/>
              </a:solidFill>
            </a:endParaRPr>
          </a:p>
          <a:p>
            <a:pPr marL="0" indent="0">
              <a:buNone/>
            </a:pPr>
            <a:endParaRPr lang="en-US" dirty="0">
              <a:solidFill>
                <a:schemeClr val="accent1"/>
              </a:solidFill>
            </a:endParaRPr>
          </a:p>
        </p:txBody>
      </p:sp>
      <p:pic>
        <p:nvPicPr>
          <p:cNvPr id="6" name="Picture 5">
            <a:extLst>
              <a:ext uri="{FF2B5EF4-FFF2-40B4-BE49-F238E27FC236}">
                <a16:creationId xmlns:a16="http://schemas.microsoft.com/office/drawing/2014/main" id="{445D0D3C-4EB9-5644-A6EB-14203270AF6B}"/>
              </a:ext>
            </a:extLst>
          </p:cNvPr>
          <p:cNvPicPr>
            <a:picLocks noChangeAspect="1"/>
          </p:cNvPicPr>
          <p:nvPr/>
        </p:nvPicPr>
        <p:blipFill>
          <a:blip r:embed="rId3"/>
          <a:stretch>
            <a:fillRect/>
          </a:stretch>
        </p:blipFill>
        <p:spPr>
          <a:xfrm>
            <a:off x="168131" y="230188"/>
            <a:ext cx="914400" cy="914400"/>
          </a:xfrm>
          <a:prstGeom prst="rect">
            <a:avLst/>
          </a:prstGeom>
        </p:spPr>
      </p:pic>
    </p:spTree>
    <p:extLst>
      <p:ext uri="{BB962C8B-B14F-4D97-AF65-F5344CB8AC3E}">
        <p14:creationId xmlns:p14="http://schemas.microsoft.com/office/powerpoint/2010/main" val="175086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solidFill>
                  <a:schemeClr val="accent1"/>
                </a:solidFill>
              </a:rPr>
              <a:t>PREPARE FOR HOSTING…2 </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normAutofit/>
          </a:bodyPr>
          <a:lstStyle/>
          <a:p>
            <a:r>
              <a:rPr lang="en-US" dirty="0">
                <a:solidFill>
                  <a:schemeClr val="accent1"/>
                </a:solidFill>
              </a:rPr>
              <a:t>Practice the mechanical parts: </a:t>
            </a:r>
          </a:p>
          <a:p>
            <a:pPr marL="971550" lvl="1" indent="-514350">
              <a:buFont typeface="+mj-lt"/>
              <a:buAutoNum type="arabicPeriod"/>
            </a:pPr>
            <a:r>
              <a:rPr lang="en-US" sz="2800" dirty="0">
                <a:solidFill>
                  <a:schemeClr val="accent1"/>
                </a:solidFill>
              </a:rPr>
              <a:t>set up the meeting </a:t>
            </a:r>
          </a:p>
          <a:p>
            <a:pPr marL="971550" lvl="1" indent="-514350">
              <a:buFont typeface="+mj-lt"/>
              <a:buAutoNum type="arabicPeriod"/>
            </a:pPr>
            <a:r>
              <a:rPr lang="en-US" sz="2800" dirty="0">
                <a:solidFill>
                  <a:schemeClr val="accent1"/>
                </a:solidFill>
              </a:rPr>
              <a:t>send out the calendar invitation </a:t>
            </a:r>
          </a:p>
          <a:p>
            <a:pPr marL="971550" lvl="1" indent="-514350">
              <a:buFont typeface="+mj-lt"/>
              <a:buAutoNum type="arabicPeriod"/>
            </a:pPr>
            <a:r>
              <a:rPr lang="en-US" sz="2800" dirty="0">
                <a:solidFill>
                  <a:schemeClr val="accent1"/>
                </a:solidFill>
              </a:rPr>
              <a:t>open the meeting</a:t>
            </a:r>
          </a:p>
          <a:p>
            <a:pPr marL="971550" lvl="1" indent="-514350">
              <a:buFont typeface="+mj-lt"/>
              <a:buAutoNum type="arabicPeriod"/>
            </a:pPr>
            <a:r>
              <a:rPr lang="en-US" sz="2800" dirty="0">
                <a:solidFill>
                  <a:schemeClr val="accent1"/>
                </a:solidFill>
              </a:rPr>
              <a:t>welcome everyone</a:t>
            </a:r>
          </a:p>
          <a:p>
            <a:pPr marL="971550" lvl="1" indent="-514350">
              <a:buFont typeface="+mj-lt"/>
              <a:buAutoNum type="arabicPeriod"/>
            </a:pPr>
            <a:r>
              <a:rPr lang="en-US" sz="2800" dirty="0">
                <a:solidFill>
                  <a:schemeClr val="accent1"/>
                </a:solidFill>
              </a:rPr>
              <a:t>familiarize them with the controls</a:t>
            </a:r>
          </a:p>
          <a:p>
            <a:pPr marL="971550" lvl="1" indent="-514350">
              <a:buFont typeface="+mj-lt"/>
              <a:buAutoNum type="arabicPeriod"/>
            </a:pPr>
            <a:r>
              <a:rPr lang="en-US" sz="2800" dirty="0">
                <a:solidFill>
                  <a:schemeClr val="accent1"/>
                </a:solidFill>
              </a:rPr>
              <a:t>close meeting</a:t>
            </a:r>
          </a:p>
          <a:p>
            <a:pPr marL="971550" lvl="1" indent="-514350">
              <a:buFont typeface="+mj-lt"/>
              <a:buAutoNum type="arabicPeriod"/>
            </a:pPr>
            <a:r>
              <a:rPr lang="en-US" sz="2800" dirty="0">
                <a:solidFill>
                  <a:schemeClr val="accent1"/>
                </a:solidFill>
              </a:rPr>
              <a:t>create a participant report…</a:t>
            </a:r>
          </a:p>
          <a:p>
            <a:endParaRPr lang="en-US" dirty="0">
              <a:solidFill>
                <a:schemeClr val="accent1"/>
              </a:solidFill>
            </a:endParaRPr>
          </a:p>
        </p:txBody>
      </p:sp>
      <p:pic>
        <p:nvPicPr>
          <p:cNvPr id="6" name="Picture 5">
            <a:extLst>
              <a:ext uri="{FF2B5EF4-FFF2-40B4-BE49-F238E27FC236}">
                <a16:creationId xmlns:a16="http://schemas.microsoft.com/office/drawing/2014/main" id="{6D8B6B92-CD80-C449-8229-843D26862E00}"/>
              </a:ext>
            </a:extLst>
          </p:cNvPr>
          <p:cNvPicPr>
            <a:picLocks noChangeAspect="1"/>
          </p:cNvPicPr>
          <p:nvPr/>
        </p:nvPicPr>
        <p:blipFill>
          <a:blip r:embed="rId2"/>
          <a:stretch>
            <a:fillRect/>
          </a:stretch>
        </p:blipFill>
        <p:spPr>
          <a:xfrm>
            <a:off x="168132" y="230188"/>
            <a:ext cx="914400" cy="914400"/>
          </a:xfrm>
          <a:prstGeom prst="rect">
            <a:avLst/>
          </a:prstGeom>
        </p:spPr>
      </p:pic>
    </p:spTree>
    <p:extLst>
      <p:ext uri="{BB962C8B-B14F-4D97-AF65-F5344CB8AC3E}">
        <p14:creationId xmlns:p14="http://schemas.microsoft.com/office/powerpoint/2010/main" val="141505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solidFill>
                  <a:schemeClr val="accent1"/>
                </a:solidFill>
              </a:rPr>
              <a:t>PREPARE FOR HOSTING…3 </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a:xfrm>
            <a:off x="838200" y="1690688"/>
            <a:ext cx="10515600" cy="4486275"/>
          </a:xfrm>
        </p:spPr>
        <p:txBody>
          <a:bodyPr>
            <a:normAutofit fontScale="92500" lnSpcReduction="10000"/>
          </a:bodyPr>
          <a:lstStyle/>
          <a:p>
            <a:pPr lvl="0"/>
            <a:r>
              <a:rPr lang="en-US" dirty="0">
                <a:solidFill>
                  <a:schemeClr val="accent1"/>
                </a:solidFill>
              </a:rPr>
              <a:t>Play </a:t>
            </a:r>
          </a:p>
          <a:p>
            <a:pPr marL="514350" lvl="0" indent="-514350">
              <a:buFont typeface="+mj-lt"/>
              <a:buAutoNum type="arabicPeriod"/>
            </a:pPr>
            <a:r>
              <a:rPr lang="en-US" dirty="0">
                <a:solidFill>
                  <a:schemeClr val="accent1"/>
                </a:solidFill>
              </a:rPr>
              <a:t>Five Key Controls</a:t>
            </a:r>
          </a:p>
          <a:p>
            <a:pPr marL="971550" lvl="1" indent="-514350">
              <a:buFont typeface="+mj-lt"/>
              <a:buAutoNum type="arabicPeriod"/>
            </a:pPr>
            <a:r>
              <a:rPr lang="en-US" dirty="0">
                <a:solidFill>
                  <a:schemeClr val="accent1"/>
                </a:solidFill>
              </a:rPr>
              <a:t>Gallery View, Speaker View, Large screen View</a:t>
            </a:r>
          </a:p>
          <a:p>
            <a:pPr marL="971550" lvl="1" indent="-514350">
              <a:buFont typeface="+mj-lt"/>
              <a:buAutoNum type="arabicPeriod"/>
            </a:pPr>
            <a:r>
              <a:rPr lang="en-US" dirty="0">
                <a:solidFill>
                  <a:schemeClr val="accent1"/>
                </a:solidFill>
              </a:rPr>
              <a:t>Mute Button, On/Off</a:t>
            </a:r>
          </a:p>
          <a:p>
            <a:pPr marL="971550" lvl="1" indent="-514350">
              <a:buFont typeface="+mj-lt"/>
              <a:buAutoNum type="arabicPeriod"/>
            </a:pPr>
            <a:r>
              <a:rPr lang="en-US" dirty="0">
                <a:solidFill>
                  <a:schemeClr val="accent1"/>
                </a:solidFill>
              </a:rPr>
              <a:t>Video button, On/Off, Virtual Backgrounds</a:t>
            </a:r>
          </a:p>
          <a:p>
            <a:pPr marL="971550" lvl="1" indent="-514350">
              <a:buFont typeface="+mj-lt"/>
              <a:buAutoNum type="arabicPeriod"/>
            </a:pPr>
            <a:r>
              <a:rPr lang="en-US" dirty="0">
                <a:solidFill>
                  <a:schemeClr val="accent1"/>
                </a:solidFill>
              </a:rPr>
              <a:t>Participants, </a:t>
            </a:r>
          </a:p>
          <a:p>
            <a:pPr marL="971550" lvl="1" indent="-514350">
              <a:buFont typeface="+mj-lt"/>
              <a:buAutoNum type="arabicPeriod"/>
            </a:pPr>
            <a:r>
              <a:rPr lang="en-US" dirty="0">
                <a:solidFill>
                  <a:schemeClr val="accent1"/>
                </a:solidFill>
              </a:rPr>
              <a:t>Chat Button, Non-verbal signals</a:t>
            </a:r>
          </a:p>
          <a:p>
            <a:pPr marL="514350" lvl="0" indent="-514350">
              <a:buFont typeface="+mj-lt"/>
              <a:buAutoNum type="arabicPeriod"/>
            </a:pPr>
            <a:r>
              <a:rPr lang="en-US" dirty="0">
                <a:solidFill>
                  <a:schemeClr val="accent1"/>
                </a:solidFill>
              </a:rPr>
              <a:t>Have others play with their controls, play with letting participants in and send them back out to the Waiting Room…</a:t>
            </a:r>
          </a:p>
          <a:p>
            <a:pPr marL="514350" lvl="0" indent="-514350">
              <a:buFont typeface="+mj-lt"/>
              <a:buAutoNum type="arabicPeriod"/>
            </a:pPr>
            <a:r>
              <a:rPr lang="en-US" dirty="0">
                <a:solidFill>
                  <a:schemeClr val="accent1"/>
                </a:solidFill>
              </a:rPr>
              <a:t>Sharing Screen, bring in documents, Internet, emails, agendas, sheets…</a:t>
            </a:r>
          </a:p>
          <a:p>
            <a:pPr marL="514350" lvl="0" indent="-514350">
              <a:buFont typeface="+mj-lt"/>
              <a:buAutoNum type="arabicPeriod"/>
            </a:pPr>
            <a:r>
              <a:rPr lang="en-US" dirty="0">
                <a:solidFill>
                  <a:schemeClr val="accent1"/>
                </a:solidFill>
              </a:rPr>
              <a:t>Co-Host controls, talk participants through Screen Sharing… </a:t>
            </a:r>
          </a:p>
          <a:p>
            <a:endParaRPr lang="en-US" dirty="0">
              <a:solidFill>
                <a:schemeClr val="accent1"/>
              </a:solidFill>
            </a:endParaRPr>
          </a:p>
        </p:txBody>
      </p:sp>
      <p:pic>
        <p:nvPicPr>
          <p:cNvPr id="6" name="Picture 5">
            <a:extLst>
              <a:ext uri="{FF2B5EF4-FFF2-40B4-BE49-F238E27FC236}">
                <a16:creationId xmlns:a16="http://schemas.microsoft.com/office/drawing/2014/main" id="{BE0ED543-3F44-4147-9066-3631ED4F37AC}"/>
              </a:ext>
            </a:extLst>
          </p:cNvPr>
          <p:cNvPicPr>
            <a:picLocks noChangeAspect="1"/>
          </p:cNvPicPr>
          <p:nvPr/>
        </p:nvPicPr>
        <p:blipFill>
          <a:blip r:embed="rId2"/>
          <a:stretch>
            <a:fillRect/>
          </a:stretch>
        </p:blipFill>
        <p:spPr>
          <a:xfrm>
            <a:off x="227125" y="113507"/>
            <a:ext cx="914400" cy="914400"/>
          </a:xfrm>
          <a:prstGeom prst="rect">
            <a:avLst/>
          </a:prstGeom>
        </p:spPr>
      </p:pic>
    </p:spTree>
    <p:extLst>
      <p:ext uri="{BB962C8B-B14F-4D97-AF65-F5344CB8AC3E}">
        <p14:creationId xmlns:p14="http://schemas.microsoft.com/office/powerpoint/2010/main" val="261172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PREPARE TO TEACH</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lstStyle/>
          <a:p>
            <a:pPr marL="514350" lvl="0" indent="-514350">
              <a:buFont typeface="+mj-lt"/>
              <a:buAutoNum type="arabicPeriod"/>
            </a:pPr>
            <a:r>
              <a:rPr lang="en-US" dirty="0"/>
              <a:t>Who is your audience? What are they expecting?</a:t>
            </a:r>
          </a:p>
          <a:p>
            <a:pPr marL="514350" lvl="0" indent="-514350">
              <a:buFont typeface="+mj-lt"/>
              <a:buAutoNum type="arabicPeriod"/>
            </a:pPr>
            <a:r>
              <a:rPr lang="en-US" dirty="0"/>
              <a:t>Are they able to log on without problems? </a:t>
            </a:r>
          </a:p>
          <a:p>
            <a:pPr marL="514350" lvl="0" indent="-514350">
              <a:buFont typeface="+mj-lt"/>
              <a:buAutoNum type="arabicPeriod"/>
            </a:pPr>
            <a:r>
              <a:rPr lang="en-US" dirty="0"/>
              <a:t>Or should you/others help them in advance?</a:t>
            </a:r>
          </a:p>
          <a:p>
            <a:pPr marL="514350" lvl="0" indent="-514350">
              <a:buFont typeface="+mj-lt"/>
              <a:buAutoNum type="arabicPeriod"/>
            </a:pPr>
            <a:r>
              <a:rPr lang="en-US" dirty="0"/>
              <a:t>What are you looking to accomplish with this session? </a:t>
            </a:r>
          </a:p>
          <a:p>
            <a:pPr marL="514350" lvl="0" indent="-514350">
              <a:buFont typeface="+mj-lt"/>
              <a:buAutoNum type="arabicPeriod"/>
            </a:pPr>
            <a:r>
              <a:rPr lang="en-US" dirty="0"/>
              <a:t>What materials will you need? </a:t>
            </a:r>
          </a:p>
          <a:p>
            <a:pPr marL="514350" lvl="0" indent="-514350">
              <a:buFont typeface="+mj-lt"/>
              <a:buAutoNum type="arabicPeriod"/>
            </a:pPr>
            <a:r>
              <a:rPr lang="en-US" dirty="0"/>
              <a:t>How much can you send them to read in advance?</a:t>
            </a:r>
          </a:p>
          <a:p>
            <a:endParaRPr lang="en-US" dirty="0"/>
          </a:p>
        </p:txBody>
      </p:sp>
      <p:pic>
        <p:nvPicPr>
          <p:cNvPr id="6" name="Picture 5">
            <a:extLst>
              <a:ext uri="{FF2B5EF4-FFF2-40B4-BE49-F238E27FC236}">
                <a16:creationId xmlns:a16="http://schemas.microsoft.com/office/drawing/2014/main" id="{7BB4A7BF-44EE-1647-98DE-181A67407BFA}"/>
              </a:ext>
            </a:extLst>
          </p:cNvPr>
          <p:cNvPicPr>
            <a:picLocks noChangeAspect="1"/>
          </p:cNvPicPr>
          <p:nvPr/>
        </p:nvPicPr>
        <p:blipFill>
          <a:blip r:embed="rId2"/>
          <a:stretch>
            <a:fillRect/>
          </a:stretch>
        </p:blipFill>
        <p:spPr>
          <a:xfrm>
            <a:off x="153383" y="230188"/>
            <a:ext cx="914400" cy="914400"/>
          </a:xfrm>
          <a:prstGeom prst="rect">
            <a:avLst/>
          </a:prstGeom>
        </p:spPr>
      </p:pic>
    </p:spTree>
    <p:extLst>
      <p:ext uri="{BB962C8B-B14F-4D97-AF65-F5344CB8AC3E}">
        <p14:creationId xmlns:p14="http://schemas.microsoft.com/office/powerpoint/2010/main" val="161915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LEARNING...</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lstStyle/>
          <a:p>
            <a:r>
              <a:rPr lang="en-US" dirty="0"/>
              <a:t>Start with a mind-set that says:</a:t>
            </a:r>
          </a:p>
          <a:p>
            <a:pPr marL="0" indent="0">
              <a:buNone/>
            </a:pPr>
            <a:r>
              <a:rPr lang="en-US" dirty="0"/>
              <a:t> “I am here to have a two-way conversation with my students”</a:t>
            </a:r>
          </a:p>
          <a:p>
            <a:pPr lvl="1"/>
            <a:r>
              <a:rPr lang="en-US" sz="2800" dirty="0"/>
              <a:t>“I am not here to read the material to my students”</a:t>
            </a:r>
          </a:p>
          <a:p>
            <a:pPr lvl="1"/>
            <a:r>
              <a:rPr lang="en-US" sz="2800" dirty="0"/>
              <a:t>“I am not here to read the power point to my students”</a:t>
            </a:r>
          </a:p>
          <a:p>
            <a:pPr lvl="1"/>
            <a:r>
              <a:rPr lang="en-US" sz="2800" dirty="0"/>
              <a:t>“I am not here to read the manual to my students”</a:t>
            </a:r>
          </a:p>
          <a:p>
            <a:r>
              <a:rPr lang="en-US" dirty="0"/>
              <a:t>“I am here to look at my students, gauge their reactions, interact with them in a dialogue about the course”</a:t>
            </a:r>
          </a:p>
          <a:p>
            <a:r>
              <a:rPr lang="en-US" dirty="0"/>
              <a:t>“I am here to listen as hard as I can and seek their understanding”</a:t>
            </a:r>
          </a:p>
        </p:txBody>
      </p:sp>
      <p:pic>
        <p:nvPicPr>
          <p:cNvPr id="5" name="Picture 4">
            <a:extLst>
              <a:ext uri="{FF2B5EF4-FFF2-40B4-BE49-F238E27FC236}">
                <a16:creationId xmlns:a16="http://schemas.microsoft.com/office/drawing/2014/main" id="{97CE82DD-7EF1-F84D-BEB4-60ED5972FAE2}"/>
              </a:ext>
            </a:extLst>
          </p:cNvPr>
          <p:cNvPicPr>
            <a:picLocks noChangeAspect="1"/>
          </p:cNvPicPr>
          <p:nvPr/>
        </p:nvPicPr>
        <p:blipFill>
          <a:blip r:embed="rId2"/>
          <a:stretch>
            <a:fillRect/>
          </a:stretch>
        </p:blipFill>
        <p:spPr>
          <a:xfrm>
            <a:off x="212377" y="230188"/>
            <a:ext cx="914400" cy="914400"/>
          </a:xfrm>
          <a:prstGeom prst="rect">
            <a:avLst/>
          </a:prstGeom>
        </p:spPr>
      </p:pic>
    </p:spTree>
    <p:extLst>
      <p:ext uri="{BB962C8B-B14F-4D97-AF65-F5344CB8AC3E}">
        <p14:creationId xmlns:p14="http://schemas.microsoft.com/office/powerpoint/2010/main" val="385390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normAutofit/>
          </a:bodyPr>
          <a:lstStyle/>
          <a:p>
            <a:r>
              <a:rPr lang="en-US" dirty="0"/>
              <a:t>Open Waiting Room 15 to 30 minutes in advance depending upon your expectation of the student’s technical proficiency; Instructors 45 minutes.</a:t>
            </a:r>
          </a:p>
          <a:p>
            <a:r>
              <a:rPr lang="en-US" b="1" dirty="0"/>
              <a:t>OPEN GALLERY – Use the Gallery with all the videos on</a:t>
            </a:r>
          </a:p>
          <a:p>
            <a:r>
              <a:rPr lang="en-US" dirty="0"/>
              <a:t>Spend as much time as possible welcoming each student</a:t>
            </a:r>
          </a:p>
          <a:p>
            <a:r>
              <a:rPr lang="en-US" dirty="0"/>
              <a:t>Self-introductions – why they are taking the class, boating background</a:t>
            </a:r>
          </a:p>
          <a:p>
            <a:r>
              <a:rPr lang="en-US" dirty="0"/>
              <a:t>Encourage the students getting to know one another </a:t>
            </a:r>
          </a:p>
          <a:p>
            <a:r>
              <a:rPr lang="en-US" dirty="0"/>
              <a:t>Invest at least – 15 – 20 minutes socializing, building team…</a:t>
            </a:r>
          </a:p>
          <a:p>
            <a:endParaRPr lang="en-US" dirty="0"/>
          </a:p>
        </p:txBody>
      </p:sp>
      <p:pic>
        <p:nvPicPr>
          <p:cNvPr id="5" name="Picture 4">
            <a:extLst>
              <a:ext uri="{FF2B5EF4-FFF2-40B4-BE49-F238E27FC236}">
                <a16:creationId xmlns:a16="http://schemas.microsoft.com/office/drawing/2014/main" id="{35238FDB-6A96-754B-90A1-3BC4029E87A4}"/>
              </a:ext>
            </a:extLst>
          </p:cNvPr>
          <p:cNvPicPr>
            <a:picLocks noChangeAspect="1"/>
          </p:cNvPicPr>
          <p:nvPr/>
        </p:nvPicPr>
        <p:blipFill>
          <a:blip r:embed="rId2"/>
          <a:stretch>
            <a:fillRect/>
          </a:stretch>
        </p:blipFill>
        <p:spPr>
          <a:xfrm>
            <a:off x="197628" y="172498"/>
            <a:ext cx="914400" cy="914400"/>
          </a:xfrm>
          <a:prstGeom prst="rect">
            <a:avLst/>
          </a:prstGeom>
        </p:spPr>
      </p:pic>
    </p:spTree>
    <p:extLst>
      <p:ext uri="{BB962C8B-B14F-4D97-AF65-F5344CB8AC3E}">
        <p14:creationId xmlns:p14="http://schemas.microsoft.com/office/powerpoint/2010/main" val="233351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…Familiarization…</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normAutofit/>
          </a:bodyPr>
          <a:lstStyle/>
          <a:p>
            <a:r>
              <a:rPr lang="en-US" dirty="0"/>
              <a:t>Get them comfortable with the key controls </a:t>
            </a:r>
            <a:r>
              <a:rPr lang="en-US" u="sng" dirty="0"/>
              <a:t>by having them click each and have them tell you what they see…</a:t>
            </a:r>
          </a:p>
          <a:p>
            <a:r>
              <a:rPr lang="en-US" dirty="0"/>
              <a:t>Five Key Controls</a:t>
            </a:r>
          </a:p>
          <a:p>
            <a:pPr marL="971550" lvl="1" indent="-514350">
              <a:buFont typeface="+mj-lt"/>
              <a:buAutoNum type="arabicPeriod"/>
            </a:pPr>
            <a:r>
              <a:rPr lang="en-US" dirty="0"/>
              <a:t>Gallery View, Speaker View, Large Screen View</a:t>
            </a:r>
          </a:p>
          <a:p>
            <a:pPr marL="971550" lvl="1" indent="-514350">
              <a:buFont typeface="+mj-lt"/>
              <a:buAutoNum type="arabicPeriod"/>
            </a:pPr>
            <a:r>
              <a:rPr lang="en-US" dirty="0"/>
              <a:t>Mute Button, On/Off</a:t>
            </a:r>
          </a:p>
          <a:p>
            <a:pPr marL="971550" lvl="1" indent="-514350">
              <a:buFont typeface="+mj-lt"/>
              <a:buAutoNum type="arabicPeriod"/>
            </a:pPr>
            <a:r>
              <a:rPr lang="en-US" dirty="0"/>
              <a:t>Video button, On/Off, Virtual Backgrounds</a:t>
            </a:r>
          </a:p>
          <a:p>
            <a:pPr marL="971550" lvl="1" indent="-514350">
              <a:buFont typeface="+mj-lt"/>
              <a:buAutoNum type="arabicPeriod"/>
            </a:pPr>
            <a:r>
              <a:rPr lang="en-US" dirty="0"/>
              <a:t>Participants, </a:t>
            </a:r>
          </a:p>
          <a:p>
            <a:pPr marL="971550" lvl="1" indent="-514350">
              <a:buFont typeface="+mj-lt"/>
              <a:buAutoNum type="arabicPeriod"/>
            </a:pPr>
            <a:r>
              <a:rPr lang="en-US" dirty="0"/>
              <a:t>Chat Button, Non-verbal signals</a:t>
            </a:r>
          </a:p>
          <a:p>
            <a:endParaRPr lang="en-US" dirty="0"/>
          </a:p>
          <a:p>
            <a:endParaRPr lang="en-US" dirty="0"/>
          </a:p>
        </p:txBody>
      </p:sp>
      <p:pic>
        <p:nvPicPr>
          <p:cNvPr id="5" name="Picture 4">
            <a:extLst>
              <a:ext uri="{FF2B5EF4-FFF2-40B4-BE49-F238E27FC236}">
                <a16:creationId xmlns:a16="http://schemas.microsoft.com/office/drawing/2014/main" id="{B46055A7-5905-504E-8E4A-51CBDE8CE36A}"/>
              </a:ext>
            </a:extLst>
          </p:cNvPr>
          <p:cNvPicPr>
            <a:picLocks noChangeAspect="1"/>
          </p:cNvPicPr>
          <p:nvPr/>
        </p:nvPicPr>
        <p:blipFill>
          <a:blip r:embed="rId3"/>
          <a:stretch>
            <a:fillRect/>
          </a:stretch>
        </p:blipFill>
        <p:spPr>
          <a:xfrm>
            <a:off x="381000" y="230188"/>
            <a:ext cx="914400" cy="914400"/>
          </a:xfrm>
          <a:prstGeom prst="rect">
            <a:avLst/>
          </a:prstGeom>
        </p:spPr>
      </p:pic>
    </p:spTree>
    <p:extLst>
      <p:ext uri="{BB962C8B-B14F-4D97-AF65-F5344CB8AC3E}">
        <p14:creationId xmlns:p14="http://schemas.microsoft.com/office/powerpoint/2010/main" val="55648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TEACHING…Learning Objectives</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lstStyle/>
          <a:p>
            <a:r>
              <a:rPr lang="en-US" dirty="0"/>
              <a:t>KEEPING GALLERY OPEN… </a:t>
            </a:r>
          </a:p>
          <a:p>
            <a:pPr marL="514350" indent="-514350">
              <a:buFont typeface="+mj-lt"/>
              <a:buAutoNum type="arabicPeriod"/>
            </a:pPr>
            <a:r>
              <a:rPr lang="en-US" dirty="0"/>
              <a:t>Set expectations for the session specific to the course</a:t>
            </a:r>
          </a:p>
          <a:p>
            <a:pPr marL="514350" indent="-514350">
              <a:buFont typeface="+mj-lt"/>
              <a:buAutoNum type="arabicPeriod"/>
            </a:pPr>
            <a:r>
              <a:rPr lang="en-US" dirty="0"/>
              <a:t>Start with the end</a:t>
            </a:r>
          </a:p>
          <a:p>
            <a:pPr marL="514350" indent="-514350">
              <a:buFont typeface="+mj-lt"/>
              <a:buAutoNum type="arabicPeriod"/>
            </a:pPr>
            <a:r>
              <a:rPr lang="en-US" dirty="0"/>
              <a:t>Explain the learning objectives in the context of the course, use the agenda</a:t>
            </a:r>
          </a:p>
          <a:p>
            <a:pPr marL="514350" indent="-514350">
              <a:buFont typeface="+mj-lt"/>
              <a:buAutoNum type="arabicPeriod"/>
            </a:pPr>
            <a:r>
              <a:rPr lang="en-US" dirty="0"/>
              <a:t>Explain how the student will be assessed (test/PQS)</a:t>
            </a:r>
          </a:p>
          <a:p>
            <a:pPr marL="514350" indent="-514350">
              <a:buFont typeface="+mj-lt"/>
              <a:buAutoNum type="arabicPeriod"/>
            </a:pPr>
            <a:r>
              <a:rPr lang="en-US" dirty="0"/>
              <a:t>Make sure the learning objectives are student-centered</a:t>
            </a:r>
          </a:p>
          <a:p>
            <a:pPr marL="0" indent="0">
              <a:buNone/>
            </a:pPr>
            <a:endParaRPr lang="en-US" dirty="0"/>
          </a:p>
        </p:txBody>
      </p:sp>
      <p:pic>
        <p:nvPicPr>
          <p:cNvPr id="5" name="Picture 4">
            <a:extLst>
              <a:ext uri="{FF2B5EF4-FFF2-40B4-BE49-F238E27FC236}">
                <a16:creationId xmlns:a16="http://schemas.microsoft.com/office/drawing/2014/main" id="{36C703C9-00BA-444C-98CB-E03EA1417B06}"/>
              </a:ext>
            </a:extLst>
          </p:cNvPr>
          <p:cNvPicPr>
            <a:picLocks noChangeAspect="1"/>
          </p:cNvPicPr>
          <p:nvPr/>
        </p:nvPicPr>
        <p:blipFill>
          <a:blip r:embed="rId3"/>
          <a:stretch>
            <a:fillRect/>
          </a:stretch>
        </p:blipFill>
        <p:spPr>
          <a:xfrm>
            <a:off x="182880" y="230188"/>
            <a:ext cx="914400" cy="914400"/>
          </a:xfrm>
          <a:prstGeom prst="rect">
            <a:avLst/>
          </a:prstGeom>
        </p:spPr>
      </p:pic>
    </p:spTree>
    <p:extLst>
      <p:ext uri="{BB962C8B-B14F-4D97-AF65-F5344CB8AC3E}">
        <p14:creationId xmlns:p14="http://schemas.microsoft.com/office/powerpoint/2010/main" val="275190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TEACHING…Conversation, Not Lecturing…</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lstStyle/>
          <a:p>
            <a:r>
              <a:rPr lang="en-US" dirty="0"/>
              <a:t>KEEPING GALLERY OPEN… </a:t>
            </a:r>
          </a:p>
          <a:p>
            <a:pPr marL="514350" indent="-514350">
              <a:buFont typeface="+mj-lt"/>
              <a:buAutoNum type="arabicPeriod"/>
            </a:pPr>
            <a:r>
              <a:rPr lang="en-US" dirty="0"/>
              <a:t>Segue into the teaching smoothly with minimal disruption, just talking on the topic…asking questions of the participants…cover topics conversationally</a:t>
            </a:r>
          </a:p>
          <a:p>
            <a:pPr marL="514350" indent="-514350">
              <a:buFont typeface="+mj-lt"/>
              <a:buAutoNum type="arabicPeriod"/>
            </a:pPr>
            <a:r>
              <a:rPr lang="en-US" dirty="0"/>
              <a:t>Let the students engage in conversation, answer the questions in their manner, use examples, mishaps, experiences</a:t>
            </a:r>
          </a:p>
          <a:p>
            <a:pPr marL="514350" indent="-514350">
              <a:buFont typeface="+mj-lt"/>
              <a:buAutoNum type="arabicPeriod"/>
            </a:pPr>
            <a:r>
              <a:rPr lang="en-US" dirty="0"/>
              <a:t>Give constant positive encouragement</a:t>
            </a:r>
          </a:p>
          <a:p>
            <a:pPr marL="514350" indent="-514350">
              <a:buFont typeface="+mj-lt"/>
              <a:buAutoNum type="arabicPeriod"/>
            </a:pPr>
            <a:r>
              <a:rPr lang="en-US" dirty="0"/>
              <a:t>And use the Screen Sharing option to bring in relevant information…</a:t>
            </a:r>
          </a:p>
        </p:txBody>
      </p:sp>
      <p:pic>
        <p:nvPicPr>
          <p:cNvPr id="5" name="Picture 4">
            <a:extLst>
              <a:ext uri="{FF2B5EF4-FFF2-40B4-BE49-F238E27FC236}">
                <a16:creationId xmlns:a16="http://schemas.microsoft.com/office/drawing/2014/main" id="{44D06320-EE3C-CB4E-AB63-148DC3BD9A1F}"/>
              </a:ext>
            </a:extLst>
          </p:cNvPr>
          <p:cNvPicPr>
            <a:picLocks noChangeAspect="1"/>
          </p:cNvPicPr>
          <p:nvPr/>
        </p:nvPicPr>
        <p:blipFill>
          <a:blip r:embed="rId2"/>
          <a:stretch>
            <a:fillRect/>
          </a:stretch>
        </p:blipFill>
        <p:spPr>
          <a:xfrm>
            <a:off x="168131" y="230188"/>
            <a:ext cx="914400" cy="914400"/>
          </a:xfrm>
          <a:prstGeom prst="rect">
            <a:avLst/>
          </a:prstGeom>
        </p:spPr>
      </p:pic>
    </p:spTree>
    <p:extLst>
      <p:ext uri="{BB962C8B-B14F-4D97-AF65-F5344CB8AC3E}">
        <p14:creationId xmlns:p14="http://schemas.microsoft.com/office/powerpoint/2010/main" val="567153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TEACHING…Screen Sharing Technique…</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lstStyle/>
          <a:p>
            <a:r>
              <a:rPr lang="en-US" dirty="0"/>
              <a:t>USE SCREEN SHARING to illustrate something that is otherwise not explainable (charting) or to illustrate…</a:t>
            </a:r>
          </a:p>
          <a:p>
            <a:pPr marL="514350" indent="-514350">
              <a:buFont typeface="+mj-lt"/>
              <a:buAutoNum type="arabicPeriod"/>
            </a:pPr>
            <a:r>
              <a:rPr lang="en-US" dirty="0"/>
              <a:t>Screen sharing is extremely powerful…and it allows us to teach…</a:t>
            </a:r>
          </a:p>
          <a:p>
            <a:pPr marL="514350" indent="-514350">
              <a:buFont typeface="+mj-lt"/>
              <a:buAutoNum type="arabicPeriod"/>
            </a:pPr>
            <a:r>
              <a:rPr lang="en-US" dirty="0"/>
              <a:t>BUT – BALANCE ITS USE – DON’T JUST LEAVE IT OPEN FOR THE SESSION -</a:t>
            </a:r>
          </a:p>
          <a:p>
            <a:pPr marL="514350" indent="-514350">
              <a:buFont typeface="+mj-lt"/>
              <a:buAutoNum type="arabicPeriod"/>
            </a:pPr>
            <a:r>
              <a:rPr lang="en-US" dirty="0"/>
              <a:t>Avoid screen sharing opening or reading your ppt or materials for too long…</a:t>
            </a:r>
          </a:p>
          <a:p>
            <a:pPr marL="514350" indent="-514350">
              <a:buFont typeface="+mj-lt"/>
              <a:buAutoNum type="arabicPeriod"/>
            </a:pPr>
            <a:r>
              <a:rPr lang="en-US" dirty="0"/>
              <a:t>Move off the screen sharing as soon as the point is made</a:t>
            </a:r>
          </a:p>
          <a:p>
            <a:pPr marL="514350" indent="-514350">
              <a:buFont typeface="+mj-lt"/>
              <a:buAutoNum type="arabicPeriod"/>
            </a:pPr>
            <a:r>
              <a:rPr lang="en-US" dirty="0"/>
              <a:t>But don’t hesitate to use it to add value…</a:t>
            </a:r>
          </a:p>
        </p:txBody>
      </p:sp>
      <p:pic>
        <p:nvPicPr>
          <p:cNvPr id="5" name="Picture 4">
            <a:extLst>
              <a:ext uri="{FF2B5EF4-FFF2-40B4-BE49-F238E27FC236}">
                <a16:creationId xmlns:a16="http://schemas.microsoft.com/office/drawing/2014/main" id="{31D59B9A-3018-B747-B3CE-9B08A2EC6FDD}"/>
              </a:ext>
            </a:extLst>
          </p:cNvPr>
          <p:cNvPicPr>
            <a:picLocks noChangeAspect="1"/>
          </p:cNvPicPr>
          <p:nvPr/>
        </p:nvPicPr>
        <p:blipFill>
          <a:blip r:embed="rId2"/>
          <a:stretch>
            <a:fillRect/>
          </a:stretch>
        </p:blipFill>
        <p:spPr>
          <a:xfrm>
            <a:off x="256622" y="230188"/>
            <a:ext cx="914400" cy="914400"/>
          </a:xfrm>
          <a:prstGeom prst="rect">
            <a:avLst/>
          </a:prstGeom>
        </p:spPr>
      </p:pic>
    </p:spTree>
    <p:extLst>
      <p:ext uri="{BB962C8B-B14F-4D97-AF65-F5344CB8AC3E}">
        <p14:creationId xmlns:p14="http://schemas.microsoft.com/office/powerpoint/2010/main" val="337652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FE9E-AFB6-C340-80D6-4AB84C755F54}"/>
              </a:ext>
            </a:extLst>
          </p:cNvPr>
          <p:cNvSpPr>
            <a:spLocks noGrp="1"/>
          </p:cNvSpPr>
          <p:nvPr>
            <p:ph type="title"/>
          </p:nvPr>
        </p:nvSpPr>
        <p:spPr/>
        <p:txBody>
          <a:bodyPr/>
          <a:lstStyle/>
          <a:p>
            <a:pPr algn="ctr"/>
            <a:r>
              <a:rPr lang="en-US" dirty="0"/>
              <a:t>KEY THOUGHTS…</a:t>
            </a:r>
          </a:p>
        </p:txBody>
      </p:sp>
      <p:sp>
        <p:nvSpPr>
          <p:cNvPr id="3" name="Content Placeholder 2">
            <a:extLst>
              <a:ext uri="{FF2B5EF4-FFF2-40B4-BE49-F238E27FC236}">
                <a16:creationId xmlns:a16="http://schemas.microsoft.com/office/drawing/2014/main" id="{AC3CF04A-F17B-ED4F-AAF7-16AE4127204D}"/>
              </a:ext>
            </a:extLst>
          </p:cNvPr>
          <p:cNvSpPr>
            <a:spLocks noGrp="1"/>
          </p:cNvSpPr>
          <p:nvPr>
            <p:ph sz="half" idx="1"/>
          </p:nvPr>
        </p:nvSpPr>
        <p:spPr/>
        <p:txBody>
          <a:bodyPr/>
          <a:lstStyle/>
          <a:p>
            <a:r>
              <a:rPr lang="en-US" dirty="0"/>
              <a:t>Video class not a webinar</a:t>
            </a:r>
          </a:p>
          <a:p>
            <a:r>
              <a:rPr lang="en-US" dirty="0"/>
              <a:t>Attract new students</a:t>
            </a:r>
          </a:p>
          <a:p>
            <a:r>
              <a:rPr lang="en-US" dirty="0"/>
              <a:t>Make classes available to difficult locations</a:t>
            </a:r>
          </a:p>
          <a:p>
            <a:r>
              <a:rPr lang="en-US" dirty="0"/>
              <a:t>Open new relationships with boating entities to refer students</a:t>
            </a:r>
          </a:p>
          <a:p>
            <a:r>
              <a:rPr lang="en-US" dirty="0"/>
              <a:t>Expand offerings state-wide</a:t>
            </a:r>
          </a:p>
          <a:p>
            <a:endParaRPr lang="en-US" dirty="0"/>
          </a:p>
        </p:txBody>
      </p:sp>
      <p:sp>
        <p:nvSpPr>
          <p:cNvPr id="4" name="Content Placeholder 3">
            <a:extLst>
              <a:ext uri="{FF2B5EF4-FFF2-40B4-BE49-F238E27FC236}">
                <a16:creationId xmlns:a16="http://schemas.microsoft.com/office/drawing/2014/main" id="{6B7048AF-D5E8-D34C-B3C4-1EE12439379D}"/>
              </a:ext>
            </a:extLst>
          </p:cNvPr>
          <p:cNvSpPr>
            <a:spLocks noGrp="1"/>
          </p:cNvSpPr>
          <p:nvPr>
            <p:ph sz="half" idx="2"/>
          </p:nvPr>
        </p:nvSpPr>
        <p:spPr/>
        <p:txBody>
          <a:bodyPr/>
          <a:lstStyle/>
          <a:p>
            <a:r>
              <a:rPr lang="en-US" dirty="0"/>
              <a:t>Greatly enhance the quality of student learning</a:t>
            </a:r>
          </a:p>
          <a:p>
            <a:r>
              <a:rPr lang="en-US" dirty="0"/>
              <a:t>Make logistics simpler</a:t>
            </a:r>
          </a:p>
          <a:p>
            <a:r>
              <a:rPr lang="en-US" dirty="0"/>
              <a:t>Add apps to the Zoom class to offer registration, payment, test, survey and cross-selling</a:t>
            </a:r>
          </a:p>
          <a:p>
            <a:r>
              <a:rPr lang="en-US" dirty="0"/>
              <a:t>Continuous progress…</a:t>
            </a:r>
          </a:p>
          <a:p>
            <a:endParaRPr lang="en-US" dirty="0"/>
          </a:p>
        </p:txBody>
      </p:sp>
      <p:pic>
        <p:nvPicPr>
          <p:cNvPr id="7" name="Picture 6">
            <a:extLst>
              <a:ext uri="{FF2B5EF4-FFF2-40B4-BE49-F238E27FC236}">
                <a16:creationId xmlns:a16="http://schemas.microsoft.com/office/drawing/2014/main" id="{1C2D8788-6597-6246-BF32-B814188A9C5C}"/>
              </a:ext>
            </a:extLst>
          </p:cNvPr>
          <p:cNvPicPr>
            <a:picLocks noChangeAspect="1"/>
          </p:cNvPicPr>
          <p:nvPr/>
        </p:nvPicPr>
        <p:blipFill>
          <a:blip r:embed="rId3"/>
          <a:stretch>
            <a:fillRect/>
          </a:stretch>
        </p:blipFill>
        <p:spPr>
          <a:xfrm>
            <a:off x="212377" y="230188"/>
            <a:ext cx="914400" cy="914400"/>
          </a:xfrm>
          <a:prstGeom prst="rect">
            <a:avLst/>
          </a:prstGeom>
        </p:spPr>
      </p:pic>
    </p:spTree>
    <p:extLst>
      <p:ext uri="{BB962C8B-B14F-4D97-AF65-F5344CB8AC3E}">
        <p14:creationId xmlns:p14="http://schemas.microsoft.com/office/powerpoint/2010/main" val="326376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TEACHING…Add Value with Screen Sharing </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lstStyle/>
          <a:p>
            <a:r>
              <a:rPr lang="en-US" dirty="0"/>
              <a:t>ADD VALUE</a:t>
            </a:r>
          </a:p>
          <a:p>
            <a:pPr marL="514350" indent="-514350">
              <a:buFont typeface="+mj-lt"/>
              <a:buAutoNum type="arabicPeriod"/>
            </a:pPr>
            <a:r>
              <a:rPr lang="en-US" dirty="0"/>
              <a:t>YOUTUBE VIDEO – play and pause as needed…</a:t>
            </a:r>
          </a:p>
          <a:p>
            <a:pPr marL="514350" indent="-514350">
              <a:buFont typeface="+mj-lt"/>
              <a:buAutoNum type="arabicPeriod"/>
            </a:pPr>
            <a:r>
              <a:rPr lang="en-US" dirty="0"/>
              <a:t>WHITEBOARD – use it to draw as needed…</a:t>
            </a:r>
          </a:p>
          <a:p>
            <a:pPr marL="514350" indent="-514350">
              <a:buFont typeface="+mj-lt"/>
              <a:buAutoNum type="arabicPeriod"/>
            </a:pPr>
            <a:r>
              <a:rPr lang="en-US" dirty="0"/>
              <a:t>2</a:t>
            </a:r>
            <a:r>
              <a:rPr lang="en-US" baseline="30000" dirty="0"/>
              <a:t>nd</a:t>
            </a:r>
            <a:r>
              <a:rPr lang="en-US" dirty="0"/>
              <a:t> CAMERA - use to illustrate charting, physical items outside the computer</a:t>
            </a:r>
          </a:p>
          <a:p>
            <a:endParaRPr lang="en-US" dirty="0"/>
          </a:p>
          <a:p>
            <a:endParaRPr lang="en-US" dirty="0"/>
          </a:p>
        </p:txBody>
      </p:sp>
      <p:pic>
        <p:nvPicPr>
          <p:cNvPr id="5" name="Picture 4">
            <a:extLst>
              <a:ext uri="{FF2B5EF4-FFF2-40B4-BE49-F238E27FC236}">
                <a16:creationId xmlns:a16="http://schemas.microsoft.com/office/drawing/2014/main" id="{060F302F-C3F2-CA4A-B529-7A79B75C2DDE}"/>
              </a:ext>
            </a:extLst>
          </p:cNvPr>
          <p:cNvPicPr>
            <a:picLocks noChangeAspect="1"/>
          </p:cNvPicPr>
          <p:nvPr/>
        </p:nvPicPr>
        <p:blipFill>
          <a:blip r:embed="rId2"/>
          <a:stretch>
            <a:fillRect/>
          </a:stretch>
        </p:blipFill>
        <p:spPr>
          <a:xfrm>
            <a:off x="212377" y="230188"/>
            <a:ext cx="914400" cy="914400"/>
          </a:xfrm>
          <a:prstGeom prst="rect">
            <a:avLst/>
          </a:prstGeom>
        </p:spPr>
      </p:pic>
    </p:spTree>
    <p:extLst>
      <p:ext uri="{BB962C8B-B14F-4D97-AF65-F5344CB8AC3E}">
        <p14:creationId xmlns:p14="http://schemas.microsoft.com/office/powerpoint/2010/main" val="267936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BA3B5-BA84-5B41-B310-B81566E2C7CE}"/>
              </a:ext>
            </a:extLst>
          </p:cNvPr>
          <p:cNvSpPr>
            <a:spLocks noGrp="1"/>
          </p:cNvSpPr>
          <p:nvPr>
            <p:ph type="title"/>
          </p:nvPr>
        </p:nvSpPr>
        <p:spPr/>
        <p:txBody>
          <a:bodyPr/>
          <a:lstStyle/>
          <a:p>
            <a:pPr algn="ctr"/>
            <a:r>
              <a:rPr lang="en-US" dirty="0"/>
              <a:t>Using YouTube - Charting</a:t>
            </a:r>
          </a:p>
        </p:txBody>
      </p:sp>
      <p:pic>
        <p:nvPicPr>
          <p:cNvPr id="5" name="Content Placeholder 4">
            <a:extLst>
              <a:ext uri="{FF2B5EF4-FFF2-40B4-BE49-F238E27FC236}">
                <a16:creationId xmlns:a16="http://schemas.microsoft.com/office/drawing/2014/main" id="{B8C85944-49F6-FF48-AA61-C6166A4F7AB5}"/>
              </a:ext>
            </a:extLst>
          </p:cNvPr>
          <p:cNvPicPr>
            <a:picLocks noGrp="1" noChangeAspect="1"/>
          </p:cNvPicPr>
          <p:nvPr>
            <p:ph idx="1"/>
          </p:nvPr>
        </p:nvPicPr>
        <p:blipFill>
          <a:blip r:embed="rId3"/>
          <a:stretch>
            <a:fillRect/>
          </a:stretch>
        </p:blipFill>
        <p:spPr>
          <a:xfrm>
            <a:off x="3225690" y="1825625"/>
            <a:ext cx="5740620" cy="4351338"/>
          </a:xfrm>
        </p:spPr>
      </p:pic>
      <p:pic>
        <p:nvPicPr>
          <p:cNvPr id="7" name="Picture 6">
            <a:extLst>
              <a:ext uri="{FF2B5EF4-FFF2-40B4-BE49-F238E27FC236}">
                <a16:creationId xmlns:a16="http://schemas.microsoft.com/office/drawing/2014/main" id="{B7DF9594-824F-C94F-8AB2-8E575D3210C0}"/>
              </a:ext>
            </a:extLst>
          </p:cNvPr>
          <p:cNvPicPr>
            <a:picLocks noChangeAspect="1"/>
          </p:cNvPicPr>
          <p:nvPr/>
        </p:nvPicPr>
        <p:blipFill>
          <a:blip r:embed="rId4"/>
          <a:stretch>
            <a:fillRect/>
          </a:stretch>
        </p:blipFill>
        <p:spPr>
          <a:xfrm>
            <a:off x="227126" y="365125"/>
            <a:ext cx="914400" cy="914400"/>
          </a:xfrm>
          <a:prstGeom prst="rect">
            <a:avLst/>
          </a:prstGeom>
        </p:spPr>
      </p:pic>
    </p:spTree>
    <p:extLst>
      <p:ext uri="{BB962C8B-B14F-4D97-AF65-F5344CB8AC3E}">
        <p14:creationId xmlns:p14="http://schemas.microsoft.com/office/powerpoint/2010/main" val="428594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2E29-CF03-B940-BA36-20627E63D995}"/>
              </a:ext>
            </a:extLst>
          </p:cNvPr>
          <p:cNvSpPr>
            <a:spLocks noGrp="1"/>
          </p:cNvSpPr>
          <p:nvPr>
            <p:ph type="title"/>
          </p:nvPr>
        </p:nvSpPr>
        <p:spPr>
          <a:xfrm>
            <a:off x="838200" y="365125"/>
            <a:ext cx="10515600" cy="1325563"/>
          </a:xfrm>
        </p:spPr>
        <p:txBody>
          <a:bodyPr/>
          <a:lstStyle/>
          <a:p>
            <a:pPr algn="ctr"/>
            <a:r>
              <a:rPr lang="en-US" dirty="0"/>
              <a:t>Direct to Charting Program</a:t>
            </a:r>
          </a:p>
        </p:txBody>
      </p:sp>
      <p:pic>
        <p:nvPicPr>
          <p:cNvPr id="5" name="Content Placeholder 4">
            <a:extLst>
              <a:ext uri="{FF2B5EF4-FFF2-40B4-BE49-F238E27FC236}">
                <a16:creationId xmlns:a16="http://schemas.microsoft.com/office/drawing/2014/main" id="{F6E92C37-EBA7-0942-84B1-086F7FE1A1A2}"/>
              </a:ext>
            </a:extLst>
          </p:cNvPr>
          <p:cNvPicPr>
            <a:picLocks noGrp="1" noChangeAspect="1"/>
          </p:cNvPicPr>
          <p:nvPr>
            <p:ph idx="1"/>
          </p:nvPr>
        </p:nvPicPr>
        <p:blipFill>
          <a:blip r:embed="rId3"/>
          <a:stretch>
            <a:fillRect/>
          </a:stretch>
        </p:blipFill>
        <p:spPr>
          <a:xfrm>
            <a:off x="2024360" y="1825625"/>
            <a:ext cx="8143279" cy="4351338"/>
          </a:xfrm>
        </p:spPr>
      </p:pic>
      <p:pic>
        <p:nvPicPr>
          <p:cNvPr id="7" name="Picture 6">
            <a:extLst>
              <a:ext uri="{FF2B5EF4-FFF2-40B4-BE49-F238E27FC236}">
                <a16:creationId xmlns:a16="http://schemas.microsoft.com/office/drawing/2014/main" id="{654C85B0-EF34-754A-BAF9-2284BEAC40DD}"/>
              </a:ext>
            </a:extLst>
          </p:cNvPr>
          <p:cNvPicPr>
            <a:picLocks noChangeAspect="1"/>
          </p:cNvPicPr>
          <p:nvPr/>
        </p:nvPicPr>
        <p:blipFill>
          <a:blip r:embed="rId4"/>
          <a:stretch>
            <a:fillRect/>
          </a:stretch>
        </p:blipFill>
        <p:spPr>
          <a:xfrm>
            <a:off x="182880" y="230188"/>
            <a:ext cx="914400" cy="914400"/>
          </a:xfrm>
          <a:prstGeom prst="rect">
            <a:avLst/>
          </a:prstGeom>
        </p:spPr>
      </p:pic>
    </p:spTree>
    <p:extLst>
      <p:ext uri="{BB962C8B-B14F-4D97-AF65-F5344CB8AC3E}">
        <p14:creationId xmlns:p14="http://schemas.microsoft.com/office/powerpoint/2010/main" val="1419199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2E29-CF03-B940-BA36-20627E63D995}"/>
              </a:ext>
            </a:extLst>
          </p:cNvPr>
          <p:cNvSpPr>
            <a:spLocks noGrp="1"/>
          </p:cNvSpPr>
          <p:nvPr>
            <p:ph type="title"/>
          </p:nvPr>
        </p:nvSpPr>
        <p:spPr/>
        <p:txBody>
          <a:bodyPr/>
          <a:lstStyle/>
          <a:p>
            <a:pPr algn="ctr"/>
            <a:r>
              <a:rPr lang="en-US" dirty="0"/>
              <a:t>Second Camera – Physical Items</a:t>
            </a:r>
          </a:p>
        </p:txBody>
      </p:sp>
      <p:pic>
        <p:nvPicPr>
          <p:cNvPr id="5" name="Content Placeholder 4">
            <a:extLst>
              <a:ext uri="{FF2B5EF4-FFF2-40B4-BE49-F238E27FC236}">
                <a16:creationId xmlns:a16="http://schemas.microsoft.com/office/drawing/2014/main" id="{D5DAE5C4-20D9-084D-BEEA-DA519E8BD656}"/>
              </a:ext>
            </a:extLst>
          </p:cNvPr>
          <p:cNvPicPr>
            <a:picLocks noGrp="1" noChangeAspect="1"/>
          </p:cNvPicPr>
          <p:nvPr>
            <p:ph idx="1"/>
          </p:nvPr>
        </p:nvPicPr>
        <p:blipFill>
          <a:blip r:embed="rId3"/>
          <a:stretch>
            <a:fillRect/>
          </a:stretch>
        </p:blipFill>
        <p:spPr>
          <a:xfrm>
            <a:off x="2489592" y="1825625"/>
            <a:ext cx="7212815" cy="4351338"/>
          </a:xfrm>
        </p:spPr>
      </p:pic>
      <p:pic>
        <p:nvPicPr>
          <p:cNvPr id="7" name="Picture 6">
            <a:extLst>
              <a:ext uri="{FF2B5EF4-FFF2-40B4-BE49-F238E27FC236}">
                <a16:creationId xmlns:a16="http://schemas.microsoft.com/office/drawing/2014/main" id="{06409E52-2228-D347-94CB-B9029B5F10E4}"/>
              </a:ext>
            </a:extLst>
          </p:cNvPr>
          <p:cNvPicPr>
            <a:picLocks noChangeAspect="1"/>
          </p:cNvPicPr>
          <p:nvPr/>
        </p:nvPicPr>
        <p:blipFill>
          <a:blip r:embed="rId4"/>
          <a:stretch>
            <a:fillRect/>
          </a:stretch>
        </p:blipFill>
        <p:spPr>
          <a:xfrm>
            <a:off x="271370" y="230188"/>
            <a:ext cx="914400" cy="914400"/>
          </a:xfrm>
          <a:prstGeom prst="rect">
            <a:avLst/>
          </a:prstGeom>
        </p:spPr>
      </p:pic>
    </p:spTree>
    <p:extLst>
      <p:ext uri="{BB962C8B-B14F-4D97-AF65-F5344CB8AC3E}">
        <p14:creationId xmlns:p14="http://schemas.microsoft.com/office/powerpoint/2010/main" val="132146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CONTINUE RHYTHM OF TEACHING…</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lstStyle/>
          <a:p>
            <a:r>
              <a:rPr lang="en-US" dirty="0"/>
              <a:t>KEEP GALLERY OPEN  </a:t>
            </a:r>
          </a:p>
          <a:p>
            <a:pPr marL="514350" indent="-514350">
              <a:buFont typeface="+mj-lt"/>
              <a:buAutoNum type="arabicPeriod"/>
            </a:pPr>
            <a:r>
              <a:rPr lang="en-US" dirty="0"/>
              <a:t>Encourage questions, interruptions, relevant stories…</a:t>
            </a:r>
          </a:p>
          <a:p>
            <a:r>
              <a:rPr lang="en-US" dirty="0"/>
              <a:t>KEEP GALLERY OPEN  </a:t>
            </a:r>
          </a:p>
          <a:p>
            <a:pPr marL="514350" indent="-514350">
              <a:buFont typeface="+mj-lt"/>
              <a:buAutoNum type="arabicPeriod"/>
            </a:pPr>
            <a:r>
              <a:rPr lang="en-US" dirty="0"/>
              <a:t>Wrap up at the end with any pending questions…</a:t>
            </a:r>
          </a:p>
          <a:p>
            <a:r>
              <a:rPr lang="en-US" dirty="0"/>
              <a:t>KEEP GALLERY OPEN</a:t>
            </a:r>
          </a:p>
          <a:p>
            <a:pPr marL="514350" indent="-514350">
              <a:buFont typeface="+mj-lt"/>
              <a:buAutoNum type="arabicPeriod"/>
            </a:pPr>
            <a:r>
              <a:rPr lang="en-US" dirty="0"/>
              <a:t>Take a screen shot (beginning and end) for everyone’s memory!</a:t>
            </a:r>
          </a:p>
          <a:p>
            <a:endParaRPr lang="en-US" dirty="0"/>
          </a:p>
          <a:p>
            <a:pPr marL="0" indent="0">
              <a:buNone/>
            </a:pPr>
            <a:endParaRPr lang="en-US" dirty="0"/>
          </a:p>
        </p:txBody>
      </p:sp>
      <p:pic>
        <p:nvPicPr>
          <p:cNvPr id="5" name="Picture 4">
            <a:extLst>
              <a:ext uri="{FF2B5EF4-FFF2-40B4-BE49-F238E27FC236}">
                <a16:creationId xmlns:a16="http://schemas.microsoft.com/office/drawing/2014/main" id="{A8955993-BE05-D247-B781-1C6F05FF4B68}"/>
              </a:ext>
            </a:extLst>
          </p:cNvPr>
          <p:cNvPicPr>
            <a:picLocks noChangeAspect="1"/>
          </p:cNvPicPr>
          <p:nvPr/>
        </p:nvPicPr>
        <p:blipFill>
          <a:blip r:embed="rId2"/>
          <a:stretch>
            <a:fillRect/>
          </a:stretch>
        </p:blipFill>
        <p:spPr>
          <a:xfrm>
            <a:off x="271370" y="230188"/>
            <a:ext cx="914400" cy="914400"/>
          </a:xfrm>
          <a:prstGeom prst="rect">
            <a:avLst/>
          </a:prstGeom>
        </p:spPr>
      </p:pic>
    </p:spTree>
    <p:extLst>
      <p:ext uri="{BB962C8B-B14F-4D97-AF65-F5344CB8AC3E}">
        <p14:creationId xmlns:p14="http://schemas.microsoft.com/office/powerpoint/2010/main" val="456081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b="1" dirty="0"/>
              <a:t>WRAP UP…</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normAutofit/>
          </a:bodyPr>
          <a:lstStyle/>
          <a:p>
            <a:r>
              <a:rPr lang="en-US" dirty="0"/>
              <a:t>Stray away from the Gallery only briefly to show something that could otherwise not be explained</a:t>
            </a:r>
          </a:p>
          <a:p>
            <a:r>
              <a:rPr lang="en-US" dirty="0"/>
              <a:t>Do not leave pages of manuals, agendas, PPTs, PQS, etc. on Share Screen longer than you have to</a:t>
            </a:r>
          </a:p>
          <a:p>
            <a:r>
              <a:rPr lang="en-US" dirty="0"/>
              <a:t>Smile throughout – send electronic messages of enjoyment</a:t>
            </a:r>
          </a:p>
          <a:p>
            <a:r>
              <a:rPr lang="en-US" dirty="0"/>
              <a:t>Have fun – enjoy! – you are bringing knowledge to others!</a:t>
            </a:r>
          </a:p>
          <a:p>
            <a:pPr marL="0" indent="0" algn="ctr">
              <a:buNone/>
            </a:pPr>
            <a:r>
              <a:rPr lang="en-US" dirty="0"/>
              <a:t>The Medium is the Message</a:t>
            </a:r>
          </a:p>
        </p:txBody>
      </p:sp>
      <p:pic>
        <p:nvPicPr>
          <p:cNvPr id="5" name="Picture 4">
            <a:extLst>
              <a:ext uri="{FF2B5EF4-FFF2-40B4-BE49-F238E27FC236}">
                <a16:creationId xmlns:a16="http://schemas.microsoft.com/office/drawing/2014/main" id="{106F3683-A6DC-CC43-889B-7005D7D06FBD}"/>
              </a:ext>
            </a:extLst>
          </p:cNvPr>
          <p:cNvPicPr>
            <a:picLocks noChangeAspect="1"/>
          </p:cNvPicPr>
          <p:nvPr/>
        </p:nvPicPr>
        <p:blipFill>
          <a:blip r:embed="rId2"/>
          <a:stretch>
            <a:fillRect/>
          </a:stretch>
        </p:blipFill>
        <p:spPr>
          <a:xfrm>
            <a:off x="271370" y="230188"/>
            <a:ext cx="914400" cy="914400"/>
          </a:xfrm>
          <a:prstGeom prst="rect">
            <a:avLst/>
          </a:prstGeom>
        </p:spPr>
      </p:pic>
    </p:spTree>
    <p:extLst>
      <p:ext uri="{BB962C8B-B14F-4D97-AF65-F5344CB8AC3E}">
        <p14:creationId xmlns:p14="http://schemas.microsoft.com/office/powerpoint/2010/main" val="1386010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2017-B8E1-E744-A1D7-60E103A02A51}"/>
              </a:ext>
            </a:extLst>
          </p:cNvPr>
          <p:cNvSpPr>
            <a:spLocks noGrp="1"/>
          </p:cNvSpPr>
          <p:nvPr>
            <p:ph type="title"/>
          </p:nvPr>
        </p:nvSpPr>
        <p:spPr/>
        <p:txBody>
          <a:bodyPr/>
          <a:lstStyle/>
          <a:p>
            <a:pPr algn="ctr"/>
            <a:r>
              <a:rPr lang="en-US" dirty="0"/>
              <a:t>Common sense is not as common…</a:t>
            </a:r>
          </a:p>
        </p:txBody>
      </p:sp>
      <p:pic>
        <p:nvPicPr>
          <p:cNvPr id="5" name="Content Placeholder 4">
            <a:extLst>
              <a:ext uri="{FF2B5EF4-FFF2-40B4-BE49-F238E27FC236}">
                <a16:creationId xmlns:a16="http://schemas.microsoft.com/office/drawing/2014/main" id="{21A65C2B-0DEE-BB43-BE99-D85A61B62229}"/>
              </a:ext>
            </a:extLst>
          </p:cNvPr>
          <p:cNvPicPr>
            <a:picLocks noGrp="1" noChangeAspect="1"/>
          </p:cNvPicPr>
          <p:nvPr>
            <p:ph idx="1"/>
          </p:nvPr>
        </p:nvPicPr>
        <p:blipFill>
          <a:blip r:embed="rId3"/>
          <a:stretch>
            <a:fillRect/>
          </a:stretch>
        </p:blipFill>
        <p:spPr>
          <a:xfrm>
            <a:off x="3257409" y="1825625"/>
            <a:ext cx="5677181" cy="4351338"/>
          </a:xfrm>
        </p:spPr>
      </p:pic>
      <p:pic>
        <p:nvPicPr>
          <p:cNvPr id="7" name="Picture 6">
            <a:extLst>
              <a:ext uri="{FF2B5EF4-FFF2-40B4-BE49-F238E27FC236}">
                <a16:creationId xmlns:a16="http://schemas.microsoft.com/office/drawing/2014/main" id="{6D966E48-A4D7-CB4E-AA5C-8B8DF689A0AF}"/>
              </a:ext>
            </a:extLst>
          </p:cNvPr>
          <p:cNvPicPr>
            <a:picLocks noChangeAspect="1"/>
          </p:cNvPicPr>
          <p:nvPr/>
        </p:nvPicPr>
        <p:blipFill>
          <a:blip r:embed="rId4"/>
          <a:stretch>
            <a:fillRect/>
          </a:stretch>
        </p:blipFill>
        <p:spPr>
          <a:xfrm>
            <a:off x="271370" y="230188"/>
            <a:ext cx="914400" cy="914400"/>
          </a:xfrm>
          <a:prstGeom prst="rect">
            <a:avLst/>
          </a:prstGeom>
        </p:spPr>
      </p:pic>
    </p:spTree>
    <p:extLst>
      <p:ext uri="{BB962C8B-B14F-4D97-AF65-F5344CB8AC3E}">
        <p14:creationId xmlns:p14="http://schemas.microsoft.com/office/powerpoint/2010/main" val="647311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b="1"/>
              <a:t>LEARNING…</a:t>
            </a:r>
            <a:endParaRPr lang="en-US" b="1" dirty="0"/>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normAutofit lnSpcReduction="10000"/>
          </a:bodyPr>
          <a:lstStyle/>
          <a:p>
            <a:pPr marL="0" indent="0" algn="ctr">
              <a:buNone/>
            </a:pPr>
            <a:r>
              <a:rPr lang="en-US" sz="4800" b="1" dirty="0"/>
              <a:t>YOUR </a:t>
            </a:r>
          </a:p>
          <a:p>
            <a:pPr marL="0" indent="0" algn="ctr">
              <a:buNone/>
            </a:pPr>
            <a:r>
              <a:rPr lang="en-US" sz="4800" b="1" dirty="0"/>
              <a:t>GALLERY </a:t>
            </a:r>
          </a:p>
          <a:p>
            <a:pPr marL="0" indent="0" algn="ctr">
              <a:buNone/>
            </a:pPr>
            <a:r>
              <a:rPr lang="en-US" sz="4800" b="1" dirty="0"/>
              <a:t>IS </a:t>
            </a:r>
          </a:p>
          <a:p>
            <a:pPr marL="0" indent="0" algn="ctr">
              <a:buNone/>
            </a:pPr>
            <a:r>
              <a:rPr lang="en-US" sz="4800" b="1" dirty="0"/>
              <a:t>YOUR </a:t>
            </a:r>
          </a:p>
          <a:p>
            <a:pPr marL="0" indent="0" algn="ctr">
              <a:buNone/>
            </a:pPr>
            <a:r>
              <a:rPr lang="en-US" sz="4800" b="1" dirty="0"/>
              <a:t>MAIN </a:t>
            </a:r>
          </a:p>
          <a:p>
            <a:pPr marL="0" indent="0" algn="ctr">
              <a:buNone/>
            </a:pPr>
            <a:r>
              <a:rPr lang="en-US" sz="4800" b="1" dirty="0"/>
              <a:t>MESSAGE </a:t>
            </a:r>
            <a:endParaRPr lang="en-US" sz="4800" dirty="0"/>
          </a:p>
        </p:txBody>
      </p:sp>
      <p:pic>
        <p:nvPicPr>
          <p:cNvPr id="5" name="Picture 4">
            <a:extLst>
              <a:ext uri="{FF2B5EF4-FFF2-40B4-BE49-F238E27FC236}">
                <a16:creationId xmlns:a16="http://schemas.microsoft.com/office/drawing/2014/main" id="{622075DE-AD6A-2B41-AD2C-4CE138EEC586}"/>
              </a:ext>
            </a:extLst>
          </p:cNvPr>
          <p:cNvPicPr>
            <a:picLocks noChangeAspect="1"/>
          </p:cNvPicPr>
          <p:nvPr/>
        </p:nvPicPr>
        <p:blipFill>
          <a:blip r:embed="rId2"/>
          <a:stretch>
            <a:fillRect/>
          </a:stretch>
        </p:blipFill>
        <p:spPr>
          <a:xfrm>
            <a:off x="271370" y="230188"/>
            <a:ext cx="914400" cy="914400"/>
          </a:xfrm>
          <a:prstGeom prst="rect">
            <a:avLst/>
          </a:prstGeom>
        </p:spPr>
      </p:pic>
    </p:spTree>
    <p:extLst>
      <p:ext uri="{BB962C8B-B14F-4D97-AF65-F5344CB8AC3E}">
        <p14:creationId xmlns:p14="http://schemas.microsoft.com/office/powerpoint/2010/main" val="278522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78A3-3A53-9F40-9085-67B16E3C1809}"/>
              </a:ext>
            </a:extLst>
          </p:cNvPr>
          <p:cNvSpPr>
            <a:spLocks noGrp="1"/>
          </p:cNvSpPr>
          <p:nvPr>
            <p:ph type="title"/>
          </p:nvPr>
        </p:nvSpPr>
        <p:spPr/>
        <p:txBody>
          <a:bodyPr/>
          <a:lstStyle/>
          <a:p>
            <a:pPr algn="ctr"/>
            <a:r>
              <a:rPr lang="en-US" dirty="0"/>
              <a:t>Resources</a:t>
            </a:r>
          </a:p>
        </p:txBody>
      </p:sp>
      <p:sp>
        <p:nvSpPr>
          <p:cNvPr id="4" name="Text Placeholder 3">
            <a:extLst>
              <a:ext uri="{FF2B5EF4-FFF2-40B4-BE49-F238E27FC236}">
                <a16:creationId xmlns:a16="http://schemas.microsoft.com/office/drawing/2014/main" id="{A2D3690A-DCC1-7948-993D-550CFC1E8AA3}"/>
              </a:ext>
            </a:extLst>
          </p:cNvPr>
          <p:cNvSpPr>
            <a:spLocks noGrp="1"/>
          </p:cNvSpPr>
          <p:nvPr>
            <p:ph type="body" idx="1"/>
          </p:nvPr>
        </p:nvSpPr>
        <p:spPr>
          <a:xfrm>
            <a:off x="839788" y="1681163"/>
            <a:ext cx="5157787" cy="637967"/>
          </a:xfrm>
        </p:spPr>
        <p:txBody>
          <a:bodyPr/>
          <a:lstStyle/>
          <a:p>
            <a:pPr algn="ctr"/>
            <a:r>
              <a:rPr lang="en-US" dirty="0"/>
              <a:t>Zoom</a:t>
            </a:r>
          </a:p>
        </p:txBody>
      </p:sp>
      <p:sp>
        <p:nvSpPr>
          <p:cNvPr id="5" name="Content Placeholder 4">
            <a:extLst>
              <a:ext uri="{FF2B5EF4-FFF2-40B4-BE49-F238E27FC236}">
                <a16:creationId xmlns:a16="http://schemas.microsoft.com/office/drawing/2014/main" id="{2E1E2AFB-B939-B24C-A3B7-9135485EE35A}"/>
              </a:ext>
            </a:extLst>
          </p:cNvPr>
          <p:cNvSpPr>
            <a:spLocks noGrp="1"/>
          </p:cNvSpPr>
          <p:nvPr>
            <p:ph sz="half" idx="2"/>
          </p:nvPr>
        </p:nvSpPr>
        <p:spPr/>
        <p:txBody>
          <a:bodyPr>
            <a:normAutofit/>
          </a:bodyPr>
          <a:lstStyle/>
          <a:p>
            <a:r>
              <a:rPr lang="en-US" dirty="0">
                <a:hlinkClick r:id="rId3"/>
              </a:rPr>
              <a:t>Attend Live Training</a:t>
            </a:r>
            <a:endParaRPr lang="en-US" dirty="0"/>
          </a:p>
          <a:p>
            <a:r>
              <a:rPr lang="en-US" dirty="0">
                <a:hlinkClick r:id="rId4"/>
              </a:rPr>
              <a:t>Video Tutorials</a:t>
            </a:r>
            <a:endParaRPr lang="en-US" dirty="0"/>
          </a:p>
          <a:p>
            <a:r>
              <a:rPr lang="en-US" dirty="0">
                <a:hlinkClick r:id="rId5"/>
              </a:rPr>
              <a:t>Knowledge Base</a:t>
            </a:r>
            <a:endParaRPr lang="en-US" dirty="0"/>
          </a:p>
          <a:p>
            <a:r>
              <a:rPr lang="en-US" dirty="0">
                <a:hlinkClick r:id="rId6"/>
              </a:rPr>
              <a:t>App Marketplace</a:t>
            </a:r>
            <a:endParaRPr lang="en-US" dirty="0"/>
          </a:p>
          <a:p>
            <a:r>
              <a:rPr lang="en-US" dirty="0">
                <a:hlinkClick r:id="rId7"/>
              </a:rPr>
              <a:t>Meetings for Education (Students &amp; Educators)</a:t>
            </a:r>
            <a:endParaRPr lang="en-US" dirty="0"/>
          </a:p>
        </p:txBody>
      </p:sp>
      <p:sp>
        <p:nvSpPr>
          <p:cNvPr id="6" name="Text Placeholder 5">
            <a:extLst>
              <a:ext uri="{FF2B5EF4-FFF2-40B4-BE49-F238E27FC236}">
                <a16:creationId xmlns:a16="http://schemas.microsoft.com/office/drawing/2014/main" id="{9B1170CD-C2AC-AF46-B892-E9CA09910A82}"/>
              </a:ext>
            </a:extLst>
          </p:cNvPr>
          <p:cNvSpPr>
            <a:spLocks noGrp="1"/>
          </p:cNvSpPr>
          <p:nvPr>
            <p:ph type="body" sz="quarter" idx="3"/>
          </p:nvPr>
        </p:nvSpPr>
        <p:spPr>
          <a:xfrm>
            <a:off x="6172200" y="1681163"/>
            <a:ext cx="5183188" cy="637967"/>
          </a:xfrm>
        </p:spPr>
        <p:txBody>
          <a:bodyPr/>
          <a:lstStyle/>
          <a:p>
            <a:pPr algn="ctr"/>
            <a:r>
              <a:rPr lang="en-US" dirty="0"/>
              <a:t>CGAUX Resources</a:t>
            </a:r>
          </a:p>
        </p:txBody>
      </p:sp>
      <p:sp>
        <p:nvSpPr>
          <p:cNvPr id="7" name="Content Placeholder 6">
            <a:extLst>
              <a:ext uri="{FF2B5EF4-FFF2-40B4-BE49-F238E27FC236}">
                <a16:creationId xmlns:a16="http://schemas.microsoft.com/office/drawing/2014/main" id="{BC35D396-CB3F-C746-B3AD-B069D5450DAB}"/>
              </a:ext>
            </a:extLst>
          </p:cNvPr>
          <p:cNvSpPr>
            <a:spLocks noGrp="1"/>
          </p:cNvSpPr>
          <p:nvPr>
            <p:ph sz="quarter" idx="4"/>
          </p:nvPr>
        </p:nvSpPr>
        <p:spPr/>
        <p:txBody>
          <a:bodyPr>
            <a:normAutofit/>
          </a:bodyPr>
          <a:lstStyle/>
          <a:p>
            <a:pPr marL="514350" indent="-514350">
              <a:buAutoNum type="arabicPeriod"/>
            </a:pPr>
            <a:r>
              <a:rPr lang="en-US" dirty="0">
                <a:solidFill>
                  <a:schemeClr val="accent1"/>
                </a:solidFill>
                <a:hlinkClick r:id="rId8">
                  <a:extLst>
                    <a:ext uri="{A12FA001-AC4F-418D-AE19-62706E023703}">
                      <ahyp:hlinkClr xmlns:ahyp="http://schemas.microsoft.com/office/drawing/2018/hyperlinkcolor" val="tx"/>
                    </a:ext>
                  </a:extLst>
                </a:hlinkClick>
              </a:rPr>
              <a:t>E- Directorate What’s New</a:t>
            </a:r>
          </a:p>
          <a:p>
            <a:pPr marL="514350" indent="-514350">
              <a:buAutoNum type="arabicPeriod"/>
            </a:pPr>
            <a:r>
              <a:rPr lang="en-US" dirty="0">
                <a:solidFill>
                  <a:schemeClr val="accent1"/>
                </a:solidFill>
                <a:hlinkClick r:id="rId8">
                  <a:extLst>
                    <a:ext uri="{A12FA001-AC4F-418D-AE19-62706E023703}">
                      <ahyp:hlinkClr xmlns:ahyp="http://schemas.microsoft.com/office/drawing/2018/hyperlinkcolor" val="tx"/>
                    </a:ext>
                  </a:extLst>
                </a:hlinkClick>
              </a:rPr>
              <a:t>D7 DIV6 Training Resources</a:t>
            </a:r>
            <a:endParaRPr lang="en-US" dirty="0">
              <a:solidFill>
                <a:schemeClr val="accent1"/>
              </a:solidFill>
            </a:endParaRPr>
          </a:p>
          <a:p>
            <a:pPr lvl="1"/>
            <a:r>
              <a:rPr lang="en-US" i="1" dirty="0">
                <a:solidFill>
                  <a:schemeClr val="accent1"/>
                </a:solidFill>
              </a:rPr>
              <a:t>Six Steps to Set Up </a:t>
            </a:r>
          </a:p>
          <a:p>
            <a:pPr lvl="1"/>
            <a:r>
              <a:rPr lang="en-US" i="1" dirty="0">
                <a:solidFill>
                  <a:schemeClr val="accent1"/>
                </a:solidFill>
              </a:rPr>
              <a:t>Tips for Holding Business Meetings</a:t>
            </a:r>
          </a:p>
          <a:p>
            <a:pPr lvl="1"/>
            <a:r>
              <a:rPr lang="en-US" i="1" dirty="0">
                <a:solidFill>
                  <a:schemeClr val="accent1"/>
                </a:solidFill>
              </a:rPr>
              <a:t>Best Learning Practices for Member Training and Public Education Classes</a:t>
            </a:r>
          </a:p>
          <a:p>
            <a:pPr marL="457200" indent="-457200">
              <a:buFont typeface="+mj-lt"/>
              <a:buAutoNum type="arabicPeriod"/>
            </a:pPr>
            <a:r>
              <a:rPr lang="en-US" dirty="0">
                <a:solidFill>
                  <a:schemeClr val="accent1"/>
                </a:solidFill>
                <a:hlinkClick r:id="rId8">
                  <a:extLst>
                    <a:ext uri="{A12FA001-AC4F-418D-AE19-62706E023703}">
                      <ahyp:hlinkClr xmlns:ahyp="http://schemas.microsoft.com/office/drawing/2018/hyperlinkcolor" val="tx"/>
                    </a:ext>
                  </a:extLst>
                </a:hlinkClick>
              </a:rPr>
              <a:t>D7 DIV6  Calendar </a:t>
            </a:r>
            <a:endParaRPr lang="en-US" dirty="0">
              <a:solidFill>
                <a:schemeClr val="accent1"/>
              </a:solidFill>
            </a:endParaRPr>
          </a:p>
          <a:p>
            <a:endParaRPr lang="en-US" i="1" dirty="0"/>
          </a:p>
        </p:txBody>
      </p:sp>
      <p:pic>
        <p:nvPicPr>
          <p:cNvPr id="8" name="Picture 7">
            <a:extLst>
              <a:ext uri="{FF2B5EF4-FFF2-40B4-BE49-F238E27FC236}">
                <a16:creationId xmlns:a16="http://schemas.microsoft.com/office/drawing/2014/main" id="{85421F0D-9C53-B744-908A-CD5FDC2D2459}"/>
              </a:ext>
            </a:extLst>
          </p:cNvPr>
          <p:cNvPicPr>
            <a:picLocks noChangeAspect="1"/>
          </p:cNvPicPr>
          <p:nvPr/>
        </p:nvPicPr>
        <p:blipFill>
          <a:blip r:embed="rId9"/>
          <a:stretch>
            <a:fillRect/>
          </a:stretch>
        </p:blipFill>
        <p:spPr>
          <a:xfrm>
            <a:off x="271370" y="230188"/>
            <a:ext cx="914400" cy="914400"/>
          </a:xfrm>
          <a:prstGeom prst="rect">
            <a:avLst/>
          </a:prstGeom>
        </p:spPr>
      </p:pic>
    </p:spTree>
    <p:extLst>
      <p:ext uri="{BB962C8B-B14F-4D97-AF65-F5344CB8AC3E}">
        <p14:creationId xmlns:p14="http://schemas.microsoft.com/office/powerpoint/2010/main" val="36689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t>THE MEDIUM IS THE MESSAGE</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lstStyle/>
          <a:p>
            <a:pPr marL="0" indent="0" algn="ctr">
              <a:buNone/>
            </a:pPr>
            <a:r>
              <a:rPr lang="en-US" dirty="0"/>
              <a:t>To schedule group training</a:t>
            </a:r>
          </a:p>
          <a:p>
            <a:pPr marL="0" indent="0" algn="ctr">
              <a:buNone/>
            </a:pPr>
            <a:r>
              <a:rPr lang="en-US" dirty="0"/>
              <a:t>Resource for questions, practice, trouble-shooting</a:t>
            </a:r>
          </a:p>
          <a:p>
            <a:pPr marL="0" indent="0" algn="ctr">
              <a:buNone/>
            </a:pPr>
            <a:r>
              <a:rPr lang="en-US" dirty="0"/>
              <a:t>Feedback and observations welcome</a:t>
            </a:r>
          </a:p>
          <a:p>
            <a:pPr marL="0" indent="0" algn="ctr">
              <a:buNone/>
            </a:pPr>
            <a:endParaRPr lang="en-US" dirty="0"/>
          </a:p>
          <a:p>
            <a:pPr marL="0" indent="0" algn="ctr">
              <a:buNone/>
            </a:pPr>
            <a:r>
              <a:rPr lang="en-US" u="sng" dirty="0">
                <a:hlinkClick r:id="rId2"/>
              </a:rPr>
              <a:t>Hortensia Sampedro</a:t>
            </a:r>
            <a:r>
              <a:rPr lang="en-US" dirty="0"/>
              <a:t>, DIV6, SO-MT (305) 742-8221</a:t>
            </a:r>
          </a:p>
          <a:p>
            <a:pPr marL="0" indent="0">
              <a:buNone/>
            </a:pPr>
            <a:endParaRPr lang="en-US" dirty="0"/>
          </a:p>
        </p:txBody>
      </p:sp>
      <p:pic>
        <p:nvPicPr>
          <p:cNvPr id="5" name="Picture 4">
            <a:extLst>
              <a:ext uri="{FF2B5EF4-FFF2-40B4-BE49-F238E27FC236}">
                <a16:creationId xmlns:a16="http://schemas.microsoft.com/office/drawing/2014/main" id="{8983B0AE-A49B-7142-8253-5A2363543CF7}"/>
              </a:ext>
            </a:extLst>
          </p:cNvPr>
          <p:cNvPicPr>
            <a:picLocks noChangeAspect="1"/>
          </p:cNvPicPr>
          <p:nvPr/>
        </p:nvPicPr>
        <p:blipFill>
          <a:blip r:embed="rId3"/>
          <a:stretch>
            <a:fillRect/>
          </a:stretch>
        </p:blipFill>
        <p:spPr>
          <a:xfrm>
            <a:off x="271370" y="230188"/>
            <a:ext cx="914400" cy="914400"/>
          </a:xfrm>
          <a:prstGeom prst="rect">
            <a:avLst/>
          </a:prstGeom>
        </p:spPr>
      </p:pic>
    </p:spTree>
    <p:extLst>
      <p:ext uri="{BB962C8B-B14F-4D97-AF65-F5344CB8AC3E}">
        <p14:creationId xmlns:p14="http://schemas.microsoft.com/office/powerpoint/2010/main" val="246045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9823-15DD-5442-B09B-2175A98B1F88}"/>
              </a:ext>
            </a:extLst>
          </p:cNvPr>
          <p:cNvSpPr>
            <a:spLocks noGrp="1"/>
          </p:cNvSpPr>
          <p:nvPr>
            <p:ph type="title"/>
          </p:nvPr>
        </p:nvSpPr>
        <p:spPr/>
        <p:txBody>
          <a:bodyPr/>
          <a:lstStyle/>
          <a:p>
            <a:pPr algn="ctr"/>
            <a:r>
              <a:rPr lang="en-US" dirty="0"/>
              <a:t>THE CONCEPT…</a:t>
            </a:r>
          </a:p>
        </p:txBody>
      </p:sp>
      <p:graphicFrame>
        <p:nvGraphicFramePr>
          <p:cNvPr id="5" name="Content Placeholder 4">
            <a:extLst>
              <a:ext uri="{FF2B5EF4-FFF2-40B4-BE49-F238E27FC236}">
                <a16:creationId xmlns:a16="http://schemas.microsoft.com/office/drawing/2014/main" id="{C00C0851-23B8-3746-8B0B-8135B434AC55}"/>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EE5D356-3399-5249-8EB6-9C3186737EF8}"/>
              </a:ext>
            </a:extLst>
          </p:cNvPr>
          <p:cNvPicPr>
            <a:picLocks noChangeAspect="1"/>
          </p:cNvPicPr>
          <p:nvPr/>
        </p:nvPicPr>
        <p:blipFill>
          <a:blip r:embed="rId8"/>
          <a:stretch>
            <a:fillRect/>
          </a:stretch>
        </p:blipFill>
        <p:spPr>
          <a:xfrm>
            <a:off x="271370" y="230188"/>
            <a:ext cx="914400" cy="914400"/>
          </a:xfrm>
          <a:prstGeom prst="rect">
            <a:avLst/>
          </a:prstGeom>
        </p:spPr>
      </p:pic>
    </p:spTree>
    <p:extLst>
      <p:ext uri="{BB962C8B-B14F-4D97-AF65-F5344CB8AC3E}">
        <p14:creationId xmlns:p14="http://schemas.microsoft.com/office/powerpoint/2010/main" val="272446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E03A-15A4-F148-B711-5A1DD53E32D6}"/>
              </a:ext>
            </a:extLst>
          </p:cNvPr>
          <p:cNvSpPr>
            <a:spLocks noGrp="1"/>
          </p:cNvSpPr>
          <p:nvPr>
            <p:ph type="title"/>
          </p:nvPr>
        </p:nvSpPr>
        <p:spPr/>
        <p:txBody>
          <a:bodyPr/>
          <a:lstStyle/>
          <a:p>
            <a:pPr algn="ctr"/>
            <a:r>
              <a:rPr lang="en-US" dirty="0">
                <a:solidFill>
                  <a:schemeClr val="accent1"/>
                </a:solidFill>
              </a:rPr>
              <a:t>Effective Market Reach</a:t>
            </a:r>
          </a:p>
        </p:txBody>
      </p:sp>
      <p:graphicFrame>
        <p:nvGraphicFramePr>
          <p:cNvPr id="9" name="Content Placeholder 8">
            <a:extLst>
              <a:ext uri="{FF2B5EF4-FFF2-40B4-BE49-F238E27FC236}">
                <a16:creationId xmlns:a16="http://schemas.microsoft.com/office/drawing/2014/main" id="{5514D2D0-E5A0-964B-A927-99C01D7349AB}"/>
              </a:ext>
            </a:extLst>
          </p:cNvPr>
          <p:cNvGraphicFramePr>
            <a:graphicFrameLocks noGrp="1"/>
          </p:cNvGraphicFramePr>
          <p:nvPr>
            <p:ph idx="1"/>
            <p:extLst>
              <p:ext uri="{D42A27DB-BD31-4B8C-83A1-F6EECF244321}">
                <p14:modId xmlns:p14="http://schemas.microsoft.com/office/powerpoint/2010/main" val="34376860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BD5A57B-1F8A-734C-B7BB-C0429833F5C7}"/>
              </a:ext>
            </a:extLst>
          </p:cNvPr>
          <p:cNvPicPr>
            <a:picLocks noChangeAspect="1"/>
          </p:cNvPicPr>
          <p:nvPr/>
        </p:nvPicPr>
        <p:blipFill>
          <a:blip r:embed="rId8"/>
          <a:stretch>
            <a:fillRect/>
          </a:stretch>
        </p:blipFill>
        <p:spPr>
          <a:xfrm>
            <a:off x="182880" y="230188"/>
            <a:ext cx="914400" cy="914400"/>
          </a:xfrm>
          <a:prstGeom prst="rect">
            <a:avLst/>
          </a:prstGeom>
        </p:spPr>
      </p:pic>
    </p:spTree>
    <p:extLst>
      <p:ext uri="{BB962C8B-B14F-4D97-AF65-F5344CB8AC3E}">
        <p14:creationId xmlns:p14="http://schemas.microsoft.com/office/powerpoint/2010/main" val="223931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115A-ECC9-E94A-B5D2-386E36124D25}"/>
              </a:ext>
            </a:extLst>
          </p:cNvPr>
          <p:cNvSpPr>
            <a:spLocks noGrp="1"/>
          </p:cNvSpPr>
          <p:nvPr>
            <p:ph type="title"/>
          </p:nvPr>
        </p:nvSpPr>
        <p:spPr>
          <a:xfrm>
            <a:off x="1295400" y="993913"/>
            <a:ext cx="3880339" cy="1056524"/>
          </a:xfrm>
        </p:spPr>
        <p:txBody>
          <a:bodyPr>
            <a:normAutofit/>
          </a:bodyPr>
          <a:lstStyle/>
          <a:p>
            <a:r>
              <a:rPr lang="en-US" dirty="0">
                <a:solidFill>
                  <a:schemeClr val="accent1"/>
                </a:solidFill>
              </a:rPr>
              <a:t>Most popular current video platforms*</a:t>
            </a:r>
          </a:p>
        </p:txBody>
      </p:sp>
      <p:graphicFrame>
        <p:nvGraphicFramePr>
          <p:cNvPr id="5" name="Content Placeholder 4">
            <a:extLst>
              <a:ext uri="{FF2B5EF4-FFF2-40B4-BE49-F238E27FC236}">
                <a16:creationId xmlns:a16="http://schemas.microsoft.com/office/drawing/2014/main" id="{C00C0851-23B8-3746-8B0B-8135B434AC55}"/>
              </a:ext>
            </a:extLst>
          </p:cNvPr>
          <p:cNvGraphicFramePr>
            <a:graphicFrameLocks noGrp="1"/>
          </p:cNvGraphicFramePr>
          <p:nvPr>
            <p:ph idx="1"/>
            <p:extLst/>
          </p:nvPr>
        </p:nvGraphicFramePr>
        <p:xfrm>
          <a:off x="5580185" y="1406769"/>
          <a:ext cx="5369170" cy="412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C8B0EC2A-A7FF-794D-9248-20E6D66260BF}"/>
              </a:ext>
            </a:extLst>
          </p:cNvPr>
          <p:cNvSpPr txBox="1">
            <a:spLocks/>
          </p:cNvSpPr>
          <p:nvPr/>
        </p:nvSpPr>
        <p:spPr>
          <a:xfrm>
            <a:off x="1391478" y="2250831"/>
            <a:ext cx="9962322" cy="392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1"/>
                </a:solidFill>
              </a:rPr>
              <a:t>Zoom</a:t>
            </a:r>
          </a:p>
          <a:p>
            <a:pPr marL="0" indent="0">
              <a:buNone/>
            </a:pPr>
            <a:r>
              <a:rPr lang="en-US" dirty="0">
                <a:solidFill>
                  <a:schemeClr val="accent1"/>
                </a:solidFill>
              </a:rPr>
              <a:t>Google Hangouts/Meet</a:t>
            </a:r>
          </a:p>
          <a:p>
            <a:pPr marL="0" indent="0">
              <a:buNone/>
            </a:pPr>
            <a:r>
              <a:rPr lang="en-US" dirty="0">
                <a:solidFill>
                  <a:schemeClr val="accent1"/>
                </a:solidFill>
              </a:rPr>
              <a:t>GoToMeeting</a:t>
            </a:r>
          </a:p>
          <a:p>
            <a:pPr marL="0" indent="0">
              <a:buNone/>
            </a:pPr>
            <a:r>
              <a:rPr lang="en-US" dirty="0">
                <a:solidFill>
                  <a:schemeClr val="accent1"/>
                </a:solidFill>
              </a:rPr>
              <a:t>Join.me</a:t>
            </a:r>
          </a:p>
          <a:p>
            <a:pPr marL="0" indent="0">
              <a:buNone/>
            </a:pPr>
            <a:r>
              <a:rPr lang="en-US" dirty="0">
                <a:solidFill>
                  <a:schemeClr val="accent1"/>
                </a:solidFill>
              </a:rPr>
              <a:t>Cisco Webex</a:t>
            </a:r>
          </a:p>
          <a:p>
            <a:pPr marL="0" indent="0">
              <a:buNone/>
            </a:pPr>
            <a:r>
              <a:rPr lang="en-US" dirty="0">
                <a:solidFill>
                  <a:schemeClr val="accent1"/>
                </a:solidFill>
              </a:rPr>
              <a:t>Slack</a:t>
            </a:r>
          </a:p>
          <a:p>
            <a:pPr marL="0" indent="0" algn="ctr">
              <a:buFont typeface="Arial" panose="020B0604020202020204" pitchFamily="34" charset="0"/>
              <a:buNone/>
            </a:pPr>
            <a:endParaRPr lang="en-US" dirty="0">
              <a:solidFill>
                <a:schemeClr val="accent1"/>
              </a:solidFill>
            </a:endParaRPr>
          </a:p>
          <a:p>
            <a:pPr marL="0" indent="0">
              <a:buFont typeface="Arial" panose="020B0604020202020204" pitchFamily="34" charset="0"/>
              <a:buNone/>
            </a:pPr>
            <a:endParaRPr lang="en-US" dirty="0">
              <a:solidFill>
                <a:schemeClr val="accent1"/>
              </a:solidFill>
            </a:endParaRPr>
          </a:p>
        </p:txBody>
      </p:sp>
      <p:sp>
        <p:nvSpPr>
          <p:cNvPr id="6" name="TextBox 5">
            <a:extLst>
              <a:ext uri="{FF2B5EF4-FFF2-40B4-BE49-F238E27FC236}">
                <a16:creationId xmlns:a16="http://schemas.microsoft.com/office/drawing/2014/main" id="{62F713B1-9CDD-3E44-B935-4571DF871236}"/>
              </a:ext>
            </a:extLst>
          </p:cNvPr>
          <p:cNvSpPr txBox="1"/>
          <p:nvPr/>
        </p:nvSpPr>
        <p:spPr>
          <a:xfrm>
            <a:off x="668215" y="6377355"/>
            <a:ext cx="5474677" cy="369332"/>
          </a:xfrm>
          <a:prstGeom prst="rect">
            <a:avLst/>
          </a:prstGeom>
          <a:noFill/>
        </p:spPr>
        <p:txBody>
          <a:bodyPr wrap="square" rtlCol="0">
            <a:spAutoFit/>
          </a:bodyPr>
          <a:lstStyle/>
          <a:p>
            <a:r>
              <a:rPr lang="en-US" dirty="0">
                <a:solidFill>
                  <a:schemeClr val="accent1"/>
                </a:solidFill>
              </a:rPr>
              <a:t>*https://zapier.com/blog/best-video-conferencing-apps/</a:t>
            </a:r>
          </a:p>
        </p:txBody>
      </p:sp>
      <p:pic>
        <p:nvPicPr>
          <p:cNvPr id="8" name="Picture 7">
            <a:extLst>
              <a:ext uri="{FF2B5EF4-FFF2-40B4-BE49-F238E27FC236}">
                <a16:creationId xmlns:a16="http://schemas.microsoft.com/office/drawing/2014/main" id="{9B385D5E-79AC-6B49-89BC-BC969A7F4438}"/>
              </a:ext>
            </a:extLst>
          </p:cNvPr>
          <p:cNvPicPr>
            <a:picLocks noChangeAspect="1"/>
          </p:cNvPicPr>
          <p:nvPr/>
        </p:nvPicPr>
        <p:blipFill>
          <a:blip r:embed="rId8"/>
          <a:stretch>
            <a:fillRect/>
          </a:stretch>
        </p:blipFill>
        <p:spPr>
          <a:xfrm>
            <a:off x="211015" y="243348"/>
            <a:ext cx="914400" cy="914400"/>
          </a:xfrm>
          <a:prstGeom prst="rect">
            <a:avLst/>
          </a:prstGeom>
        </p:spPr>
      </p:pic>
    </p:spTree>
    <p:extLst>
      <p:ext uri="{BB962C8B-B14F-4D97-AF65-F5344CB8AC3E}">
        <p14:creationId xmlns:p14="http://schemas.microsoft.com/office/powerpoint/2010/main" val="290387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71F-0271-0F49-BF29-EF6B678D2CB6}"/>
              </a:ext>
            </a:extLst>
          </p:cNvPr>
          <p:cNvSpPr>
            <a:spLocks noGrp="1"/>
          </p:cNvSpPr>
          <p:nvPr>
            <p:ph type="title"/>
          </p:nvPr>
        </p:nvSpPr>
        <p:spPr/>
        <p:txBody>
          <a:bodyPr/>
          <a:lstStyle/>
          <a:p>
            <a:pPr algn="ctr"/>
            <a:r>
              <a:rPr lang="en-US" dirty="0">
                <a:solidFill>
                  <a:schemeClr val="accent1"/>
                </a:solidFill>
              </a:rPr>
              <a:t>PREREQUISITES… </a:t>
            </a:r>
          </a:p>
        </p:txBody>
      </p:sp>
      <p:sp>
        <p:nvSpPr>
          <p:cNvPr id="3" name="Content Placeholder 2">
            <a:extLst>
              <a:ext uri="{FF2B5EF4-FFF2-40B4-BE49-F238E27FC236}">
                <a16:creationId xmlns:a16="http://schemas.microsoft.com/office/drawing/2014/main" id="{68CE655E-7BEB-F844-BE4A-FE66CB473267}"/>
              </a:ext>
            </a:extLst>
          </p:cNvPr>
          <p:cNvSpPr>
            <a:spLocks noGrp="1"/>
          </p:cNvSpPr>
          <p:nvPr>
            <p:ph idx="1"/>
          </p:nvPr>
        </p:nvSpPr>
        <p:spPr/>
        <p:txBody>
          <a:bodyPr>
            <a:normAutofit/>
          </a:bodyPr>
          <a:lstStyle/>
          <a:p>
            <a:r>
              <a:rPr lang="en-US" dirty="0">
                <a:solidFill>
                  <a:schemeClr val="accent1"/>
                </a:solidFill>
              </a:rPr>
              <a:t>A device, desktop, laptop or tablet, with a working webcam and microphone</a:t>
            </a:r>
          </a:p>
          <a:p>
            <a:r>
              <a:rPr lang="en-US" dirty="0">
                <a:solidFill>
                  <a:schemeClr val="accent1"/>
                </a:solidFill>
              </a:rPr>
              <a:t>Zoom subscription activated and set up (</a:t>
            </a:r>
            <a:r>
              <a:rPr lang="en-US" dirty="0">
                <a:solidFill>
                  <a:schemeClr val="accent1"/>
                </a:solidFill>
                <a:hlinkClick r:id="rId3">
                  <a:extLst>
                    <a:ext uri="{A12FA001-AC4F-418D-AE19-62706E023703}">
                      <ahyp:hlinkClr xmlns:ahyp="http://schemas.microsoft.com/office/drawing/2018/hyperlinkcolor" val="tx"/>
                    </a:ext>
                  </a:extLst>
                </a:hlinkClick>
              </a:rPr>
              <a:t>Zoom.us</a:t>
            </a:r>
            <a:r>
              <a:rPr lang="en-US" dirty="0">
                <a:solidFill>
                  <a:schemeClr val="accent1"/>
                </a:solidFill>
              </a:rPr>
              <a:t>)</a:t>
            </a:r>
          </a:p>
          <a:p>
            <a:r>
              <a:rPr lang="en-US" dirty="0">
                <a:solidFill>
                  <a:schemeClr val="accent1"/>
                </a:solidFill>
              </a:rPr>
              <a:t>Recommended: </a:t>
            </a:r>
            <a:r>
              <a:rPr lang="en-US" dirty="0">
                <a:solidFill>
                  <a:schemeClr val="accent1"/>
                </a:solidFill>
                <a:hlinkClick r:id="rId4">
                  <a:extLst>
                    <a:ext uri="{A12FA001-AC4F-418D-AE19-62706E023703}">
                      <ahyp:hlinkClr xmlns:ahyp="http://schemas.microsoft.com/office/drawing/2018/hyperlinkcolor" val="tx"/>
                    </a:ext>
                  </a:extLst>
                </a:hlinkClick>
              </a:rPr>
              <a:t>E- Directorate What’s New</a:t>
            </a:r>
            <a:endParaRPr lang="en-US" dirty="0">
              <a:solidFill>
                <a:schemeClr val="accent1"/>
              </a:solidFill>
            </a:endParaRPr>
          </a:p>
          <a:p>
            <a:r>
              <a:rPr lang="en-US" i="1" dirty="0">
                <a:solidFill>
                  <a:schemeClr val="accent1"/>
                </a:solidFill>
              </a:rPr>
              <a:t>Recommended: </a:t>
            </a:r>
            <a:r>
              <a:rPr lang="en-US" i="1" dirty="0">
                <a:solidFill>
                  <a:schemeClr val="accent1"/>
                </a:solidFill>
                <a:hlinkClick r:id="rId5"/>
              </a:rPr>
              <a:t>Six Steps to Set up Video Classes</a:t>
            </a:r>
            <a:endParaRPr lang="en-US" i="1" dirty="0">
              <a:solidFill>
                <a:schemeClr val="accent1"/>
              </a:solidFill>
            </a:endParaRPr>
          </a:p>
          <a:p>
            <a:r>
              <a:rPr lang="en-US" dirty="0">
                <a:solidFill>
                  <a:schemeClr val="accent1"/>
                </a:solidFill>
              </a:rPr>
              <a:t>Recommended: </a:t>
            </a:r>
            <a:r>
              <a:rPr lang="en-US" i="1" dirty="0">
                <a:solidFill>
                  <a:schemeClr val="accent1"/>
                </a:solidFill>
              </a:rPr>
              <a:t>Tips for Holding Flotilla/Division Business Meetings </a:t>
            </a:r>
            <a:r>
              <a:rPr lang="en-US" dirty="0">
                <a:solidFill>
                  <a:schemeClr val="accent1"/>
                </a:solidFill>
                <a:hlinkClick r:id="rId6">
                  <a:extLst>
                    <a:ext uri="{A12FA001-AC4F-418D-AE19-62706E023703}">
                      <ahyp:hlinkClr xmlns:ahyp="http://schemas.microsoft.com/office/drawing/2018/hyperlinkcolor" val="tx"/>
                    </a:ext>
                  </a:extLst>
                </a:hlinkClick>
              </a:rPr>
              <a:t>(DIV6 website &gt; Training (Member Zone)</a:t>
            </a:r>
            <a:endParaRPr lang="en-US" dirty="0">
              <a:solidFill>
                <a:schemeClr val="accent1"/>
              </a:solidFill>
            </a:endParaRPr>
          </a:p>
          <a:p>
            <a:endParaRPr lang="en-US" dirty="0">
              <a:solidFill>
                <a:schemeClr val="accent1"/>
              </a:solidFill>
            </a:endParaRPr>
          </a:p>
        </p:txBody>
      </p:sp>
      <p:pic>
        <p:nvPicPr>
          <p:cNvPr id="5" name="Picture 4">
            <a:extLst>
              <a:ext uri="{FF2B5EF4-FFF2-40B4-BE49-F238E27FC236}">
                <a16:creationId xmlns:a16="http://schemas.microsoft.com/office/drawing/2014/main" id="{31E95702-05C6-B147-B901-27D7C929284A}"/>
              </a:ext>
            </a:extLst>
          </p:cNvPr>
          <p:cNvPicPr>
            <a:picLocks noChangeAspect="1"/>
          </p:cNvPicPr>
          <p:nvPr/>
        </p:nvPicPr>
        <p:blipFill>
          <a:blip r:embed="rId7"/>
          <a:stretch>
            <a:fillRect/>
          </a:stretch>
        </p:blipFill>
        <p:spPr>
          <a:xfrm>
            <a:off x="138635" y="154858"/>
            <a:ext cx="914400" cy="914400"/>
          </a:xfrm>
          <a:prstGeom prst="rect">
            <a:avLst/>
          </a:prstGeom>
        </p:spPr>
      </p:pic>
    </p:spTree>
    <p:extLst>
      <p:ext uri="{BB962C8B-B14F-4D97-AF65-F5344CB8AC3E}">
        <p14:creationId xmlns:p14="http://schemas.microsoft.com/office/powerpoint/2010/main" val="346273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78A3-3A53-9F40-9085-67B16E3C1809}"/>
              </a:ext>
            </a:extLst>
          </p:cNvPr>
          <p:cNvSpPr>
            <a:spLocks noGrp="1"/>
          </p:cNvSpPr>
          <p:nvPr>
            <p:ph type="title"/>
          </p:nvPr>
        </p:nvSpPr>
        <p:spPr/>
        <p:txBody>
          <a:bodyPr/>
          <a:lstStyle/>
          <a:p>
            <a:pPr algn="ctr"/>
            <a:r>
              <a:rPr lang="en-US" dirty="0"/>
              <a:t>Starting Out</a:t>
            </a:r>
          </a:p>
        </p:txBody>
      </p:sp>
      <p:sp>
        <p:nvSpPr>
          <p:cNvPr id="4" name="Text Placeholder 3">
            <a:extLst>
              <a:ext uri="{FF2B5EF4-FFF2-40B4-BE49-F238E27FC236}">
                <a16:creationId xmlns:a16="http://schemas.microsoft.com/office/drawing/2014/main" id="{A2D3690A-DCC1-7948-993D-550CFC1E8AA3}"/>
              </a:ext>
            </a:extLst>
          </p:cNvPr>
          <p:cNvSpPr>
            <a:spLocks noGrp="1"/>
          </p:cNvSpPr>
          <p:nvPr>
            <p:ph type="body" idx="1"/>
          </p:nvPr>
        </p:nvSpPr>
        <p:spPr>
          <a:xfrm>
            <a:off x="839788" y="1681163"/>
            <a:ext cx="5157787" cy="637967"/>
          </a:xfrm>
        </p:spPr>
        <p:txBody>
          <a:bodyPr/>
          <a:lstStyle/>
          <a:p>
            <a:pPr algn="ctr"/>
            <a:r>
              <a:rPr lang="en-US" dirty="0"/>
              <a:t>Set Up</a:t>
            </a:r>
          </a:p>
        </p:txBody>
      </p:sp>
      <p:sp>
        <p:nvSpPr>
          <p:cNvPr id="5" name="Content Placeholder 4">
            <a:extLst>
              <a:ext uri="{FF2B5EF4-FFF2-40B4-BE49-F238E27FC236}">
                <a16:creationId xmlns:a16="http://schemas.microsoft.com/office/drawing/2014/main" id="{2E1E2AFB-B939-B24C-A3B7-9135485EE35A}"/>
              </a:ext>
            </a:extLst>
          </p:cNvPr>
          <p:cNvSpPr>
            <a:spLocks noGrp="1"/>
          </p:cNvSpPr>
          <p:nvPr>
            <p:ph sz="half" idx="2"/>
          </p:nvPr>
        </p:nvSpPr>
        <p:spPr/>
        <p:txBody>
          <a:bodyPr>
            <a:normAutofit/>
          </a:bodyPr>
          <a:lstStyle/>
          <a:p>
            <a:r>
              <a:rPr lang="en-US" dirty="0">
                <a:hlinkClick r:id="rId3"/>
              </a:rPr>
              <a:t>Download</a:t>
            </a:r>
            <a:endParaRPr lang="en-US" dirty="0"/>
          </a:p>
          <a:p>
            <a:endParaRPr lang="en-US" dirty="0"/>
          </a:p>
          <a:p>
            <a:r>
              <a:rPr lang="en-US" dirty="0">
                <a:hlinkClick r:id="rId4"/>
              </a:rPr>
              <a:t>Help Center</a:t>
            </a:r>
            <a:endParaRPr lang="en-US" dirty="0"/>
          </a:p>
          <a:p>
            <a:endParaRPr lang="en-US" dirty="0"/>
          </a:p>
          <a:p>
            <a:r>
              <a:rPr lang="en-US" dirty="0">
                <a:hlinkClick r:id="rId5"/>
              </a:rPr>
              <a:t>Getting Started</a:t>
            </a:r>
            <a:endParaRPr lang="en-US" dirty="0"/>
          </a:p>
          <a:p>
            <a:endParaRPr lang="en-US" dirty="0"/>
          </a:p>
          <a:p>
            <a:r>
              <a:rPr lang="en-US" dirty="0">
                <a:hlinkClick r:id="rId6"/>
              </a:rPr>
              <a:t>Quick Start</a:t>
            </a:r>
            <a:endParaRPr lang="en-US" dirty="0"/>
          </a:p>
        </p:txBody>
      </p:sp>
      <p:sp>
        <p:nvSpPr>
          <p:cNvPr id="6" name="Text Placeholder 5">
            <a:extLst>
              <a:ext uri="{FF2B5EF4-FFF2-40B4-BE49-F238E27FC236}">
                <a16:creationId xmlns:a16="http://schemas.microsoft.com/office/drawing/2014/main" id="{9B1170CD-C2AC-AF46-B892-E9CA09910A82}"/>
              </a:ext>
            </a:extLst>
          </p:cNvPr>
          <p:cNvSpPr>
            <a:spLocks noGrp="1"/>
          </p:cNvSpPr>
          <p:nvPr>
            <p:ph type="body" sz="quarter" idx="3"/>
          </p:nvPr>
        </p:nvSpPr>
        <p:spPr>
          <a:xfrm>
            <a:off x="6172200" y="1681163"/>
            <a:ext cx="5183188" cy="637967"/>
          </a:xfrm>
        </p:spPr>
        <p:txBody>
          <a:bodyPr/>
          <a:lstStyle/>
          <a:p>
            <a:pPr algn="ctr"/>
            <a:r>
              <a:rPr lang="en-US" dirty="0"/>
              <a:t>Additional Resources</a:t>
            </a:r>
          </a:p>
        </p:txBody>
      </p:sp>
      <p:sp>
        <p:nvSpPr>
          <p:cNvPr id="7" name="Content Placeholder 6">
            <a:extLst>
              <a:ext uri="{FF2B5EF4-FFF2-40B4-BE49-F238E27FC236}">
                <a16:creationId xmlns:a16="http://schemas.microsoft.com/office/drawing/2014/main" id="{BC35D396-CB3F-C746-B3AD-B069D5450DAB}"/>
              </a:ext>
            </a:extLst>
          </p:cNvPr>
          <p:cNvSpPr>
            <a:spLocks noGrp="1"/>
          </p:cNvSpPr>
          <p:nvPr>
            <p:ph sz="quarter" idx="4"/>
          </p:nvPr>
        </p:nvSpPr>
        <p:spPr/>
        <p:txBody>
          <a:bodyPr>
            <a:normAutofit/>
          </a:bodyPr>
          <a:lstStyle/>
          <a:p>
            <a:pPr marL="514350" indent="-514350">
              <a:buAutoNum type="arabicPeriod"/>
            </a:pPr>
            <a:r>
              <a:rPr lang="en-US" dirty="0">
                <a:solidFill>
                  <a:schemeClr val="accent1"/>
                </a:solidFill>
                <a:hlinkClick r:id="rId7">
                  <a:extLst>
                    <a:ext uri="{A12FA001-AC4F-418D-AE19-62706E023703}">
                      <ahyp:hlinkClr xmlns:ahyp="http://schemas.microsoft.com/office/drawing/2018/hyperlinkcolor" val="tx"/>
                    </a:ext>
                  </a:extLst>
                </a:hlinkClick>
              </a:rPr>
              <a:t>E- Directorate What’s New</a:t>
            </a:r>
          </a:p>
          <a:p>
            <a:pPr marL="514350" indent="-514350">
              <a:buAutoNum type="arabicPeriod"/>
            </a:pPr>
            <a:r>
              <a:rPr lang="en-US" dirty="0">
                <a:solidFill>
                  <a:schemeClr val="accent1"/>
                </a:solidFill>
                <a:hlinkClick r:id="rId7">
                  <a:extLst>
                    <a:ext uri="{A12FA001-AC4F-418D-AE19-62706E023703}">
                      <ahyp:hlinkClr xmlns:ahyp="http://schemas.microsoft.com/office/drawing/2018/hyperlinkcolor" val="tx"/>
                    </a:ext>
                  </a:extLst>
                </a:hlinkClick>
              </a:rPr>
              <a:t>D7 DIV6 Training Resources</a:t>
            </a:r>
            <a:endParaRPr lang="en-US" dirty="0">
              <a:solidFill>
                <a:schemeClr val="accent1"/>
              </a:solidFill>
            </a:endParaRPr>
          </a:p>
          <a:p>
            <a:pPr lvl="1"/>
            <a:r>
              <a:rPr lang="en-US" i="1" dirty="0">
                <a:solidFill>
                  <a:schemeClr val="accent1"/>
                </a:solidFill>
              </a:rPr>
              <a:t>Six Steps to Set Up </a:t>
            </a:r>
          </a:p>
          <a:p>
            <a:pPr lvl="1"/>
            <a:r>
              <a:rPr lang="en-US" i="1" dirty="0">
                <a:solidFill>
                  <a:schemeClr val="accent1"/>
                </a:solidFill>
              </a:rPr>
              <a:t>Tips for Holding Business Meetings</a:t>
            </a:r>
          </a:p>
          <a:p>
            <a:pPr lvl="1"/>
            <a:r>
              <a:rPr lang="en-US" i="1" dirty="0">
                <a:solidFill>
                  <a:schemeClr val="accent1"/>
                </a:solidFill>
              </a:rPr>
              <a:t>Best Learning Practices for Member Training and Public Education Classes</a:t>
            </a:r>
          </a:p>
          <a:p>
            <a:pPr marL="457200" indent="-457200">
              <a:buFont typeface="+mj-lt"/>
              <a:buAutoNum type="arabicPeriod"/>
            </a:pPr>
            <a:r>
              <a:rPr lang="en-US" dirty="0">
                <a:solidFill>
                  <a:schemeClr val="accent1"/>
                </a:solidFill>
                <a:hlinkClick r:id="rId7">
                  <a:extLst>
                    <a:ext uri="{A12FA001-AC4F-418D-AE19-62706E023703}">
                      <ahyp:hlinkClr xmlns:ahyp="http://schemas.microsoft.com/office/drawing/2018/hyperlinkcolor" val="tx"/>
                    </a:ext>
                  </a:extLst>
                </a:hlinkClick>
              </a:rPr>
              <a:t>D7 DIV6  Calendar </a:t>
            </a:r>
            <a:endParaRPr lang="en-US" dirty="0">
              <a:solidFill>
                <a:schemeClr val="accent1"/>
              </a:solidFill>
            </a:endParaRPr>
          </a:p>
          <a:p>
            <a:endParaRPr lang="en-US" i="1" dirty="0"/>
          </a:p>
        </p:txBody>
      </p:sp>
      <p:pic>
        <p:nvPicPr>
          <p:cNvPr id="8" name="Picture 7">
            <a:extLst>
              <a:ext uri="{FF2B5EF4-FFF2-40B4-BE49-F238E27FC236}">
                <a16:creationId xmlns:a16="http://schemas.microsoft.com/office/drawing/2014/main" id="{873DAD9B-C0D5-944A-8535-ED879FFDB38C}"/>
              </a:ext>
            </a:extLst>
          </p:cNvPr>
          <p:cNvPicPr>
            <a:picLocks noChangeAspect="1"/>
          </p:cNvPicPr>
          <p:nvPr/>
        </p:nvPicPr>
        <p:blipFill>
          <a:blip r:embed="rId8"/>
          <a:stretch>
            <a:fillRect/>
          </a:stretch>
        </p:blipFill>
        <p:spPr>
          <a:xfrm>
            <a:off x="256622" y="216591"/>
            <a:ext cx="914400" cy="914400"/>
          </a:xfrm>
          <a:prstGeom prst="rect">
            <a:avLst/>
          </a:prstGeom>
        </p:spPr>
      </p:pic>
    </p:spTree>
    <p:extLst>
      <p:ext uri="{BB962C8B-B14F-4D97-AF65-F5344CB8AC3E}">
        <p14:creationId xmlns:p14="http://schemas.microsoft.com/office/powerpoint/2010/main" val="214510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771DC-B442-E84F-896F-C6DABEB100C9}"/>
              </a:ext>
            </a:extLst>
          </p:cNvPr>
          <p:cNvSpPr>
            <a:spLocks noGrp="1"/>
          </p:cNvSpPr>
          <p:nvPr>
            <p:ph type="title"/>
          </p:nvPr>
        </p:nvSpPr>
        <p:spPr>
          <a:xfrm>
            <a:off x="838200" y="381000"/>
            <a:ext cx="10515600" cy="1309688"/>
          </a:xfrm>
        </p:spPr>
        <p:txBody>
          <a:bodyPr/>
          <a:lstStyle/>
          <a:p>
            <a:pPr algn="ctr"/>
            <a:r>
              <a:rPr lang="en-US" dirty="0">
                <a:solidFill>
                  <a:schemeClr val="accent1"/>
                </a:solidFill>
              </a:rPr>
              <a:t>Send out invitations</a:t>
            </a:r>
          </a:p>
        </p:txBody>
      </p:sp>
      <p:pic>
        <p:nvPicPr>
          <p:cNvPr id="8" name="Content Placeholder 7">
            <a:extLst>
              <a:ext uri="{FF2B5EF4-FFF2-40B4-BE49-F238E27FC236}">
                <a16:creationId xmlns:a16="http://schemas.microsoft.com/office/drawing/2014/main" id="{133516D7-DD4C-7F4F-A1D2-1BA1DDFAF144}"/>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713370"/>
            <a:ext cx="5181600" cy="2575848"/>
          </a:xfrm>
          <a:prstGeom prst="rect">
            <a:avLst/>
          </a:prstGeom>
        </p:spPr>
      </p:pic>
      <p:pic>
        <p:nvPicPr>
          <p:cNvPr id="9" name="Content Placeholder 8">
            <a:extLst>
              <a:ext uri="{FF2B5EF4-FFF2-40B4-BE49-F238E27FC236}">
                <a16:creationId xmlns:a16="http://schemas.microsoft.com/office/drawing/2014/main" id="{F3541A58-140F-CE43-AAD0-09CC5586672D}"/>
              </a:ext>
            </a:extLst>
          </p:cNvPr>
          <p:cNvPicPr>
            <a:picLocks noGrp="1"/>
          </p:cNvPicPr>
          <p:nvPr>
            <p:ph sz="half" idx="2"/>
          </p:nvPr>
        </p:nvPicPr>
        <p:blipFill>
          <a:blip r:embed="rId4">
            <a:extLst>
              <a:ext uri="{28A0092B-C50C-407E-A947-70E740481C1C}">
                <a14:useLocalDpi xmlns:a14="http://schemas.microsoft.com/office/drawing/2010/main" val="0"/>
              </a:ext>
            </a:extLst>
          </a:blip>
          <a:stretch>
            <a:fillRect/>
          </a:stretch>
        </p:blipFill>
        <p:spPr>
          <a:xfrm>
            <a:off x="6356783" y="1825625"/>
            <a:ext cx="3733918" cy="4351338"/>
          </a:xfrm>
          <a:prstGeom prst="rect">
            <a:avLst/>
          </a:prstGeom>
        </p:spPr>
      </p:pic>
      <p:pic>
        <p:nvPicPr>
          <p:cNvPr id="7" name="Picture 6">
            <a:extLst>
              <a:ext uri="{FF2B5EF4-FFF2-40B4-BE49-F238E27FC236}">
                <a16:creationId xmlns:a16="http://schemas.microsoft.com/office/drawing/2014/main" id="{5FFF5766-037D-E848-B095-D708FA3067D9}"/>
              </a:ext>
            </a:extLst>
          </p:cNvPr>
          <p:cNvPicPr>
            <a:picLocks noChangeAspect="1"/>
          </p:cNvPicPr>
          <p:nvPr/>
        </p:nvPicPr>
        <p:blipFill>
          <a:blip r:embed="rId5"/>
          <a:stretch>
            <a:fillRect/>
          </a:stretch>
        </p:blipFill>
        <p:spPr>
          <a:xfrm>
            <a:off x="241873" y="246063"/>
            <a:ext cx="914400" cy="914400"/>
          </a:xfrm>
          <a:prstGeom prst="rect">
            <a:avLst/>
          </a:prstGeom>
        </p:spPr>
      </p:pic>
    </p:spTree>
    <p:extLst>
      <p:ext uri="{BB962C8B-B14F-4D97-AF65-F5344CB8AC3E}">
        <p14:creationId xmlns:p14="http://schemas.microsoft.com/office/powerpoint/2010/main" val="194071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9B39-34EE-0E4B-B0B5-11E4349B8574}"/>
              </a:ext>
            </a:extLst>
          </p:cNvPr>
          <p:cNvSpPr>
            <a:spLocks noGrp="1"/>
          </p:cNvSpPr>
          <p:nvPr>
            <p:ph type="title"/>
          </p:nvPr>
        </p:nvSpPr>
        <p:spPr/>
        <p:txBody>
          <a:bodyPr/>
          <a:lstStyle/>
          <a:p>
            <a:pPr algn="ctr"/>
            <a:r>
              <a:rPr lang="en-US" dirty="0">
                <a:solidFill>
                  <a:schemeClr val="accent1"/>
                </a:solidFill>
              </a:rPr>
              <a:t>Calendar Invite</a:t>
            </a:r>
          </a:p>
        </p:txBody>
      </p:sp>
      <p:pic>
        <p:nvPicPr>
          <p:cNvPr id="5" name="Content Placeholder 4">
            <a:extLst>
              <a:ext uri="{FF2B5EF4-FFF2-40B4-BE49-F238E27FC236}">
                <a16:creationId xmlns:a16="http://schemas.microsoft.com/office/drawing/2014/main" id="{19B08CAA-1361-B344-8E38-AD962C7B119B}"/>
              </a:ext>
            </a:extLst>
          </p:cNvPr>
          <p:cNvPicPr>
            <a:picLocks noGrp="1" noChangeAspect="1"/>
          </p:cNvPicPr>
          <p:nvPr>
            <p:ph idx="1"/>
          </p:nvPr>
        </p:nvPicPr>
        <p:blipFill>
          <a:blip r:embed="rId2"/>
          <a:stretch>
            <a:fillRect/>
          </a:stretch>
        </p:blipFill>
        <p:spPr>
          <a:xfrm>
            <a:off x="1027780" y="1926277"/>
            <a:ext cx="10515600" cy="3433895"/>
          </a:xfrm>
        </p:spPr>
      </p:pic>
      <p:pic>
        <p:nvPicPr>
          <p:cNvPr id="6" name="Picture 5">
            <a:extLst>
              <a:ext uri="{FF2B5EF4-FFF2-40B4-BE49-F238E27FC236}">
                <a16:creationId xmlns:a16="http://schemas.microsoft.com/office/drawing/2014/main" id="{47A4F709-A2E5-A349-8D92-9BE429CBC3D4}"/>
              </a:ext>
            </a:extLst>
          </p:cNvPr>
          <p:cNvPicPr>
            <a:picLocks noChangeAspect="1"/>
          </p:cNvPicPr>
          <p:nvPr/>
        </p:nvPicPr>
        <p:blipFill>
          <a:blip r:embed="rId3"/>
          <a:stretch>
            <a:fillRect/>
          </a:stretch>
        </p:blipFill>
        <p:spPr>
          <a:xfrm>
            <a:off x="256622" y="365125"/>
            <a:ext cx="914400" cy="914400"/>
          </a:xfrm>
          <a:prstGeom prst="rect">
            <a:avLst/>
          </a:prstGeom>
        </p:spPr>
      </p:pic>
    </p:spTree>
    <p:extLst>
      <p:ext uri="{BB962C8B-B14F-4D97-AF65-F5344CB8AC3E}">
        <p14:creationId xmlns:p14="http://schemas.microsoft.com/office/powerpoint/2010/main" val="3421615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2515</Words>
  <Application>Microsoft Macintosh PowerPoint</Application>
  <PresentationFormat>Widescreen</PresentationFormat>
  <Paragraphs>274</Paragraphs>
  <Slides>29</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    How To Teach Virtual PE Classes –  Best Practices </vt:lpstr>
      <vt:lpstr>KEY THOUGHTS…</vt:lpstr>
      <vt:lpstr>THE CONCEPT…</vt:lpstr>
      <vt:lpstr>Effective Market Reach</vt:lpstr>
      <vt:lpstr>Most popular current video platforms*</vt:lpstr>
      <vt:lpstr>PREREQUISITES… </vt:lpstr>
      <vt:lpstr>Starting Out</vt:lpstr>
      <vt:lpstr>Send out invitations</vt:lpstr>
      <vt:lpstr>Calendar Invite</vt:lpstr>
      <vt:lpstr>PREPARE FOR HOSTING…1 </vt:lpstr>
      <vt:lpstr>PREPARE FOR HOSTING…2 </vt:lpstr>
      <vt:lpstr>PREPARE FOR HOSTING…3 </vt:lpstr>
      <vt:lpstr>PREPARE TO TEACH</vt:lpstr>
      <vt:lpstr>LEARNING...</vt:lpstr>
      <vt:lpstr>WELCOME…</vt:lpstr>
      <vt:lpstr>…Familiarization…</vt:lpstr>
      <vt:lpstr>TEACHING…Learning Objectives</vt:lpstr>
      <vt:lpstr>TEACHING…Conversation, Not Lecturing…</vt:lpstr>
      <vt:lpstr>TEACHING…Screen Sharing Technique…</vt:lpstr>
      <vt:lpstr>TEACHING…Add Value with Screen Sharing </vt:lpstr>
      <vt:lpstr>Using YouTube - Charting</vt:lpstr>
      <vt:lpstr>Direct to Charting Program</vt:lpstr>
      <vt:lpstr>Second Camera – Physical Items</vt:lpstr>
      <vt:lpstr>CONTINUE RHYTHM OF TEACHING…</vt:lpstr>
      <vt:lpstr>WRAP UP…</vt:lpstr>
      <vt:lpstr>Common sense is not as common…</vt:lpstr>
      <vt:lpstr>LEARNING…</vt:lpstr>
      <vt:lpstr>Resources</vt:lpstr>
      <vt:lpstr>THE MEDIUM IS THE MESSAGE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MEDIUM IS THE MESSAGE*</dc:title>
  <dc:creator>Microsoft Office User</dc:creator>
  <cp:lastModifiedBy>Hortensia E. Sampedro</cp:lastModifiedBy>
  <cp:revision>54</cp:revision>
  <dcterms:created xsi:type="dcterms:W3CDTF">2020-05-25T20:22:22Z</dcterms:created>
  <dcterms:modified xsi:type="dcterms:W3CDTF">2020-09-09T00:27:37Z</dcterms:modified>
</cp:coreProperties>
</file>