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handoutMasterIdLst>
    <p:handoutMasterId r:id="rId43"/>
  </p:handoutMasterIdLst>
  <p:sldIdLst>
    <p:sldId id="328" r:id="rId3"/>
    <p:sldId id="298" r:id="rId4"/>
    <p:sldId id="285" r:id="rId5"/>
    <p:sldId id="294" r:id="rId6"/>
    <p:sldId id="296" r:id="rId7"/>
    <p:sldId id="289" r:id="rId8"/>
    <p:sldId id="299" r:id="rId9"/>
    <p:sldId id="324" r:id="rId10"/>
    <p:sldId id="260" r:id="rId11"/>
    <p:sldId id="259" r:id="rId12"/>
    <p:sldId id="282" r:id="rId13"/>
    <p:sldId id="297" r:id="rId14"/>
    <p:sldId id="336" r:id="rId15"/>
    <p:sldId id="293" r:id="rId16"/>
    <p:sldId id="292" r:id="rId17"/>
    <p:sldId id="263" r:id="rId18"/>
    <p:sldId id="264" r:id="rId19"/>
    <p:sldId id="265" r:id="rId20"/>
    <p:sldId id="269" r:id="rId21"/>
    <p:sldId id="271" r:id="rId22"/>
    <p:sldId id="327" r:id="rId23"/>
    <p:sldId id="270" r:id="rId24"/>
    <p:sldId id="337" r:id="rId25"/>
    <p:sldId id="318" r:id="rId26"/>
    <p:sldId id="321" r:id="rId27"/>
    <p:sldId id="320" r:id="rId28"/>
    <p:sldId id="338" r:id="rId29"/>
    <p:sldId id="335" r:id="rId30"/>
    <p:sldId id="311" r:id="rId31"/>
    <p:sldId id="312" r:id="rId32"/>
    <p:sldId id="314" r:id="rId33"/>
    <p:sldId id="333" r:id="rId34"/>
    <p:sldId id="329" r:id="rId35"/>
    <p:sldId id="339" r:id="rId36"/>
    <p:sldId id="284" r:id="rId37"/>
    <p:sldId id="303" r:id="rId38"/>
    <p:sldId id="304" r:id="rId39"/>
    <p:sldId id="322" r:id="rId40"/>
    <p:sldId id="281" r:id="rId4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98989"/>
    <a:srgbClr val="006699"/>
    <a:srgbClr val="FF6600"/>
    <a:srgbClr val="FF3300"/>
    <a:srgbClr val="FF9900"/>
    <a:srgbClr val="0E6CA6"/>
    <a:srgbClr val="0F8CCB"/>
    <a:srgbClr val="2BB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3" autoAdjust="0"/>
    <p:restoredTop sz="84748" autoAdjust="0"/>
  </p:normalViewPr>
  <p:slideViewPr>
    <p:cSldViewPr>
      <p:cViewPr varScale="1">
        <p:scale>
          <a:sx n="98" d="100"/>
          <a:sy n="98" d="100"/>
        </p:scale>
        <p:origin x="1932" y="96"/>
      </p:cViewPr>
      <p:guideLst>
        <p:guide orient="horz" pos="2160"/>
        <p:guide pos="2880"/>
        <p:guide pos="144"/>
        <p:guide pos="5616"/>
      </p:guideLst>
    </p:cSldViewPr>
  </p:slideViewPr>
  <p:outlineViewPr>
    <p:cViewPr>
      <p:scale>
        <a:sx n="33" d="100"/>
        <a:sy n="33" d="100"/>
      </p:scale>
      <p:origin x="0" y="55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174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3C30A20-23D3-4563-B962-2E2913D71279}" type="datetimeFigureOut">
              <a:rPr lang="en-US"/>
              <a:pPr>
                <a:defRPr/>
              </a:pPr>
              <a:t>2/15/2016</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35F6DB9-CA04-4887-ABA7-B43C9CE02E4B}" type="slidenum">
              <a:rPr lang="en-US" altLang="en-US"/>
              <a:pPr/>
              <a:t>‹#›</a:t>
            </a:fld>
            <a:endParaRPr lang="en-US" altLang="en-US" dirty="0"/>
          </a:p>
        </p:txBody>
      </p:sp>
    </p:spTree>
    <p:extLst>
      <p:ext uri="{BB962C8B-B14F-4D97-AF65-F5344CB8AC3E}">
        <p14:creationId xmlns:p14="http://schemas.microsoft.com/office/powerpoint/2010/main" val="244104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dirty="0">
                <a:latin typeface="+mn-lt"/>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6447AD05-B44C-47BB-96F2-A1C217EB9204}" type="datetimeFigureOut">
              <a:rPr lang="en-US"/>
              <a:pPr>
                <a:defRPr/>
              </a:pPr>
              <a:t>2/15/2016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9A84E92C-89EB-4002-9234-0F8FFEC8DBC0}" type="slidenum">
              <a:rPr lang="en-US" altLang="en-US"/>
              <a:pPr/>
              <a:t>‹#›</a:t>
            </a:fld>
            <a:endParaRPr lang="en-US" altLang="en-US" dirty="0"/>
          </a:p>
        </p:txBody>
      </p:sp>
    </p:spTree>
    <p:extLst>
      <p:ext uri="{BB962C8B-B14F-4D97-AF65-F5344CB8AC3E}">
        <p14:creationId xmlns:p14="http://schemas.microsoft.com/office/powerpoint/2010/main" val="1670341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dirty="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6F0335-AEA9-43A7-A085-EC74AB46C672}" type="slidenum">
              <a:rPr lang="en-US" altLang="en-US"/>
              <a:pPr/>
              <a:t>1</a:t>
            </a:fld>
            <a:endParaRPr lang="en-US" altLang="en-US" dirty="0"/>
          </a:p>
        </p:txBody>
      </p:sp>
    </p:spTree>
    <p:extLst>
      <p:ext uri="{BB962C8B-B14F-4D97-AF65-F5344CB8AC3E}">
        <p14:creationId xmlns:p14="http://schemas.microsoft.com/office/powerpoint/2010/main" val="36120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Image credits:</a:t>
            </a:r>
          </a:p>
          <a:p>
            <a:pPr>
              <a:spcBef>
                <a:spcPct val="0"/>
              </a:spcBef>
            </a:pPr>
            <a:r>
              <a:rPr lang="en-US" altLang="en-US" dirty="0" smtClean="0"/>
              <a:t>Source: Microsoft Office Image Library </a:t>
            </a:r>
          </a:p>
          <a:p>
            <a:pPr>
              <a:spcBef>
                <a:spcPct val="0"/>
              </a:spcBef>
            </a:pPr>
            <a:r>
              <a:rPr lang="en-US" altLang="en-US" dirty="0" smtClean="0"/>
              <a:t>Title: “Screen bean character scratching it's head and a question mark.”</a:t>
            </a:r>
          </a:p>
          <a:p>
            <a:pPr>
              <a:spcBef>
                <a:spcPct val="0"/>
              </a:spcBef>
            </a:pPr>
            <a:r>
              <a:rPr lang="en-US" altLang="en-US" dirty="0" smtClean="0"/>
              <a:t>URL: http://office.microsoft.com/en-us/images/results.aspx?qu=Screen%20Beans%C2%AE#ai:MC900078711|</a:t>
            </a:r>
          </a:p>
          <a:p>
            <a:pPr>
              <a:spcBef>
                <a:spcPct val="0"/>
              </a:spcBef>
            </a:pPr>
            <a:endParaRPr lang="en-US" altLang="en-US" dirty="0"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F7FE07D-27D2-4518-91BB-C3CCB0B438B8}" type="slidenum">
              <a:rPr lang="en-US" altLang="en-US"/>
              <a:pPr/>
              <a:t>10</a:t>
            </a:fld>
            <a:endParaRPr lang="en-US" altLang="en-US" dirty="0"/>
          </a:p>
        </p:txBody>
      </p:sp>
    </p:spTree>
    <p:extLst>
      <p:ext uri="{BB962C8B-B14F-4D97-AF65-F5344CB8AC3E}">
        <p14:creationId xmlns:p14="http://schemas.microsoft.com/office/powerpoint/2010/main" val="350854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Image credit:</a:t>
            </a:r>
          </a:p>
          <a:p>
            <a:pPr>
              <a:spcBef>
                <a:spcPct val="0"/>
              </a:spcBef>
            </a:pPr>
            <a:r>
              <a:rPr lang="en-US" altLang="en-US" dirty="0" smtClean="0"/>
              <a:t>Source: Microsoft Office Image Library </a:t>
            </a:r>
          </a:p>
          <a:p>
            <a:pPr>
              <a:spcBef>
                <a:spcPct val="0"/>
              </a:spcBef>
            </a:pPr>
            <a:r>
              <a:rPr lang="en-US" altLang="en-US" dirty="0" smtClean="0"/>
              <a:t>Title: “Screen Bean holding skeleton key.”</a:t>
            </a:r>
          </a:p>
          <a:p>
            <a:pPr>
              <a:spcBef>
                <a:spcPct val="0"/>
              </a:spcBef>
            </a:pPr>
            <a:r>
              <a:rPr lang="en-US" altLang="en-US" dirty="0" smtClean="0"/>
              <a:t>URL: http://office.microsoft.com/en-us/images/results.aspx?qu=Screen%20Beans%C2%AE#ai:MC900078743|</a:t>
            </a:r>
          </a:p>
          <a:p>
            <a:pPr>
              <a:spcBef>
                <a:spcPct val="0"/>
              </a:spcBef>
            </a:pPr>
            <a:endParaRPr lang="en-US" altLang="en-US" dirty="0"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AFBE28-4CE0-4BBE-9A85-E4E7493F2C19}" type="slidenum">
              <a:rPr lang="en-US" altLang="en-US"/>
              <a:pPr/>
              <a:t>11</a:t>
            </a:fld>
            <a:endParaRPr lang="en-US" altLang="en-US" dirty="0"/>
          </a:p>
        </p:txBody>
      </p:sp>
    </p:spTree>
    <p:extLst>
      <p:ext uri="{BB962C8B-B14F-4D97-AF65-F5344CB8AC3E}">
        <p14:creationId xmlns:p14="http://schemas.microsoft.com/office/powerpoint/2010/main" val="164928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list above is non-inclusive.  You can prompt students for ideas of additional vessel types. </a:t>
            </a:r>
          </a:p>
          <a:p>
            <a:pPr fontAlgn="auto">
              <a:spcBef>
                <a:spcPts val="0"/>
              </a:spcBef>
              <a:spcAft>
                <a:spcPts val="0"/>
              </a:spcAft>
              <a:defRPr/>
            </a:pPr>
            <a:endParaRPr lang="en-US" b="1" dirty="0" smtClean="0"/>
          </a:p>
          <a:p>
            <a:pPr fontAlgn="auto">
              <a:spcBef>
                <a:spcPts val="0"/>
              </a:spcBef>
              <a:spcAft>
                <a:spcPts val="0"/>
              </a:spcAft>
              <a:defRPr/>
            </a:pPr>
            <a:r>
              <a:rPr lang="en-US" b="1" baseline="0" dirty="0" smtClean="0"/>
              <a:t>Note:</a:t>
            </a:r>
            <a:r>
              <a:rPr lang="en-US" baseline="0" dirty="0" smtClean="0"/>
              <a:t> Bullet points will appear automatically one at a time in a timed sequence.  Clicking on the slide will stop the sequence and display all bullet points simultaneously. </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b="1" dirty="0" smtClean="0"/>
              <a:t>Image credit:</a:t>
            </a:r>
          </a:p>
          <a:p>
            <a:pPr fontAlgn="auto">
              <a:spcBef>
                <a:spcPts val="0"/>
              </a:spcBef>
              <a:spcAft>
                <a:spcPts val="0"/>
              </a:spcAft>
              <a:defRPr/>
            </a:pPr>
            <a:r>
              <a:rPr lang="en-US" dirty="0" smtClean="0"/>
              <a:t>Source: USCG Boating Safety Resource Center, Image Library</a:t>
            </a:r>
          </a:p>
          <a:p>
            <a:pPr fontAlgn="auto">
              <a:spcBef>
                <a:spcPts val="0"/>
              </a:spcBef>
              <a:spcAft>
                <a:spcPts val="0"/>
              </a:spcAft>
              <a:defRPr/>
            </a:pPr>
            <a:r>
              <a:rPr lang="en-US" dirty="0" smtClean="0"/>
              <a:t>URL: http://www.uscgboating.org/gallery/default.aspx</a:t>
            </a:r>
          </a:p>
          <a:p>
            <a:pPr fontAlgn="auto">
              <a:spcBef>
                <a:spcPts val="0"/>
              </a:spcBef>
              <a:spcAft>
                <a:spcPts val="0"/>
              </a:spcAft>
              <a:defRPr/>
            </a:pPr>
            <a:r>
              <a:rPr lang="en-US" dirty="0" smtClean="0"/>
              <a:t>Photos, from left to right (description &amp; filename):</a:t>
            </a:r>
          </a:p>
          <a:p>
            <a:pPr marL="228600" indent="-228600" fontAlgn="auto">
              <a:spcBef>
                <a:spcPts val="0"/>
              </a:spcBef>
              <a:spcAft>
                <a:spcPts val="0"/>
              </a:spcAft>
              <a:buFont typeface="+mj-lt"/>
              <a:buAutoNum type="arabicPeriod"/>
              <a:defRPr/>
            </a:pPr>
            <a:r>
              <a:rPr lang="en-US" dirty="0" smtClean="0"/>
              <a:t>“Male and female hunters aiming their guns at their targets”, DSC_8188.jpg</a:t>
            </a:r>
          </a:p>
          <a:p>
            <a:pPr marL="228600" indent="-228600" fontAlgn="auto">
              <a:spcBef>
                <a:spcPts val="0"/>
              </a:spcBef>
              <a:spcAft>
                <a:spcPts val="0"/>
              </a:spcAft>
              <a:buFont typeface="+mj-lt"/>
              <a:buAutoNum type="arabicPeriod"/>
              <a:defRPr/>
            </a:pPr>
            <a:r>
              <a:rPr lang="en-US" dirty="0" smtClean="0"/>
              <a:t>“PWC”, GEN-071.jpg</a:t>
            </a:r>
          </a:p>
          <a:p>
            <a:pPr marL="228600" indent="-228600" fontAlgn="auto">
              <a:spcBef>
                <a:spcPts val="0"/>
              </a:spcBef>
              <a:spcAft>
                <a:spcPts val="0"/>
              </a:spcAft>
              <a:buFont typeface="+mj-lt"/>
              <a:buAutoNum type="arabicPeriod"/>
              <a:defRPr/>
            </a:pPr>
            <a:r>
              <a:rPr lang="en-US" dirty="0" smtClean="0"/>
              <a:t>“Adult male and females wearing inflatable life jackets fishing from a powerboat”, DSC_5046.jpg</a:t>
            </a:r>
          </a:p>
          <a:p>
            <a:pPr marL="228600" indent="-228600" fontAlgn="auto">
              <a:spcBef>
                <a:spcPts val="0"/>
              </a:spcBef>
              <a:spcAft>
                <a:spcPts val="0"/>
              </a:spcAft>
              <a:buFont typeface="+mj-lt"/>
              <a:buAutoNum type="arabicPeriod"/>
              <a:defRPr/>
            </a:pPr>
            <a:r>
              <a:rPr lang="en-US" dirty="0" smtClean="0"/>
              <a:t>“Family on sail boat”, 03_05_2_3B_0113.jpg</a:t>
            </a:r>
          </a:p>
          <a:p>
            <a:pPr fontAlgn="auto">
              <a:spcBef>
                <a:spcPts val="0"/>
              </a:spcBef>
              <a:spcAft>
                <a:spcPts val="0"/>
              </a:spcAft>
              <a:defRPr/>
            </a:pPr>
            <a:endParaRPr lang="en-US" dirty="0"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A6A7C1-3C9D-43AD-B159-2E981D178CEA}" type="slidenum">
              <a:rPr lang="en-US" altLang="en-US"/>
              <a:pPr/>
              <a:t>12</a:t>
            </a:fld>
            <a:endParaRPr lang="en-US" altLang="en-US" dirty="0"/>
          </a:p>
        </p:txBody>
      </p:sp>
    </p:spTree>
    <p:extLst>
      <p:ext uri="{BB962C8B-B14F-4D97-AF65-F5344CB8AC3E}">
        <p14:creationId xmlns:p14="http://schemas.microsoft.com/office/powerpoint/2010/main" val="375263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9 slides in this</a:t>
            </a:r>
            <a:r>
              <a:rPr lang="en-US" baseline="0" dirty="0" smtClean="0"/>
              <a:t> chapter.</a:t>
            </a:r>
            <a:endParaRPr lang="en-US" dirty="0"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72FF92-4FD3-4127-AD2F-9DF4B5082AB8}" type="slidenum">
              <a:rPr lang="en-US" altLang="en-US"/>
              <a:pPr/>
              <a:t>13</a:t>
            </a:fld>
            <a:endParaRPr lang="en-US" altLang="en-US" dirty="0"/>
          </a:p>
        </p:txBody>
      </p:sp>
    </p:spTree>
    <p:extLst>
      <p:ext uri="{BB962C8B-B14F-4D97-AF65-F5344CB8AC3E}">
        <p14:creationId xmlns:p14="http://schemas.microsoft.com/office/powerpoint/2010/main" val="252356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Arial" panose="020B0604020202020204" pitchFamily="34" charset="0"/>
              <a:buNone/>
              <a:defRPr/>
            </a:pPr>
            <a:r>
              <a:rPr lang="en-US" dirty="0" smtClean="0"/>
              <a:t>All pages of the float plan have this special feature:</a:t>
            </a:r>
          </a:p>
          <a:p>
            <a:pPr marL="171450" indent="-171450" fontAlgn="auto">
              <a:spcBef>
                <a:spcPts val="0"/>
              </a:spcBef>
              <a:spcAft>
                <a:spcPts val="0"/>
              </a:spcAft>
              <a:buFont typeface="Arial" panose="020B0604020202020204" pitchFamily="34" charset="0"/>
              <a:buChar char="•"/>
              <a:defRPr/>
            </a:pPr>
            <a:r>
              <a:rPr lang="en-US" dirty="0" smtClean="0"/>
              <a:t>Each data entry field contains a pop-up “tip” to guide the preparer on what to enter or select.  To display a “tip”, simply hover you mouse pointer over the desired field.</a:t>
            </a:r>
            <a:endParaRPr lang="en-US"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5EBA3EF-BFB5-462D-8868-791BC8E2939D}" type="slidenum">
              <a:rPr lang="en-US" altLang="en-US"/>
              <a:pPr/>
              <a:t>14</a:t>
            </a:fld>
            <a:endParaRPr lang="en-US" altLang="en-US" dirty="0"/>
          </a:p>
        </p:txBody>
      </p:sp>
    </p:spTree>
    <p:extLst>
      <p:ext uri="{BB962C8B-B14F-4D97-AF65-F5344CB8AC3E}">
        <p14:creationId xmlns:p14="http://schemas.microsoft.com/office/powerpoint/2010/main" val="2179414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This slide displays the various parts of the USCG Float Plan.</a:t>
            </a:r>
          </a:p>
          <a:p>
            <a:pPr>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Note:</a:t>
            </a:r>
            <a:r>
              <a:rPr lang="en-US" baseline="0" dirty="0" smtClean="0"/>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aseline="0" dirty="0" smtClean="0"/>
              <a:t>Each of the 12 elements will appear automatically (counter-clockwise) starting at the top left corner in a timed sequence.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aseline="0" dirty="0" smtClean="0"/>
              <a:t>If you click on the slide at any time before the sequence is finished, the timed sequence will stop and all elements will be displayed.</a:t>
            </a:r>
            <a:endParaRPr lang="en-US" altLang="en-US" dirty="0" smtClean="0"/>
          </a:p>
          <a:p>
            <a:pPr>
              <a:spcBef>
                <a:spcPct val="0"/>
              </a:spcBef>
            </a:pPr>
            <a:endParaRPr lang="en-US" altLang="en-US" dirty="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866CCA-AE63-4338-ACD0-46A7250439B2}" type="slidenum">
              <a:rPr lang="en-US" altLang="en-US"/>
              <a:pPr/>
              <a:t>15</a:t>
            </a:fld>
            <a:endParaRPr lang="en-US" altLang="en-US" dirty="0"/>
          </a:p>
        </p:txBody>
      </p:sp>
    </p:spTree>
    <p:extLst>
      <p:ext uri="{BB962C8B-B14F-4D97-AF65-F5344CB8AC3E}">
        <p14:creationId xmlns:p14="http://schemas.microsoft.com/office/powerpoint/2010/main" val="75417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361003-EE4D-46DF-898D-0FCBB7521340}" type="slidenum">
              <a:rPr lang="en-US" altLang="en-US"/>
              <a:pPr/>
              <a:t>16</a:t>
            </a:fld>
            <a:endParaRPr lang="en-US" altLang="en-US" dirty="0"/>
          </a:p>
        </p:txBody>
      </p:sp>
    </p:spTree>
    <p:extLst>
      <p:ext uri="{BB962C8B-B14F-4D97-AF65-F5344CB8AC3E}">
        <p14:creationId xmlns:p14="http://schemas.microsoft.com/office/powerpoint/2010/main" val="1530018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8DFAD9B-7526-4561-84F9-FB6741FD5DAC}" type="slidenum">
              <a:rPr lang="en-US" altLang="en-US"/>
              <a:pPr/>
              <a:t>17</a:t>
            </a:fld>
            <a:endParaRPr lang="en-US" altLang="en-US" dirty="0"/>
          </a:p>
        </p:txBody>
      </p:sp>
    </p:spTree>
    <p:extLst>
      <p:ext uri="{BB962C8B-B14F-4D97-AF65-F5344CB8AC3E}">
        <p14:creationId xmlns:p14="http://schemas.microsoft.com/office/powerpoint/2010/main" val="321071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A76210-AD42-4C67-9E71-E2213A88306A}" type="slidenum">
              <a:rPr lang="en-US" altLang="en-US"/>
              <a:pPr/>
              <a:t>18</a:t>
            </a:fld>
            <a:endParaRPr lang="en-US" altLang="en-US" dirty="0"/>
          </a:p>
        </p:txBody>
      </p:sp>
    </p:spTree>
    <p:extLst>
      <p:ext uri="{BB962C8B-B14F-4D97-AF65-F5344CB8AC3E}">
        <p14:creationId xmlns:p14="http://schemas.microsoft.com/office/powerpoint/2010/main" val="415176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600"/>
              </a:spcAft>
              <a:defRPr/>
            </a:pPr>
            <a:r>
              <a:rPr lang="en-US" dirty="0" smtClean="0"/>
              <a:t>The contacts are listed in the general order in which they should be called:</a:t>
            </a:r>
          </a:p>
          <a:p>
            <a:pPr marL="228600" indent="-228600" fontAlgn="auto">
              <a:spcBef>
                <a:spcPts val="0"/>
              </a:spcBef>
              <a:spcAft>
                <a:spcPts val="600"/>
              </a:spcAft>
              <a:buFontTx/>
              <a:buAutoNum type="alphaLcPeriod"/>
              <a:defRPr/>
            </a:pPr>
            <a:r>
              <a:rPr lang="en-US" dirty="0" smtClean="0"/>
              <a:t>The first Contact is always from the area where you started your voyage.</a:t>
            </a:r>
          </a:p>
          <a:p>
            <a:pPr marL="228600" indent="-228600" fontAlgn="auto">
              <a:spcBef>
                <a:spcPts val="0"/>
              </a:spcBef>
              <a:spcAft>
                <a:spcPts val="600"/>
              </a:spcAft>
              <a:buFontTx/>
              <a:buAutoNum type="alphaLcPeriod" startAt="2"/>
              <a:defRPr/>
            </a:pPr>
            <a:r>
              <a:rPr lang="en-US" dirty="0" smtClean="0"/>
              <a:t>The second Contact point is a contact at your destination.  For example, if you were going to Cape Hatteras, North Carolina from Rochester, New York, the destination contact would be in the Cape Hatteras area.  Your destination contact could be a marina operator where you will be mooring, a friends residence, hotel/motel, etc.</a:t>
            </a:r>
          </a:p>
          <a:p>
            <a:pPr marL="228600" indent="-228600" fontAlgn="auto">
              <a:spcBef>
                <a:spcPts val="0"/>
              </a:spcBef>
              <a:spcAft>
                <a:spcPts val="600"/>
              </a:spcAft>
              <a:buFontTx/>
              <a:buAutoNum type="alphaLcPeriod" startAt="3"/>
              <a:defRPr/>
            </a:pPr>
            <a:r>
              <a:rPr lang="en-US" dirty="0" smtClean="0"/>
              <a:t>Your local “Rescue Authority” is the contact the holder of your float plan will use to start the Search &amp; Rescue (SAR) process, should you fail to check-in or return as planned.  This may be the local Police Department, Sheriff, or other first responder.</a:t>
            </a:r>
          </a:p>
          <a:p>
            <a:pPr marL="228600" indent="-228600" fontAlgn="auto">
              <a:spcBef>
                <a:spcPts val="0"/>
              </a:spcBef>
              <a:spcAft>
                <a:spcPts val="600"/>
              </a:spcAft>
              <a:buFontTx/>
              <a:buAutoNum type="alphaLcPeriod" startAt="3"/>
              <a:defRPr/>
            </a:pPr>
            <a:endParaRPr lang="en-US" dirty="0"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81E60C9-2183-4142-BBCE-127543A82224}" type="slidenum">
              <a:rPr lang="en-US" altLang="en-US"/>
              <a:pPr/>
              <a:t>19</a:t>
            </a:fld>
            <a:endParaRPr lang="en-US" altLang="en-US" dirty="0"/>
          </a:p>
        </p:txBody>
      </p:sp>
    </p:spTree>
    <p:extLst>
      <p:ext uri="{BB962C8B-B14F-4D97-AF65-F5344CB8AC3E}">
        <p14:creationId xmlns:p14="http://schemas.microsoft.com/office/powerpoint/2010/main" val="37901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Presentation Title:</a:t>
            </a:r>
            <a:r>
              <a:rPr lang="en-US" altLang="en-US" sz="1200" b="1" baseline="0" dirty="0" smtClean="0"/>
              <a:t> </a:t>
            </a:r>
            <a:r>
              <a:rPr lang="en-US" altLang="en-US" sz="1200" b="0" dirty="0" smtClean="0"/>
              <a:t>“Float Plan</a:t>
            </a:r>
            <a:r>
              <a:rPr lang="en-US" altLang="en-US" sz="1200" b="0" baseline="0" dirty="0" smtClean="0"/>
              <a:t> </a:t>
            </a:r>
            <a:r>
              <a:rPr lang="en-US" sz="1200" b="0" kern="1200" dirty="0" smtClean="0">
                <a:solidFill>
                  <a:schemeClr val="tx1"/>
                </a:solidFill>
                <a:effectLst/>
                <a:latin typeface="+mn-lt"/>
                <a:ea typeface="+mn-ea"/>
                <a:cs typeface="+mn-cs"/>
              </a:rPr>
              <a:t>–</a:t>
            </a:r>
            <a:r>
              <a:rPr lang="en-US" altLang="en-US" sz="1200" b="0" baseline="0" dirty="0" smtClean="0"/>
              <a:t> </a:t>
            </a:r>
            <a:r>
              <a:rPr lang="en-US" altLang="en-US" sz="1200" b="0" dirty="0" smtClean="0"/>
              <a:t>A Life Saving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Copyright Notice:</a:t>
            </a:r>
            <a:r>
              <a:rPr lang="en-US" dirty="0" smtClean="0"/>
              <a:t> Copyright 2016 Coast Guard Auxiliary Association, Inc.  All rights reserved.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1" i="0" dirty="0" smtClean="0"/>
              <a:t>Note:</a:t>
            </a:r>
            <a:r>
              <a:rPr lang="en-US" altLang="en-US" sz="1200" b="0" i="0" dirty="0" smtClean="0"/>
              <a:t> </a:t>
            </a:r>
            <a:r>
              <a:rPr lang="en-US" altLang="en-US" sz="1200" i="0" dirty="0" smtClean="0"/>
              <a:t>The</a:t>
            </a:r>
            <a:r>
              <a:rPr lang="en-US" altLang="en-US" sz="1200" i="0" baseline="0" dirty="0" smtClean="0"/>
              <a:t> l</a:t>
            </a:r>
            <a:r>
              <a:rPr lang="en-US" altLang="en-US" sz="1200" i="0" dirty="0" smtClean="0"/>
              <a:t>ast slide contains URL to download the float plan.</a:t>
            </a:r>
          </a:p>
          <a:p>
            <a:endParaRPr lang="en-US" altLang="en-US" sz="1200" b="1" dirty="0" smtClean="0"/>
          </a:p>
          <a:p>
            <a:r>
              <a:rPr lang="en-US" altLang="en-US" sz="1200" b="1" dirty="0" smtClean="0"/>
              <a:t>Credits:</a:t>
            </a:r>
          </a:p>
          <a:p>
            <a:r>
              <a:rPr lang="en-US" altLang="en-US" sz="1200" dirty="0" smtClean="0"/>
              <a:t>PowerPoint</a:t>
            </a:r>
            <a:r>
              <a:rPr lang="en-US" altLang="en-US" sz="1200" baseline="0" dirty="0" smtClean="0"/>
              <a:t> </a:t>
            </a:r>
            <a:r>
              <a:rPr lang="en-US" altLang="en-US" sz="1200" dirty="0" smtClean="0"/>
              <a:t>Designer/Developer: </a:t>
            </a:r>
            <a:r>
              <a:rPr lang="en-US" baseline="0" dirty="0" smtClean="0"/>
              <a:t>Vern </a:t>
            </a:r>
            <a:r>
              <a:rPr lang="en-US" baseline="0" dirty="0" err="1" smtClean="0"/>
              <a:t>Jansky</a:t>
            </a:r>
            <a:r>
              <a:rPr lang="en-US" baseline="0" dirty="0" smtClean="0"/>
              <a:t> BC-AWP, U.S. Coast Guard Auxiliary, Mar 2014</a:t>
            </a:r>
          </a:p>
          <a:p>
            <a:r>
              <a:rPr lang="en-US" dirty="0" smtClean="0"/>
              <a:t>USCG Float Plan Designer/Developer: </a:t>
            </a:r>
            <a:r>
              <a:rPr lang="en-US" baseline="0" dirty="0" smtClean="0"/>
              <a:t>Vern </a:t>
            </a:r>
            <a:r>
              <a:rPr lang="en-US" baseline="0" dirty="0" err="1" smtClean="0"/>
              <a:t>Jansky</a:t>
            </a:r>
            <a:r>
              <a:rPr lang="en-US" baseline="0" dirty="0" smtClean="0"/>
              <a:t> BC-AWP, U.S. Coast Guard Auxiliary, 1991 to present.</a:t>
            </a:r>
          </a:p>
          <a:p>
            <a:endParaRPr lang="en-US" baseline="0" dirty="0"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6E9FE84-3113-43FB-B94F-2CDC04895822}" type="slidenum">
              <a:rPr lang="en-US" altLang="en-US"/>
              <a:pPr/>
              <a:t>2</a:t>
            </a:fld>
            <a:endParaRPr lang="en-US" altLang="en-US" dirty="0"/>
          </a:p>
        </p:txBody>
      </p:sp>
    </p:spTree>
    <p:extLst>
      <p:ext uri="{BB962C8B-B14F-4D97-AF65-F5344CB8AC3E}">
        <p14:creationId xmlns:p14="http://schemas.microsoft.com/office/powerpoint/2010/main" val="894063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“Itinerary” section a.k.a. waypoints  (There are 4 bullet points)</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dirty="0" smtClean="0"/>
              <a:t>About the Itinerary:</a:t>
            </a:r>
          </a:p>
          <a:p>
            <a:pPr marL="171450" indent="-171450" fontAlgn="auto">
              <a:spcBef>
                <a:spcPts val="0"/>
              </a:spcBef>
              <a:spcAft>
                <a:spcPts val="0"/>
              </a:spcAft>
              <a:buFont typeface="Arial" panose="020B0604020202020204" pitchFamily="34" charset="0"/>
              <a:buChar char="•"/>
              <a:defRPr/>
            </a:pPr>
            <a:r>
              <a:rPr lang="en-US" dirty="0" smtClean="0"/>
              <a:t>The Itinerary section lets you identify each and every stop during your voyage, whether on-shore or off-shore.</a:t>
            </a:r>
          </a:p>
          <a:p>
            <a:pPr marL="171450" indent="-171450" fontAlgn="auto">
              <a:spcBef>
                <a:spcPts val="0"/>
              </a:spcBef>
              <a:spcAft>
                <a:spcPts val="0"/>
              </a:spcAft>
              <a:buFont typeface="Arial" panose="020B0604020202020204" pitchFamily="34" charset="0"/>
              <a:buChar char="•"/>
              <a:defRPr/>
            </a:pPr>
            <a:r>
              <a:rPr lang="en-US" dirty="0" smtClean="0"/>
              <a:t>There is a maximum of 21 possible locations (or waypoints) available.</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4AE185-1F31-4F2E-A548-4914F7DD7F67}" type="slidenum">
              <a:rPr lang="en-US" altLang="en-US"/>
              <a:pPr/>
              <a:t>20</a:t>
            </a:fld>
            <a:endParaRPr lang="en-US" altLang="en-US" dirty="0"/>
          </a:p>
        </p:txBody>
      </p:sp>
    </p:spTree>
    <p:extLst>
      <p:ext uri="{BB962C8B-B14F-4D97-AF65-F5344CB8AC3E}">
        <p14:creationId xmlns:p14="http://schemas.microsoft.com/office/powerpoint/2010/main" val="159331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altLang="en-US" dirty="0" smtClean="0"/>
              <a:t>Location numbers are located along the left-hand side of the “Itinerary” section of the plan, enabling quick and accurate referencing of location information.</a:t>
            </a:r>
          </a:p>
          <a:p>
            <a:pPr>
              <a:spcBef>
                <a:spcPct val="0"/>
              </a:spcBef>
              <a:buFont typeface="+mj-lt"/>
              <a:buNone/>
            </a:pPr>
            <a:endParaRPr lang="en-US" altLang="en-US" dirty="0"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9CD3C1-401E-4F84-899D-013ECBB8A6AE}" type="slidenum">
              <a:rPr lang="en-US" altLang="en-US"/>
              <a:pPr/>
              <a:t>21</a:t>
            </a:fld>
            <a:endParaRPr lang="en-US" altLang="en-US" dirty="0"/>
          </a:p>
        </p:txBody>
      </p:sp>
    </p:spTree>
    <p:extLst>
      <p:ext uri="{BB962C8B-B14F-4D97-AF65-F5344CB8AC3E}">
        <p14:creationId xmlns:p14="http://schemas.microsoft.com/office/powerpoint/2010/main" val="4257549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tool is only available with USCG Float Plan.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6F21AC-1404-446C-8770-7D7A0A08A5CC}" type="slidenum">
              <a:rPr lang="en-US" altLang="en-US"/>
              <a:pPr/>
              <a:t>22</a:t>
            </a:fld>
            <a:endParaRPr lang="en-US" altLang="en-US" dirty="0"/>
          </a:p>
        </p:txBody>
      </p:sp>
    </p:spTree>
    <p:extLst>
      <p:ext uri="{BB962C8B-B14F-4D97-AF65-F5344CB8AC3E}">
        <p14:creationId xmlns:p14="http://schemas.microsoft.com/office/powerpoint/2010/main" val="156571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3 slides in this</a:t>
            </a:r>
            <a:r>
              <a:rPr lang="en-US" baseline="0" dirty="0" smtClean="0"/>
              <a:t> chapter.</a:t>
            </a:r>
            <a:endParaRPr lang="en-US" dirty="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68140E7-75DA-4919-AB7F-7388EF2205C1}" type="slidenum">
              <a:rPr lang="en-US" altLang="en-US"/>
              <a:pPr/>
              <a:t>23</a:t>
            </a:fld>
            <a:endParaRPr lang="en-US" altLang="en-US" dirty="0"/>
          </a:p>
        </p:txBody>
      </p:sp>
    </p:spTree>
    <p:extLst>
      <p:ext uri="{BB962C8B-B14F-4D97-AF65-F5344CB8AC3E}">
        <p14:creationId xmlns:p14="http://schemas.microsoft.com/office/powerpoint/2010/main" val="73117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altLang="en-US" dirty="0" smtClean="0"/>
              <a:t>Most if not all of the data contained in the “Vessel” section can be completed in advance.  </a:t>
            </a:r>
          </a:p>
          <a:p>
            <a:pPr marL="171450" indent="-171450">
              <a:spcBef>
                <a:spcPct val="0"/>
              </a:spcBef>
              <a:buFont typeface="Arial" panose="020B0604020202020204" pitchFamily="34" charset="0"/>
              <a:buChar char="•"/>
            </a:pPr>
            <a:r>
              <a:rPr lang="en-US" altLang="en-US" dirty="0" smtClean="0"/>
              <a:t>This is basic information about the characteristics of the vessel that rarely, if ever, changes from one voyage to the next.</a:t>
            </a:r>
          </a:p>
          <a:p>
            <a:pPr marL="171450" indent="-171450">
              <a:spcBef>
                <a:spcPct val="0"/>
              </a:spcBef>
              <a:buFont typeface="Arial" panose="020B0604020202020204" pitchFamily="34" charset="0"/>
              <a:buChar char="•"/>
            </a:pPr>
            <a:r>
              <a:rPr lang="en-US" altLang="en-US" dirty="0" smtClean="0"/>
              <a:t>It also forms the basis of your “master” that you will use to create your future finished plans, saving you time.</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0B9637-D797-48A6-BDC9-5C8C0FF9956D}" type="slidenum">
              <a:rPr lang="en-US" altLang="en-US"/>
              <a:pPr/>
              <a:t>24</a:t>
            </a:fld>
            <a:endParaRPr lang="en-US" altLang="en-US" dirty="0"/>
          </a:p>
        </p:txBody>
      </p:sp>
    </p:spTree>
    <p:extLst>
      <p:ext uri="{BB962C8B-B14F-4D97-AF65-F5344CB8AC3E}">
        <p14:creationId xmlns:p14="http://schemas.microsoft.com/office/powerpoint/2010/main" val="323767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When you sell or trade-in your old vessel for a new or different vessel, be certain that you </a:t>
            </a:r>
            <a:r>
              <a:rPr lang="en-US" altLang="en-US" b="1" dirty="0" smtClean="0"/>
              <a:t>delete</a:t>
            </a:r>
            <a:r>
              <a:rPr lang="en-US" altLang="en-US" dirty="0" smtClean="0"/>
              <a:t> all copies including the master copy that you’ve created for the replaced vessel.  This ensures that you won’t inadvertently use a float plan for a vessel you no longer have.  It’s just good housekeeping!</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A36F19-18DC-4CBB-9797-64A19A7881B9}" type="slidenum">
              <a:rPr lang="en-US" altLang="en-US"/>
              <a:pPr/>
              <a:t>25</a:t>
            </a:fld>
            <a:endParaRPr lang="en-US" altLang="en-US" dirty="0"/>
          </a:p>
        </p:txBody>
      </p:sp>
    </p:spTree>
    <p:extLst>
      <p:ext uri="{BB962C8B-B14F-4D97-AF65-F5344CB8AC3E}">
        <p14:creationId xmlns:p14="http://schemas.microsoft.com/office/powerpoint/2010/main" val="673131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The USCG float plan can also be used for Canoeing or Kayaking, either individually or as a group.</a:t>
            </a:r>
          </a:p>
          <a:p>
            <a:endParaRPr lang="en-US" baseline="0" dirty="0" smtClean="0"/>
          </a:p>
          <a:p>
            <a:r>
              <a:rPr lang="en-US" baseline="0" dirty="0" smtClean="0"/>
              <a:t>For an individual: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The individual is identified in the “Operator” section.</a:t>
            </a:r>
          </a:p>
          <a:p>
            <a:pPr marL="171450" indent="-171450">
              <a:buFont typeface="Arial" panose="020B0604020202020204" pitchFamily="34" charset="0"/>
              <a:buChar char="•"/>
            </a:pPr>
            <a:r>
              <a:rPr lang="en-US" baseline="0" dirty="0" smtClean="0"/>
              <a:t>The purpose of the canoe or kayak trip is noted in the “Float Plan Note” field.</a:t>
            </a:r>
          </a:p>
          <a:p>
            <a:pPr marL="171450" indent="-171450">
              <a:buFont typeface="Arial" panose="020B0604020202020204" pitchFamily="34" charset="0"/>
              <a:buChar char="•"/>
            </a:pPr>
            <a:r>
              <a:rPr lang="en-US" baseline="0" dirty="0" smtClean="0"/>
              <a:t>If there are passengers in the canoe, they are entered in the “Passengers/Crew section” list.</a:t>
            </a:r>
          </a:p>
          <a:p>
            <a:pPr marL="171450" indent="-171450">
              <a:buFont typeface="Arial" panose="020B0604020202020204" pitchFamily="34" charset="0"/>
              <a:buChar char="•"/>
            </a:pPr>
            <a:r>
              <a:rPr lang="en-US" baseline="0" dirty="0" smtClean="0"/>
              <a:t>The color of the vessel can be entered in either the “Note” field or in the “Float Plan Note” field.</a:t>
            </a:r>
          </a:p>
          <a:p>
            <a:pPr marL="171450" indent="-171450">
              <a:buFont typeface="Arial" panose="020B0604020202020204" pitchFamily="34" charset="0"/>
              <a:buChar char="•"/>
            </a:pPr>
            <a:r>
              <a:rPr lang="en-US" baseline="0" dirty="0" smtClean="0"/>
              <a:t>The route is identified in the “Itinerary”. </a:t>
            </a:r>
          </a:p>
          <a:p>
            <a:pPr marL="0" indent="0">
              <a:buFont typeface="Arial" panose="020B0604020202020204" pitchFamily="34" charset="0"/>
              <a:buNone/>
            </a:pPr>
            <a:endParaRPr lang="en-US" dirty="0" smtClean="0"/>
          </a:p>
          <a:p>
            <a:r>
              <a:rPr lang="en-US" baseline="0" dirty="0" smtClean="0"/>
              <a:t>For a group:</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The group leader is identified in the “Operator” section.</a:t>
            </a:r>
          </a:p>
          <a:p>
            <a:pPr marL="171450" indent="-171450">
              <a:buFont typeface="Arial" panose="020B0604020202020204" pitchFamily="34" charset="0"/>
              <a:buChar char="•"/>
            </a:pPr>
            <a:r>
              <a:rPr lang="en-US" baseline="0" dirty="0" smtClean="0"/>
              <a:t>You describe the purpose of the canoe or kayak trip in the “Float Plan Note” field.</a:t>
            </a:r>
          </a:p>
          <a:p>
            <a:pPr marL="171450" indent="-171450">
              <a:buFont typeface="Arial" panose="020B0604020202020204" pitchFamily="34" charset="0"/>
              <a:buChar char="•"/>
            </a:pPr>
            <a:r>
              <a:rPr lang="en-US" baseline="0" dirty="0" smtClean="0"/>
              <a:t>Individual members are entered in the “Passengers/Crew section” list.</a:t>
            </a:r>
          </a:p>
          <a:p>
            <a:pPr marL="171450" indent="-171450">
              <a:buFont typeface="Arial" panose="020B0604020202020204" pitchFamily="34" charset="0"/>
              <a:buChar char="•"/>
            </a:pPr>
            <a:r>
              <a:rPr lang="en-US" baseline="0" dirty="0" smtClean="0"/>
              <a:t>The color of their vessel is entered in the individual “Note” fields.</a:t>
            </a:r>
          </a:p>
          <a:p>
            <a:pPr marL="171450" indent="-171450">
              <a:buFont typeface="Arial" panose="020B0604020202020204" pitchFamily="34" charset="0"/>
              <a:buChar char="•"/>
            </a:pPr>
            <a:r>
              <a:rPr lang="en-US" baseline="0" dirty="0" smtClean="0"/>
              <a:t>The route is identified in the “Itinerary”.</a:t>
            </a:r>
          </a:p>
          <a:p>
            <a:pPr marL="0" indent="0">
              <a:buFont typeface="Arial" panose="020B0604020202020204" pitchFamily="34" charset="0"/>
              <a:buNone/>
            </a:pPr>
            <a:endParaRPr lang="en-US" dirty="0"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57C0C9-64BC-4B3F-9444-818529A2968D}" type="slidenum">
              <a:rPr lang="en-US" altLang="en-US"/>
              <a:pPr/>
              <a:t>26</a:t>
            </a:fld>
            <a:endParaRPr lang="en-US" altLang="en-US" dirty="0"/>
          </a:p>
        </p:txBody>
      </p:sp>
    </p:spTree>
    <p:extLst>
      <p:ext uri="{BB962C8B-B14F-4D97-AF65-F5344CB8AC3E}">
        <p14:creationId xmlns:p14="http://schemas.microsoft.com/office/powerpoint/2010/main" val="2965551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6 slides in this</a:t>
            </a:r>
            <a:r>
              <a:rPr lang="en-US" baseline="0" dirty="0" smtClean="0"/>
              <a:t> chapter.</a:t>
            </a:r>
            <a:endParaRPr lang="en-US" dirty="0"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FB4DC2-1470-499D-A2BD-3B0FDA8A7EAE}" type="slidenum">
              <a:rPr lang="en-US" altLang="en-US"/>
              <a:pPr/>
              <a:t>27</a:t>
            </a:fld>
            <a:endParaRPr lang="en-US" altLang="en-US" dirty="0"/>
          </a:p>
        </p:txBody>
      </p:sp>
    </p:spTree>
    <p:extLst>
      <p:ext uri="{BB962C8B-B14F-4D97-AF65-F5344CB8AC3E}">
        <p14:creationId xmlns:p14="http://schemas.microsoft.com/office/powerpoint/2010/main" val="1839593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life cycle of a plan.</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F86866-5580-4FC2-B25D-40819FB70607}" type="slidenum">
              <a:rPr lang="en-US" altLang="en-US"/>
              <a:pPr/>
              <a:t>28</a:t>
            </a:fld>
            <a:endParaRPr lang="en-US" altLang="en-US" dirty="0"/>
          </a:p>
        </p:txBody>
      </p:sp>
    </p:spTree>
    <p:extLst>
      <p:ext uri="{BB962C8B-B14F-4D97-AF65-F5344CB8AC3E}">
        <p14:creationId xmlns:p14="http://schemas.microsoft.com/office/powerpoint/2010/main" val="2688340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2157A0-877C-4E1B-9099-094D85E24682}" type="slidenum">
              <a:rPr lang="en-US" altLang="en-US"/>
              <a:pPr/>
              <a:t>29</a:t>
            </a:fld>
            <a:endParaRPr lang="en-US" altLang="en-US" dirty="0"/>
          </a:p>
        </p:txBody>
      </p:sp>
    </p:spTree>
    <p:extLst>
      <p:ext uri="{BB962C8B-B14F-4D97-AF65-F5344CB8AC3E}">
        <p14:creationId xmlns:p14="http://schemas.microsoft.com/office/powerpoint/2010/main" val="313995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5EF535-B843-4932-A547-D711FD051007}" type="slidenum">
              <a:rPr lang="en-US" altLang="en-US"/>
              <a:pPr/>
              <a:t>3</a:t>
            </a:fld>
            <a:endParaRPr lang="en-US" altLang="en-US" dirty="0"/>
          </a:p>
        </p:txBody>
      </p:sp>
    </p:spTree>
    <p:extLst>
      <p:ext uri="{BB962C8B-B14F-4D97-AF65-F5344CB8AC3E}">
        <p14:creationId xmlns:p14="http://schemas.microsoft.com/office/powerpoint/2010/main" val="2436387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600"/>
              </a:spcAft>
              <a:buFont typeface="+mj-lt"/>
              <a:buNone/>
              <a:defRPr/>
            </a:pPr>
            <a:r>
              <a:rPr lang="en-US" b="1" dirty="0" smtClean="0"/>
              <a:t>Item #1:</a:t>
            </a:r>
          </a:p>
          <a:p>
            <a:pPr marL="228600" indent="-228600" fontAlgn="auto">
              <a:spcBef>
                <a:spcPts val="0"/>
              </a:spcBef>
              <a:spcAft>
                <a:spcPts val="600"/>
              </a:spcAft>
              <a:buFont typeface="+mj-lt"/>
              <a:buAutoNum type="alphaLcParenR"/>
              <a:defRPr/>
            </a:pPr>
            <a:r>
              <a:rPr lang="en-US" dirty="0" smtClean="0"/>
              <a:t>It is important to notify the person in advance and not just send the Float Plan to them assuming they will read it and act on it.  They may have plans you are not aware of and not even be home to respond when necessary.</a:t>
            </a:r>
          </a:p>
          <a:p>
            <a:pPr marL="228600" indent="-228600" fontAlgn="auto">
              <a:spcBef>
                <a:spcPts val="0"/>
              </a:spcBef>
              <a:spcAft>
                <a:spcPts val="600"/>
              </a:spcAft>
              <a:buFont typeface="+mj-lt"/>
              <a:buAutoNum type="alphaLcParenR"/>
              <a:defRPr/>
            </a:pPr>
            <a:r>
              <a:rPr lang="en-US" dirty="0" smtClean="0"/>
              <a:t>Explain why you file with a single individual versus multiple individuals:  </a:t>
            </a:r>
          </a:p>
          <a:p>
            <a:pPr marL="685800" lvl="1" indent="-228600" fontAlgn="auto">
              <a:spcBef>
                <a:spcPts val="0"/>
              </a:spcBef>
              <a:spcAft>
                <a:spcPts val="600"/>
              </a:spcAft>
              <a:buFont typeface="Arial" panose="020B0604020202020204" pitchFamily="34" charset="0"/>
              <a:buChar char="•"/>
              <a:defRPr/>
            </a:pPr>
            <a:r>
              <a:rPr lang="en-US" dirty="0" smtClean="0"/>
              <a:t>Filing your float plan with multiple individuals adds an unnecessary degree of complexity for you by having to notify each one of them regarding any  changes to you plan and/or closing your plan.  </a:t>
            </a:r>
          </a:p>
          <a:p>
            <a:pPr marL="685800" lvl="1" indent="-228600" fontAlgn="auto">
              <a:spcBef>
                <a:spcPts val="0"/>
              </a:spcBef>
              <a:spcAft>
                <a:spcPts val="600"/>
              </a:spcAft>
              <a:buFont typeface="Arial" panose="020B0604020202020204" pitchFamily="34" charset="0"/>
              <a:buChar char="•"/>
              <a:defRPr/>
            </a:pPr>
            <a:r>
              <a:rPr lang="en-US" dirty="0" smtClean="0"/>
              <a:t>Filing with multiple individuals also increases the likelihood that one of them might get overlooked and needlessly starts a search and rescue as a result.</a:t>
            </a:r>
          </a:p>
          <a:p>
            <a:pPr marL="228600" indent="-228600" fontAlgn="auto">
              <a:spcBef>
                <a:spcPts val="0"/>
              </a:spcBef>
              <a:spcAft>
                <a:spcPts val="600"/>
              </a:spcAft>
              <a:buFont typeface="+mj-lt"/>
              <a:buAutoNum type="alphaLcParenR"/>
              <a:defRPr/>
            </a:pPr>
            <a:r>
              <a:rPr lang="en-US" dirty="0" smtClean="0"/>
              <a:t>The person you file with does not necessarily have to live in your sub-division, city or even state.  They do, however, need to:</a:t>
            </a:r>
          </a:p>
          <a:p>
            <a:pPr marL="685800" lvl="1" indent="-228600" fontAlgn="auto">
              <a:spcBef>
                <a:spcPts val="0"/>
              </a:spcBef>
              <a:spcAft>
                <a:spcPts val="600"/>
              </a:spcAft>
              <a:buFont typeface="Arial" panose="020B0604020202020204" pitchFamily="34" charset="0"/>
              <a:buChar char="•"/>
              <a:defRPr/>
            </a:pPr>
            <a:r>
              <a:rPr lang="en-US" dirty="0" smtClean="0"/>
              <a:t>Be dependable</a:t>
            </a:r>
          </a:p>
          <a:p>
            <a:pPr marL="685800" lvl="1" indent="-228600" fontAlgn="auto">
              <a:spcBef>
                <a:spcPts val="0"/>
              </a:spcBef>
              <a:spcAft>
                <a:spcPts val="600"/>
              </a:spcAft>
              <a:buFont typeface="Arial" panose="020B0604020202020204" pitchFamily="34" charset="0"/>
              <a:buChar char="•"/>
              <a:defRPr/>
            </a:pPr>
            <a:r>
              <a:rPr lang="en-US" dirty="0" smtClean="0"/>
              <a:t>Follow-up if you do not check-in or return as planned</a:t>
            </a:r>
          </a:p>
          <a:p>
            <a:pPr marL="685800" lvl="1" indent="-228600" fontAlgn="auto">
              <a:spcBef>
                <a:spcPts val="0"/>
              </a:spcBef>
              <a:spcAft>
                <a:spcPts val="600"/>
              </a:spcAft>
              <a:buFont typeface="Arial" panose="020B0604020202020204" pitchFamily="34" charset="0"/>
              <a:buChar char="•"/>
              <a:defRPr/>
            </a:pPr>
            <a:r>
              <a:rPr lang="en-US" dirty="0" smtClean="0"/>
              <a:t>Have a computer</a:t>
            </a:r>
          </a:p>
          <a:p>
            <a:pPr marL="685800" lvl="1" indent="-228600" fontAlgn="auto">
              <a:spcBef>
                <a:spcPts val="0"/>
              </a:spcBef>
              <a:spcAft>
                <a:spcPts val="600"/>
              </a:spcAft>
              <a:buFont typeface="Arial" panose="020B0604020202020204" pitchFamily="34" charset="0"/>
              <a:buChar char="•"/>
              <a:defRPr/>
            </a:pPr>
            <a:r>
              <a:rPr lang="en-US" dirty="0" smtClean="0"/>
              <a:t>Have the ability to read PDF documents on their computer (i.e. a current version of Adobe Reader installed)</a:t>
            </a:r>
          </a:p>
          <a:p>
            <a:pPr marL="685800" lvl="1" indent="-228600" fontAlgn="auto">
              <a:spcBef>
                <a:spcPts val="0"/>
              </a:spcBef>
              <a:spcAft>
                <a:spcPts val="600"/>
              </a:spcAft>
              <a:buFont typeface="Arial" panose="020B0604020202020204" pitchFamily="34" charset="0"/>
              <a:buChar char="•"/>
              <a:defRPr/>
            </a:pPr>
            <a:r>
              <a:rPr lang="en-US" dirty="0" smtClean="0"/>
              <a:t>Know how to email an attachment (the Float Plan)</a:t>
            </a:r>
          </a:p>
          <a:p>
            <a:pPr marL="228600" indent="-228600" fontAlgn="auto">
              <a:spcBef>
                <a:spcPts val="0"/>
              </a:spcBef>
              <a:spcAft>
                <a:spcPts val="600"/>
              </a:spcAft>
              <a:buFont typeface="+mj-lt"/>
              <a:buAutoNum type="alphaLcParenR"/>
              <a:defRPr/>
            </a:pPr>
            <a:r>
              <a:rPr lang="en-US" dirty="0" smtClean="0"/>
              <a:t>Keep it simple: One plan, one holder.</a:t>
            </a:r>
            <a:r>
              <a:rPr lang="en-US" b="1" dirty="0" smtClean="0"/>
              <a:t>  </a:t>
            </a:r>
            <a:r>
              <a:rPr lang="en-US" dirty="0" smtClean="0"/>
              <a:t>It’s all you need.</a:t>
            </a:r>
          </a:p>
          <a:p>
            <a:pPr fontAlgn="auto">
              <a:spcBef>
                <a:spcPts val="0"/>
              </a:spcBef>
              <a:spcAft>
                <a:spcPts val="600"/>
              </a:spcAft>
              <a:buFont typeface="Arial" panose="020B0604020202020204" pitchFamily="34" charset="0"/>
              <a:buNone/>
              <a:defRPr/>
            </a:pPr>
            <a:endParaRPr lang="en-US" dirty="0" smtClean="0"/>
          </a:p>
          <a:p>
            <a:pPr fontAlgn="auto">
              <a:spcBef>
                <a:spcPts val="0"/>
              </a:spcBef>
              <a:spcAft>
                <a:spcPts val="600"/>
              </a:spcAft>
              <a:buFont typeface="Arial" panose="020B0604020202020204" pitchFamily="34" charset="0"/>
              <a:buNone/>
              <a:defRPr/>
            </a:pPr>
            <a:r>
              <a:rPr lang="en-US" b="1" dirty="0" smtClean="0"/>
              <a:t>Item #2:</a:t>
            </a:r>
            <a:r>
              <a:rPr lang="en-US" dirty="0" smtClean="0"/>
              <a:t> </a:t>
            </a:r>
          </a:p>
          <a:p>
            <a:pPr marL="228600" indent="-228600" fontAlgn="auto">
              <a:spcBef>
                <a:spcPts val="0"/>
              </a:spcBef>
              <a:spcAft>
                <a:spcPts val="600"/>
              </a:spcAft>
              <a:buFont typeface="+mj-lt"/>
              <a:buAutoNum type="alphaLcParenR"/>
              <a:defRPr/>
            </a:pPr>
            <a:r>
              <a:rPr lang="en-US" dirty="0" smtClean="0"/>
              <a:t>Identify the primary method of communication, between the two of you, to be used.  Having a secondary method of communication is not a bad idea either.</a:t>
            </a:r>
          </a:p>
          <a:p>
            <a:pPr fontAlgn="auto">
              <a:spcBef>
                <a:spcPts val="0"/>
              </a:spcBef>
              <a:spcAft>
                <a:spcPts val="600"/>
              </a:spcAft>
              <a:buFont typeface="Arial" panose="020B0604020202020204" pitchFamily="34" charset="0"/>
              <a:buNone/>
              <a:defRPr/>
            </a:pPr>
            <a:endParaRPr lang="en-US" dirty="0" smtClean="0"/>
          </a:p>
          <a:p>
            <a:pPr fontAlgn="auto">
              <a:spcBef>
                <a:spcPts val="0"/>
              </a:spcBef>
              <a:spcAft>
                <a:spcPts val="600"/>
              </a:spcAft>
              <a:buFont typeface="Arial" panose="020B0604020202020204" pitchFamily="34" charset="0"/>
              <a:buNone/>
              <a:defRPr/>
            </a:pPr>
            <a:r>
              <a:rPr lang="en-US" b="1" dirty="0" smtClean="0"/>
              <a:t>Item #3:</a:t>
            </a:r>
            <a:r>
              <a:rPr lang="en-US" dirty="0" smtClean="0"/>
              <a:t> </a:t>
            </a:r>
          </a:p>
          <a:p>
            <a:pPr marL="228600" indent="-228600" fontAlgn="auto">
              <a:spcBef>
                <a:spcPts val="0"/>
              </a:spcBef>
              <a:spcAft>
                <a:spcPts val="600"/>
              </a:spcAft>
              <a:buFont typeface="+mj-lt"/>
              <a:buAutoNum type="alphaLcParenR"/>
              <a:defRPr/>
            </a:pPr>
            <a:r>
              <a:rPr lang="en-US" dirty="0" smtClean="0"/>
              <a:t>These three points are important for the Holder to know.</a:t>
            </a:r>
          </a:p>
          <a:p>
            <a:pPr fontAlgn="auto">
              <a:spcBef>
                <a:spcPts val="0"/>
              </a:spcBef>
              <a:spcAft>
                <a:spcPts val="600"/>
              </a:spcAft>
              <a:buFont typeface="Arial" panose="020B0604020202020204" pitchFamily="34" charset="0"/>
              <a:buNone/>
              <a:defRPr/>
            </a:pPr>
            <a:endParaRPr lang="en-US" dirty="0" smtClean="0"/>
          </a:p>
          <a:p>
            <a:pPr fontAlgn="auto">
              <a:spcBef>
                <a:spcPts val="0"/>
              </a:spcBef>
              <a:spcAft>
                <a:spcPts val="600"/>
              </a:spcAft>
              <a:buFont typeface="Arial" panose="020B0604020202020204" pitchFamily="34" charset="0"/>
              <a:buNone/>
              <a:defRPr/>
            </a:pPr>
            <a:r>
              <a:rPr lang="en-US" b="1" dirty="0" smtClean="0"/>
              <a:t>Item #4:</a:t>
            </a:r>
            <a:r>
              <a:rPr lang="en-US" dirty="0" smtClean="0"/>
              <a:t> </a:t>
            </a:r>
          </a:p>
          <a:p>
            <a:pPr marL="228600" indent="-228600" fontAlgn="auto">
              <a:spcBef>
                <a:spcPts val="0"/>
              </a:spcBef>
              <a:spcAft>
                <a:spcPts val="600"/>
              </a:spcAft>
              <a:buFont typeface="+mj-lt"/>
              <a:buAutoNum type="alphaLcParenR"/>
              <a:defRPr/>
            </a:pPr>
            <a:r>
              <a:rPr lang="en-US" dirty="0" smtClean="0"/>
              <a:t>Once you have items 1-3 addressed, you can email the float plan before you leave on your voyage.  That is:</a:t>
            </a:r>
          </a:p>
          <a:p>
            <a:pPr marL="685800" lvl="1" indent="-228600" fontAlgn="auto">
              <a:spcBef>
                <a:spcPts val="0"/>
              </a:spcBef>
              <a:spcAft>
                <a:spcPts val="600"/>
              </a:spcAft>
              <a:buFont typeface="Arial" panose="020B0604020202020204" pitchFamily="34" charset="0"/>
              <a:buChar char="•"/>
              <a:defRPr/>
            </a:pPr>
            <a:r>
              <a:rPr lang="en-US" dirty="0" smtClean="0"/>
              <a:t>If you have to tow </a:t>
            </a:r>
            <a:r>
              <a:rPr lang="en-US" smtClean="0"/>
              <a:t>the vessel </a:t>
            </a:r>
            <a:r>
              <a:rPr lang="en-US" dirty="0" smtClean="0"/>
              <a:t>or drive to where it is docked/moored then before you leave the house, since driving to the launch point should also be included in the plan.</a:t>
            </a:r>
          </a:p>
          <a:p>
            <a:pPr marL="685800" lvl="1" indent="-228600" fontAlgn="auto">
              <a:spcBef>
                <a:spcPts val="0"/>
              </a:spcBef>
              <a:spcAft>
                <a:spcPts val="600"/>
              </a:spcAft>
              <a:buFont typeface="Arial" panose="020B0604020202020204" pitchFamily="34" charset="0"/>
              <a:buChar char="•"/>
              <a:defRPr/>
            </a:pPr>
            <a:r>
              <a:rPr lang="en-US" dirty="0" smtClean="0"/>
              <a:t>If your boat is docked at you home, then of course before you get underway.</a:t>
            </a:r>
          </a:p>
          <a:p>
            <a:pPr fontAlgn="auto">
              <a:spcBef>
                <a:spcPts val="0"/>
              </a:spcBef>
              <a:spcAft>
                <a:spcPts val="600"/>
              </a:spcAft>
              <a:buFont typeface="Arial" panose="020B0604020202020204" pitchFamily="34" charset="0"/>
              <a:buNone/>
              <a:defRPr/>
            </a:pPr>
            <a:endParaRPr lang="en-US" b="1" dirty="0" smtClean="0"/>
          </a:p>
          <a:p>
            <a:pPr fontAlgn="auto">
              <a:spcBef>
                <a:spcPts val="0"/>
              </a:spcBef>
              <a:spcAft>
                <a:spcPts val="0"/>
              </a:spcAft>
              <a:defRPr/>
            </a:pPr>
            <a:r>
              <a:rPr lang="en-US" b="1" dirty="0" smtClean="0"/>
              <a:t>Image credit:</a:t>
            </a:r>
          </a:p>
          <a:p>
            <a:pPr fontAlgn="auto">
              <a:spcBef>
                <a:spcPts val="0"/>
              </a:spcBef>
              <a:spcAft>
                <a:spcPts val="0"/>
              </a:spcAft>
              <a:defRPr/>
            </a:pPr>
            <a:r>
              <a:rPr lang="en-US" dirty="0" smtClean="0"/>
              <a:t>Source: Microsoft Office Image Library </a:t>
            </a:r>
          </a:p>
          <a:p>
            <a:pPr fontAlgn="auto">
              <a:spcBef>
                <a:spcPts val="0"/>
              </a:spcBef>
              <a:spcAft>
                <a:spcPts val="0"/>
              </a:spcAft>
              <a:defRPr/>
            </a:pPr>
            <a:r>
              <a:rPr lang="en-US" dirty="0" smtClean="0"/>
              <a:t>Title: None; search keyword is “data entry”</a:t>
            </a:r>
          </a:p>
          <a:p>
            <a:pPr fontAlgn="auto">
              <a:spcBef>
                <a:spcPts val="0"/>
              </a:spcBef>
              <a:spcAft>
                <a:spcPts val="600"/>
              </a:spcAft>
              <a:buFont typeface="Arial" panose="020B0604020202020204" pitchFamily="34" charset="0"/>
              <a:buNone/>
              <a:defRPr/>
            </a:pPr>
            <a:r>
              <a:rPr lang="en-US" dirty="0" smtClean="0"/>
              <a:t>URL: http://office.microsoft.com/en-us/images/business-CM079001906.aspx?qu=computer&amp;ex=1#ai:MC900059725|mt:1|</a:t>
            </a:r>
          </a:p>
          <a:p>
            <a:pPr fontAlgn="auto">
              <a:spcBef>
                <a:spcPts val="0"/>
              </a:spcBef>
              <a:spcAft>
                <a:spcPts val="0"/>
              </a:spcAft>
              <a:defRPr/>
            </a:pPr>
            <a:endParaRPr lang="en-US" dirty="0" smtClean="0"/>
          </a:p>
          <a:p>
            <a:pPr fontAlgn="auto">
              <a:spcBef>
                <a:spcPts val="0"/>
              </a:spcBef>
              <a:spcAft>
                <a:spcPts val="600"/>
              </a:spcAft>
              <a:buFont typeface="Arial" panose="020B0604020202020204" pitchFamily="34" charset="0"/>
              <a:buNone/>
              <a:defRPr/>
            </a:pPr>
            <a:endParaRPr lang="en-US" dirty="0"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6C7A131-D164-4525-B53D-A030A83435B0}" type="slidenum">
              <a:rPr lang="en-US" altLang="en-US"/>
              <a:pPr/>
              <a:t>30</a:t>
            </a:fld>
            <a:endParaRPr lang="en-US" altLang="en-US" dirty="0"/>
          </a:p>
        </p:txBody>
      </p:sp>
    </p:spTree>
    <p:extLst>
      <p:ext uri="{BB962C8B-B14F-4D97-AF65-F5344CB8AC3E}">
        <p14:creationId xmlns:p14="http://schemas.microsoft.com/office/powerpoint/2010/main" val="2189977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mj-lt"/>
              <a:buNone/>
              <a:defRPr/>
            </a:pPr>
            <a:r>
              <a:rPr lang="en-US" b="1" dirty="0" smtClean="0"/>
              <a:t>Click to display each of</a:t>
            </a:r>
            <a:r>
              <a:rPr lang="en-US" b="1" baseline="0" dirty="0" smtClean="0"/>
              <a:t> the first 3 bullet points.</a:t>
            </a:r>
          </a:p>
          <a:p>
            <a:pPr fontAlgn="auto">
              <a:spcBef>
                <a:spcPts val="0"/>
              </a:spcBef>
              <a:spcAft>
                <a:spcPts val="0"/>
              </a:spcAft>
              <a:buFont typeface="+mj-lt"/>
              <a:buNone/>
              <a:defRPr/>
            </a:pPr>
            <a:endParaRPr lang="en-US" b="1" dirty="0" smtClean="0"/>
          </a:p>
          <a:p>
            <a:pPr fontAlgn="auto">
              <a:spcBef>
                <a:spcPts val="0"/>
              </a:spcBef>
              <a:spcAft>
                <a:spcPts val="0"/>
              </a:spcAft>
              <a:buFont typeface="+mj-lt"/>
              <a:buNone/>
              <a:defRPr/>
            </a:pPr>
            <a:r>
              <a:rPr lang="en-US" b="1" dirty="0" smtClean="0"/>
              <a:t>Part 1 – After the first three bullet points (and before the burglar appears) </a:t>
            </a:r>
          </a:p>
          <a:p>
            <a:pPr marL="228600" indent="-228600" fontAlgn="auto">
              <a:spcBef>
                <a:spcPts val="0"/>
              </a:spcBef>
              <a:spcAft>
                <a:spcPts val="0"/>
              </a:spcAft>
              <a:buFont typeface="+mj-lt"/>
              <a:buAutoNum type="arabicPeriod"/>
              <a:defRPr/>
            </a:pPr>
            <a:r>
              <a:rPr lang="en-US" dirty="0" smtClean="0"/>
              <a:t>Do an informal survey (show of hands) of how many students in the class post their activities on social media.</a:t>
            </a:r>
          </a:p>
          <a:p>
            <a:pPr marL="228600" indent="-228600" fontAlgn="auto">
              <a:spcBef>
                <a:spcPts val="0"/>
              </a:spcBef>
              <a:spcAft>
                <a:spcPts val="0"/>
              </a:spcAft>
              <a:buFont typeface="+mj-lt"/>
              <a:buAutoNum type="arabicPeriod"/>
              <a:defRPr/>
            </a:pPr>
            <a:r>
              <a:rPr lang="en-US" dirty="0" smtClean="0"/>
              <a:t>Get two or three of those that raised their hands to explain why they like to post their activities on social media and what their comfort level is with doing it.</a:t>
            </a:r>
          </a:p>
          <a:p>
            <a:pPr fontAlgn="auto">
              <a:spcBef>
                <a:spcPts val="0"/>
              </a:spcBef>
              <a:spcAft>
                <a:spcPts val="0"/>
              </a:spcAft>
              <a:buFont typeface="+mj-lt"/>
              <a:buNone/>
              <a:defRPr/>
            </a:pPr>
            <a:endParaRPr lang="en-US" dirty="0" smtClean="0"/>
          </a:p>
          <a:p>
            <a:pPr fontAlgn="auto">
              <a:spcBef>
                <a:spcPts val="0"/>
              </a:spcBef>
              <a:spcAft>
                <a:spcPts val="0"/>
              </a:spcAft>
              <a:buFont typeface="+mj-lt"/>
              <a:buNone/>
              <a:defRPr/>
            </a:pPr>
            <a:r>
              <a:rPr lang="en-US" b="1" dirty="0" smtClean="0"/>
              <a:t>Part 2 – Click once to display the burglar (before the jail bars appear).  Then…</a:t>
            </a:r>
            <a:endParaRPr lang="en-US" dirty="0" smtClean="0"/>
          </a:p>
          <a:p>
            <a:pPr marL="228600" indent="-228600" fontAlgn="auto">
              <a:spcBef>
                <a:spcPts val="0"/>
              </a:spcBef>
              <a:spcAft>
                <a:spcPts val="0"/>
              </a:spcAft>
              <a:buFont typeface="+mj-lt"/>
              <a:buAutoNum type="arabicPeriod"/>
              <a:defRPr/>
            </a:pPr>
            <a:r>
              <a:rPr lang="en-US" dirty="0" smtClean="0"/>
              <a:t>A detailed discussion of social media security is beyond the scope of this seminar.  However, as an instructor, you can offer a few statistics/facts to justify the rational behind the first three bullet points.  </a:t>
            </a:r>
          </a:p>
          <a:p>
            <a:pPr marL="228600" indent="-228600" fontAlgn="auto">
              <a:spcBef>
                <a:spcPts val="0"/>
              </a:spcBef>
              <a:spcAft>
                <a:spcPts val="0"/>
              </a:spcAft>
              <a:buFont typeface="+mj-lt"/>
              <a:buAutoNum type="arabicPeriod"/>
              <a:defRPr/>
            </a:pPr>
            <a:r>
              <a:rPr lang="en-US" dirty="0" smtClean="0"/>
              <a:t>Study the following “Internet Resources” below to provide justification on why you should be wary of posting your float plan, changes to your float plan, or details about your voyage (including photos) as they occur: </a:t>
            </a:r>
          </a:p>
          <a:p>
            <a:pPr marL="628650" lvl="1" indent="-171450" fontAlgn="auto">
              <a:spcBef>
                <a:spcPts val="0"/>
              </a:spcBef>
              <a:spcAft>
                <a:spcPts val="0"/>
              </a:spcAft>
              <a:buFont typeface="Arial" panose="020B0604020202020204" pitchFamily="34" charset="0"/>
              <a:buChar char="•"/>
              <a:defRPr/>
            </a:pPr>
            <a:r>
              <a:rPr lang="en-US" b="1" dirty="0" smtClean="0">
                <a:solidFill>
                  <a:srgbClr val="C00000"/>
                </a:solidFill>
              </a:rPr>
              <a:t>FACT: </a:t>
            </a:r>
            <a:r>
              <a:rPr lang="en-US" dirty="0" smtClean="0">
                <a:solidFill>
                  <a:srgbClr val="C00000"/>
                </a:solidFill>
              </a:rPr>
              <a:t>Over 75% of convicted burglars believe that other burglars are using social media to find targets.</a:t>
            </a:r>
          </a:p>
          <a:p>
            <a:pPr marL="628650" lvl="1" indent="-171450" fontAlgn="auto">
              <a:spcBef>
                <a:spcPts val="0"/>
              </a:spcBef>
              <a:spcAft>
                <a:spcPts val="0"/>
              </a:spcAft>
              <a:buFont typeface="Arial" panose="020B0604020202020204" pitchFamily="34" charset="0"/>
              <a:buChar char="•"/>
              <a:defRPr/>
            </a:pPr>
            <a:r>
              <a:rPr lang="en-US" b="1" dirty="0" smtClean="0">
                <a:solidFill>
                  <a:srgbClr val="C00000"/>
                </a:solidFill>
              </a:rPr>
              <a:t>FACT:</a:t>
            </a:r>
            <a:r>
              <a:rPr lang="en-US" dirty="0" smtClean="0">
                <a:solidFill>
                  <a:srgbClr val="C00000"/>
                </a:solidFill>
              </a:rPr>
              <a:t> Facebook's "open graph" search will allow u</a:t>
            </a:r>
            <a:r>
              <a:rPr lang="en-US" dirty="0" smtClean="0"/>
              <a:t>nprecedented</a:t>
            </a:r>
            <a:r>
              <a:rPr lang="en-US" dirty="0" smtClean="0">
                <a:solidFill>
                  <a:srgbClr val="C00000"/>
                </a:solidFill>
              </a:rPr>
              <a:t> levels of targeting for potential thieves of users with open profiles.</a:t>
            </a:r>
          </a:p>
          <a:p>
            <a:pPr marL="628650" lvl="1" indent="-171450" fontAlgn="auto">
              <a:spcBef>
                <a:spcPts val="0"/>
              </a:spcBef>
              <a:spcAft>
                <a:spcPts val="0"/>
              </a:spcAft>
              <a:buFont typeface="Arial" panose="020B0604020202020204" pitchFamily="34" charset="0"/>
              <a:buChar char="•"/>
              <a:defRPr/>
            </a:pPr>
            <a:r>
              <a:rPr lang="en-US" b="1" dirty="0" smtClean="0">
                <a:solidFill>
                  <a:srgbClr val="C00000"/>
                </a:solidFill>
              </a:rPr>
              <a:t>FACT: </a:t>
            </a:r>
            <a:r>
              <a:rPr lang="en-US" dirty="0" smtClean="0">
                <a:solidFill>
                  <a:srgbClr val="C00000"/>
                </a:solidFill>
              </a:rPr>
              <a:t>Social media platforms are increasingly showing where the user has posted from by tagging where a post was made with co-ordinates. </a:t>
            </a:r>
            <a:r>
              <a:rPr lang="en-US" dirty="0" smtClean="0"/>
              <a:t>As of 2014 many cameras and most mobile phones have a built-in GPS receiver that stores the location information in the EXIF header when a picture is taken.</a:t>
            </a:r>
            <a:r>
              <a:rPr lang="en-US" dirty="0" smtClean="0">
                <a:solidFill>
                  <a:srgbClr val="C00000"/>
                </a:solidFill>
              </a:rPr>
              <a:t>  </a:t>
            </a:r>
          </a:p>
          <a:p>
            <a:pPr marL="628650" lvl="1" indent="-171450" fontAlgn="auto">
              <a:spcBef>
                <a:spcPts val="0"/>
              </a:spcBef>
              <a:spcAft>
                <a:spcPts val="0"/>
              </a:spcAft>
              <a:buFont typeface="Arial" panose="020B0604020202020204" pitchFamily="34" charset="0"/>
              <a:buChar char="•"/>
              <a:defRPr/>
            </a:pPr>
            <a:r>
              <a:rPr lang="en-US" b="1" dirty="0" smtClean="0">
                <a:solidFill>
                  <a:srgbClr val="C00000"/>
                </a:solidFill>
              </a:rPr>
              <a:t>Burglars Using Social Networks to Target People, Report Says. </a:t>
            </a:r>
          </a:p>
          <a:p>
            <a:pPr lvl="2" fontAlgn="auto">
              <a:spcBef>
                <a:spcPts val="0"/>
              </a:spcBef>
              <a:spcAft>
                <a:spcPts val="0"/>
              </a:spcAft>
              <a:buFont typeface="Arial" panose="020B0604020202020204" pitchFamily="34" charset="0"/>
              <a:buNone/>
              <a:defRPr/>
            </a:pPr>
            <a:r>
              <a:rPr lang="en-US" dirty="0" smtClean="0"/>
              <a:t>http://www.eweek.com/c/a/Midmarket/Burglars-Using-Social-Networks-to-Target-People-Report-Says-410597/ </a:t>
            </a:r>
          </a:p>
          <a:p>
            <a:pPr marL="628650" lvl="1" indent="-171450" fontAlgn="auto">
              <a:spcBef>
                <a:spcPts val="0"/>
              </a:spcBef>
              <a:spcAft>
                <a:spcPts val="0"/>
              </a:spcAft>
              <a:buFont typeface="Arial" panose="020B0604020202020204" pitchFamily="34" charset="0"/>
              <a:buChar char="•"/>
              <a:defRPr/>
            </a:pPr>
            <a:r>
              <a:rPr lang="en-US" b="1" dirty="0" smtClean="0"/>
              <a:t>Criminals use social media in choosing their victims - Don’t give your specific location or vacation information, police say. </a:t>
            </a:r>
            <a:endParaRPr lang="en-US" dirty="0" smtClean="0"/>
          </a:p>
          <a:p>
            <a:pPr lvl="2" fontAlgn="auto">
              <a:spcBef>
                <a:spcPts val="0"/>
              </a:spcBef>
              <a:spcAft>
                <a:spcPts val="0"/>
              </a:spcAft>
              <a:defRPr/>
            </a:pPr>
            <a:r>
              <a:rPr lang="en-US" dirty="0" smtClean="0"/>
              <a:t>http://www.springfieldnewssun.com/news/news/local/criminals-use-social-media-in-choosing-their-vic-1/nMw59/ </a:t>
            </a:r>
          </a:p>
          <a:p>
            <a:pPr marL="628650" lvl="1" indent="-171450" fontAlgn="auto">
              <a:spcBef>
                <a:spcPts val="0"/>
              </a:spcBef>
              <a:spcAft>
                <a:spcPts val="0"/>
              </a:spcAft>
              <a:buFont typeface="Arial" panose="020B0604020202020204" pitchFamily="34" charset="0"/>
              <a:buChar char="•"/>
              <a:defRPr/>
            </a:pPr>
            <a:r>
              <a:rPr lang="en-US" b="1" dirty="0" smtClean="0"/>
              <a:t>Criminal Use of Social Media</a:t>
            </a:r>
            <a:endParaRPr lang="en-US" dirty="0" smtClean="0"/>
          </a:p>
          <a:p>
            <a:pPr lvl="2" fontAlgn="auto">
              <a:spcBef>
                <a:spcPts val="0"/>
              </a:spcBef>
              <a:spcAft>
                <a:spcPts val="0"/>
              </a:spcAft>
              <a:defRPr/>
            </a:pPr>
            <a:r>
              <a:rPr lang="en-US" dirty="0" smtClean="0"/>
              <a:t>http://www.iacpsocialmedia.org/Portals/1/documents/External/NW3CArticle.pdf </a:t>
            </a:r>
          </a:p>
          <a:p>
            <a:pPr marL="628650" lvl="1" indent="-171450" fontAlgn="auto">
              <a:spcBef>
                <a:spcPts val="0"/>
              </a:spcBef>
              <a:spcAft>
                <a:spcPts val="0"/>
              </a:spcAft>
              <a:buFont typeface="Arial" panose="020B0604020202020204" pitchFamily="34" charset="0"/>
              <a:buChar char="•"/>
              <a:defRPr/>
            </a:pPr>
            <a:r>
              <a:rPr lang="en-US" b="1" dirty="0" smtClean="0"/>
              <a:t>Nearly 4 out of 5 of burglars use social networks to find empty homes </a:t>
            </a:r>
            <a:endParaRPr lang="en-US" dirty="0" smtClean="0"/>
          </a:p>
          <a:p>
            <a:pPr lvl="2" fontAlgn="auto">
              <a:spcBef>
                <a:spcPts val="0"/>
              </a:spcBef>
              <a:spcAft>
                <a:spcPts val="0"/>
              </a:spcAft>
              <a:defRPr/>
            </a:pPr>
            <a:r>
              <a:rPr lang="en-US" dirty="0" smtClean="0"/>
              <a:t>http://www.digitaltrends.com/social-media/nearly-4-out-of-5-of-burglars-use-social-networks-to-find-empty-homes/</a:t>
            </a:r>
          </a:p>
          <a:p>
            <a:pPr fontAlgn="auto">
              <a:spcBef>
                <a:spcPts val="0"/>
              </a:spcBef>
              <a:spcAft>
                <a:spcPts val="0"/>
              </a:spcAft>
              <a:buFont typeface="+mj-lt"/>
              <a:buNone/>
              <a:defRPr/>
            </a:pPr>
            <a:endParaRPr lang="en-US" dirty="0" smtClean="0"/>
          </a:p>
          <a:p>
            <a:pPr fontAlgn="auto">
              <a:spcBef>
                <a:spcPts val="0"/>
              </a:spcBef>
              <a:spcAft>
                <a:spcPts val="0"/>
              </a:spcAft>
              <a:buFont typeface="+mj-lt"/>
              <a:buNone/>
              <a:defRPr/>
            </a:pPr>
            <a:r>
              <a:rPr lang="en-US" b="1" dirty="0" smtClean="0"/>
              <a:t>Click</a:t>
            </a:r>
            <a:r>
              <a:rPr lang="en-US" b="1" baseline="0" dirty="0" smtClean="0"/>
              <a:t> to display the “jail bars”, which display in front of the burglar.</a:t>
            </a:r>
            <a:endParaRPr lang="en-US" b="1" dirty="0" smtClean="0"/>
          </a:p>
          <a:p>
            <a:pPr fontAlgn="auto">
              <a:spcBef>
                <a:spcPts val="0"/>
              </a:spcBef>
              <a:spcAft>
                <a:spcPts val="0"/>
              </a:spcAft>
              <a:defRPr/>
            </a:pPr>
            <a:endParaRPr lang="en-US" dirty="0" smtClean="0"/>
          </a:p>
          <a:p>
            <a:pPr fontAlgn="auto">
              <a:spcBef>
                <a:spcPts val="0"/>
              </a:spcBef>
              <a:spcAft>
                <a:spcPts val="0"/>
              </a:spcAft>
              <a:buFont typeface="+mj-lt"/>
              <a:buNone/>
              <a:defRPr/>
            </a:pPr>
            <a:r>
              <a:rPr lang="en-US" b="1" dirty="0" smtClean="0"/>
              <a:t>Part 3 – Click</a:t>
            </a:r>
            <a:r>
              <a:rPr lang="en-US" b="1" baseline="0" dirty="0" smtClean="0"/>
              <a:t> to display each of the</a:t>
            </a:r>
            <a:r>
              <a:rPr lang="en-US" b="1" dirty="0" smtClean="0"/>
              <a:t> 2 “Protect yourself” bullet points.</a:t>
            </a:r>
          </a:p>
          <a:p>
            <a:pPr fontAlgn="auto">
              <a:spcBef>
                <a:spcPts val="0"/>
              </a:spcBef>
              <a:spcAft>
                <a:spcPts val="0"/>
              </a:spcAft>
              <a:defRPr/>
            </a:pPr>
            <a:endParaRPr lang="en-US" dirty="0" smtClean="0"/>
          </a:p>
          <a:p>
            <a:pPr fontAlgn="auto">
              <a:spcBef>
                <a:spcPts val="0"/>
              </a:spcBef>
              <a:spcAft>
                <a:spcPts val="0"/>
              </a:spcAft>
              <a:buFont typeface="Arial" panose="020B0604020202020204" pitchFamily="34" charset="0"/>
              <a:buNone/>
              <a:defRPr/>
            </a:pPr>
            <a:r>
              <a:rPr lang="en-US" b="1" dirty="0" smtClean="0"/>
              <a:t>Image credit:</a:t>
            </a:r>
            <a:r>
              <a:rPr lang="en-US" dirty="0" smtClean="0"/>
              <a:t> </a:t>
            </a:r>
          </a:p>
          <a:p>
            <a:pPr fontAlgn="auto">
              <a:spcBef>
                <a:spcPts val="0"/>
              </a:spcBef>
              <a:spcAft>
                <a:spcPts val="0"/>
              </a:spcAft>
              <a:defRPr/>
            </a:pPr>
            <a:r>
              <a:rPr lang="en-US" dirty="0" smtClean="0"/>
              <a:t>Source: Shutterstock </a:t>
            </a:r>
          </a:p>
          <a:p>
            <a:pPr fontAlgn="auto">
              <a:spcBef>
                <a:spcPts val="0"/>
              </a:spcBef>
              <a:spcAft>
                <a:spcPts val="0"/>
              </a:spcAft>
              <a:defRPr/>
            </a:pPr>
            <a:r>
              <a:rPr lang="en-US" dirty="0" smtClean="0"/>
              <a:t>Title: Burglar</a:t>
            </a:r>
          </a:p>
          <a:p>
            <a:pPr fontAlgn="auto">
              <a:spcBef>
                <a:spcPts val="0"/>
              </a:spcBef>
              <a:spcAft>
                <a:spcPts val="600"/>
              </a:spcAft>
              <a:buFont typeface="Arial" panose="020B0604020202020204" pitchFamily="34" charset="0"/>
              <a:buNone/>
              <a:defRPr/>
            </a:pPr>
            <a:r>
              <a:rPr lang="en-US" dirty="0" smtClean="0"/>
              <a:t>Image ID: 82551844 </a:t>
            </a:r>
          </a:p>
          <a:p>
            <a:pPr fontAlgn="auto">
              <a:spcBef>
                <a:spcPts val="0"/>
              </a:spcBef>
              <a:spcAft>
                <a:spcPts val="600"/>
              </a:spcAft>
              <a:buFont typeface="Arial" panose="020B0604020202020204" pitchFamily="34" charset="0"/>
              <a:buNone/>
              <a:defRPr/>
            </a:pPr>
            <a:r>
              <a:rPr lang="en-US" dirty="0" smtClean="0"/>
              <a:t>URL: http://www.shutterstock.com/pic-82551844/stock-photo-robber.html?src=y1w2dEB0QSdsChS-Kphk0g-4-84</a:t>
            </a:r>
          </a:p>
          <a:p>
            <a:pPr fontAlgn="auto">
              <a:spcBef>
                <a:spcPts val="0"/>
              </a:spcBef>
              <a:spcAft>
                <a:spcPts val="600"/>
              </a:spcAft>
              <a:buFont typeface="Arial" panose="020B0604020202020204" pitchFamily="34" charset="0"/>
              <a:buNone/>
              <a:defRPr/>
            </a:pPr>
            <a:r>
              <a:rPr lang="en-US" dirty="0" smtClean="0"/>
              <a:t>Usage: The U.S. Coast Guard has an account with Shutterstock and may use downloaded images in perpetuity; Rodger Santos is the Shutterstock account representative for the U.S. Coast Guard.</a:t>
            </a:r>
          </a:p>
          <a:p>
            <a:pPr fontAlgn="auto">
              <a:spcBef>
                <a:spcPts val="0"/>
              </a:spcBef>
              <a:spcAft>
                <a:spcPts val="0"/>
              </a:spcAft>
              <a:buFont typeface="Arial" panose="020B0604020202020204" pitchFamily="34" charset="0"/>
              <a:buNone/>
              <a:defRPr/>
            </a:pPr>
            <a:endParaRPr lang="en-US" b="1" dirty="0" smtClean="0"/>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CA5589D-95C8-46BA-9850-14E69FB11AD2}" type="slidenum">
              <a:rPr lang="en-US" altLang="en-US"/>
              <a:pPr/>
              <a:t>31</a:t>
            </a:fld>
            <a:endParaRPr lang="en-US" altLang="en-US" dirty="0"/>
          </a:p>
        </p:txBody>
      </p:sp>
    </p:spTree>
    <p:extLst>
      <p:ext uri="{BB962C8B-B14F-4D97-AF65-F5344CB8AC3E}">
        <p14:creationId xmlns:p14="http://schemas.microsoft.com/office/powerpoint/2010/main" val="989389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dirty="0" smtClean="0"/>
              <a:t>Some times things just don’t go as planned.  The USCG Float Plan makes it easy to communicate those changes to the person holding your float plan using the Itineraries Location “Line Numbers”.</a:t>
            </a:r>
          </a:p>
          <a:p>
            <a:pPr marL="171450" indent="-171450" fontAlgn="auto">
              <a:spcBef>
                <a:spcPts val="0"/>
              </a:spcBef>
              <a:spcAft>
                <a:spcPts val="0"/>
              </a:spcAft>
              <a:buFont typeface="Arial" panose="020B0604020202020204" pitchFamily="34" charset="0"/>
              <a:buChar char="•"/>
              <a:defRPr/>
            </a:pPr>
            <a:r>
              <a:rPr lang="en-US" dirty="0" smtClean="0"/>
              <a:t>Location numbers are located along the left-hand side of the plan enabling quick and easy reference of location information.</a:t>
            </a:r>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Arial" panose="020B0604020202020204" pitchFamily="34" charset="0"/>
              <a:buNone/>
              <a:defRPr/>
            </a:pPr>
            <a:r>
              <a:rPr lang="en-US" dirty="0" smtClean="0"/>
              <a:t>A few possible reasons for a change:</a:t>
            </a:r>
          </a:p>
          <a:p>
            <a:pPr marL="171450" lvl="0" indent="-171450" fontAlgn="auto">
              <a:spcBef>
                <a:spcPts val="0"/>
              </a:spcBef>
              <a:spcAft>
                <a:spcPts val="0"/>
              </a:spcAft>
              <a:buFont typeface="Arial" panose="020B0604020202020204" pitchFamily="34" charset="0"/>
              <a:buChar char="•"/>
              <a:defRPr/>
            </a:pPr>
            <a:r>
              <a:rPr lang="en-US" dirty="0" smtClean="0"/>
              <a:t>Ending your voyage early</a:t>
            </a:r>
          </a:p>
          <a:p>
            <a:pPr marL="171450" lvl="0" indent="-171450" fontAlgn="auto">
              <a:spcBef>
                <a:spcPts val="0"/>
              </a:spcBef>
              <a:spcAft>
                <a:spcPts val="0"/>
              </a:spcAft>
              <a:buFont typeface="Arial" panose="020B0604020202020204" pitchFamily="34" charset="0"/>
              <a:buChar char="•"/>
              <a:defRPr/>
            </a:pPr>
            <a:r>
              <a:rPr lang="en-US" dirty="0" smtClean="0"/>
              <a:t>Cancelling a location/stop</a:t>
            </a:r>
          </a:p>
          <a:p>
            <a:pPr marL="171450" lvl="0" indent="-171450" fontAlgn="auto">
              <a:spcBef>
                <a:spcPts val="0"/>
              </a:spcBef>
              <a:spcAft>
                <a:spcPts val="0"/>
              </a:spcAft>
              <a:buFont typeface="Arial" panose="020B0604020202020204" pitchFamily="34" charset="0"/>
              <a:buChar char="•"/>
              <a:defRPr/>
            </a:pPr>
            <a:r>
              <a:rPr lang="en-US" dirty="0" smtClean="0"/>
              <a:t>Change in a location’s details</a:t>
            </a:r>
          </a:p>
          <a:p>
            <a:pPr marL="171450" lvl="0" indent="-171450" fontAlgn="auto">
              <a:spcBef>
                <a:spcPts val="0"/>
              </a:spcBef>
              <a:spcAft>
                <a:spcPts val="0"/>
              </a:spcAft>
              <a:buFont typeface="Arial" panose="020B0604020202020204" pitchFamily="34" charset="0"/>
              <a:buChar char="•"/>
              <a:defRPr/>
            </a:pPr>
            <a:endParaRPr lang="en-US" dirty="0" smtClean="0"/>
          </a:p>
          <a:p>
            <a:pPr marL="0" lvl="0" indent="0" fontAlgn="auto">
              <a:spcBef>
                <a:spcPts val="0"/>
              </a:spcBef>
              <a:spcAft>
                <a:spcPts val="0"/>
              </a:spcAft>
              <a:buFont typeface="Arial" panose="020B0604020202020204" pitchFamily="34" charset="0"/>
              <a:buNone/>
              <a:defRPr/>
            </a:pPr>
            <a:r>
              <a:rPr lang="en-US" dirty="0" smtClean="0"/>
              <a:t>Prompt the class for</a:t>
            </a:r>
            <a:r>
              <a:rPr lang="en-US" baseline="0" dirty="0" smtClean="0"/>
              <a:t> additional reasons a change may need to be made.</a:t>
            </a:r>
            <a:endParaRPr lang="en-US" dirty="0" smtClean="0"/>
          </a:p>
          <a:p>
            <a:pPr fontAlgn="auto">
              <a:spcBef>
                <a:spcPts val="0"/>
              </a:spcBef>
              <a:spcAft>
                <a:spcPts val="0"/>
              </a:spcAft>
              <a:buFont typeface="Arial" panose="020B0604020202020204" pitchFamily="34" charset="0"/>
              <a:buNone/>
              <a:defRPr/>
            </a:pPr>
            <a:endParaRPr lang="en-US" dirty="0" smtClean="0"/>
          </a:p>
          <a:p>
            <a:pPr fontAlgn="auto">
              <a:spcBef>
                <a:spcPts val="0"/>
              </a:spcBef>
              <a:spcAft>
                <a:spcPts val="0"/>
              </a:spcAft>
              <a:buFont typeface="+mj-lt"/>
              <a:buNone/>
              <a:defRPr/>
            </a:pPr>
            <a:endParaRPr lang="en-US" dirty="0" smtClean="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59E3226-2D49-43C5-8F64-DB03C1124A03}" type="slidenum">
              <a:rPr lang="en-US" altLang="en-US"/>
              <a:pPr/>
              <a:t>32</a:t>
            </a:fld>
            <a:endParaRPr lang="en-US" altLang="en-US" dirty="0"/>
          </a:p>
        </p:txBody>
      </p:sp>
    </p:spTree>
    <p:extLst>
      <p:ext uri="{BB962C8B-B14F-4D97-AF65-F5344CB8AC3E}">
        <p14:creationId xmlns:p14="http://schemas.microsoft.com/office/powerpoint/2010/main" val="509731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Explain what can happen if you fail to close your plan:</a:t>
            </a:r>
            <a:endParaRPr lang="en-US" sz="400" dirty="0" smtClean="0"/>
          </a:p>
          <a:p>
            <a:pPr marL="171450" indent="-171450" fontAlgn="auto">
              <a:spcBef>
                <a:spcPts val="0"/>
              </a:spcBef>
              <a:spcAft>
                <a:spcPts val="0"/>
              </a:spcAft>
              <a:buFont typeface="Arial" panose="020B0604020202020204" pitchFamily="34" charset="0"/>
              <a:buChar char="•"/>
              <a:defRPr/>
            </a:pPr>
            <a:r>
              <a:rPr lang="en-US" dirty="0" smtClean="0"/>
              <a:t>Unnecessary deployment of assets &amp; personnel.</a:t>
            </a:r>
          </a:p>
          <a:p>
            <a:pPr marL="171450" indent="-171450" fontAlgn="auto">
              <a:spcBef>
                <a:spcPts val="0"/>
              </a:spcBef>
              <a:spcAft>
                <a:spcPts val="0"/>
              </a:spcAft>
              <a:buFont typeface="Arial" panose="020B0604020202020204" pitchFamily="34" charset="0"/>
              <a:buChar char="•"/>
              <a:defRPr/>
            </a:pPr>
            <a:r>
              <a:rPr lang="en-US" dirty="0" smtClean="0"/>
              <a:t>May adversely affect the deployment of assets to another Search and Rescue mission elsewhere.</a:t>
            </a:r>
          </a:p>
          <a:p>
            <a:pPr fontAlgn="auto">
              <a:spcBef>
                <a:spcPts val="0"/>
              </a:spcBef>
              <a:spcAft>
                <a:spcPts val="0"/>
              </a:spcAft>
              <a:buFont typeface="Arial" panose="020B0604020202020204" pitchFamily="34" charset="0"/>
              <a:buNone/>
              <a:defRPr/>
            </a:pPr>
            <a:endParaRPr lang="en-US" dirty="0" smtClean="0"/>
          </a:p>
          <a:p>
            <a:pPr marL="171450" indent="-171450" fontAlgn="auto">
              <a:spcBef>
                <a:spcPts val="0"/>
              </a:spcBef>
              <a:spcAft>
                <a:spcPts val="0"/>
              </a:spcAft>
              <a:buFont typeface="Arial" panose="020B0604020202020204" pitchFamily="34" charset="0"/>
              <a:buChar char="•"/>
              <a:defRPr/>
            </a:pPr>
            <a:endParaRPr lang="en-US" dirty="0" smtClean="0"/>
          </a:p>
          <a:p>
            <a:pPr marL="171450" indent="-171450" fontAlgn="auto">
              <a:spcBef>
                <a:spcPts val="0"/>
              </a:spcBef>
              <a:spcAft>
                <a:spcPts val="0"/>
              </a:spcAft>
              <a:buFont typeface="Arial" panose="020B0604020202020204" pitchFamily="34" charset="0"/>
              <a:buChar char="•"/>
              <a:defRPr/>
            </a:pPr>
            <a:endParaRPr lang="en-US" dirty="0" smtClean="0"/>
          </a:p>
          <a:p>
            <a:pPr fontAlgn="auto">
              <a:spcBef>
                <a:spcPts val="0"/>
              </a:spcBef>
              <a:spcAft>
                <a:spcPts val="0"/>
              </a:spcAft>
              <a:defRPr/>
            </a:pPr>
            <a:endParaRPr lang="en-US" dirty="0"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438FFD-93EA-4155-BC30-EAA8784BED2A}" type="slidenum">
              <a:rPr lang="en-US" altLang="en-US"/>
              <a:pPr/>
              <a:t>33</a:t>
            </a:fld>
            <a:endParaRPr lang="en-US" altLang="en-US" dirty="0"/>
          </a:p>
        </p:txBody>
      </p:sp>
    </p:spTree>
    <p:extLst>
      <p:ext uri="{BB962C8B-B14F-4D97-AF65-F5344CB8AC3E}">
        <p14:creationId xmlns:p14="http://schemas.microsoft.com/office/powerpoint/2010/main" val="2106167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1 slide in this</a:t>
            </a:r>
            <a:r>
              <a:rPr lang="en-US" baseline="0" dirty="0" smtClean="0"/>
              <a:t> chapter.</a:t>
            </a:r>
            <a:endParaRPr lang="en-US" dirty="0" smtClean="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52E3A24-BBF9-4361-8DF5-FD7E0F38B0AE}" type="slidenum">
              <a:rPr lang="en-US" altLang="en-US"/>
              <a:pPr/>
              <a:t>34</a:t>
            </a:fld>
            <a:endParaRPr lang="en-US" altLang="en-US" dirty="0"/>
          </a:p>
        </p:txBody>
      </p:sp>
    </p:spTree>
    <p:extLst>
      <p:ext uri="{BB962C8B-B14F-4D97-AF65-F5344CB8AC3E}">
        <p14:creationId xmlns:p14="http://schemas.microsoft.com/office/powerpoint/2010/main" val="96471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Only Adobe Reader version 9 (or later) will allow you to </a:t>
            </a:r>
            <a:r>
              <a:rPr lang="en-US" altLang="en-US" b="1" dirty="0" smtClean="0"/>
              <a:t>Save</a:t>
            </a:r>
            <a:r>
              <a:rPr lang="en-US" altLang="en-US" dirty="0" smtClean="0"/>
              <a:t>, </a:t>
            </a:r>
            <a:r>
              <a:rPr lang="en-US" altLang="en-US" b="1" dirty="0" smtClean="0"/>
              <a:t>Print</a:t>
            </a:r>
            <a:r>
              <a:rPr lang="en-US" altLang="en-US" dirty="0" smtClean="0"/>
              <a:t> and </a:t>
            </a:r>
            <a:r>
              <a:rPr lang="en-US" altLang="en-US" b="1" dirty="0" smtClean="0"/>
              <a:t>Send</a:t>
            </a:r>
            <a:r>
              <a:rPr lang="en-US" altLang="en-US" dirty="0" smtClean="0"/>
              <a:t> the data students enter into the USCG Float Plan.  </a:t>
            </a:r>
          </a:p>
          <a:p>
            <a:pPr>
              <a:spcBef>
                <a:spcPct val="0"/>
              </a:spcBef>
            </a:pPr>
            <a:endParaRPr lang="en-US" altLang="en-US" dirty="0" smtClean="0"/>
          </a:p>
          <a:p>
            <a:pPr>
              <a:spcBef>
                <a:spcPct val="0"/>
              </a:spcBef>
            </a:pPr>
            <a:r>
              <a:rPr lang="en-US" altLang="en-US" dirty="0" smtClean="0"/>
              <a:t>Earlier (older) versions of Adobe Reader </a:t>
            </a:r>
            <a:r>
              <a:rPr lang="en-US" altLang="en-US" b="1" dirty="0" smtClean="0"/>
              <a:t>are not able</a:t>
            </a:r>
            <a:r>
              <a:rPr lang="en-US" altLang="en-US" dirty="0" smtClean="0"/>
              <a:t> to Save or Send data entered into the form.  Any data that is entered will be lost once the program is closed.  If the students currently have an older version of Adobe Reader, recommend that they download the newest version possible based on the operating system they are currently using.  It is a simple process and only takes a few minutes to complete. </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B3ABDE-B981-4CB7-9FC9-7F05E2C298A1}" type="slidenum">
              <a:rPr lang="en-US" altLang="en-US"/>
              <a:pPr/>
              <a:t>35</a:t>
            </a:fld>
            <a:endParaRPr lang="en-US" altLang="en-US" dirty="0"/>
          </a:p>
        </p:txBody>
      </p:sp>
    </p:spTree>
    <p:extLst>
      <p:ext uri="{BB962C8B-B14F-4D97-AF65-F5344CB8AC3E}">
        <p14:creationId xmlns:p14="http://schemas.microsoft.com/office/powerpoint/2010/main" val="2483009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of 4</a:t>
            </a:r>
            <a:r>
              <a:rPr lang="en-US" baseline="0" dirty="0" smtClean="0"/>
              <a:t> closing slides.</a:t>
            </a:r>
            <a:endParaRPr lang="en-US" dirty="0"/>
          </a:p>
        </p:txBody>
      </p:sp>
      <p:sp>
        <p:nvSpPr>
          <p:cNvPr id="4" name="Slide Number Placeholder 3"/>
          <p:cNvSpPr>
            <a:spLocks noGrp="1"/>
          </p:cNvSpPr>
          <p:nvPr>
            <p:ph type="sldNum" sz="quarter" idx="10"/>
          </p:nvPr>
        </p:nvSpPr>
        <p:spPr/>
        <p:txBody>
          <a:bodyPr/>
          <a:lstStyle/>
          <a:p>
            <a:fld id="{9A84E92C-89EB-4002-9234-0F8FFEC8DBC0}" type="slidenum">
              <a:rPr lang="en-US" altLang="en-US" smtClean="0"/>
              <a:pPr/>
              <a:t>36</a:t>
            </a:fld>
            <a:endParaRPr lang="en-US" altLang="en-US" dirty="0"/>
          </a:p>
        </p:txBody>
      </p:sp>
    </p:spTree>
    <p:extLst>
      <p:ext uri="{BB962C8B-B14F-4D97-AF65-F5344CB8AC3E}">
        <p14:creationId xmlns:p14="http://schemas.microsoft.com/office/powerpoint/2010/main" val="4008874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Image Credit:</a:t>
            </a:r>
            <a:r>
              <a:rPr lang="en-US" altLang="en-US" dirty="0" smtClean="0"/>
              <a:t> </a:t>
            </a:r>
          </a:p>
          <a:p>
            <a:pPr>
              <a:spcBef>
                <a:spcPct val="0"/>
              </a:spcBef>
            </a:pPr>
            <a:r>
              <a:rPr lang="en-US" altLang="en-US" dirty="0" smtClean="0"/>
              <a:t>Artist Julien Berthier (www.julienberthier.org) created a boat called “Love Love” that appears as though it is sinking.  In fact, it is a fully functioning boat that is driven in this “sinking” position.  For a picture of the boat, out of the water, see: http://www.julienberthier.org/Love-love.html.</a:t>
            </a:r>
          </a:p>
          <a:p>
            <a:pPr>
              <a:spcBef>
                <a:spcPct val="0"/>
              </a:spcBef>
            </a:pPr>
            <a:endParaRPr lang="en-US" altLang="en-US" dirty="0" smtClean="0"/>
          </a:p>
          <a:p>
            <a:pPr>
              <a:spcBef>
                <a:spcPct val="0"/>
              </a:spcBef>
            </a:pPr>
            <a:r>
              <a:rPr lang="en-US" altLang="en-US" dirty="0" smtClean="0"/>
              <a:t>Permission to use “Love Love” photograph was granted by artist Julien Berthier on 30-SEP-2014 and is on file with the Public Education Directorate.</a:t>
            </a:r>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B79BDE6-A101-4F53-8A87-B4082A7A6583}" type="slidenum">
              <a:rPr lang="en-US" altLang="en-US"/>
              <a:pPr/>
              <a:t>37</a:t>
            </a:fld>
            <a:endParaRPr lang="en-US" altLang="en-US" dirty="0"/>
          </a:p>
        </p:txBody>
      </p:sp>
    </p:spTree>
    <p:extLst>
      <p:ext uri="{BB962C8B-B14F-4D97-AF65-F5344CB8AC3E}">
        <p14:creationId xmlns:p14="http://schemas.microsoft.com/office/powerpoint/2010/main" val="604041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altLang="en-US" b="1" dirty="0" smtClean="0"/>
              <a:t>Option:</a:t>
            </a:r>
            <a:r>
              <a:rPr lang="en-US" altLang="en-US" dirty="0" smtClean="0"/>
              <a:t> If you want to hand out a copy of the float plan to each student, this is the point in the presentation when you should do it.  Allow a few minutes for students to digest the form and then move to answering any questions.</a:t>
            </a:r>
          </a:p>
          <a:p>
            <a:pPr fontAlgn="auto">
              <a:spcBef>
                <a:spcPts val="0"/>
              </a:spcBef>
              <a:spcAft>
                <a:spcPts val="0"/>
              </a:spcAft>
              <a:defRPr/>
            </a:pPr>
            <a:endParaRPr lang="en-US" dirty="0" smtClean="0"/>
          </a:p>
          <a:p>
            <a:pPr fontAlgn="auto">
              <a:spcBef>
                <a:spcPts val="0"/>
              </a:spcBef>
              <a:spcAft>
                <a:spcPts val="0"/>
              </a:spcAft>
              <a:defRPr/>
            </a:pPr>
            <a:r>
              <a:rPr lang="en-US" b="1" dirty="0" smtClean="0"/>
              <a:t>Now:</a:t>
            </a:r>
          </a:p>
          <a:p>
            <a:pPr marL="228600" indent="-228600" fontAlgn="auto">
              <a:spcBef>
                <a:spcPts val="0"/>
              </a:spcBef>
              <a:spcAft>
                <a:spcPts val="0"/>
              </a:spcAft>
              <a:buFontTx/>
              <a:buAutoNum type="arabicPeriod"/>
              <a:defRPr/>
            </a:pPr>
            <a:r>
              <a:rPr lang="en-US" dirty="0" smtClean="0"/>
              <a:t>Answer any final student questions.</a:t>
            </a:r>
          </a:p>
          <a:p>
            <a:pPr marL="228600" indent="-228600" fontAlgn="auto">
              <a:spcBef>
                <a:spcPts val="0"/>
              </a:spcBef>
              <a:spcAft>
                <a:spcPts val="0"/>
              </a:spcAft>
              <a:buFontTx/>
              <a:buAutoNum type="arabicPeriod"/>
              <a:defRPr/>
            </a:pPr>
            <a:r>
              <a:rPr lang="en-US" dirty="0" smtClean="0"/>
              <a:t>Display the next slide.</a:t>
            </a:r>
            <a:endParaRPr lang="en-US" dirty="0"/>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D7393E-61A2-43F7-AF8A-8F9433FD3A39}" type="slidenum">
              <a:rPr lang="en-US" altLang="en-US"/>
              <a:pPr/>
              <a:t>38</a:t>
            </a:fld>
            <a:endParaRPr lang="en-US" altLang="en-US" dirty="0"/>
          </a:p>
        </p:txBody>
      </p:sp>
    </p:spTree>
    <p:extLst>
      <p:ext uri="{BB962C8B-B14F-4D97-AF65-F5344CB8AC3E}">
        <p14:creationId xmlns:p14="http://schemas.microsoft.com/office/powerpoint/2010/main" val="2900933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This is the last Slide:</a:t>
            </a:r>
          </a:p>
          <a:p>
            <a:pPr>
              <a:spcBef>
                <a:spcPct val="0"/>
              </a:spcBef>
            </a:pPr>
            <a:endParaRPr lang="en-US" altLang="en-US" dirty="0" smtClean="0"/>
          </a:p>
          <a:p>
            <a:pPr>
              <a:spcBef>
                <a:spcPct val="0"/>
              </a:spcBef>
            </a:pPr>
            <a:r>
              <a:rPr lang="en-US" altLang="en-US" dirty="0" smtClean="0"/>
              <a:t>Remind students that they can always be assured of getting the latest version from the USCG Float Plan by visiting the Float Plan Central website: www.floatplancentral.org</a:t>
            </a:r>
          </a:p>
          <a:p>
            <a:pPr>
              <a:spcBef>
                <a:spcPct val="0"/>
              </a:spcBef>
            </a:pPr>
            <a:endParaRPr lang="en-US" altLang="en-US" dirty="0" smtClean="0"/>
          </a:p>
          <a:p>
            <a:pPr>
              <a:spcBef>
                <a:spcPct val="0"/>
              </a:spcBef>
            </a:pPr>
            <a:r>
              <a:rPr lang="en-US" altLang="en-US" b="1" dirty="0" smtClean="0"/>
              <a:t>Historical Note:</a:t>
            </a:r>
          </a:p>
          <a:p>
            <a:pPr>
              <a:spcBef>
                <a:spcPct val="0"/>
              </a:spcBef>
            </a:pPr>
            <a:endParaRPr lang="en-US" altLang="en-US" dirty="0" smtClean="0"/>
          </a:p>
          <a:p>
            <a:pPr>
              <a:spcBef>
                <a:spcPct val="0"/>
              </a:spcBef>
            </a:pPr>
            <a:r>
              <a:rPr lang="en-US" altLang="en-US" dirty="0" smtClean="0"/>
              <a:t>Some boating websites (webmasters) have physically downloaded a copy of the USCG Float Plan and placed it on heir website, instead of linking directly to the USCG Float Plan on the Float Plan Central website.  And more times than not, they neglect to keep this copy it updated.  It is not uncommon to for such websites to be two or more versions behind the most current release.  Although this practice is less common today than it was a several years ago, some webmasters still do it. </a:t>
            </a:r>
          </a:p>
          <a:p>
            <a:pPr>
              <a:spcBef>
                <a:spcPct val="0"/>
              </a:spcBef>
            </a:pPr>
            <a:endParaRPr lang="en-US" altLang="en-US" dirty="0" smtClean="0"/>
          </a:p>
          <a:p>
            <a:pPr>
              <a:spcBef>
                <a:spcPct val="0"/>
              </a:spcBef>
            </a:pPr>
            <a:r>
              <a:rPr lang="en-US" altLang="en-US" dirty="0" smtClean="0"/>
              <a:t>If a students favorite boating website still follows this practice (they can determine this by hovering over the link), they contact the webmaster and request that they link directly to the USCG Float Plan on the Float Plan Central website so their customers are assured of getting the most current version: </a:t>
            </a:r>
            <a:r>
              <a:rPr lang="en-US" altLang="en-US" i="1" dirty="0" smtClean="0"/>
              <a:t>http://www.floatplancentral.org/download/USCGFloatPlan.pdf</a:t>
            </a:r>
            <a:r>
              <a:rPr lang="en-US" altLang="en-US" dirty="0" smtClean="0"/>
              <a:t>.  It will save the webmaster the time and labor of having to continually check Float Plan Central to determine whether or not there has been an update.  It’s a Win/Win for everyone.</a:t>
            </a:r>
          </a:p>
          <a:p>
            <a:pPr>
              <a:spcBef>
                <a:spcPct val="0"/>
              </a:spcBef>
            </a:pPr>
            <a:endParaRPr lang="en-US" altLang="en-US" i="1" dirty="0" smtClean="0"/>
          </a:p>
          <a:p>
            <a:pPr>
              <a:spcBef>
                <a:spcPct val="0"/>
              </a:spcBef>
            </a:pPr>
            <a:r>
              <a:rPr lang="en-US" altLang="en-US" i="1" dirty="0" smtClean="0"/>
              <a:t>It is important to note that the URL used to download the USCG Float Plan has not changed since the Float Plan Central website went live in 2003.</a:t>
            </a:r>
          </a:p>
          <a:p>
            <a:pPr>
              <a:spcBef>
                <a:spcPct val="0"/>
              </a:spcBef>
            </a:pPr>
            <a:endParaRPr lang="en-US" altLang="en-US" dirty="0" smtClean="0"/>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9A8670-A87C-40CF-8D55-C3F2FDA6BD83}" type="slidenum">
              <a:rPr lang="en-US" altLang="en-US"/>
              <a:pPr/>
              <a:t>39</a:t>
            </a:fld>
            <a:endParaRPr lang="en-US" altLang="en-US" dirty="0"/>
          </a:p>
        </p:txBody>
      </p:sp>
    </p:spTree>
    <p:extLst>
      <p:ext uri="{BB962C8B-B14F-4D97-AF65-F5344CB8AC3E}">
        <p14:creationId xmlns:p14="http://schemas.microsoft.com/office/powerpoint/2010/main" val="406549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Photo 1 of 2: </a:t>
            </a:r>
          </a:p>
          <a:p>
            <a:pPr>
              <a:spcBef>
                <a:spcPct val="0"/>
              </a:spcBef>
            </a:pPr>
            <a:r>
              <a:rPr lang="en-US" altLang="en-US" dirty="0" smtClean="0"/>
              <a:t>Title: “Nick Schuyler waits aboard his overturned boat as the Coast Guard locates him.”</a:t>
            </a:r>
          </a:p>
          <a:p>
            <a:pPr>
              <a:spcBef>
                <a:spcPct val="0"/>
              </a:spcBef>
            </a:pPr>
            <a:r>
              <a:rPr lang="en-US" altLang="en-US" dirty="0" smtClean="0"/>
              <a:t>Date: Mar 2nd, 2009</a:t>
            </a:r>
            <a:endParaRPr lang="en-US" altLang="en-US" b="1" dirty="0" smtClean="0"/>
          </a:p>
          <a:p>
            <a:pPr>
              <a:spcBef>
                <a:spcPct val="0"/>
              </a:spcBef>
            </a:pPr>
            <a:r>
              <a:rPr lang="en-US" altLang="en-US" dirty="0" smtClean="0"/>
              <a:t>Credit: Coast Guard photo by Fireman Adam Campbell</a:t>
            </a:r>
          </a:p>
          <a:p>
            <a:pPr>
              <a:spcBef>
                <a:spcPct val="0"/>
              </a:spcBef>
            </a:pPr>
            <a:endParaRPr lang="en-US" altLang="en-US" dirty="0" smtClean="0"/>
          </a:p>
          <a:p>
            <a:pPr>
              <a:spcBef>
                <a:spcPct val="0"/>
              </a:spcBef>
            </a:pPr>
            <a:r>
              <a:rPr lang="en-US" altLang="en-US" b="1" dirty="0" smtClean="0"/>
              <a:t>Note:</a:t>
            </a:r>
            <a:r>
              <a:rPr lang="en-US" altLang="en-US" dirty="0" smtClean="0"/>
              <a:t> See slide entitled “The Choice is yours” for full story.</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1D6F095-53E7-488F-ABB3-36833132519B}" type="slidenum">
              <a:rPr lang="en-US" altLang="en-US"/>
              <a:pPr/>
              <a:t>4</a:t>
            </a:fld>
            <a:endParaRPr lang="en-US" altLang="en-US" dirty="0"/>
          </a:p>
        </p:txBody>
      </p:sp>
    </p:spTree>
    <p:extLst>
      <p:ext uri="{BB962C8B-B14F-4D97-AF65-F5344CB8AC3E}">
        <p14:creationId xmlns:p14="http://schemas.microsoft.com/office/powerpoint/2010/main" val="77521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Photo 2 of 2:</a:t>
            </a:r>
          </a:p>
          <a:p>
            <a:pPr>
              <a:spcBef>
                <a:spcPct val="0"/>
              </a:spcBef>
            </a:pPr>
            <a:r>
              <a:rPr lang="en-US" altLang="en-US" dirty="0" smtClean="0"/>
              <a:t>Title: “A Coast Guard Cutter Tornado small boat rescues Nick Schuyler.”</a:t>
            </a:r>
          </a:p>
          <a:p>
            <a:pPr>
              <a:spcBef>
                <a:spcPct val="0"/>
              </a:spcBef>
            </a:pPr>
            <a:r>
              <a:rPr lang="en-US" altLang="en-US" dirty="0" smtClean="0"/>
              <a:t>Date: Mar 2nd, 2009</a:t>
            </a:r>
          </a:p>
          <a:p>
            <a:pPr>
              <a:spcBef>
                <a:spcPct val="0"/>
              </a:spcBef>
            </a:pPr>
            <a:r>
              <a:rPr lang="en-US" altLang="en-US" dirty="0" smtClean="0"/>
              <a:t>Credit: Coast Guard photo by Fireman Adam Campbell.</a:t>
            </a:r>
          </a:p>
          <a:p>
            <a:pPr>
              <a:spcBef>
                <a:spcPct val="0"/>
              </a:spcBef>
            </a:pPr>
            <a:endParaRPr lang="en-US" altLang="en-US" dirty="0" smtClean="0"/>
          </a:p>
          <a:p>
            <a:pPr>
              <a:spcBef>
                <a:spcPct val="0"/>
              </a:spcBef>
            </a:pPr>
            <a:r>
              <a:rPr lang="en-US" altLang="en-US" b="1" dirty="0" smtClean="0"/>
              <a:t>Note:</a:t>
            </a:r>
            <a:r>
              <a:rPr lang="en-US" altLang="en-US" dirty="0" smtClean="0"/>
              <a:t> See slide entitled “The Choice is yours” for full story.</a:t>
            </a:r>
          </a:p>
          <a:p>
            <a:pPr>
              <a:spcBef>
                <a:spcPct val="0"/>
              </a:spcBef>
            </a:pPr>
            <a:endParaRPr lang="en-US" altLang="en-US" dirty="0" smtClean="0"/>
          </a:p>
          <a:p>
            <a:pPr>
              <a:spcBef>
                <a:spcPct val="0"/>
              </a:spcBef>
            </a:pPr>
            <a:endParaRPr lang="en-US" altLang="en-US" dirty="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82065E-FAB3-4583-96C8-3CF33BA89F65}" type="slidenum">
              <a:rPr lang="en-US" altLang="en-US"/>
              <a:pPr/>
              <a:t>5</a:t>
            </a:fld>
            <a:endParaRPr lang="en-US" altLang="en-US" dirty="0"/>
          </a:p>
        </p:txBody>
      </p:sp>
    </p:spTree>
    <p:extLst>
      <p:ext uri="{BB962C8B-B14F-4D97-AF65-F5344CB8AC3E}">
        <p14:creationId xmlns:p14="http://schemas.microsoft.com/office/powerpoint/2010/main" val="194511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t>“Coast Guard rescues missing boater off Clearwater”</a:t>
            </a:r>
          </a:p>
          <a:p>
            <a:pPr fontAlgn="auto">
              <a:spcBef>
                <a:spcPts val="0"/>
              </a:spcBef>
              <a:spcAft>
                <a:spcPts val="0"/>
              </a:spcAft>
              <a:defRPr/>
            </a:pPr>
            <a:r>
              <a:rPr lang="en-US" dirty="0" smtClean="0"/>
              <a:t>Mar 2nd, 2009</a:t>
            </a:r>
          </a:p>
          <a:p>
            <a:pPr fontAlgn="auto">
              <a:spcBef>
                <a:spcPts val="0"/>
              </a:spcBef>
              <a:spcAft>
                <a:spcPts val="0"/>
              </a:spcAft>
              <a:defRPr/>
            </a:pPr>
            <a:r>
              <a:rPr lang="en-US" dirty="0" smtClean="0"/>
              <a:t>Miami – Crewmembers from Coast Guard Air Station Clearwater, Fla., and the Coast Guard Cutter Tornado rescue Nick Schuyler from an overturned vessel 35 miles west of Tampa Bay, Fla., Monday, March 2, 2009.  Watchstanders at Coast Guard Sector St. Petersburg, Fla., received a call Sunday around 1:30 a.m. reporting that four friends, Schuyler, Victor “Marquis” Cooper, Corey Smith and William Bleakley did not return from their fishing trip.</a:t>
            </a:r>
          </a:p>
          <a:p>
            <a:pPr fontAlgn="auto">
              <a:spcBef>
                <a:spcPts val="0"/>
              </a:spcBef>
              <a:spcAft>
                <a:spcPts val="0"/>
              </a:spcAft>
              <a:defRPr/>
            </a:pPr>
            <a:endParaRPr lang="en-US" dirty="0" smtClean="0"/>
          </a:p>
          <a:p>
            <a:pPr fontAlgn="auto">
              <a:spcBef>
                <a:spcPts val="0"/>
              </a:spcBef>
              <a:spcAft>
                <a:spcPts val="0"/>
              </a:spcAft>
              <a:defRPr/>
            </a:pPr>
            <a:r>
              <a:rPr lang="en-US" dirty="0" smtClean="0"/>
              <a:t>Coast Guard photos by Fireman Adam Campbell. </a:t>
            </a:r>
          </a:p>
          <a:p>
            <a:pPr fontAlgn="auto">
              <a:spcBef>
                <a:spcPts val="0"/>
              </a:spcBef>
              <a:spcAft>
                <a:spcPts val="0"/>
              </a:spcAft>
              <a:defRPr/>
            </a:pPr>
            <a:endParaRPr lang="en-US" dirty="0" smtClean="0"/>
          </a:p>
          <a:p>
            <a:pPr fontAlgn="auto">
              <a:spcBef>
                <a:spcPts val="0"/>
              </a:spcBef>
              <a:spcAft>
                <a:spcPts val="0"/>
              </a:spcAft>
              <a:defRPr/>
            </a:pPr>
            <a:r>
              <a:rPr lang="en-US" b="1" dirty="0" smtClean="0"/>
              <a:t>References:</a:t>
            </a:r>
          </a:p>
          <a:p>
            <a:pPr marL="171450" indent="-171450" fontAlgn="auto">
              <a:spcBef>
                <a:spcPts val="0"/>
              </a:spcBef>
              <a:spcAft>
                <a:spcPts val="0"/>
              </a:spcAft>
              <a:buFont typeface="Arial" panose="020B0604020202020204" pitchFamily="34" charset="0"/>
              <a:buChar char="•"/>
              <a:defRPr/>
            </a:pPr>
            <a:r>
              <a:rPr lang="en-US" b="1" dirty="0" smtClean="0"/>
              <a:t>Coast Guard photos:</a:t>
            </a:r>
            <a:r>
              <a:rPr lang="en-US" dirty="0" smtClean="0"/>
              <a:t> http://coastguardnews.com/photo-coast-guard-rescues-missing-boater-off-clearwater/2009/03/02/</a:t>
            </a:r>
          </a:p>
          <a:p>
            <a:pPr marL="171450" indent="-171450" fontAlgn="auto">
              <a:spcBef>
                <a:spcPts val="0"/>
              </a:spcBef>
              <a:spcAft>
                <a:spcPts val="0"/>
              </a:spcAft>
              <a:buFont typeface="Arial" panose="020B0604020202020204" pitchFamily="34" charset="0"/>
              <a:buChar char="•"/>
              <a:defRPr/>
            </a:pPr>
            <a:r>
              <a:rPr lang="en-US" b="1" dirty="0" smtClean="0"/>
              <a:t>Fox News story:</a:t>
            </a:r>
            <a:r>
              <a:rPr lang="en-US" dirty="0" smtClean="0"/>
              <a:t> http://www.foxnews.com/story/2009/03/04/florida-boat-accident-survivor-2-nfl-players-gave-up-hope/</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A494E8-1A3F-4658-A02E-B67A10A0D822}" type="slidenum">
              <a:rPr lang="en-US" altLang="en-US"/>
              <a:pPr/>
              <a:t>6</a:t>
            </a:fld>
            <a:endParaRPr lang="en-US" altLang="en-US" dirty="0"/>
          </a:p>
        </p:txBody>
      </p:sp>
    </p:spTree>
    <p:extLst>
      <p:ext uri="{BB962C8B-B14F-4D97-AF65-F5344CB8AC3E}">
        <p14:creationId xmlns:p14="http://schemas.microsoft.com/office/powerpoint/2010/main" val="108135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Image Credits:</a:t>
            </a:r>
          </a:p>
          <a:p>
            <a:pPr>
              <a:spcBef>
                <a:spcPct val="0"/>
              </a:spcBef>
            </a:pPr>
            <a:r>
              <a:rPr lang="en-US" altLang="en-US" dirty="0" smtClean="0"/>
              <a:t>Source: Microsoft Office Image Library </a:t>
            </a:r>
          </a:p>
          <a:p>
            <a:pPr>
              <a:spcBef>
                <a:spcPct val="0"/>
              </a:spcBef>
            </a:pPr>
            <a:r>
              <a:rPr lang="en-US" altLang="en-US" dirty="0" smtClean="0"/>
              <a:t>Title: “Man on beach in swim gear.”</a:t>
            </a:r>
          </a:p>
          <a:p>
            <a:pPr>
              <a:spcBef>
                <a:spcPct val="0"/>
              </a:spcBef>
            </a:pPr>
            <a:r>
              <a:rPr lang="en-US" altLang="en-US" dirty="0" smtClean="0"/>
              <a:t>URL: http://office.microsoft.com/en-us/images/results.aspx?qu=beach#ai:MP900442474|</a:t>
            </a:r>
          </a:p>
          <a:p>
            <a:pPr>
              <a:spcBef>
                <a:spcPct val="0"/>
              </a:spcBef>
            </a:pPr>
            <a:endParaRPr lang="en-US" altLang="en-US" dirty="0" smtClean="0"/>
          </a:p>
          <a:p>
            <a:pPr>
              <a:spcBef>
                <a:spcPct val="0"/>
              </a:spcBef>
            </a:pPr>
            <a:endParaRPr lang="en-US" altLang="en-US" dirty="0"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36603E-9CA1-49F1-8913-64E6B0B4FDA3}" type="slidenum">
              <a:rPr lang="en-US" altLang="en-US"/>
              <a:pPr/>
              <a:t>7</a:t>
            </a:fld>
            <a:endParaRPr lang="en-US" altLang="en-US" dirty="0"/>
          </a:p>
        </p:txBody>
      </p:sp>
    </p:spTree>
    <p:extLst>
      <p:ext uri="{BB962C8B-B14F-4D97-AF65-F5344CB8AC3E}">
        <p14:creationId xmlns:p14="http://schemas.microsoft.com/office/powerpoint/2010/main" val="116620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Agenda</a:t>
            </a:r>
          </a:p>
          <a:p>
            <a:pPr>
              <a:spcBef>
                <a:spcPct val="0"/>
              </a:spcBef>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4 slides in the</a:t>
            </a:r>
            <a:r>
              <a:rPr lang="en-US" baseline="0" dirty="0" smtClean="0"/>
              <a:t> 1</a:t>
            </a:r>
            <a:r>
              <a:rPr lang="en-US" baseline="30000" dirty="0" smtClean="0"/>
              <a:t>st</a:t>
            </a:r>
            <a:r>
              <a:rPr lang="en-US" baseline="0" dirty="0" smtClean="0"/>
              <a:t> chapter.</a:t>
            </a:r>
            <a:endParaRPr lang="en-US" dirty="0"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0B093E-4D51-450A-BC19-2A3CD6948952}" type="slidenum">
              <a:rPr lang="en-US" altLang="en-US"/>
              <a:pPr/>
              <a:t>8</a:t>
            </a:fld>
            <a:endParaRPr lang="en-US" altLang="en-US" dirty="0"/>
          </a:p>
        </p:txBody>
      </p:sp>
    </p:spTree>
    <p:extLst>
      <p:ext uri="{BB962C8B-B14F-4D97-AF65-F5344CB8AC3E}">
        <p14:creationId xmlns:p14="http://schemas.microsoft.com/office/powerpoint/2010/main" val="136373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Official definition of a float plan: A written statement (as by a skipper) of the details of an intended voyage (as of a boat or watercraft) filed with a person on shore; a document that specifically describes the vessel, equipment, crew, and itinerary of a planned voyage.</a:t>
            </a:r>
          </a:p>
          <a:p>
            <a:pPr>
              <a:spcBef>
                <a:spcPct val="0"/>
              </a:spcBef>
            </a:pPr>
            <a:endParaRPr lang="en-US" altLang="en-US" dirty="0"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2C09151-B027-4483-B8B5-105B75C911C4}" type="slidenum">
              <a:rPr lang="en-US" altLang="en-US"/>
              <a:pPr/>
              <a:t>9</a:t>
            </a:fld>
            <a:endParaRPr lang="en-US" altLang="en-US" dirty="0"/>
          </a:p>
        </p:txBody>
      </p:sp>
    </p:spTree>
    <p:extLst>
      <p:ext uri="{BB962C8B-B14F-4D97-AF65-F5344CB8AC3E}">
        <p14:creationId xmlns:p14="http://schemas.microsoft.com/office/powerpoint/2010/main" val="2232737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Underwater.wmv">
            <a:hlinkClick r:id="" action="ppaction://media"/>
          </p:cNvPr>
          <p:cNvPicPr>
            <a:picLocks noChangeAspect="1"/>
          </p:cNvPicPr>
          <p:nvPr>
            <a:videoFile r:link="rId1"/>
          </p:nvPr>
        </p:nvPicPr>
        <p:blipFill rotWithShape="1">
          <a:blip r:embed="rId3">
            <a:lum bright="-10000" contrast="10000"/>
          </a:blip>
          <a:srcRect b="17288"/>
          <a:stretch/>
        </p:blipFill>
        <p:spPr>
          <a:xfrm>
            <a:off x="3628" y="0"/>
            <a:ext cx="9140372" cy="5040087"/>
          </a:xfrm>
          <a:prstGeom prst="rect">
            <a:avLst/>
          </a:prstGeom>
          <a:effectLst>
            <a:reflection blurRad="6350" stA="50000" endA="275" endPos="40000" dist="101600" dir="5400000" sy="-100000" algn="bl" rotWithShape="0"/>
          </a:effectLst>
        </p:spPr>
      </p:pic>
      <p:sp>
        <p:nvSpPr>
          <p:cNvPr id="2" name="Title 1"/>
          <p:cNvSpPr>
            <a:spLocks noGrp="1"/>
          </p:cNvSpPr>
          <p:nvPr>
            <p:ph type="ctrTitle"/>
          </p:nvPr>
        </p:nvSpPr>
        <p:spPr>
          <a:xfrm>
            <a:off x="228600" y="762000"/>
            <a:ext cx="86868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927874"/>
            <a:ext cx="6400800" cy="1752600"/>
          </a:xfrm>
        </p:spPr>
        <p:txBody>
          <a:bodyPr/>
          <a:lstStyle>
            <a:lvl1pPr marL="0" indent="0" algn="ctr">
              <a:buNone/>
              <a:defRPr>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6D675528-BAB3-4807-B884-58C37B17DB25}" type="datetime1">
              <a:rPr lang="en-US"/>
              <a:pPr>
                <a:defRPr/>
              </a:pPr>
              <a:t>2/15/2016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7" name="Slide Number Placeholder 5"/>
          <p:cNvSpPr>
            <a:spLocks noGrp="1"/>
          </p:cNvSpPr>
          <p:nvPr>
            <p:ph type="sldNum" sz="quarter" idx="12"/>
          </p:nvPr>
        </p:nvSpPr>
        <p:spPr/>
        <p:txBody>
          <a:bodyPr/>
          <a:lstStyle>
            <a:lvl1pPr>
              <a:defRPr/>
            </a:lvl1pPr>
          </a:lstStyle>
          <a:p>
            <a:fld id="{72CCEE99-B04C-4063-85C1-253EB7D09DE7}" type="slidenum">
              <a:rPr lang="en-US" altLang="en-US"/>
              <a:pPr/>
              <a:t>‹#›</a:t>
            </a:fld>
            <a:endParaRPr lang="en-US" altLang="en-US" dirty="0"/>
          </a:p>
        </p:txBody>
      </p:sp>
    </p:spTree>
    <p:extLst>
      <p:ext uri="{BB962C8B-B14F-4D97-AF65-F5344CB8AC3E}">
        <p14:creationId xmlns:p14="http://schemas.microsoft.com/office/powerpoint/2010/main" val="6091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Underwater.wmv">
            <a:hlinkClick r:id="" action="ppaction://media"/>
          </p:cNvPr>
          <p:cNvPicPr>
            <a:picLocks noChangeAspect="1"/>
          </p:cNvPicPr>
          <p:nvPr userDrawn="1">
            <a:videoFile r:link="rId1"/>
          </p:nvPr>
        </p:nvPicPr>
        <p:blipFill>
          <a:blip r:embed="rId3">
            <a:lum bright="-10000" contrast="10000"/>
            <a:extLst>
              <a:ext uri="{28A0092B-C50C-407E-A947-70E740481C1C}">
                <a14:useLocalDpi xmlns:a14="http://schemas.microsoft.com/office/drawing/2010/main" val="0"/>
              </a:ext>
            </a:extLst>
          </a:blip>
          <a:srcRect t="69492" b="17288"/>
          <a:stretch>
            <a:fillRect/>
          </a:stretch>
        </p:blipFill>
        <p:spPr bwMode="auto">
          <a:xfrm>
            <a:off x="3175" y="5943600"/>
            <a:ext cx="91408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416425"/>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2286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49831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8220AA7-E7AF-4EF7-AEB0-D0A29700D415}" type="datetime1">
              <a:rPr lang="en-US"/>
              <a:pPr>
                <a:defRPr/>
              </a:pPr>
              <a:t>2/15/2016</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8" name="Slide Number Placeholder 6"/>
          <p:cNvSpPr>
            <a:spLocks noGrp="1"/>
          </p:cNvSpPr>
          <p:nvPr>
            <p:ph type="sldNum" sz="quarter" idx="12"/>
          </p:nvPr>
        </p:nvSpPr>
        <p:spPr/>
        <p:txBody>
          <a:bodyPr/>
          <a:lstStyle>
            <a:lvl1pPr>
              <a:defRPr/>
            </a:lvl1pPr>
          </a:lstStyle>
          <a:p>
            <a:fld id="{BC541491-54C2-430D-9435-E692945D456C}" type="slidenum">
              <a:rPr lang="en-US" altLang="en-US"/>
              <a:pPr/>
              <a:t>‹#›</a:t>
            </a:fld>
            <a:endParaRPr lang="en-US" altLang="en-US" dirty="0"/>
          </a:p>
        </p:txBody>
      </p:sp>
    </p:spTree>
    <p:extLst>
      <p:ext uri="{BB962C8B-B14F-4D97-AF65-F5344CB8AC3E}">
        <p14:creationId xmlns:p14="http://schemas.microsoft.com/office/powerpoint/2010/main" val="1452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69488"/>
            <a:ext cx="8686800" cy="4922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46A033-0B95-478B-AA5C-6A0B7CEF2E33}" type="datetime1">
              <a:rPr lang="en-US"/>
              <a:pPr>
                <a:defRPr/>
              </a:pPr>
              <a:t>2/15/2016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6" name="Slide Number Placeholder 5"/>
          <p:cNvSpPr>
            <a:spLocks noGrp="1"/>
          </p:cNvSpPr>
          <p:nvPr>
            <p:ph type="sldNum" sz="quarter" idx="12"/>
          </p:nvPr>
        </p:nvSpPr>
        <p:spPr/>
        <p:txBody>
          <a:bodyPr/>
          <a:lstStyle>
            <a:lvl1pPr>
              <a:defRPr/>
            </a:lvl1pPr>
          </a:lstStyle>
          <a:p>
            <a:fld id="{4F3E9658-CB6D-4885-8331-1320832AFAB5}" type="slidenum">
              <a:rPr lang="en-US" altLang="en-US"/>
              <a:pPr/>
              <a:t>‹#›</a:t>
            </a:fld>
            <a:endParaRPr lang="en-US" altLang="en-US" dirty="0"/>
          </a:p>
        </p:txBody>
      </p:sp>
    </p:spTree>
    <p:extLst>
      <p:ext uri="{BB962C8B-B14F-4D97-AF65-F5344CB8AC3E}">
        <p14:creationId xmlns:p14="http://schemas.microsoft.com/office/powerpoint/2010/main" val="248109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Underwater.wmv">
            <a:hlinkClick r:id="" action="ppaction://media"/>
          </p:cNvPr>
          <p:cNvPicPr>
            <a:picLocks noChangeAspect="1"/>
          </p:cNvPicPr>
          <p:nvPr userDrawn="1">
            <a:videoFile r:link="rId1"/>
          </p:nvPr>
        </p:nvPicPr>
        <p:blipFill>
          <a:blip r:embed="rId3">
            <a:lum bright="-10000" contrast="10000"/>
            <a:extLst>
              <a:ext uri="{28A0092B-C50C-407E-A947-70E740481C1C}">
                <a14:useLocalDpi xmlns:a14="http://schemas.microsoft.com/office/drawing/2010/main" val="0"/>
              </a:ext>
            </a:extLst>
          </a:blip>
          <a:srcRect t="69492" b="17288"/>
          <a:stretch>
            <a:fillRect/>
          </a:stretch>
        </p:blipFill>
        <p:spPr bwMode="auto">
          <a:xfrm>
            <a:off x="3175" y="5943600"/>
            <a:ext cx="91408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846348" y="79956"/>
            <a:ext cx="2057400" cy="5851525"/>
          </a:xfrm>
        </p:spPr>
        <p:txBody>
          <a:bodyPr vert="eaVert"/>
          <a:lstStyle>
            <a:lvl1pPr algn="l">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9956"/>
            <a:ext cx="646534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08ED56-6B3A-4757-AE9D-1E99F606B5A3}" type="datetime1">
              <a:rPr lang="en-US"/>
              <a:pPr>
                <a:defRPr/>
              </a:pPr>
              <a:t>2/15/2016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7" name="Slide Number Placeholder 5"/>
          <p:cNvSpPr>
            <a:spLocks noGrp="1"/>
          </p:cNvSpPr>
          <p:nvPr>
            <p:ph type="sldNum" sz="quarter" idx="12"/>
          </p:nvPr>
        </p:nvSpPr>
        <p:spPr/>
        <p:txBody>
          <a:bodyPr/>
          <a:lstStyle>
            <a:lvl1pPr>
              <a:defRPr/>
            </a:lvl1pPr>
          </a:lstStyle>
          <a:p>
            <a:fld id="{42C8ECC6-58D8-4535-88BA-F79E3E41CB8D}" type="slidenum">
              <a:rPr lang="en-US" altLang="en-US"/>
              <a:pPr/>
              <a:t>‹#›</a:t>
            </a:fld>
            <a:endParaRPr lang="en-US" altLang="en-US" dirty="0"/>
          </a:p>
        </p:txBody>
      </p:sp>
    </p:spTree>
    <p:extLst>
      <p:ext uri="{BB962C8B-B14F-4D97-AF65-F5344CB8AC3E}">
        <p14:creationId xmlns:p14="http://schemas.microsoft.com/office/powerpoint/2010/main" val="80135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idx="1"/>
          </p:nvPr>
        </p:nvSpPr>
        <p:spPr>
          <a:xfrm>
            <a:off x="228600" y="1380246"/>
            <a:ext cx="86868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15E953-8BA6-437A-966F-CE538BB42C75}" type="datetime1">
              <a:rPr lang="en-US"/>
              <a:pPr>
                <a:defRPr/>
              </a:pPr>
              <a:t>2/15/2016</a:t>
            </a:fld>
            <a:endParaRPr lang="en-US" dirty="0"/>
          </a:p>
        </p:txBody>
      </p:sp>
      <p:sp>
        <p:nvSpPr>
          <p:cNvPr id="5" name="Footer Placeholder 4"/>
          <p:cNvSpPr>
            <a:spLocks noGrp="1"/>
          </p:cNvSpPr>
          <p:nvPr>
            <p:ph type="ftr" sz="quarter" idx="11"/>
          </p:nvPr>
        </p:nvSpPr>
        <p:spPr/>
        <p:txBody>
          <a:bodyPr/>
          <a:lstStyle>
            <a:lvl1pPr>
              <a:defRPr baseline="0" dirty="0" smtClean="0">
                <a:solidFill>
                  <a:srgbClr val="2BB3FC"/>
                </a:solidFill>
              </a:defRPr>
            </a:lvl1pPr>
          </a:lstStyle>
          <a:p>
            <a:pPr>
              <a:defRPr/>
            </a:pPr>
            <a:r>
              <a:rPr lang="en-US" dirty="0"/>
              <a:t>Copyright 2014 Coast Guard Auxiliary Association, Inc.  All rights reserved.</a:t>
            </a:r>
          </a:p>
        </p:txBody>
      </p:sp>
      <p:sp>
        <p:nvSpPr>
          <p:cNvPr id="6" name="Slide Number Placeholder 5"/>
          <p:cNvSpPr>
            <a:spLocks noGrp="1"/>
          </p:cNvSpPr>
          <p:nvPr>
            <p:ph type="sldNum" sz="quarter" idx="12"/>
          </p:nvPr>
        </p:nvSpPr>
        <p:spPr/>
        <p:txBody>
          <a:bodyPr/>
          <a:lstStyle>
            <a:lvl1pPr>
              <a:defRPr>
                <a:solidFill>
                  <a:srgbClr val="2BB3FC"/>
                </a:solidFill>
              </a:defRPr>
            </a:lvl1pPr>
          </a:lstStyle>
          <a:p>
            <a:fld id="{DA9A5F49-BE53-4F3C-8AC9-F7573382A9BD}" type="slidenum">
              <a:rPr lang="en-US" altLang="en-US"/>
              <a:pPr/>
              <a:t>‹#›</a:t>
            </a:fld>
            <a:endParaRPr lang="en-US" altLang="en-US" dirty="0"/>
          </a:p>
        </p:txBody>
      </p:sp>
    </p:spTree>
    <p:extLst>
      <p:ext uri="{BB962C8B-B14F-4D97-AF65-F5344CB8AC3E}">
        <p14:creationId xmlns:p14="http://schemas.microsoft.com/office/powerpoint/2010/main" val="381761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Underwater.wmv">
            <a:hlinkClick r:id="" action="ppaction://media"/>
          </p:cNvPr>
          <p:cNvPicPr>
            <a:picLocks noChangeAspect="1"/>
          </p:cNvPicPr>
          <p:nvPr userDrawn="1">
            <a:videoFile r:link="rId1"/>
          </p:nvPr>
        </p:nvPicPr>
        <p:blipFill rotWithShape="1">
          <a:blip r:embed="rId3">
            <a:lum bright="-10000" contrast="10000"/>
          </a:blip>
          <a:srcRect t="33942" b="17288"/>
          <a:stretch/>
        </p:blipFill>
        <p:spPr>
          <a:xfrm>
            <a:off x="3628" y="0"/>
            <a:ext cx="9140372" cy="2971800"/>
          </a:xfrm>
          <a:prstGeom prst="rect">
            <a:avLst/>
          </a:prstGeom>
          <a:effectLst>
            <a:reflection blurRad="6350" stA="50000" endPos="95000" dist="101600" dir="5400000" sy="-100000" algn="bl" rotWithShape="0"/>
          </a:effectLst>
        </p:spPr>
      </p:pic>
      <p:sp>
        <p:nvSpPr>
          <p:cNvPr id="2" name="Title 1"/>
          <p:cNvSpPr>
            <a:spLocks noGrp="1"/>
          </p:cNvSpPr>
          <p:nvPr>
            <p:ph type="title"/>
          </p:nvPr>
        </p:nvSpPr>
        <p:spPr>
          <a:xfrm>
            <a:off x="228600" y="4624387"/>
            <a:ext cx="8686799" cy="1362075"/>
          </a:xfrm>
        </p:spPr>
        <p:txBody>
          <a:bodyPr anchor="t"/>
          <a:lstStyle>
            <a:lvl1pPr algn="l">
              <a:defRPr sz="4000" b="1" cap="all">
                <a:solidFill>
                  <a:schemeClr val="tx1"/>
                </a:solidFill>
                <a:effectLst>
                  <a:reflection blurRad="6350" stA="250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228600" y="3124200"/>
            <a:ext cx="8686799"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060502-758B-4CA5-96C1-5212E77F1BCF}" type="datetime1">
              <a:rPr lang="en-US"/>
              <a:pPr>
                <a:defRPr/>
              </a:pPr>
              <a:t>2/15/2016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7" name="Slide Number Placeholder 5"/>
          <p:cNvSpPr>
            <a:spLocks noGrp="1"/>
          </p:cNvSpPr>
          <p:nvPr>
            <p:ph type="sldNum" sz="quarter" idx="12"/>
          </p:nvPr>
        </p:nvSpPr>
        <p:spPr/>
        <p:txBody>
          <a:bodyPr/>
          <a:lstStyle>
            <a:lvl1pPr>
              <a:defRPr/>
            </a:lvl1pPr>
          </a:lstStyle>
          <a:p>
            <a:fld id="{CCDCF5EB-FC08-4D83-A1CB-556FED8C40AE}" type="slidenum">
              <a:rPr lang="en-US" altLang="en-US"/>
              <a:pPr/>
              <a:t>‹#›</a:t>
            </a:fld>
            <a:endParaRPr lang="en-US" altLang="en-US" dirty="0"/>
          </a:p>
        </p:txBody>
      </p:sp>
    </p:spTree>
    <p:extLst>
      <p:ext uri="{BB962C8B-B14F-4D97-AF65-F5344CB8AC3E}">
        <p14:creationId xmlns:p14="http://schemas.microsoft.com/office/powerpoint/2010/main" val="24897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240254" y="1371600"/>
            <a:ext cx="4255546"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D6A4C2-B1B9-4EAE-8F40-1221CF2CF178}" type="datetime1">
              <a:rPr lang="en-US"/>
              <a:pPr>
                <a:defRPr/>
              </a:pPr>
              <a:t>2/15/2016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7" name="Slide Number Placeholder 5"/>
          <p:cNvSpPr>
            <a:spLocks noGrp="1"/>
          </p:cNvSpPr>
          <p:nvPr>
            <p:ph type="sldNum" sz="quarter" idx="12"/>
          </p:nvPr>
        </p:nvSpPr>
        <p:spPr/>
        <p:txBody>
          <a:bodyPr/>
          <a:lstStyle>
            <a:lvl1pPr>
              <a:defRPr/>
            </a:lvl1pPr>
          </a:lstStyle>
          <a:p>
            <a:fld id="{AB1BE546-7B86-4F89-A8FD-B186863485E5}" type="slidenum">
              <a:rPr lang="en-US" altLang="en-US"/>
              <a:pPr/>
              <a:t>‹#›</a:t>
            </a:fld>
            <a:endParaRPr lang="en-US" altLang="en-US" dirty="0"/>
          </a:p>
        </p:txBody>
      </p:sp>
    </p:spTree>
    <p:extLst>
      <p:ext uri="{BB962C8B-B14F-4D97-AF65-F5344CB8AC3E}">
        <p14:creationId xmlns:p14="http://schemas.microsoft.com/office/powerpoint/2010/main" val="21744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228600" y="137496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14722"/>
            <a:ext cx="4268788"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496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4722"/>
            <a:ext cx="4270375" cy="4297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10AA0E-642F-4A9A-9674-6FBBFF4027DE}" type="datetime1">
              <a:rPr lang="en-US"/>
              <a:pPr>
                <a:defRPr/>
              </a:pPr>
              <a:t>2/15/2016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9" name="Slide Number Placeholder 5"/>
          <p:cNvSpPr>
            <a:spLocks noGrp="1"/>
          </p:cNvSpPr>
          <p:nvPr>
            <p:ph type="sldNum" sz="quarter" idx="12"/>
          </p:nvPr>
        </p:nvSpPr>
        <p:spPr/>
        <p:txBody>
          <a:bodyPr/>
          <a:lstStyle>
            <a:lvl1pPr>
              <a:defRPr/>
            </a:lvl1pPr>
          </a:lstStyle>
          <a:p>
            <a:fld id="{BA171B87-7918-4098-BFD1-E99175A49B77}" type="slidenum">
              <a:rPr lang="en-US" altLang="en-US"/>
              <a:pPr/>
              <a:t>‹#›</a:t>
            </a:fld>
            <a:endParaRPr lang="en-US" altLang="en-US" dirty="0"/>
          </a:p>
        </p:txBody>
      </p:sp>
    </p:spTree>
    <p:extLst>
      <p:ext uri="{BB962C8B-B14F-4D97-AF65-F5344CB8AC3E}">
        <p14:creationId xmlns:p14="http://schemas.microsoft.com/office/powerpoint/2010/main" val="367460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43926"/>
            <a:ext cx="8686800" cy="1143000"/>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1468BD-40A6-45CA-98AD-BECA656D661F}" type="datetime1">
              <a:rPr lang="en-US"/>
              <a:pPr>
                <a:defRPr/>
              </a:pPr>
              <a:t>2/15/2016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5" name="Slide Number Placeholder 5"/>
          <p:cNvSpPr>
            <a:spLocks noGrp="1"/>
          </p:cNvSpPr>
          <p:nvPr>
            <p:ph type="sldNum" sz="quarter" idx="12"/>
          </p:nvPr>
        </p:nvSpPr>
        <p:spPr/>
        <p:txBody>
          <a:bodyPr/>
          <a:lstStyle>
            <a:lvl1pPr>
              <a:defRPr/>
            </a:lvl1pPr>
          </a:lstStyle>
          <a:p>
            <a:fld id="{28F09736-DB0B-471B-ABC2-E56A76085314}" type="slidenum">
              <a:rPr lang="en-US" altLang="en-US"/>
              <a:pPr/>
              <a:t>‹#›</a:t>
            </a:fld>
            <a:endParaRPr lang="en-US" altLang="en-US" dirty="0"/>
          </a:p>
        </p:txBody>
      </p:sp>
    </p:spTree>
    <p:extLst>
      <p:ext uri="{BB962C8B-B14F-4D97-AF65-F5344CB8AC3E}">
        <p14:creationId xmlns:p14="http://schemas.microsoft.com/office/powerpoint/2010/main" val="256842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Underwater.wmv">
            <a:hlinkClick r:id="" action="ppaction://media"/>
          </p:cNvPr>
          <p:cNvPicPr>
            <a:picLocks noChangeAspect="1"/>
          </p:cNvPicPr>
          <p:nvPr userDrawn="1">
            <a:videoFile r:link="rId1"/>
          </p:nvPr>
        </p:nvPicPr>
        <p:blipFill>
          <a:blip r:embed="rId3">
            <a:lum bright="-10000" contrast="10000"/>
            <a:extLst>
              <a:ext uri="{28A0092B-C50C-407E-A947-70E740481C1C}">
                <a14:useLocalDpi xmlns:a14="http://schemas.microsoft.com/office/drawing/2010/main" val="0"/>
              </a:ext>
            </a:extLst>
          </a:blip>
          <a:srcRect t="69492" b="17288"/>
          <a:stretch>
            <a:fillRect/>
          </a:stretch>
        </p:blipFill>
        <p:spPr bwMode="auto">
          <a:xfrm>
            <a:off x="3175" y="5943600"/>
            <a:ext cx="91408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72D6578E-4A83-4CC7-87BC-2B1131ECD4F3}" type="datetime1">
              <a:rPr lang="en-US"/>
              <a:pPr>
                <a:defRPr/>
              </a:pPr>
              <a:t>2/15/2016</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5" name="Slide Number Placeholder 3"/>
          <p:cNvSpPr>
            <a:spLocks noGrp="1"/>
          </p:cNvSpPr>
          <p:nvPr>
            <p:ph type="sldNum" sz="quarter" idx="12"/>
          </p:nvPr>
        </p:nvSpPr>
        <p:spPr/>
        <p:txBody>
          <a:bodyPr/>
          <a:lstStyle>
            <a:lvl1pPr>
              <a:defRPr/>
            </a:lvl1pPr>
          </a:lstStyle>
          <a:p>
            <a:fld id="{62E82797-A537-493F-A8C6-D4A3BFAC09EF}" type="slidenum">
              <a:rPr lang="en-US" altLang="en-US"/>
              <a:pPr/>
              <a:t>‹#›</a:t>
            </a:fld>
            <a:endParaRPr lang="en-US" altLang="en-US" dirty="0"/>
          </a:p>
        </p:txBody>
      </p:sp>
    </p:spTree>
    <p:extLst>
      <p:ext uri="{BB962C8B-B14F-4D97-AF65-F5344CB8AC3E}">
        <p14:creationId xmlns:p14="http://schemas.microsoft.com/office/powerpoint/2010/main" val="40063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Underwater.wmv">
            <a:hlinkClick r:id="" action="ppaction://media"/>
          </p:cNvPr>
          <p:cNvPicPr>
            <a:picLocks noChangeAspect="1"/>
          </p:cNvPicPr>
          <p:nvPr userDrawn="1">
            <a:videoFile r:link="rId1"/>
          </p:nvPr>
        </p:nvPicPr>
        <p:blipFill>
          <a:blip r:embed="rId3">
            <a:lum bright="-10000" contrast="10000"/>
            <a:extLst>
              <a:ext uri="{28A0092B-C50C-407E-A947-70E740481C1C}">
                <a14:useLocalDpi xmlns:a14="http://schemas.microsoft.com/office/drawing/2010/main" val="0"/>
              </a:ext>
            </a:extLst>
          </a:blip>
          <a:srcRect b="17288"/>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99FA0016-F4F5-45DE-9135-E18F721F20FC}" type="datetime1">
              <a:rPr lang="en-US"/>
              <a:pPr>
                <a:defRPr/>
              </a:pPr>
              <a:t>2/15/2016</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5" name="Slide Number Placeholder 3"/>
          <p:cNvSpPr>
            <a:spLocks noGrp="1"/>
          </p:cNvSpPr>
          <p:nvPr>
            <p:ph type="sldNum" sz="quarter" idx="12"/>
          </p:nvPr>
        </p:nvSpPr>
        <p:spPr/>
        <p:txBody>
          <a:bodyPr/>
          <a:lstStyle>
            <a:lvl1pPr>
              <a:defRPr/>
            </a:lvl1pPr>
          </a:lstStyle>
          <a:p>
            <a:fld id="{AB87BC2F-C8F9-44FE-B80D-C3251E703C76}" type="slidenum">
              <a:rPr lang="en-US" altLang="en-US"/>
              <a:pPr/>
              <a:t>‹#›</a:t>
            </a:fld>
            <a:endParaRPr lang="en-US" altLang="en-US" dirty="0"/>
          </a:p>
        </p:txBody>
      </p:sp>
    </p:spTree>
    <p:extLst>
      <p:ext uri="{BB962C8B-B14F-4D97-AF65-F5344CB8AC3E}">
        <p14:creationId xmlns:p14="http://schemas.microsoft.com/office/powerpoint/2010/main" val="23247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Underwater.wmv">
            <a:hlinkClick r:id="" action="ppaction://media"/>
          </p:cNvPr>
          <p:cNvPicPr>
            <a:picLocks noChangeAspect="1"/>
          </p:cNvPicPr>
          <p:nvPr userDrawn="1">
            <a:videoFile r:link="rId1"/>
          </p:nvPr>
        </p:nvPicPr>
        <p:blipFill>
          <a:blip r:embed="rId3">
            <a:lum bright="-10000" contrast="10000"/>
            <a:extLst>
              <a:ext uri="{28A0092B-C50C-407E-A947-70E740481C1C}">
                <a14:useLocalDpi xmlns:a14="http://schemas.microsoft.com/office/drawing/2010/main" val="0"/>
              </a:ext>
            </a:extLst>
          </a:blip>
          <a:srcRect t="69492" b="17288"/>
          <a:stretch>
            <a:fillRect/>
          </a:stretch>
        </p:blipFill>
        <p:spPr bwMode="auto">
          <a:xfrm>
            <a:off x="3175" y="5943600"/>
            <a:ext cx="91408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54684"/>
            <a:ext cx="3236913" cy="116205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54684"/>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216734"/>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59A16FD-1445-441E-917C-9857D40CE637}" type="datetime1">
              <a:rPr lang="en-US"/>
              <a:pPr>
                <a:defRPr/>
              </a:pPr>
              <a:t>2/15/2016</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Copyright 2014 Coast Guard Auxiliary Association, Inc.  All rights reserved.</a:t>
            </a:r>
          </a:p>
        </p:txBody>
      </p:sp>
      <p:sp>
        <p:nvSpPr>
          <p:cNvPr id="8" name="Slide Number Placeholder 6"/>
          <p:cNvSpPr>
            <a:spLocks noGrp="1"/>
          </p:cNvSpPr>
          <p:nvPr>
            <p:ph type="sldNum" sz="quarter" idx="12"/>
          </p:nvPr>
        </p:nvSpPr>
        <p:spPr/>
        <p:txBody>
          <a:bodyPr/>
          <a:lstStyle>
            <a:lvl1pPr>
              <a:defRPr/>
            </a:lvl1pPr>
          </a:lstStyle>
          <a:p>
            <a:fld id="{84417465-E29B-4EB1-8812-5F432E0602CE}" type="slidenum">
              <a:rPr lang="en-US" altLang="en-US"/>
              <a:pPr/>
              <a:t>‹#›</a:t>
            </a:fld>
            <a:endParaRPr lang="en-US" altLang="en-US" dirty="0"/>
          </a:p>
        </p:txBody>
      </p:sp>
    </p:spTree>
    <p:extLst>
      <p:ext uri="{BB962C8B-B14F-4D97-AF65-F5344CB8AC3E}">
        <p14:creationId xmlns:p14="http://schemas.microsoft.com/office/powerpoint/2010/main" val="339579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NUL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Underwater.wmv">
            <a:hlinkClick r:id="" action="ppaction://media"/>
          </p:cNvPr>
          <p:cNvPicPr>
            <a:picLocks noChangeAspect="1"/>
          </p:cNvPicPr>
          <p:nvPr>
            <a:videoFile r:link="rId14"/>
          </p:nvPr>
        </p:nvPicPr>
        <p:blipFill rotWithShape="1">
          <a:blip r:embed="rId15">
            <a:lum bright="-10000" contrast="10000"/>
          </a:blip>
          <a:srcRect t="62763" b="17288"/>
          <a:stretch/>
        </p:blipFill>
        <p:spPr>
          <a:xfrm>
            <a:off x="3628" y="0"/>
            <a:ext cx="9140372" cy="1215573"/>
          </a:xfrm>
          <a:prstGeom prst="rect">
            <a:avLst/>
          </a:prstGeom>
          <a:effectLst>
            <a:reflection blurRad="6350" stA="25000" endPos="95000" dist="101600" dir="5400000" sy="-100000" algn="bl" rotWithShape="0"/>
          </a:effectLst>
        </p:spPr>
      </p:pic>
      <p:sp>
        <p:nvSpPr>
          <p:cNvPr id="2" name="Title Placeholder 1"/>
          <p:cNvSpPr>
            <a:spLocks noGrp="1"/>
          </p:cNvSpPr>
          <p:nvPr>
            <p:ph type="title"/>
          </p:nvPr>
        </p:nvSpPr>
        <p:spPr>
          <a:xfrm>
            <a:off x="228600" y="47625"/>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228600" y="1370013"/>
            <a:ext cx="86868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28600" y="6356350"/>
            <a:ext cx="2011363"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bg1">
                    <a:lumMod val="65000"/>
                  </a:schemeClr>
                </a:solidFill>
                <a:latin typeface="+mn-lt"/>
                <a:cs typeface="+mn-cs"/>
              </a:defRPr>
            </a:lvl1pPr>
          </a:lstStyle>
          <a:p>
            <a:pPr>
              <a:defRPr/>
            </a:pPr>
            <a:fld id="{90F14915-22D1-404A-B252-94177276FDD8}" type="datetime1">
              <a:rPr lang="en-US"/>
              <a:pPr>
                <a:defRPr/>
              </a:pPr>
              <a:t>2/15/2016</a:t>
            </a:fld>
            <a:endParaRPr lang="en-US" dirty="0"/>
          </a:p>
        </p:txBody>
      </p:sp>
      <p:sp>
        <p:nvSpPr>
          <p:cNvPr id="5" name="Footer Placeholder 4"/>
          <p:cNvSpPr>
            <a:spLocks noGrp="1"/>
          </p:cNvSpPr>
          <p:nvPr>
            <p:ph type="ftr" sz="quarter" idx="3"/>
          </p:nvPr>
        </p:nvSpPr>
        <p:spPr>
          <a:xfrm>
            <a:off x="2286000" y="6356350"/>
            <a:ext cx="4572000" cy="365125"/>
          </a:xfrm>
          <a:prstGeom prst="rect">
            <a:avLst/>
          </a:prstGeom>
        </p:spPr>
        <p:txBody>
          <a:bodyPr vert="horz" lIns="91440" tIns="45720" rIns="91440" bIns="45720" rtlCol="0" anchor="ctr"/>
          <a:lstStyle>
            <a:lvl1pPr algn="ctr" fontAlgn="auto">
              <a:spcBef>
                <a:spcPts val="0"/>
              </a:spcBef>
              <a:spcAft>
                <a:spcPts val="0"/>
              </a:spcAft>
              <a:defRPr sz="900" smtClean="0">
                <a:solidFill>
                  <a:schemeClr val="bg1">
                    <a:lumMod val="65000"/>
                  </a:schemeClr>
                </a:solidFill>
                <a:latin typeface="+mn-lt"/>
                <a:cs typeface="+mn-cs"/>
              </a:defRPr>
            </a:lvl1pPr>
          </a:lstStyle>
          <a:p>
            <a:pPr>
              <a:defRPr/>
            </a:pPr>
            <a:r>
              <a:rPr lang="en-US" dirty="0"/>
              <a:t>Copyright 2014 Coast Guard Auxiliary Association, Inc.  All rights reserved.</a:t>
            </a:r>
          </a:p>
        </p:txBody>
      </p:sp>
      <p:sp>
        <p:nvSpPr>
          <p:cNvPr id="6" name="Slide Number Placeholder 5"/>
          <p:cNvSpPr>
            <a:spLocks noGrp="1"/>
          </p:cNvSpPr>
          <p:nvPr>
            <p:ph type="sldNum" sz="quarter" idx="4"/>
          </p:nvPr>
        </p:nvSpPr>
        <p:spPr>
          <a:xfrm>
            <a:off x="6904038" y="6356350"/>
            <a:ext cx="201136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A6A6A6"/>
                </a:solidFill>
                <a:latin typeface="Calibri" panose="020F0502020204030204" pitchFamily="34" charset="0"/>
              </a:defRPr>
            </a:lvl1pPr>
          </a:lstStyle>
          <a:p>
            <a:fld id="{AFD85158-B0A8-4FE6-9916-BE99E510293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7" r:id="rId4"/>
    <p:sldLayoutId id="2147483658" r:id="rId5"/>
    <p:sldLayoutId id="2147483659" r:id="rId6"/>
    <p:sldLayoutId id="2147483664" r:id="rId7"/>
    <p:sldLayoutId id="2147483665" r:id="rId8"/>
    <p:sldLayoutId id="2147483666" r:id="rId9"/>
    <p:sldLayoutId id="2147483667" r:id="rId10"/>
    <p:sldLayoutId id="2147483660" r:id="rId11"/>
    <p:sldLayoutId id="214748366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41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hf hdr="0" dt="0"/>
  <p:txStyles>
    <p:titleStyle>
      <a:lvl1pPr algn="ctr" rtl="0" fontAlgn="base">
        <a:spcBef>
          <a:spcPct val="0"/>
        </a:spcBef>
        <a:spcAft>
          <a:spcPct val="0"/>
        </a:spcAft>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vl2pPr algn="ctr" rtl="0" fontAlgn="base">
        <a:spcBef>
          <a:spcPct val="0"/>
        </a:spcBef>
        <a:spcAft>
          <a:spcPct val="0"/>
        </a:spcAft>
        <a:defRPr sz="4400" b="1">
          <a:solidFill>
            <a:schemeClr val="bg1"/>
          </a:solidFill>
          <a:latin typeface="Calibri" panose="020F0502020204030204" pitchFamily="34" charset="0"/>
        </a:defRPr>
      </a:lvl2pPr>
      <a:lvl3pPr algn="ctr" rtl="0" fontAlgn="base">
        <a:spcBef>
          <a:spcPct val="0"/>
        </a:spcBef>
        <a:spcAft>
          <a:spcPct val="0"/>
        </a:spcAft>
        <a:defRPr sz="4400" b="1">
          <a:solidFill>
            <a:schemeClr val="bg1"/>
          </a:solidFill>
          <a:latin typeface="Calibri" panose="020F0502020204030204" pitchFamily="34" charset="0"/>
        </a:defRPr>
      </a:lvl3pPr>
      <a:lvl4pPr algn="ctr" rtl="0" fontAlgn="base">
        <a:spcBef>
          <a:spcPct val="0"/>
        </a:spcBef>
        <a:spcAft>
          <a:spcPct val="0"/>
        </a:spcAft>
        <a:defRPr sz="4400" b="1">
          <a:solidFill>
            <a:schemeClr val="bg1"/>
          </a:solidFill>
          <a:latin typeface="Calibri" panose="020F0502020204030204" pitchFamily="34" charset="0"/>
        </a:defRPr>
      </a:lvl4pPr>
      <a:lvl5pPr algn="ctr" rtl="0" fontAlgn="base">
        <a:spcBef>
          <a:spcPct val="0"/>
        </a:spcBef>
        <a:spcAft>
          <a:spcPct val="0"/>
        </a:spcAft>
        <a:defRPr sz="4400" b="1">
          <a:solidFill>
            <a:schemeClr val="bg1"/>
          </a:solidFill>
          <a:latin typeface="Calibri" panose="020F0502020204030204" pitchFamily="34" charset="0"/>
        </a:defRPr>
      </a:lvl5pPr>
      <a:lvl6pPr marL="457200" algn="ctr" rtl="0" fontAlgn="base">
        <a:spcBef>
          <a:spcPct val="0"/>
        </a:spcBef>
        <a:spcAft>
          <a:spcPct val="0"/>
        </a:spcAft>
        <a:defRPr sz="4400" b="1">
          <a:solidFill>
            <a:schemeClr val="bg1"/>
          </a:solidFill>
          <a:latin typeface="Calibri" panose="020F0502020204030204" pitchFamily="34" charset="0"/>
        </a:defRPr>
      </a:lvl6pPr>
      <a:lvl7pPr marL="914400" algn="ctr" rtl="0" fontAlgn="base">
        <a:spcBef>
          <a:spcPct val="0"/>
        </a:spcBef>
        <a:spcAft>
          <a:spcPct val="0"/>
        </a:spcAft>
        <a:defRPr sz="4400" b="1">
          <a:solidFill>
            <a:schemeClr val="bg1"/>
          </a:solidFill>
          <a:latin typeface="Calibri" panose="020F0502020204030204" pitchFamily="34" charset="0"/>
        </a:defRPr>
      </a:lvl7pPr>
      <a:lvl8pPr marL="1371600" algn="ctr" rtl="0" fontAlgn="base">
        <a:spcBef>
          <a:spcPct val="0"/>
        </a:spcBef>
        <a:spcAft>
          <a:spcPct val="0"/>
        </a:spcAft>
        <a:defRPr sz="4400" b="1">
          <a:solidFill>
            <a:schemeClr val="bg1"/>
          </a:solidFill>
          <a:latin typeface="Calibri" panose="020F0502020204030204" pitchFamily="34" charset="0"/>
        </a:defRPr>
      </a:lvl8pPr>
      <a:lvl9pPr marL="1828800" algn="ctr" rtl="0" fontAlgn="base">
        <a:spcBef>
          <a:spcPct val="0"/>
        </a:spcBef>
        <a:spcAft>
          <a:spcPct val="0"/>
        </a:spcAft>
        <a:defRPr sz="4400" b="1">
          <a:solidFill>
            <a:schemeClr val="bg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get.adobe.com/reader/otherversio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JG2Acuevxk2E_M&amp;tbnid=aGJ04D2pMQ8RJM:&amp;ved=0CAUQjRw&amp;url=http://www.gizmodo.com.au/tags/yachts/page/2/&amp;ei=wTM3U62SPIrMsATXhICQDw&amp;psig=AFQjCNGjUP2wdmN1_eXzuk_gaYzYb43fhw&amp;ust=1396212757057120"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30000">
                <a:srgbClr val="8ED7FF"/>
              </a:gs>
              <a:gs pos="46000">
                <a:srgbClr val="96D9FF"/>
              </a:gs>
              <a:gs pos="59000">
                <a:srgbClr val="A7DEFF"/>
              </a:gs>
              <a:gs pos="81000">
                <a:srgbClr val="C5E8FF"/>
              </a:gs>
              <a:gs pos="91000">
                <a:srgbClr val="D1ECFF"/>
              </a:gs>
              <a:gs pos="0">
                <a:schemeClr val="accent1">
                  <a:tint val="66000"/>
                  <a:satMod val="160000"/>
                </a:schemeClr>
              </a:gs>
              <a:gs pos="7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2BB3FC"/>
              </a:solidFill>
            </a:endParaRPr>
          </a:p>
        </p:txBody>
      </p:sp>
      <p:sp>
        <p:nvSpPr>
          <p:cNvPr id="16386" name="TextBox 2"/>
          <p:cNvSpPr txBox="1">
            <a:spLocks noChangeArrowheads="1"/>
          </p:cNvSpPr>
          <p:nvPr/>
        </p:nvSpPr>
        <p:spPr bwMode="auto">
          <a:xfrm>
            <a:off x="228600" y="6096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dirty="0">
                <a:solidFill>
                  <a:srgbClr val="015B8D"/>
                </a:solidFill>
              </a:rPr>
              <a:t>The following is a presentation of the</a:t>
            </a:r>
          </a:p>
        </p:txBody>
      </p:sp>
      <p:sp>
        <p:nvSpPr>
          <p:cNvPr id="6" name="Title 1"/>
          <p:cNvSpPr txBox="1">
            <a:spLocks/>
          </p:cNvSpPr>
          <p:nvPr/>
        </p:nvSpPr>
        <p:spPr>
          <a:xfrm>
            <a:off x="1028700" y="990600"/>
            <a:ext cx="7086600" cy="1349375"/>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4000" dirty="0" smtClean="0">
                <a:solidFill>
                  <a:srgbClr val="FF9900"/>
                </a:solidFill>
                <a:effectLst>
                  <a:outerShdw blurRad="50800" dist="38100" dir="2700000" algn="tl" rotWithShape="0">
                    <a:prstClr val="black">
                      <a:alpha val="40000"/>
                    </a:prstClr>
                  </a:outerShdw>
                </a:effectLst>
              </a:rPr>
              <a:t>Public Affairs &amp; Public Education Directorates</a:t>
            </a:r>
            <a:endParaRPr lang="en-US" sz="4000" dirty="0">
              <a:solidFill>
                <a:srgbClr val="FF9900"/>
              </a:solidFill>
              <a:effectLst>
                <a:outerShdw blurRad="50800" dist="38100" dir="2700000" algn="tl" rotWithShape="0">
                  <a:prstClr val="black">
                    <a:alpha val="40000"/>
                  </a:prstClr>
                </a:outerShdw>
              </a:effectLst>
            </a:endParaRPr>
          </a:p>
        </p:txBody>
      </p:sp>
      <p:pic>
        <p:nvPicPr>
          <p:cNvPr id="1638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743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9CE33A-3CFD-4EE6-892D-ECF49350CE7D}" type="slidenum">
              <a:rPr lang="en-US" altLang="en-US">
                <a:solidFill>
                  <a:srgbClr val="A6A6A6"/>
                </a:solidFill>
              </a:rPr>
              <a:pPr/>
              <a:t>1</a:t>
            </a:fld>
            <a:endParaRPr lang="en-US" altLang="en-US" dirty="0">
              <a:solidFill>
                <a:srgbClr val="A6A6A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artoons,doubts,emotions,gestures,people,question marks,scratching head,Screen Beans®,uncertain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62313"/>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Why Prepare a Float Plan</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63538" y="1541463"/>
            <a:ext cx="7848600" cy="2935287"/>
          </a:xfrm>
        </p:spPr>
        <p:txBody>
          <a:bodyPr/>
          <a:lstStyle/>
          <a:p>
            <a:pPr>
              <a:spcBef>
                <a:spcPct val="0"/>
              </a:spcBef>
              <a:spcAft>
                <a:spcPts val="600"/>
              </a:spcAft>
            </a:pPr>
            <a:r>
              <a:rPr lang="en-US" altLang="en-US" sz="2400" dirty="0" smtClean="0"/>
              <a:t>Too many critical facts to remember and convey to others.</a:t>
            </a:r>
          </a:p>
          <a:p>
            <a:pPr>
              <a:spcBef>
                <a:spcPct val="0"/>
              </a:spcBef>
              <a:spcAft>
                <a:spcPts val="600"/>
              </a:spcAft>
            </a:pPr>
            <a:r>
              <a:rPr lang="en-US" altLang="en-US" sz="2400" dirty="0" smtClean="0"/>
              <a:t>Assists rescue authorities.</a:t>
            </a:r>
          </a:p>
          <a:p>
            <a:pPr>
              <a:spcBef>
                <a:spcPct val="0"/>
              </a:spcBef>
              <a:spcAft>
                <a:spcPts val="600"/>
              </a:spcAft>
            </a:pPr>
            <a:r>
              <a:rPr lang="en-US" altLang="en-US" sz="2400" dirty="0" smtClean="0"/>
              <a:t>Minimizes Search And Rescue time.</a:t>
            </a:r>
          </a:p>
          <a:p>
            <a:pPr>
              <a:spcBef>
                <a:spcPct val="0"/>
              </a:spcBef>
              <a:spcAft>
                <a:spcPts val="600"/>
              </a:spcAft>
            </a:pPr>
            <a:r>
              <a:rPr lang="en-US" altLang="en-US" sz="2400" dirty="0" smtClean="0"/>
              <a:t>Increases likelihood that you will be found.</a:t>
            </a:r>
          </a:p>
          <a:p>
            <a:pPr>
              <a:spcBef>
                <a:spcPct val="0"/>
              </a:spcBef>
              <a:spcAft>
                <a:spcPts val="600"/>
              </a:spcAft>
            </a:pPr>
            <a:r>
              <a:rPr lang="en-US" altLang="en-US" sz="2400" dirty="0" smtClean="0"/>
              <a:t>Could help in saving your life.</a:t>
            </a: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01BCE4-1E02-492E-85DD-F252BE4B3DD2}" type="slidenum">
              <a:rPr lang="en-US" altLang="en-US">
                <a:solidFill>
                  <a:srgbClr val="898989"/>
                </a:solidFill>
              </a:rPr>
              <a:pPr/>
              <a:t>10</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0" descr="answers,cartoons,door keys,households,keys,people,persons,resolutions,Screen Beans®,skeleton keys,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8" y="3262313"/>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Benefits of the USCG Float Plan</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65125" y="1555750"/>
            <a:ext cx="5959475" cy="4800600"/>
          </a:xfrm>
        </p:spPr>
        <p:txBody>
          <a:bodyPr/>
          <a:lstStyle/>
          <a:p>
            <a:pPr>
              <a:spcBef>
                <a:spcPct val="0"/>
              </a:spcBef>
              <a:spcAft>
                <a:spcPts val="600"/>
              </a:spcAft>
            </a:pPr>
            <a:r>
              <a:rPr lang="en-US" altLang="en-US" sz="2400" dirty="0" smtClean="0"/>
              <a:t>Simple State-of-the-art life saving device</a:t>
            </a:r>
          </a:p>
          <a:p>
            <a:pPr>
              <a:spcBef>
                <a:spcPct val="0"/>
              </a:spcBef>
              <a:spcAft>
                <a:spcPts val="600"/>
              </a:spcAft>
            </a:pPr>
            <a:r>
              <a:rPr lang="en-US" altLang="en-US" sz="2400" dirty="0" smtClean="0"/>
              <a:t>Easy to prepare and update.</a:t>
            </a:r>
          </a:p>
          <a:p>
            <a:pPr>
              <a:spcBef>
                <a:spcPct val="0"/>
              </a:spcBef>
              <a:spcAft>
                <a:spcPts val="600"/>
              </a:spcAft>
            </a:pPr>
            <a:r>
              <a:rPr lang="en-US" altLang="en-US" sz="2400" dirty="0" smtClean="0"/>
              <a:t>You can create and save individual plans on your computer or mobile device.</a:t>
            </a:r>
          </a:p>
          <a:p>
            <a:pPr>
              <a:spcBef>
                <a:spcPct val="0"/>
              </a:spcBef>
              <a:spcAft>
                <a:spcPts val="600"/>
              </a:spcAft>
            </a:pPr>
            <a:r>
              <a:rPr lang="en-US" altLang="en-US" sz="2400" dirty="0" smtClean="0"/>
              <a:t>E-mail your plan to </a:t>
            </a:r>
            <a:r>
              <a:rPr lang="en-US" altLang="en-US" sz="2400" i="1" dirty="0" smtClean="0"/>
              <a:t>anyone</a:t>
            </a:r>
            <a:r>
              <a:rPr lang="en-US" altLang="en-US" sz="2400" dirty="0" smtClean="0"/>
              <a:t> you choose.</a:t>
            </a:r>
          </a:p>
          <a:p>
            <a:pPr>
              <a:spcBef>
                <a:spcPct val="0"/>
              </a:spcBef>
              <a:spcAft>
                <a:spcPts val="600"/>
              </a:spcAft>
            </a:pPr>
            <a:r>
              <a:rPr lang="en-US" altLang="en-US" sz="2400" dirty="0" smtClean="0"/>
              <a:t>Tells the person holding your plan exactly what to do if you don’t check-in or return as planned.</a:t>
            </a:r>
          </a:p>
          <a:p>
            <a:pPr>
              <a:spcBef>
                <a:spcPct val="0"/>
              </a:spcBef>
              <a:spcAft>
                <a:spcPts val="600"/>
              </a:spcAft>
            </a:pPr>
            <a:r>
              <a:rPr lang="en-US" altLang="en-US" sz="2400" dirty="0" smtClean="0"/>
              <a:t>The Float Plan is periodically updated to reflect the latest improvements in boating, search and rescue practices as well as technology.</a:t>
            </a:r>
          </a:p>
        </p:txBody>
      </p:sp>
      <p:sp>
        <p:nvSpPr>
          <p:cNvPr id="368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DAE67F6-0C50-4C79-A8F6-C6BF4E430DD4}" type="slidenum">
              <a:rPr lang="en-US" altLang="en-US">
                <a:solidFill>
                  <a:srgbClr val="898989"/>
                </a:solidFill>
              </a:rPr>
              <a:pPr/>
              <a:t>11</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Who should prepare a float plan?</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73063" y="1558925"/>
            <a:ext cx="3657600" cy="3241675"/>
          </a:xfrm>
        </p:spPr>
        <p:txBody>
          <a:bodyPr/>
          <a:lstStyle/>
          <a:p>
            <a:r>
              <a:rPr lang="en-US" altLang="en-US" sz="2400" dirty="0" smtClean="0"/>
              <a:t>Kayakers</a:t>
            </a:r>
          </a:p>
          <a:p>
            <a:r>
              <a:rPr lang="en-US" altLang="en-US" sz="2400" dirty="0" smtClean="0"/>
              <a:t>Rafters</a:t>
            </a:r>
          </a:p>
          <a:p>
            <a:r>
              <a:rPr lang="en-US" altLang="en-US" sz="2400" dirty="0" smtClean="0"/>
              <a:t>Sport Fisher Enthusiasts</a:t>
            </a:r>
          </a:p>
          <a:p>
            <a:r>
              <a:rPr lang="en-US" altLang="en-US" sz="2400" dirty="0" smtClean="0"/>
              <a:t>Water Skiers</a:t>
            </a:r>
          </a:p>
          <a:p>
            <a:r>
              <a:rPr lang="en-US" altLang="en-US" sz="2400" dirty="0" smtClean="0"/>
              <a:t>Canoeists</a:t>
            </a:r>
          </a:p>
          <a:p>
            <a:r>
              <a:rPr lang="en-US" altLang="en-US" sz="2400" dirty="0" smtClean="0"/>
              <a:t>Waterfowl Hunters</a:t>
            </a:r>
          </a:p>
          <a:p>
            <a:r>
              <a:rPr lang="en-US" altLang="en-US" sz="2400" dirty="0" smtClean="0"/>
              <a:t>Family Day Outings</a:t>
            </a:r>
          </a:p>
        </p:txBody>
      </p:sp>
      <p:sp>
        <p:nvSpPr>
          <p:cNvPr id="4" name="Content Placeholder 2"/>
          <p:cNvSpPr txBox="1">
            <a:spLocks/>
          </p:cNvSpPr>
          <p:nvPr/>
        </p:nvSpPr>
        <p:spPr bwMode="auto">
          <a:xfrm>
            <a:off x="4565650" y="1558925"/>
            <a:ext cx="42672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Char char="•"/>
            </a:pPr>
            <a:r>
              <a:rPr lang="en-US" altLang="en-US" sz="2400" dirty="0"/>
              <a:t>Jet Skiers</a:t>
            </a:r>
          </a:p>
          <a:p>
            <a:pPr>
              <a:spcBef>
                <a:spcPct val="20000"/>
              </a:spcBef>
              <a:buFont typeface="Arial" panose="020B0604020202020204" pitchFamily="34" charset="0"/>
              <a:buChar char="•"/>
            </a:pPr>
            <a:r>
              <a:rPr lang="en-US" altLang="en-US" sz="2400" dirty="0"/>
              <a:t>Power Boaters</a:t>
            </a:r>
          </a:p>
          <a:p>
            <a:pPr>
              <a:spcBef>
                <a:spcPct val="20000"/>
              </a:spcBef>
              <a:buFont typeface="Arial" panose="020B0604020202020204" pitchFamily="34" charset="0"/>
              <a:buChar char="•"/>
            </a:pPr>
            <a:r>
              <a:rPr lang="en-US" altLang="en-US" sz="2400" dirty="0"/>
              <a:t>Rowers</a:t>
            </a:r>
          </a:p>
          <a:p>
            <a:pPr>
              <a:spcBef>
                <a:spcPct val="20000"/>
              </a:spcBef>
              <a:buFont typeface="Arial" panose="020B0604020202020204" pitchFamily="34" charset="0"/>
              <a:buChar char="•"/>
            </a:pPr>
            <a:r>
              <a:rPr lang="en-US" altLang="en-US" sz="2400" dirty="0"/>
              <a:t>Sail </a:t>
            </a:r>
            <a:r>
              <a:rPr lang="en-US" altLang="en-US" sz="2400" dirty="0" smtClean="0"/>
              <a:t>Boaters</a:t>
            </a:r>
            <a:endParaRPr lang="en-US" altLang="en-US" sz="2400" dirty="0"/>
          </a:p>
          <a:p>
            <a:pPr>
              <a:spcBef>
                <a:spcPct val="20000"/>
              </a:spcBef>
              <a:buFont typeface="Arial" panose="020B0604020202020204" pitchFamily="34" charset="0"/>
              <a:buChar char="•"/>
            </a:pPr>
            <a:r>
              <a:rPr lang="en-US" altLang="en-US" sz="2400" dirty="0"/>
              <a:t>Private </a:t>
            </a:r>
            <a:r>
              <a:rPr lang="en-US" altLang="en-US" sz="2400" dirty="0" smtClean="0"/>
              <a:t>Charter Boat Services</a:t>
            </a:r>
            <a:endParaRPr lang="en-US" altLang="en-US" sz="2400" dirty="0"/>
          </a:p>
        </p:txBody>
      </p:sp>
      <p:pic>
        <p:nvPicPr>
          <p:cNvPr id="6" name="Picture 5" descr="http://www.uscgboating.org/assets/gallery/image/original/DSC_81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5153025"/>
            <a:ext cx="2047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uscgboating.org/assets/gallery/image/original/GEN-0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463" y="4905375"/>
            <a:ext cx="2057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uscgboating.org/assets/gallery/image/original/DSC_50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063" y="3962400"/>
            <a:ext cx="15509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uscgboating.org/assets/gallery/image/original/03_05_2_3B_01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363" y="4689475"/>
            <a:ext cx="2414587"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38921"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3C30F3-F8FB-4E0B-ACF4-C1313E357774}" type="slidenum">
              <a:rPr lang="en-US" altLang="en-US">
                <a:solidFill>
                  <a:srgbClr val="898989"/>
                </a:solidFill>
              </a:rPr>
              <a:pPr/>
              <a:t>12</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par>
                          <p:cTn id="8" fill="hold" nodeType="afterGroup">
                            <p:stCondLst>
                              <p:cond delay="1750"/>
                            </p:stCondLst>
                            <p:childTnLst>
                              <p:par>
                                <p:cTn id="9" presetID="22" presetClass="entr" presetSubtype="4"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250"/>
                                        <p:tgtEl>
                                          <p:spTgt spid="3">
                                            <p:txEl>
                                              <p:pRg st="1" end="1"/>
                                            </p:txEl>
                                          </p:spTgt>
                                        </p:tgtEl>
                                      </p:cBhvr>
                                    </p:animEffect>
                                  </p:childTnLst>
                                </p:cTn>
                              </p:par>
                            </p:childTnLst>
                          </p:cTn>
                        </p:par>
                        <p:par>
                          <p:cTn id="12" fill="hold" nodeType="afterGroup">
                            <p:stCondLst>
                              <p:cond delay="3500"/>
                            </p:stCondLst>
                            <p:childTnLst>
                              <p:par>
                                <p:cTn id="13" presetID="22" presetClass="entr" presetSubtype="4" fill="hold"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250"/>
                                        <p:tgtEl>
                                          <p:spTgt spid="3">
                                            <p:txEl>
                                              <p:pRg st="2" end="2"/>
                                            </p:txEl>
                                          </p:spTgt>
                                        </p:tgtEl>
                                      </p:cBhvr>
                                    </p:animEffect>
                                  </p:childTnLst>
                                </p:cTn>
                              </p:par>
                            </p:childTnLst>
                          </p:cTn>
                        </p:par>
                        <p:par>
                          <p:cTn id="16" fill="hold">
                            <p:stCondLst>
                              <p:cond delay="5250"/>
                            </p:stCondLst>
                            <p:childTnLst>
                              <p:par>
                                <p:cTn id="17" presetID="22" presetClass="entr" presetSubtype="4" fill="hold"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250"/>
                                        <p:tgtEl>
                                          <p:spTgt spid="3">
                                            <p:txEl>
                                              <p:pRg st="3" end="3"/>
                                            </p:txEl>
                                          </p:spTgt>
                                        </p:tgtEl>
                                      </p:cBhvr>
                                    </p:animEffect>
                                  </p:childTnLst>
                                </p:cTn>
                              </p:par>
                              <p:par>
                                <p:cTn id="20" presetID="9" presetClass="entr" presetSubtype="0" fill="hold"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par>
                          <p:cTn id="23" fill="hold" nodeType="afterGroup">
                            <p:stCondLst>
                              <p:cond delay="7250"/>
                            </p:stCondLst>
                            <p:childTnLst>
                              <p:par>
                                <p:cTn id="24" presetID="22" presetClass="entr" presetSubtype="4" fill="hold" nodeType="afterEffect">
                                  <p:stCondLst>
                                    <p:cond delay="1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par>
                          <p:cTn id="27" fill="hold" nodeType="afterGroup">
                            <p:stCondLst>
                              <p:cond delay="9250"/>
                            </p:stCondLst>
                            <p:childTnLst>
                              <p:par>
                                <p:cTn id="28" presetID="22" presetClass="entr" presetSubtype="4" fill="hold" nodeType="afterEffect">
                                  <p:stCondLst>
                                    <p:cond delay="15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250"/>
                                        <p:tgtEl>
                                          <p:spTgt spid="3">
                                            <p:txEl>
                                              <p:pRg st="5" end="5"/>
                                            </p:txEl>
                                          </p:spTgt>
                                        </p:tgtEl>
                                      </p:cBhvr>
                                    </p:animEffect>
                                  </p:childTnLst>
                                </p:cTn>
                              </p:par>
                              <p:par>
                                <p:cTn id="31" presetID="9" presetClass="entr" presetSubtype="0" fill="hold" nodeType="withEffect">
                                  <p:stCondLst>
                                    <p:cond delay="150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par>
                          <p:cTn id="34" fill="hold" nodeType="afterGroup">
                            <p:stCondLst>
                              <p:cond delay="11250"/>
                            </p:stCondLst>
                            <p:childTnLst>
                              <p:par>
                                <p:cTn id="35" presetID="22" presetClass="entr" presetSubtype="4" fill="hold" nodeType="afterEffect">
                                  <p:stCondLst>
                                    <p:cond delay="17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par>
                          <p:cTn id="38" fill="hold" nodeType="afterGroup">
                            <p:stCondLst>
                              <p:cond delay="13500"/>
                            </p:stCondLst>
                            <p:childTnLst>
                              <p:par>
                                <p:cTn id="39" presetID="22" presetClass="entr" presetSubtype="4" fill="hold" nodeType="afterEffect">
                                  <p:stCondLst>
                                    <p:cond delay="150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down)">
                                      <p:cBhvr>
                                        <p:cTn id="41" dur="250"/>
                                        <p:tgtEl>
                                          <p:spTgt spid="4">
                                            <p:txEl>
                                              <p:pRg st="0" end="0"/>
                                            </p:txEl>
                                          </p:spTgt>
                                        </p:tgtEl>
                                      </p:cBhvr>
                                    </p:animEffect>
                                  </p:childTnLst>
                                </p:cTn>
                              </p:par>
                              <p:par>
                                <p:cTn id="42" presetID="9" presetClass="entr" presetSubtype="0" fill="hold" nodeType="withEffect">
                                  <p:stCondLst>
                                    <p:cond delay="150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par>
                          <p:cTn id="45" fill="hold" nodeType="afterGroup">
                            <p:stCondLst>
                              <p:cond delay="15500"/>
                            </p:stCondLst>
                            <p:childTnLst>
                              <p:par>
                                <p:cTn id="46" presetID="22" presetClass="entr" presetSubtype="4" fill="hold" nodeType="afterEffect">
                                  <p:stCondLst>
                                    <p:cond delay="175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down)">
                                      <p:cBhvr>
                                        <p:cTn id="48" dur="500"/>
                                        <p:tgtEl>
                                          <p:spTgt spid="4">
                                            <p:txEl>
                                              <p:pRg st="1" end="1"/>
                                            </p:txEl>
                                          </p:spTgt>
                                        </p:tgtEl>
                                      </p:cBhvr>
                                    </p:animEffect>
                                  </p:childTnLst>
                                </p:cTn>
                              </p:par>
                            </p:childTnLst>
                          </p:cTn>
                        </p:par>
                        <p:par>
                          <p:cTn id="49" fill="hold" nodeType="afterGroup">
                            <p:stCondLst>
                              <p:cond delay="17750"/>
                            </p:stCondLst>
                            <p:childTnLst>
                              <p:par>
                                <p:cTn id="50" presetID="22" presetClass="entr" presetSubtype="4" fill="hold" nodeType="afterEffect">
                                  <p:stCondLst>
                                    <p:cond delay="150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down)">
                                      <p:cBhvr>
                                        <p:cTn id="52" dur="500"/>
                                        <p:tgtEl>
                                          <p:spTgt spid="4">
                                            <p:txEl>
                                              <p:pRg st="2" end="2"/>
                                            </p:txEl>
                                          </p:spTgt>
                                        </p:tgtEl>
                                      </p:cBhvr>
                                    </p:animEffect>
                                  </p:childTnLst>
                                </p:cTn>
                              </p:par>
                            </p:childTnLst>
                          </p:cTn>
                        </p:par>
                        <p:par>
                          <p:cTn id="53" fill="hold" nodeType="afterGroup">
                            <p:stCondLst>
                              <p:cond delay="19750"/>
                            </p:stCondLst>
                            <p:childTnLst>
                              <p:par>
                                <p:cTn id="54" presetID="22" presetClass="entr" presetSubtype="4" fill="hold" nodeType="afterEffect">
                                  <p:stCondLst>
                                    <p:cond delay="150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down)">
                                      <p:cBhvr>
                                        <p:cTn id="56" dur="500"/>
                                        <p:tgtEl>
                                          <p:spTgt spid="4">
                                            <p:txEl>
                                              <p:pRg st="3" end="3"/>
                                            </p:txEl>
                                          </p:spTgt>
                                        </p:tgtEl>
                                      </p:cBhvr>
                                    </p:animEffect>
                                  </p:childTnLst>
                                </p:cTn>
                              </p:par>
                              <p:par>
                                <p:cTn id="57" presetID="9" presetClass="entr" presetSubtype="0" fill="hold" nodeType="withEffect">
                                  <p:stCondLst>
                                    <p:cond delay="150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par>
                          <p:cTn id="60" fill="hold" nodeType="afterGroup">
                            <p:stCondLst>
                              <p:cond delay="21750"/>
                            </p:stCondLst>
                            <p:childTnLst>
                              <p:par>
                                <p:cTn id="61" presetID="22" presetClass="entr" presetSubtype="4" fill="hold" nodeType="afterEffect">
                                  <p:stCondLst>
                                    <p:cond delay="175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wipe(down)">
                                      <p:cBhvr>
                                        <p:cTn id="6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28600" y="4953000"/>
            <a:ext cx="8686799" cy="1362075"/>
          </a:xfrm>
          <a:prstGeom prst="rect">
            <a:avLst/>
          </a:prstGeom>
        </p:spPr>
        <p:txBody>
          <a:bodyPr anchor="ctr">
            <a:normAutofit/>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4000" cap="all" dirty="0">
                <a:solidFill>
                  <a:schemeClr val="tx1"/>
                </a:solidFill>
                <a:effectLst>
                  <a:reflection blurRad="6350" stA="25000" endPos="45500" dir="5400000" sy="-100000" algn="bl" rotWithShape="0"/>
                </a:effectLst>
              </a:rPr>
              <a:t>USCG Float Plan </a:t>
            </a:r>
            <a:r>
              <a:rPr lang="en-US" sz="4000" cap="all" dirty="0" smtClean="0">
                <a:solidFill>
                  <a:schemeClr val="tx1"/>
                </a:solidFill>
                <a:effectLst>
                  <a:reflection blurRad="6350" stA="25000" endPos="45500" dir="5400000" sy="-100000" algn="bl" rotWithShape="0"/>
                </a:effectLst>
              </a:rPr>
              <a:t>STRUCTURE</a:t>
            </a:r>
            <a:endParaRPr lang="en-US" sz="4000" cap="all" dirty="0">
              <a:solidFill>
                <a:schemeClr val="tx1"/>
              </a:solidFill>
              <a:effectLst>
                <a:reflection blurRad="6350" stA="25000" endPos="45500" dir="5400000" sy="-100000" algn="bl" rotWithShape="0"/>
              </a:effectLst>
            </a:endParaRP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073604-F34F-494A-9FC9-2B751917639E}" type="slidenum">
              <a:rPr lang="en-US" altLang="en-US">
                <a:solidFill>
                  <a:srgbClr val="A6A6A6"/>
                </a:solidFill>
              </a:rPr>
              <a:pPr/>
              <a:t>13</a:t>
            </a:fld>
            <a:endParaRPr lang="en-US" altLang="en-US" dirty="0">
              <a:solidFill>
                <a:srgbClr val="A6A6A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4000" dirty="0">
                <a:effectLst>
                  <a:outerShdw blurRad="50800" dist="38100" dir="2700000" algn="tl" rotWithShape="0">
                    <a:prstClr val="black">
                      <a:alpha val="40000"/>
                    </a:prstClr>
                  </a:outerShdw>
                </a:effectLst>
              </a:rPr>
              <a:t>USCG Float Plan </a:t>
            </a:r>
            <a:r>
              <a:rPr lang="en-US" sz="4000" dirty="0" smtClean="0">
                <a:effectLst>
                  <a:outerShdw blurRad="50800" dist="38100" dir="2700000" algn="tl" rotWithShape="0">
                    <a:prstClr val="black">
                      <a:alpha val="40000"/>
                    </a:prstClr>
                  </a:outerShdw>
                </a:effectLst>
              </a:rPr>
              <a:t>Structure</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33338" y="1905000"/>
            <a:ext cx="3276601" cy="1627188"/>
          </a:xfrm>
        </p:spPr>
        <p:txBody>
          <a:bodyPr rtlCol="0">
            <a:normAutofit/>
          </a:bodyPr>
          <a:lstStyle/>
          <a:p>
            <a:pPr marL="400050" lvl="1" indent="0" fontAlgn="auto">
              <a:spcBef>
                <a:spcPts val="0"/>
              </a:spcBef>
              <a:spcAft>
                <a:spcPts val="600"/>
              </a:spcAft>
              <a:buFont typeface="Arial" panose="020B0604020202020204" pitchFamily="34" charset="0"/>
              <a:buNone/>
              <a:defRPr/>
            </a:pPr>
            <a:r>
              <a:rPr lang="en-US" sz="1900" b="1" dirty="0" smtClean="0"/>
              <a:t>First Page:</a:t>
            </a:r>
          </a:p>
          <a:p>
            <a:pPr marL="914400" lvl="1" indent="-274320" fontAlgn="auto">
              <a:spcBef>
                <a:spcPts val="0"/>
              </a:spcBef>
              <a:spcAft>
                <a:spcPts val="600"/>
              </a:spcAft>
              <a:buFont typeface="+mj-lt"/>
              <a:buAutoNum type="arabicPeriod"/>
              <a:defRPr/>
            </a:pPr>
            <a:r>
              <a:rPr lang="en-US" sz="1900" dirty="0" smtClean="0"/>
              <a:t>Vessel information</a:t>
            </a:r>
          </a:p>
          <a:p>
            <a:pPr marL="914400" lvl="1" indent="-274320" fontAlgn="auto">
              <a:spcBef>
                <a:spcPts val="0"/>
              </a:spcBef>
              <a:spcAft>
                <a:spcPts val="600"/>
              </a:spcAft>
              <a:buFont typeface="+mj-lt"/>
              <a:buAutoNum type="arabicPeriod"/>
              <a:defRPr/>
            </a:pPr>
            <a:r>
              <a:rPr lang="en-US" sz="1900" dirty="0" smtClean="0"/>
              <a:t>Safety &amp; Survival gear</a:t>
            </a:r>
          </a:p>
          <a:p>
            <a:pPr marL="914400" lvl="1" indent="-274320" fontAlgn="auto">
              <a:spcBef>
                <a:spcPts val="0"/>
              </a:spcBef>
              <a:spcAft>
                <a:spcPts val="600"/>
              </a:spcAft>
              <a:buFont typeface="+mj-lt"/>
              <a:buAutoNum type="arabicPeriod"/>
              <a:defRPr/>
            </a:pPr>
            <a:r>
              <a:rPr lang="en-US" sz="1900" dirty="0" smtClean="0"/>
              <a:t>Persons Onboard</a:t>
            </a:r>
          </a:p>
        </p:txBody>
      </p:sp>
      <p:pic>
        <p:nvPicPr>
          <p:cNvPr id="6" name="Picture 5"/>
          <p:cNvPicPr>
            <a:picLocks noChangeAspect="1"/>
          </p:cNvPicPr>
          <p:nvPr/>
        </p:nvPicPr>
        <p:blipFill>
          <a:blip r:embed="rId3"/>
          <a:stretch>
            <a:fillRect/>
          </a:stretch>
        </p:blipFill>
        <p:spPr>
          <a:xfrm>
            <a:off x="700088" y="3516313"/>
            <a:ext cx="2117725" cy="2743200"/>
          </a:xfrm>
          <a:prstGeom prst="rect">
            <a:avLst/>
          </a:prstGeom>
          <a:ln w="3175">
            <a:solidFill>
              <a:schemeClr val="tx1"/>
            </a:solidFill>
          </a:ln>
          <a:effectLst>
            <a:outerShdw blurRad="50800" dist="38100" dir="2700000" algn="tl" rotWithShape="0">
              <a:prstClr val="black">
                <a:alpha val="40000"/>
              </a:prstClr>
            </a:outerShdw>
          </a:effectLst>
        </p:spPr>
      </p:pic>
      <p:sp>
        <p:nvSpPr>
          <p:cNvPr id="43012" name="Content Placeholder 2"/>
          <p:cNvSpPr txBox="1">
            <a:spLocks/>
          </p:cNvSpPr>
          <p:nvPr/>
        </p:nvSpPr>
        <p:spPr bwMode="auto">
          <a:xfrm>
            <a:off x="381000" y="1446213"/>
            <a:ext cx="7067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en-US" altLang="en-US" sz="2400" b="1" dirty="0"/>
              <a:t>The USCG Float Plan is divided into six major sections:</a:t>
            </a:r>
          </a:p>
          <a:p>
            <a:pPr>
              <a:spcBef>
                <a:spcPct val="20000"/>
              </a:spcBef>
              <a:buFont typeface="Arial" panose="020B0604020202020204" pitchFamily="34" charset="0"/>
              <a:buNone/>
            </a:pPr>
            <a:endParaRPr lang="en-US" altLang="en-US" sz="2400" dirty="0"/>
          </a:p>
        </p:txBody>
      </p:sp>
      <p:sp>
        <p:nvSpPr>
          <p:cNvPr id="13" name="Content Placeholder 2"/>
          <p:cNvSpPr txBox="1">
            <a:spLocks/>
          </p:cNvSpPr>
          <p:nvPr/>
        </p:nvSpPr>
        <p:spPr>
          <a:xfrm>
            <a:off x="2916238" y="1912938"/>
            <a:ext cx="4114800" cy="1700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fontAlgn="auto">
              <a:spcBef>
                <a:spcPts val="600"/>
              </a:spcBef>
              <a:spcAft>
                <a:spcPts val="600"/>
              </a:spcAft>
              <a:buFont typeface="Arial" pitchFamily="34" charset="0"/>
              <a:buNone/>
              <a:defRPr/>
            </a:pPr>
            <a:r>
              <a:rPr lang="en-US" sz="1900" b="1" dirty="0" smtClean="0"/>
              <a:t>Second Page:</a:t>
            </a:r>
          </a:p>
          <a:p>
            <a:pPr marL="914400" lvl="1" indent="-274320" fontAlgn="auto">
              <a:spcBef>
                <a:spcPts val="0"/>
              </a:spcBef>
              <a:spcAft>
                <a:spcPts val="600"/>
              </a:spcAft>
              <a:buFont typeface="+mj-lt"/>
              <a:buAutoNum type="arabicPeriod" startAt="4"/>
              <a:defRPr/>
            </a:pPr>
            <a:r>
              <a:rPr lang="en-US" sz="1900" dirty="0" smtClean="0"/>
              <a:t>Contacts</a:t>
            </a:r>
          </a:p>
          <a:p>
            <a:pPr marL="914400" lvl="1" indent="-274320" fontAlgn="auto">
              <a:spcBef>
                <a:spcPts val="0"/>
              </a:spcBef>
              <a:spcAft>
                <a:spcPts val="600"/>
              </a:spcAft>
              <a:buFont typeface="+mj-lt"/>
              <a:buAutoNum type="arabicPeriod" startAt="4"/>
              <a:defRPr/>
            </a:pPr>
            <a:r>
              <a:rPr lang="en-US" sz="1900" dirty="0" smtClean="0"/>
              <a:t>Itinerary (Waypoints)</a:t>
            </a:r>
          </a:p>
        </p:txBody>
      </p:sp>
      <p:sp>
        <p:nvSpPr>
          <p:cNvPr id="21" name="Content Placeholder 2"/>
          <p:cNvSpPr txBox="1">
            <a:spLocks/>
          </p:cNvSpPr>
          <p:nvPr/>
        </p:nvSpPr>
        <p:spPr>
          <a:xfrm>
            <a:off x="5802313" y="1905000"/>
            <a:ext cx="3384550" cy="13366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fontAlgn="auto">
              <a:spcBef>
                <a:spcPts val="600"/>
              </a:spcBef>
              <a:spcAft>
                <a:spcPts val="600"/>
              </a:spcAft>
              <a:buFont typeface="Arial" pitchFamily="34" charset="0"/>
              <a:buNone/>
              <a:defRPr/>
            </a:pPr>
            <a:r>
              <a:rPr lang="en-US" sz="1900" b="1" dirty="0" smtClean="0"/>
              <a:t>Third Page:</a:t>
            </a:r>
          </a:p>
          <a:p>
            <a:pPr marL="914400" lvl="1" indent="-274320" fontAlgn="auto">
              <a:spcBef>
                <a:spcPts val="0"/>
              </a:spcBef>
              <a:spcAft>
                <a:spcPts val="600"/>
              </a:spcAft>
              <a:buFont typeface="+mj-lt"/>
              <a:buAutoNum type="arabicPeriod" startAt="6"/>
              <a:defRPr/>
            </a:pPr>
            <a:r>
              <a:rPr lang="en-US" sz="1900" dirty="0" smtClean="0"/>
              <a:t>Boating Emergency Guide™</a:t>
            </a:r>
          </a:p>
        </p:txBody>
      </p:sp>
      <p:pic>
        <p:nvPicPr>
          <p:cNvPr id="22" name="Picture 21"/>
          <p:cNvPicPr>
            <a:picLocks noChangeAspect="1"/>
          </p:cNvPicPr>
          <p:nvPr/>
        </p:nvPicPr>
        <p:blipFill>
          <a:blip r:embed="rId4"/>
          <a:stretch>
            <a:fillRect/>
          </a:stretch>
        </p:blipFill>
        <p:spPr>
          <a:xfrm>
            <a:off x="3649663" y="3516313"/>
            <a:ext cx="2119312" cy="2743200"/>
          </a:xfrm>
          <a:prstGeom prst="rect">
            <a:avLst/>
          </a:prstGeom>
          <a:ln w="3175">
            <a:solidFill>
              <a:schemeClr val="tx1"/>
            </a:solidFill>
          </a:ln>
          <a:effectLst>
            <a:outerShdw blurRad="50800" dist="38100" dir="2700000" algn="tl" rotWithShape="0">
              <a:prstClr val="black">
                <a:alpha val="40000"/>
              </a:prstClr>
            </a:outerShdw>
          </a:effectLst>
        </p:spPr>
      </p:pic>
      <p:pic>
        <p:nvPicPr>
          <p:cNvPr id="23" name="Picture 2"/>
          <p:cNvPicPr>
            <a:picLocks noChangeAspect="1" noChangeArrowheads="1"/>
          </p:cNvPicPr>
          <p:nvPr/>
        </p:nvPicPr>
        <p:blipFill>
          <a:blip r:embed="rId5"/>
          <a:srcRect/>
          <a:stretch>
            <a:fillRect/>
          </a:stretch>
        </p:blipFill>
        <p:spPr bwMode="auto">
          <a:xfrm>
            <a:off x="6523038" y="3519488"/>
            <a:ext cx="2133600" cy="2743200"/>
          </a:xfrm>
          <a:prstGeom prst="rect">
            <a:avLst/>
          </a:prstGeom>
          <a:noFill/>
          <a:ln w="3175">
            <a:solidFill>
              <a:schemeClr val="tx1"/>
            </a:solidFill>
            <a:miter lim="800000"/>
            <a:headEnd/>
            <a:tailEnd/>
          </a:ln>
          <a:effectLst>
            <a:outerShdw blurRad="50800" dist="38100" dir="2700000" algn="ctr" rotWithShape="0">
              <a:schemeClr val="tx1">
                <a:alpha val="40000"/>
              </a:schemeClr>
            </a:outerShdw>
          </a:effectLst>
          <a:extLst/>
        </p:spPr>
      </p:pic>
      <p:sp>
        <p:nvSpPr>
          <p:cNvPr id="4301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4301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4CF2F4-591E-47CE-806A-351CD34FDECB}" type="slidenum">
              <a:rPr lang="en-US" altLang="en-US">
                <a:solidFill>
                  <a:srgbClr val="898989"/>
                </a:solidFill>
              </a:rPr>
              <a:pPr/>
              <a:t>14</a:t>
            </a:fld>
            <a:endParaRPr lang="en-US" altLang="en-US" dirty="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2"/>
          <p:cNvPicPr>
            <a:picLocks noGrp="1" noChangeAspect="1"/>
          </p:cNvPicPr>
          <p:nvPr>
            <p:ph idx="1"/>
          </p:nvPr>
        </p:nvPicPr>
        <p:blipFill>
          <a:blip r:embed="rId3"/>
          <a:stretch>
            <a:fillRect/>
          </a:stretch>
        </p:blipFill>
        <p:spPr>
          <a:xfrm>
            <a:off x="2714625" y="1516063"/>
            <a:ext cx="3700463" cy="4792662"/>
          </a:xfrm>
          <a:ln w="3175">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USCG Float Plan Structure</a:t>
            </a:r>
            <a:endParaRPr lang="en-US" sz="4000" dirty="0">
              <a:effectLst>
                <a:outerShdw blurRad="50800" dist="38100" dir="2700000" algn="tl" rotWithShape="0">
                  <a:prstClr val="black">
                    <a:alpha val="40000"/>
                  </a:prstClr>
                </a:outerShdw>
              </a:effectLst>
            </a:endParaRPr>
          </a:p>
        </p:txBody>
      </p:sp>
      <p:sp>
        <p:nvSpPr>
          <p:cNvPr id="6" name="Line Callout 1 (No Border) 5"/>
          <p:cNvSpPr/>
          <p:nvPr/>
        </p:nvSpPr>
        <p:spPr>
          <a:xfrm>
            <a:off x="7086600" y="2135188"/>
            <a:ext cx="1676400" cy="542925"/>
          </a:xfrm>
          <a:prstGeom prst="callout1">
            <a:avLst>
              <a:gd name="adj1" fmla="val 26250"/>
              <a:gd name="adj2" fmla="val -852"/>
              <a:gd name="adj3" fmla="val 88058"/>
              <a:gd name="adj4" fmla="val -50481"/>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Communication Equipment</a:t>
            </a:r>
          </a:p>
        </p:txBody>
      </p:sp>
      <p:sp>
        <p:nvSpPr>
          <p:cNvPr id="7" name="Line Callout 1 (No Border) 6"/>
          <p:cNvSpPr/>
          <p:nvPr/>
        </p:nvSpPr>
        <p:spPr>
          <a:xfrm>
            <a:off x="7467600" y="2887663"/>
            <a:ext cx="1295400" cy="381000"/>
          </a:xfrm>
          <a:prstGeom prst="callout1">
            <a:avLst>
              <a:gd name="adj1" fmla="val 18750"/>
              <a:gd name="adj2" fmla="val 7169"/>
              <a:gd name="adj3" fmla="val 52834"/>
              <a:gd name="adj4" fmla="val -97176"/>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Navigation Equipment</a:t>
            </a:r>
          </a:p>
        </p:txBody>
      </p:sp>
      <p:sp>
        <p:nvSpPr>
          <p:cNvPr id="8" name="Line Callout 1 (No Border) 7"/>
          <p:cNvSpPr/>
          <p:nvPr/>
        </p:nvSpPr>
        <p:spPr>
          <a:xfrm>
            <a:off x="314325" y="1992313"/>
            <a:ext cx="2133600" cy="381000"/>
          </a:xfrm>
          <a:prstGeom prst="callout1">
            <a:avLst>
              <a:gd name="adj1" fmla="val 56250"/>
              <a:gd name="adj2" fmla="val 100596"/>
              <a:gd name="adj3" fmla="val 160000"/>
              <a:gd name="adj4" fmla="val 120964"/>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Vessel Identification</a:t>
            </a:r>
          </a:p>
        </p:txBody>
      </p:sp>
      <p:sp>
        <p:nvSpPr>
          <p:cNvPr id="9" name="Line Callout 1 (No Border) 8"/>
          <p:cNvSpPr/>
          <p:nvPr/>
        </p:nvSpPr>
        <p:spPr>
          <a:xfrm>
            <a:off x="314325" y="2678113"/>
            <a:ext cx="1876425" cy="381000"/>
          </a:xfrm>
          <a:prstGeom prst="callout1">
            <a:avLst>
              <a:gd name="adj1" fmla="val 56250"/>
              <a:gd name="adj2" fmla="val 101042"/>
              <a:gd name="adj3" fmla="val 107500"/>
              <a:gd name="adj4" fmla="val 13887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Vessel Propulsion</a:t>
            </a:r>
          </a:p>
        </p:txBody>
      </p:sp>
      <p:sp>
        <p:nvSpPr>
          <p:cNvPr id="10" name="Line Callout 1 (No Border) 9"/>
          <p:cNvSpPr/>
          <p:nvPr/>
        </p:nvSpPr>
        <p:spPr>
          <a:xfrm>
            <a:off x="314325" y="3497263"/>
            <a:ext cx="1657350" cy="381000"/>
          </a:xfrm>
          <a:prstGeom prst="callout1">
            <a:avLst>
              <a:gd name="adj1" fmla="val 48750"/>
              <a:gd name="adj2" fmla="val 101042"/>
              <a:gd name="adj3" fmla="val 42500"/>
              <a:gd name="adj4" fmla="val 1503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Distress Signals</a:t>
            </a:r>
          </a:p>
        </p:txBody>
      </p:sp>
      <p:sp>
        <p:nvSpPr>
          <p:cNvPr id="11" name="Line Callout 1 (No Border) 10"/>
          <p:cNvSpPr/>
          <p:nvPr/>
        </p:nvSpPr>
        <p:spPr>
          <a:xfrm>
            <a:off x="7086600" y="3649663"/>
            <a:ext cx="1676400" cy="333375"/>
          </a:xfrm>
          <a:prstGeom prst="callout1">
            <a:avLst>
              <a:gd name="adj1" fmla="val 45179"/>
              <a:gd name="adj2" fmla="val 2557"/>
              <a:gd name="adj3" fmla="val 356"/>
              <a:gd name="adj4" fmla="val -49701"/>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Additional Gear</a:t>
            </a:r>
          </a:p>
        </p:txBody>
      </p:sp>
      <p:sp>
        <p:nvSpPr>
          <p:cNvPr id="12" name="Line Callout 1 (No Border) 11"/>
          <p:cNvSpPr/>
          <p:nvPr/>
        </p:nvSpPr>
        <p:spPr>
          <a:xfrm>
            <a:off x="371475" y="4259263"/>
            <a:ext cx="1724025" cy="533400"/>
          </a:xfrm>
          <a:prstGeom prst="callout1">
            <a:avLst>
              <a:gd name="adj1" fmla="val 73750"/>
              <a:gd name="adj2" fmla="val 87259"/>
              <a:gd name="adj3" fmla="val 25000"/>
              <a:gd name="adj4" fmla="val 145434"/>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Operator Identification</a:t>
            </a:r>
          </a:p>
        </p:txBody>
      </p:sp>
      <p:sp>
        <p:nvSpPr>
          <p:cNvPr id="13" name="Line Callout 1 (No Border) 12"/>
          <p:cNvSpPr/>
          <p:nvPr/>
        </p:nvSpPr>
        <p:spPr>
          <a:xfrm>
            <a:off x="381000" y="5173663"/>
            <a:ext cx="1276350" cy="609600"/>
          </a:xfrm>
          <a:prstGeom prst="callout1">
            <a:avLst>
              <a:gd name="adj1" fmla="val 67500"/>
              <a:gd name="adj2" fmla="val 85251"/>
              <a:gd name="adj3" fmla="val 4688"/>
              <a:gd name="adj4" fmla="val 19816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Passengers Onboard</a:t>
            </a:r>
          </a:p>
        </p:txBody>
      </p:sp>
      <p:sp>
        <p:nvSpPr>
          <p:cNvPr id="14" name="Line Callout 1 (No Border) 13"/>
          <p:cNvSpPr/>
          <p:nvPr/>
        </p:nvSpPr>
        <p:spPr>
          <a:xfrm>
            <a:off x="6705600" y="5554663"/>
            <a:ext cx="2066925" cy="609600"/>
          </a:xfrm>
          <a:prstGeom prst="callout1">
            <a:avLst>
              <a:gd name="adj1" fmla="val 23779"/>
              <a:gd name="adj2" fmla="val -391"/>
              <a:gd name="adj3" fmla="val -73539"/>
              <a:gd name="adj4" fmla="val -58531"/>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Critical notes about passengers onboard</a:t>
            </a:r>
          </a:p>
        </p:txBody>
      </p:sp>
      <p:sp>
        <p:nvSpPr>
          <p:cNvPr id="23" name="Line Callout 1 (No Border) 22"/>
          <p:cNvSpPr/>
          <p:nvPr/>
        </p:nvSpPr>
        <p:spPr>
          <a:xfrm>
            <a:off x="6705600" y="4259263"/>
            <a:ext cx="2047875" cy="514350"/>
          </a:xfrm>
          <a:prstGeom prst="callout1">
            <a:avLst>
              <a:gd name="adj1" fmla="val 25972"/>
              <a:gd name="adj2" fmla="val 1164"/>
              <a:gd name="adj3" fmla="val 22684"/>
              <a:gd name="adj4" fmla="val -21226"/>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Additional operator information</a:t>
            </a:r>
          </a:p>
        </p:txBody>
      </p:sp>
      <p:sp>
        <p:nvSpPr>
          <p:cNvPr id="24" name="Line Callout 1 (No Border) 23"/>
          <p:cNvSpPr/>
          <p:nvPr/>
        </p:nvSpPr>
        <p:spPr>
          <a:xfrm>
            <a:off x="6705600" y="4876800"/>
            <a:ext cx="2066925" cy="525463"/>
          </a:xfrm>
          <a:prstGeom prst="callout1">
            <a:avLst>
              <a:gd name="adj1" fmla="val 23402"/>
              <a:gd name="adj2" fmla="val 12429"/>
              <a:gd name="adj3" fmla="val 31371"/>
              <a:gd name="adj4" fmla="val -18504"/>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Personal Locator Beacon Numbers</a:t>
            </a:r>
          </a:p>
        </p:txBody>
      </p:sp>
      <p:sp>
        <p:nvSpPr>
          <p:cNvPr id="25" name="Line Callout 1 (No Border) 24"/>
          <p:cNvSpPr/>
          <p:nvPr/>
        </p:nvSpPr>
        <p:spPr>
          <a:xfrm>
            <a:off x="314325" y="1401763"/>
            <a:ext cx="1343025" cy="381000"/>
          </a:xfrm>
          <a:prstGeom prst="callout1">
            <a:avLst>
              <a:gd name="adj1" fmla="val 53750"/>
              <a:gd name="adj2" fmla="val 102201"/>
              <a:gd name="adj3" fmla="val -7856"/>
              <a:gd name="adj4" fmla="val 21535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solidFill>
                  <a:schemeClr val="tx1"/>
                </a:solidFill>
              </a:rPr>
              <a:t>Instructions</a:t>
            </a:r>
          </a:p>
        </p:txBody>
      </p:sp>
      <p:cxnSp>
        <p:nvCxnSpPr>
          <p:cNvPr id="4" name="Straight Connector 3"/>
          <p:cNvCxnSpPr/>
          <p:nvPr/>
        </p:nvCxnSpPr>
        <p:spPr>
          <a:xfrm>
            <a:off x="3200400" y="1371600"/>
            <a:ext cx="381000" cy="419100"/>
          </a:xfrm>
          <a:prstGeom prst="line">
            <a:avLst/>
          </a:prstGeom>
          <a:ln w="12700">
            <a:solidFill>
              <a:srgbClr val="2185BA"/>
            </a:solidFill>
          </a:ln>
        </p:spPr>
        <p:style>
          <a:lnRef idx="1">
            <a:schemeClr val="accent1"/>
          </a:lnRef>
          <a:fillRef idx="0">
            <a:schemeClr val="accent1"/>
          </a:fillRef>
          <a:effectRef idx="0">
            <a:schemeClr val="accent1"/>
          </a:effectRef>
          <a:fontRef idx="minor">
            <a:schemeClr val="tx1"/>
          </a:fontRef>
        </p:style>
      </p:cxnSp>
      <p:sp>
        <p:nvSpPr>
          <p:cNvPr id="4507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450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369F40-E153-48B4-B7AE-24920EC7585B}" type="slidenum">
              <a:rPr lang="en-US" altLang="en-US">
                <a:solidFill>
                  <a:srgbClr val="898989"/>
                </a:solidFill>
              </a:rPr>
              <a:pPr/>
              <a:t>15</a:t>
            </a:fld>
            <a:endParaRPr lang="en-US" altLang="en-US" dirty="0">
              <a:solidFill>
                <a:srgbClr val="898989"/>
              </a:solidFill>
            </a:endParaRPr>
          </a:p>
        </p:txBody>
      </p:sp>
      <p:cxnSp>
        <p:nvCxnSpPr>
          <p:cNvPr id="19" name="Straight Connector 18"/>
          <p:cNvCxnSpPr/>
          <p:nvPr/>
        </p:nvCxnSpPr>
        <p:spPr>
          <a:xfrm>
            <a:off x="4572000" y="4419600"/>
            <a:ext cx="2381250" cy="576263"/>
          </a:xfrm>
          <a:prstGeom prst="line">
            <a:avLst/>
          </a:prstGeom>
          <a:ln w="12700">
            <a:solidFill>
              <a:srgbClr val="2185B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150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nodeType="afterGroup">
                            <p:stCondLst>
                              <p:cond delay="2000"/>
                            </p:stCondLst>
                            <p:childTnLst>
                              <p:par>
                                <p:cTn id="12" presetID="9" presetClass="entr" presetSubtype="0" fill="hold" grpId="0" nodeType="after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nodeType="afterGroup">
                            <p:stCondLst>
                              <p:cond delay="4000"/>
                            </p:stCondLst>
                            <p:childTnLst>
                              <p:par>
                                <p:cTn id="16" presetID="9" presetClass="entr" presetSubtype="0" fill="hold" grpId="0" nodeType="after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nodeType="afterGroup">
                            <p:stCondLst>
                              <p:cond delay="6000"/>
                            </p:stCondLst>
                            <p:childTnLst>
                              <p:par>
                                <p:cTn id="20" presetID="9" presetClass="entr" presetSubtype="0" fill="hold" grpId="0" nodeType="after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par>
                          <p:cTn id="23" fill="hold" nodeType="afterGroup">
                            <p:stCondLst>
                              <p:cond delay="8000"/>
                            </p:stCondLst>
                            <p:childTnLst>
                              <p:par>
                                <p:cTn id="24" presetID="9" presetClass="entr" presetSubtype="0" fill="hold" grpId="0" nodeType="afterEffect">
                                  <p:stCondLst>
                                    <p:cond delay="150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nodeType="afterGroup">
                            <p:stCondLst>
                              <p:cond delay="10000"/>
                            </p:stCondLst>
                            <p:childTnLst>
                              <p:par>
                                <p:cTn id="28" presetID="9" presetClass="entr" presetSubtype="0" fill="hold" grpId="0" nodeType="after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par>
                          <p:cTn id="31" fill="hold" nodeType="afterGroup">
                            <p:stCondLst>
                              <p:cond delay="12000"/>
                            </p:stCondLst>
                            <p:childTnLst>
                              <p:par>
                                <p:cTn id="32" presetID="9" presetClass="entr" presetSubtype="0" fill="hold" grpId="0" nodeType="afterEffect">
                                  <p:stCondLst>
                                    <p:cond delay="150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par>
                          <p:cTn id="35" fill="hold" nodeType="afterGroup">
                            <p:stCondLst>
                              <p:cond delay="14000"/>
                            </p:stCondLst>
                            <p:childTnLst>
                              <p:par>
                                <p:cTn id="36" presetID="9" presetClass="entr" presetSubtype="0" fill="hold" grpId="0" nodeType="afterEffect">
                                  <p:stCondLst>
                                    <p:cond delay="375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par>
                          <p:cTn id="39" fill="hold" nodeType="afterGroup">
                            <p:stCondLst>
                              <p:cond delay="18250"/>
                            </p:stCondLst>
                            <p:childTnLst>
                              <p:par>
                                <p:cTn id="40" presetID="9" presetClass="entr" presetSubtype="0" fill="hold" grpId="0" nodeType="afterEffect">
                                  <p:stCondLst>
                                    <p:cond delay="150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par>
                          <p:cTn id="43" fill="hold" nodeType="afterGroup">
                            <p:stCondLst>
                              <p:cond delay="20250"/>
                            </p:stCondLst>
                            <p:childTnLst>
                              <p:par>
                                <p:cTn id="44" presetID="9" presetClass="entr" presetSubtype="0" fill="hold" grpId="0" nodeType="after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par>
                          <p:cTn id="47" fill="hold" nodeType="afterGroup">
                            <p:stCondLst>
                              <p:cond delay="22250"/>
                            </p:stCondLst>
                            <p:childTnLst>
                              <p:par>
                                <p:cTn id="48" presetID="9" presetClass="entr" presetSubtype="0" fill="hold" grpId="0" nodeType="afterEffect">
                                  <p:stCondLst>
                                    <p:cond delay="150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500"/>
                                        <p:tgtEl>
                                          <p:spTgt spid="24"/>
                                        </p:tgtEl>
                                      </p:cBhvr>
                                    </p:animEffect>
                                  </p:childTnLst>
                                </p:cTn>
                              </p:par>
                              <p:par>
                                <p:cTn id="51" presetID="9" presetClass="entr" presetSubtype="0" fill="hold" nodeType="withEffect">
                                  <p:stCondLst>
                                    <p:cond delay="150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par>
                          <p:cTn id="54" fill="hold" nodeType="afterGroup">
                            <p:stCondLst>
                              <p:cond delay="24250"/>
                            </p:stCondLst>
                            <p:childTnLst>
                              <p:par>
                                <p:cTn id="55" presetID="9" presetClass="entr" presetSubtype="0" fill="hold" grpId="0" nodeType="afterEffect">
                                  <p:stCondLst>
                                    <p:cond delay="150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2200" dirty="0">
                <a:effectLst>
                  <a:outerShdw blurRad="50800" dist="38100" dir="2700000" algn="tl" rotWithShape="0">
                    <a:prstClr val="black">
                      <a:alpha val="40000"/>
                    </a:prstClr>
                  </a:outerShdw>
                </a:effectLst>
              </a:rPr>
              <a:t>USCG Float Plan </a:t>
            </a:r>
            <a:r>
              <a:rPr lang="en-US" sz="2200" dirty="0" smtClean="0">
                <a:effectLst>
                  <a:outerShdw blurRad="50800" dist="38100" dir="2700000" algn="tl" rotWithShape="0">
                    <a:prstClr val="black">
                      <a:alpha val="40000"/>
                    </a:prstClr>
                  </a:outerShdw>
                </a:effectLst>
              </a:rPr>
              <a:t>Structure </a:t>
            </a:r>
            <a:r>
              <a:rPr lang="en-US" dirty="0" smtClean="0">
                <a:effectLst>
                  <a:outerShdw blurRad="50800" dist="38100" dir="2700000" algn="tl" rotWithShape="0">
                    <a:prstClr val="black">
                      <a:alpha val="40000"/>
                    </a:prstClr>
                  </a:outerShdw>
                </a:effectLst>
              </a:rPr>
              <a:t/>
            </a:r>
            <a:br>
              <a:rPr lang="en-US"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Vessel</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617538" y="2665413"/>
            <a:ext cx="4183062" cy="3962400"/>
          </a:xfrm>
        </p:spPr>
        <p:txBody>
          <a:bodyPr/>
          <a:lstStyle/>
          <a:p>
            <a:pPr>
              <a:spcBef>
                <a:spcPct val="0"/>
              </a:spcBef>
              <a:spcAft>
                <a:spcPts val="600"/>
              </a:spcAft>
            </a:pPr>
            <a:r>
              <a:rPr lang="en-US" altLang="en-US" sz="1900" dirty="0" smtClean="0"/>
              <a:t>Physically identify your vessel.</a:t>
            </a:r>
          </a:p>
          <a:p>
            <a:pPr>
              <a:spcBef>
                <a:spcPct val="0"/>
              </a:spcBef>
              <a:spcAft>
                <a:spcPts val="600"/>
              </a:spcAft>
            </a:pPr>
            <a:r>
              <a:rPr lang="en-US" altLang="en-US" sz="1900" dirty="0" smtClean="0"/>
              <a:t>Determine the ability of your vessel to handle the environmental conditions that have, or will be occurring, based on your itinerary.</a:t>
            </a:r>
          </a:p>
          <a:p>
            <a:pPr>
              <a:spcBef>
                <a:spcPct val="0"/>
              </a:spcBef>
              <a:spcAft>
                <a:spcPts val="600"/>
              </a:spcAft>
            </a:pPr>
            <a:r>
              <a:rPr lang="en-US" altLang="en-US" sz="1900" dirty="0" smtClean="0"/>
              <a:t>Communications equipment you have available.</a:t>
            </a:r>
          </a:p>
          <a:p>
            <a:pPr>
              <a:spcBef>
                <a:spcPct val="0"/>
              </a:spcBef>
              <a:spcAft>
                <a:spcPts val="600"/>
              </a:spcAft>
            </a:pPr>
            <a:r>
              <a:rPr lang="en-US" altLang="en-US" sz="1900" dirty="0" smtClean="0"/>
              <a:t>Determine the likelihood that you will be able to find your way back to shore should you have drifted off course.</a:t>
            </a:r>
          </a:p>
        </p:txBody>
      </p:sp>
      <p:sp>
        <p:nvSpPr>
          <p:cNvPr id="8" name="TextBox 7"/>
          <p:cNvSpPr txBox="1"/>
          <p:nvPr/>
        </p:nvSpPr>
        <p:spPr>
          <a:xfrm>
            <a:off x="152400" y="-198438"/>
            <a:ext cx="1066800" cy="1570038"/>
          </a:xfrm>
          <a:prstGeom prst="rect">
            <a:avLst/>
          </a:prstGeom>
          <a:noFill/>
        </p:spPr>
        <p:txBody>
          <a:bodyPr>
            <a:spAutoFit/>
          </a:bodyPr>
          <a:lstStyle/>
          <a:p>
            <a:pPr fontAlgn="auto">
              <a:spcBef>
                <a:spcPts val="0"/>
              </a:spcBef>
              <a:spcAft>
                <a:spcPts val="0"/>
              </a:spcAft>
              <a:defRPr/>
            </a:pPr>
            <a:r>
              <a:rPr lang="en-US" sz="9600" dirty="0">
                <a:solidFill>
                  <a:schemeClr val="accent2">
                    <a:lumMod val="60000"/>
                    <a:lumOff val="40000"/>
                  </a:schemeClr>
                </a:solidFill>
                <a:latin typeface="Swis721 BlkOul BT" panose="04020905030B03040203" pitchFamily="82" charset="0"/>
                <a:cs typeface="+mn-cs"/>
              </a:rPr>
              <a:t>1</a:t>
            </a:r>
          </a:p>
        </p:txBody>
      </p:sp>
      <p:grpSp>
        <p:nvGrpSpPr>
          <p:cNvPr id="47108" name="Group 3"/>
          <p:cNvGrpSpPr>
            <a:grpSpLocks noChangeAspect="1"/>
          </p:cNvGrpSpPr>
          <p:nvPr/>
        </p:nvGrpSpPr>
        <p:grpSpPr bwMode="auto">
          <a:xfrm>
            <a:off x="5084763" y="1679575"/>
            <a:ext cx="3525837" cy="4572000"/>
            <a:chOff x="5020336" y="1679841"/>
            <a:chExt cx="3666744" cy="4755455"/>
          </a:xfrm>
        </p:grpSpPr>
        <p:pic>
          <p:nvPicPr>
            <p:cNvPr id="6" name="Picture 5"/>
            <p:cNvPicPr>
              <a:picLocks noChangeAspect="1"/>
            </p:cNvPicPr>
            <p:nvPr/>
          </p:nvPicPr>
          <p:blipFill>
            <a:blip r:embed="rId3"/>
            <a:stretch>
              <a:fillRect/>
            </a:stretch>
          </p:blipFill>
          <p:spPr>
            <a:xfrm>
              <a:off x="5020336" y="1679841"/>
              <a:ext cx="3665094" cy="4745548"/>
            </a:xfrm>
            <a:prstGeom prst="rect">
              <a:avLst/>
            </a:prstGeom>
            <a:ln w="3175">
              <a:solidFill>
                <a:schemeClr val="tx1"/>
              </a:solidFill>
            </a:ln>
            <a:effectLst>
              <a:outerShdw blurRad="50800" dist="38100" dir="2700000" algn="tl" rotWithShape="0">
                <a:prstClr val="black">
                  <a:alpha val="40000"/>
                </a:prstClr>
              </a:outerShdw>
            </a:effectLst>
          </p:spPr>
        </p:pic>
        <p:sp>
          <p:nvSpPr>
            <p:cNvPr id="11" name="Rectangle 10"/>
            <p:cNvSpPr/>
            <p:nvPr/>
          </p:nvSpPr>
          <p:spPr>
            <a:xfrm>
              <a:off x="5020336" y="1679841"/>
              <a:ext cx="3666744" cy="685248"/>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5020336" y="3355809"/>
              <a:ext cx="3666744" cy="3079487"/>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7" name="Content Placeholder 2"/>
          <p:cNvSpPr txBox="1">
            <a:spLocks/>
          </p:cNvSpPr>
          <p:nvPr/>
        </p:nvSpPr>
        <p:spPr>
          <a:xfrm>
            <a:off x="373063" y="1608138"/>
            <a:ext cx="4495800" cy="98425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defRPr/>
            </a:pPr>
            <a:r>
              <a:rPr lang="en-US" sz="6000" b="1" dirty="0" smtClean="0"/>
              <a:t>This section contains critical details about your vessel and is used to:</a:t>
            </a:r>
          </a:p>
          <a:p>
            <a:pPr marL="0" indent="0" fontAlgn="auto">
              <a:spcAft>
                <a:spcPts val="0"/>
              </a:spcAft>
              <a:buFont typeface="Arial" pitchFamily="34" charset="0"/>
              <a:buNone/>
              <a:defRPr/>
            </a:pPr>
            <a:endParaRPr lang="en-US" sz="1600" dirty="0" smtClean="0"/>
          </a:p>
        </p:txBody>
      </p:sp>
      <p:sp>
        <p:nvSpPr>
          <p:cNvPr id="4711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4711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9F31EBE-5D2F-4EB2-B74D-B3ECA6A86BF8}" type="slidenum">
              <a:rPr lang="en-US" altLang="en-US">
                <a:solidFill>
                  <a:srgbClr val="898989"/>
                </a:solidFill>
              </a:rPr>
              <a:pPr/>
              <a:t>16</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2200" dirty="0">
                <a:effectLst>
                  <a:outerShdw blurRad="50800" dist="38100" dir="2700000" algn="tl" rotWithShape="0">
                    <a:prstClr val="black">
                      <a:alpha val="40000"/>
                    </a:prstClr>
                  </a:outerShdw>
                </a:effectLst>
              </a:rPr>
              <a:t>USCG Float Plan </a:t>
            </a:r>
            <a:r>
              <a:rPr lang="en-US" sz="2200" dirty="0" smtClean="0">
                <a:effectLst>
                  <a:outerShdw blurRad="50800" dist="38100" dir="2700000" algn="tl" rotWithShape="0">
                    <a:prstClr val="black">
                      <a:alpha val="40000"/>
                    </a:prstClr>
                  </a:outerShdw>
                </a:effectLst>
              </a:rPr>
              <a:t>Structure</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Safety &amp; Survival</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609600" y="2667000"/>
            <a:ext cx="4191000" cy="3581400"/>
          </a:xfrm>
        </p:spPr>
        <p:txBody>
          <a:bodyPr/>
          <a:lstStyle/>
          <a:p>
            <a:pPr>
              <a:spcBef>
                <a:spcPct val="0"/>
              </a:spcBef>
              <a:spcAft>
                <a:spcPts val="600"/>
              </a:spcAft>
            </a:pPr>
            <a:r>
              <a:rPr lang="en-US" altLang="en-US" sz="1900" dirty="0" smtClean="0"/>
              <a:t>The likelihood of you being able to signal for help under the prevailing environmental conditions.</a:t>
            </a:r>
          </a:p>
          <a:p>
            <a:pPr>
              <a:spcBef>
                <a:spcPct val="0"/>
              </a:spcBef>
              <a:spcAft>
                <a:spcPts val="600"/>
              </a:spcAft>
            </a:pPr>
            <a:r>
              <a:rPr lang="en-US" altLang="en-US" sz="1900" dirty="0" smtClean="0"/>
              <a:t>Your ability to protect yourself and your crew from the environment.</a:t>
            </a:r>
          </a:p>
          <a:p>
            <a:pPr>
              <a:spcBef>
                <a:spcPct val="0"/>
              </a:spcBef>
              <a:spcAft>
                <a:spcPts val="600"/>
              </a:spcAft>
            </a:pPr>
            <a:r>
              <a:rPr lang="en-US" altLang="en-US" sz="1900" dirty="0" smtClean="0"/>
              <a:t>How long can you survive until help arrives.</a:t>
            </a:r>
          </a:p>
        </p:txBody>
      </p:sp>
      <p:sp>
        <p:nvSpPr>
          <p:cNvPr id="7" name="Content Placeholder 2"/>
          <p:cNvSpPr txBox="1">
            <a:spLocks/>
          </p:cNvSpPr>
          <p:nvPr/>
        </p:nvSpPr>
        <p:spPr>
          <a:xfrm>
            <a:off x="352425" y="1617663"/>
            <a:ext cx="4495800" cy="982662"/>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defRPr/>
            </a:pPr>
            <a:r>
              <a:rPr lang="en-US" sz="6000" b="1" dirty="0" smtClean="0"/>
              <a:t>Helps rescue personnel further asses the degree of severity of the incident based on:</a:t>
            </a:r>
          </a:p>
          <a:p>
            <a:pPr marL="0" indent="0" fontAlgn="auto">
              <a:spcAft>
                <a:spcPts val="0"/>
              </a:spcAft>
              <a:buFont typeface="Arial" pitchFamily="34" charset="0"/>
              <a:buNone/>
              <a:defRPr/>
            </a:pPr>
            <a:endParaRPr lang="en-US" sz="1600" dirty="0" smtClean="0"/>
          </a:p>
        </p:txBody>
      </p:sp>
      <p:sp>
        <p:nvSpPr>
          <p:cNvPr id="8" name="TextBox 7"/>
          <p:cNvSpPr txBox="1"/>
          <p:nvPr/>
        </p:nvSpPr>
        <p:spPr>
          <a:xfrm>
            <a:off x="152400" y="-198438"/>
            <a:ext cx="1066800" cy="1570038"/>
          </a:xfrm>
          <a:prstGeom prst="rect">
            <a:avLst/>
          </a:prstGeom>
          <a:noFill/>
        </p:spPr>
        <p:txBody>
          <a:bodyPr>
            <a:spAutoFit/>
          </a:bodyPr>
          <a:lstStyle/>
          <a:p>
            <a:pPr fontAlgn="auto">
              <a:spcBef>
                <a:spcPts val="0"/>
              </a:spcBef>
              <a:spcAft>
                <a:spcPts val="0"/>
              </a:spcAft>
              <a:defRPr/>
            </a:pPr>
            <a:r>
              <a:rPr lang="en-US" sz="9600" dirty="0">
                <a:solidFill>
                  <a:schemeClr val="accent2">
                    <a:lumMod val="60000"/>
                    <a:lumOff val="40000"/>
                  </a:schemeClr>
                </a:solidFill>
                <a:latin typeface="Swis721 BlkOul BT" panose="04020905030B03040203" pitchFamily="82" charset="0"/>
                <a:cs typeface="+mn-cs"/>
              </a:rPr>
              <a:t>2</a:t>
            </a:r>
          </a:p>
        </p:txBody>
      </p:sp>
      <p:grpSp>
        <p:nvGrpSpPr>
          <p:cNvPr id="49157" name="Group 3"/>
          <p:cNvGrpSpPr>
            <a:grpSpLocks noChangeAspect="1"/>
          </p:cNvGrpSpPr>
          <p:nvPr/>
        </p:nvGrpSpPr>
        <p:grpSpPr bwMode="auto">
          <a:xfrm>
            <a:off x="5076825" y="1677988"/>
            <a:ext cx="3533775" cy="4572000"/>
            <a:chOff x="5021383" y="1678099"/>
            <a:chExt cx="3667920" cy="4745736"/>
          </a:xfrm>
        </p:grpSpPr>
        <p:pic>
          <p:nvPicPr>
            <p:cNvPr id="9" name="Picture 8"/>
            <p:cNvPicPr>
              <a:picLocks noChangeAspect="1"/>
            </p:cNvPicPr>
            <p:nvPr/>
          </p:nvPicPr>
          <p:blipFill>
            <a:blip r:embed="rId3"/>
            <a:stretch>
              <a:fillRect/>
            </a:stretch>
          </p:blipFill>
          <p:spPr>
            <a:xfrm>
              <a:off x="5023031" y="1678099"/>
              <a:ext cx="3664624" cy="4745736"/>
            </a:xfrm>
            <a:prstGeom prst="rect">
              <a:avLst/>
            </a:prstGeom>
            <a:ln w="3175">
              <a:solidFill>
                <a:schemeClr val="tx1"/>
              </a:solidFill>
            </a:ln>
            <a:effectLst>
              <a:outerShdw blurRad="50800" dist="38100" dir="2700000" algn="tl" rotWithShape="0">
                <a:prstClr val="black">
                  <a:alpha val="40000"/>
                </a:prstClr>
              </a:outerShdw>
            </a:effectLst>
          </p:spPr>
        </p:pic>
        <p:sp>
          <p:nvSpPr>
            <p:cNvPr id="5" name="Rectangle 4"/>
            <p:cNvSpPr/>
            <p:nvPr/>
          </p:nvSpPr>
          <p:spPr>
            <a:xfrm>
              <a:off x="5023031" y="1678099"/>
              <a:ext cx="3666272" cy="1675838"/>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5021383" y="4080628"/>
              <a:ext cx="3666273" cy="2343207"/>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9158"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4915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106D8-0BD0-4C22-8357-5B88AD72131C}" type="slidenum">
              <a:rPr lang="en-US" altLang="en-US">
                <a:solidFill>
                  <a:srgbClr val="898989"/>
                </a:solidFill>
              </a:rPr>
              <a:pPr/>
              <a:t>17</a:t>
            </a:fld>
            <a:endParaRPr lang="en-US" altLang="en-US" dirty="0">
              <a:solidFill>
                <a:srgbClr val="89898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2200" dirty="0">
                <a:effectLst>
                  <a:outerShdw blurRad="50800" dist="38100" dir="2700000" algn="tl" rotWithShape="0">
                    <a:prstClr val="black">
                      <a:alpha val="40000"/>
                    </a:prstClr>
                  </a:outerShdw>
                </a:effectLst>
              </a:rPr>
              <a:t>USCG Float Plan </a:t>
            </a:r>
            <a:r>
              <a:rPr lang="en-US" sz="2200" dirty="0" smtClean="0">
                <a:effectLst>
                  <a:outerShdw blurRad="50800" dist="38100" dir="2700000" algn="tl" rotWithShape="0">
                    <a:prstClr val="black">
                      <a:alpha val="40000"/>
                    </a:prstClr>
                  </a:outerShdw>
                </a:effectLst>
              </a:rPr>
              <a:t>Structure</a:t>
            </a:r>
            <a:r>
              <a:rPr lang="en-US" dirty="0" smtClean="0">
                <a:effectLst>
                  <a:outerShdw blurRad="50800" dist="38100" dir="2700000" algn="tl" rotWithShape="0">
                    <a:prstClr val="black">
                      <a:alpha val="40000"/>
                    </a:prstClr>
                  </a:outerShdw>
                </a:effectLst>
              </a:rPr>
              <a:t/>
            </a:r>
            <a:br>
              <a:rPr lang="en-US"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Persons Onboard</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619125" y="2152650"/>
            <a:ext cx="4105275" cy="4343400"/>
          </a:xfrm>
        </p:spPr>
        <p:txBody>
          <a:bodyPr/>
          <a:lstStyle/>
          <a:p>
            <a:pPr>
              <a:spcBef>
                <a:spcPct val="0"/>
              </a:spcBef>
              <a:spcAft>
                <a:spcPts val="600"/>
              </a:spcAft>
            </a:pPr>
            <a:r>
              <a:rPr lang="en-US" altLang="en-US" sz="1900" dirty="0" smtClean="0"/>
              <a:t>The operators familiarity with area and the vessel.</a:t>
            </a:r>
          </a:p>
          <a:p>
            <a:pPr>
              <a:spcBef>
                <a:spcPct val="0"/>
              </a:spcBef>
              <a:spcAft>
                <a:spcPts val="600"/>
              </a:spcAft>
            </a:pPr>
            <a:r>
              <a:rPr lang="en-US" altLang="en-US" sz="1900" dirty="0" smtClean="0"/>
              <a:t>How many people on board (P.O.B.).</a:t>
            </a:r>
          </a:p>
          <a:p>
            <a:pPr>
              <a:spcBef>
                <a:spcPct val="0"/>
              </a:spcBef>
              <a:spcAft>
                <a:spcPts val="600"/>
              </a:spcAft>
            </a:pPr>
            <a:r>
              <a:rPr lang="en-US" altLang="en-US" sz="1900" dirty="0" smtClean="0"/>
              <a:t>Basic identifying characteristics of each person.</a:t>
            </a:r>
          </a:p>
          <a:p>
            <a:pPr>
              <a:spcBef>
                <a:spcPct val="0"/>
              </a:spcBef>
              <a:spcAft>
                <a:spcPts val="600"/>
              </a:spcAft>
            </a:pPr>
            <a:r>
              <a:rPr lang="en-US" altLang="en-US" sz="1900" dirty="0" smtClean="0"/>
              <a:t>Where the vehicle used to transport the vessel and/or passengers is located.</a:t>
            </a:r>
          </a:p>
          <a:p>
            <a:pPr>
              <a:spcBef>
                <a:spcPct val="0"/>
              </a:spcBef>
              <a:spcAft>
                <a:spcPts val="600"/>
              </a:spcAft>
            </a:pPr>
            <a:r>
              <a:rPr lang="en-US" altLang="en-US" sz="1900" dirty="0" smtClean="0"/>
              <a:t>Any personal or medical conditions that may elevate the degree of severity of the incident based on time and prevailing environmental conditions.</a:t>
            </a:r>
          </a:p>
        </p:txBody>
      </p:sp>
      <p:sp>
        <p:nvSpPr>
          <p:cNvPr id="8" name="TextBox 7"/>
          <p:cNvSpPr txBox="1"/>
          <p:nvPr/>
        </p:nvSpPr>
        <p:spPr>
          <a:xfrm>
            <a:off x="152400" y="-198438"/>
            <a:ext cx="1066800" cy="1570038"/>
          </a:xfrm>
          <a:prstGeom prst="rect">
            <a:avLst/>
          </a:prstGeom>
          <a:noFill/>
        </p:spPr>
        <p:txBody>
          <a:bodyPr>
            <a:spAutoFit/>
          </a:bodyPr>
          <a:lstStyle/>
          <a:p>
            <a:pPr fontAlgn="auto">
              <a:spcBef>
                <a:spcPts val="0"/>
              </a:spcBef>
              <a:spcAft>
                <a:spcPts val="0"/>
              </a:spcAft>
              <a:defRPr/>
            </a:pPr>
            <a:r>
              <a:rPr lang="en-US" sz="9600" dirty="0">
                <a:solidFill>
                  <a:schemeClr val="accent2">
                    <a:lumMod val="60000"/>
                    <a:lumOff val="40000"/>
                  </a:schemeClr>
                </a:solidFill>
                <a:latin typeface="Swis721 BlkOul BT" panose="04020905030B03040203" pitchFamily="82" charset="0"/>
                <a:cs typeface="+mn-cs"/>
              </a:rPr>
              <a:t>3</a:t>
            </a:r>
          </a:p>
        </p:txBody>
      </p:sp>
      <p:grpSp>
        <p:nvGrpSpPr>
          <p:cNvPr id="51204" name="Group 3"/>
          <p:cNvGrpSpPr>
            <a:grpSpLocks noChangeAspect="1"/>
          </p:cNvGrpSpPr>
          <p:nvPr/>
        </p:nvGrpSpPr>
        <p:grpSpPr bwMode="auto">
          <a:xfrm>
            <a:off x="5076825" y="1677988"/>
            <a:ext cx="3533775" cy="4572000"/>
            <a:chOff x="5023141" y="1678407"/>
            <a:chExt cx="3667462" cy="4745737"/>
          </a:xfrm>
        </p:grpSpPr>
        <p:pic>
          <p:nvPicPr>
            <p:cNvPr id="9" name="Picture 8"/>
            <p:cNvPicPr>
              <a:picLocks noChangeAspect="1"/>
            </p:cNvPicPr>
            <p:nvPr/>
          </p:nvPicPr>
          <p:blipFill>
            <a:blip r:embed="rId3"/>
            <a:stretch>
              <a:fillRect/>
            </a:stretch>
          </p:blipFill>
          <p:spPr>
            <a:xfrm>
              <a:off x="5023141" y="1678407"/>
              <a:ext cx="3665815" cy="4745737"/>
            </a:xfrm>
            <a:prstGeom prst="rect">
              <a:avLst/>
            </a:prstGeom>
            <a:ln w="3175">
              <a:solidFill>
                <a:schemeClr val="tx1"/>
              </a:solidFill>
            </a:ln>
            <a:effectLst>
              <a:outerShdw blurRad="50800" dist="38100" dir="2700000" algn="tl" rotWithShape="0">
                <a:prstClr val="black">
                  <a:alpha val="40000"/>
                </a:prstClr>
              </a:outerShdw>
            </a:effectLst>
          </p:spPr>
        </p:pic>
        <p:sp>
          <p:nvSpPr>
            <p:cNvPr id="5" name="Rectangle 4"/>
            <p:cNvSpPr/>
            <p:nvPr/>
          </p:nvSpPr>
          <p:spPr>
            <a:xfrm>
              <a:off x="5023141" y="1678407"/>
              <a:ext cx="3667462" cy="2372869"/>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5023141" y="6064918"/>
              <a:ext cx="3667462" cy="359226"/>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1205" name="Content Placeholder 2"/>
          <p:cNvSpPr txBox="1">
            <a:spLocks/>
          </p:cNvSpPr>
          <p:nvPr/>
        </p:nvSpPr>
        <p:spPr bwMode="auto">
          <a:xfrm>
            <a:off x="371475" y="1550988"/>
            <a:ext cx="4495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None/>
            </a:pPr>
            <a:r>
              <a:rPr lang="en-US" altLang="en-US" sz="2400" b="1" dirty="0"/>
              <a:t>Tells rescue authorities about:</a:t>
            </a:r>
          </a:p>
          <a:p>
            <a:pPr>
              <a:spcBef>
                <a:spcPct val="20000"/>
              </a:spcBef>
              <a:buFont typeface="Arial" panose="020B0604020202020204" pitchFamily="34" charset="0"/>
              <a:buNone/>
            </a:pPr>
            <a:endParaRPr lang="en-US" altLang="en-US" sz="1600" dirty="0"/>
          </a:p>
        </p:txBody>
      </p:sp>
      <p:sp>
        <p:nvSpPr>
          <p:cNvPr id="51206"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51207"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AD79E6-1646-4A64-B2CE-1C8291EF562B}" type="slidenum">
              <a:rPr lang="en-US" altLang="en-US">
                <a:solidFill>
                  <a:srgbClr val="898989"/>
                </a:solidFill>
              </a:rPr>
              <a:pPr/>
              <a:t>18</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2200" dirty="0">
                <a:effectLst>
                  <a:outerShdw blurRad="50800" dist="38100" dir="2700000" algn="tl" rotWithShape="0">
                    <a:prstClr val="black">
                      <a:alpha val="40000"/>
                    </a:prstClr>
                  </a:outerShdw>
                </a:effectLst>
              </a:rPr>
              <a:t>USCG Float Plan </a:t>
            </a:r>
            <a:r>
              <a:rPr lang="en-US" sz="2200" dirty="0" smtClean="0">
                <a:effectLst>
                  <a:outerShdw blurRad="50800" dist="38100" dir="2700000" algn="tl" rotWithShape="0">
                    <a:prstClr val="black">
                      <a:alpha val="40000"/>
                    </a:prstClr>
                  </a:outerShdw>
                </a:effectLst>
              </a:rPr>
              <a:t>Structure</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Contacts</a:t>
            </a:r>
            <a:endParaRPr lang="en-US" sz="4000" dirty="0">
              <a:effectLst>
                <a:outerShdw blurRad="50800" dist="38100" dir="2700000" algn="tl" rotWithShape="0">
                  <a:prstClr val="black">
                    <a:alpha val="40000"/>
                  </a:prstClr>
                </a:outerShdw>
              </a:effectLst>
            </a:endParaRPr>
          </a:p>
        </p:txBody>
      </p:sp>
      <p:sp>
        <p:nvSpPr>
          <p:cNvPr id="53250" name="Content Placeholder 2"/>
          <p:cNvSpPr>
            <a:spLocks noGrp="1"/>
          </p:cNvSpPr>
          <p:nvPr>
            <p:ph idx="1"/>
          </p:nvPr>
        </p:nvSpPr>
        <p:spPr>
          <a:xfrm>
            <a:off x="381000" y="1539875"/>
            <a:ext cx="4191000" cy="533400"/>
          </a:xfrm>
        </p:spPr>
        <p:txBody>
          <a:bodyPr/>
          <a:lstStyle/>
          <a:p>
            <a:pPr marL="0" indent="0">
              <a:buFont typeface="Arial" panose="020B0604020202020204" pitchFamily="34" charset="0"/>
              <a:buNone/>
            </a:pPr>
            <a:r>
              <a:rPr lang="en-US" altLang="en-US" sz="2400" b="1" dirty="0" smtClean="0"/>
              <a:t>Identifies 3 key contacts:</a:t>
            </a:r>
          </a:p>
        </p:txBody>
      </p:sp>
      <p:sp>
        <p:nvSpPr>
          <p:cNvPr id="6" name="Content Placeholder 2"/>
          <p:cNvSpPr txBox="1">
            <a:spLocks/>
          </p:cNvSpPr>
          <p:nvPr/>
        </p:nvSpPr>
        <p:spPr bwMode="auto">
          <a:xfrm>
            <a:off x="612775" y="2071688"/>
            <a:ext cx="3959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buFont typeface="Calibri" panose="020F0502020204030204" pitchFamily="34" charset="0"/>
              <a:buAutoNum type="arabicPeriod"/>
            </a:pPr>
            <a:r>
              <a:rPr lang="en-US" altLang="en-US" sz="1900" dirty="0" smtClean="0"/>
              <a:t>Your </a:t>
            </a:r>
            <a:r>
              <a:rPr lang="en-US" altLang="en-US" sz="1900" dirty="0"/>
              <a:t>initial contact </a:t>
            </a:r>
            <a:r>
              <a:rPr lang="en-US" altLang="en-US" sz="1900" dirty="0" smtClean="0"/>
              <a:t>person(s)  </a:t>
            </a:r>
            <a:r>
              <a:rPr lang="en-US" altLang="en-US" sz="1900" dirty="0"/>
              <a:t>where you began your voyage.</a:t>
            </a:r>
          </a:p>
          <a:p>
            <a:pPr>
              <a:spcAft>
                <a:spcPts val="600"/>
              </a:spcAft>
              <a:buFont typeface="Calibri" panose="020F0502020204030204" pitchFamily="34" charset="0"/>
              <a:buAutoNum type="arabicPeriod"/>
            </a:pPr>
            <a:r>
              <a:rPr lang="en-US" altLang="en-US" sz="1900" dirty="0" smtClean="0"/>
              <a:t>Your contact person </a:t>
            </a:r>
            <a:r>
              <a:rPr lang="en-US" altLang="en-US" sz="1900" dirty="0"/>
              <a:t>at your destination.</a:t>
            </a:r>
          </a:p>
          <a:p>
            <a:pPr>
              <a:spcAft>
                <a:spcPts val="600"/>
              </a:spcAft>
              <a:buFont typeface="Calibri" panose="020F0502020204030204" pitchFamily="34" charset="0"/>
              <a:buAutoNum type="arabicPeriod"/>
            </a:pPr>
            <a:r>
              <a:rPr lang="en-US" altLang="en-US" sz="1900" dirty="0"/>
              <a:t>Local rescue authority </a:t>
            </a:r>
            <a:r>
              <a:rPr lang="en-US" altLang="en-US" sz="1900" dirty="0" smtClean="0"/>
              <a:t>i.e. </a:t>
            </a:r>
            <a:r>
              <a:rPr lang="en-US" altLang="en-US" sz="1900" dirty="0"/>
              <a:t>Police, Sheriff or other first </a:t>
            </a:r>
            <a:r>
              <a:rPr lang="en-US" altLang="en-US" sz="1900" dirty="0" smtClean="0"/>
              <a:t>responder(s) </a:t>
            </a:r>
            <a:r>
              <a:rPr lang="en-US" altLang="en-US" sz="1900" dirty="0"/>
              <a:t>at the point where you began your voyage.</a:t>
            </a:r>
          </a:p>
        </p:txBody>
      </p:sp>
      <p:sp>
        <p:nvSpPr>
          <p:cNvPr id="4" name="TextBox 3"/>
          <p:cNvSpPr txBox="1"/>
          <p:nvPr/>
        </p:nvSpPr>
        <p:spPr>
          <a:xfrm>
            <a:off x="152400" y="-198438"/>
            <a:ext cx="1066800" cy="1570038"/>
          </a:xfrm>
          <a:prstGeom prst="rect">
            <a:avLst/>
          </a:prstGeom>
          <a:noFill/>
        </p:spPr>
        <p:txBody>
          <a:bodyPr>
            <a:spAutoFit/>
          </a:bodyPr>
          <a:lstStyle/>
          <a:p>
            <a:pPr fontAlgn="auto">
              <a:spcBef>
                <a:spcPts val="0"/>
              </a:spcBef>
              <a:spcAft>
                <a:spcPts val="0"/>
              </a:spcAft>
              <a:defRPr/>
            </a:pPr>
            <a:r>
              <a:rPr lang="en-US" sz="9600" dirty="0">
                <a:solidFill>
                  <a:schemeClr val="accent2">
                    <a:lumMod val="60000"/>
                    <a:lumOff val="40000"/>
                  </a:schemeClr>
                </a:solidFill>
                <a:latin typeface="Swis721 BlkOul BT" panose="04020905030B03040203" pitchFamily="82" charset="0"/>
                <a:cs typeface="+mn-cs"/>
              </a:rPr>
              <a:t>4</a:t>
            </a:r>
          </a:p>
        </p:txBody>
      </p:sp>
      <p:grpSp>
        <p:nvGrpSpPr>
          <p:cNvPr id="53253" name="Group 7"/>
          <p:cNvGrpSpPr>
            <a:grpSpLocks/>
          </p:cNvGrpSpPr>
          <p:nvPr/>
        </p:nvGrpSpPr>
        <p:grpSpPr bwMode="auto">
          <a:xfrm>
            <a:off x="5081588" y="1677988"/>
            <a:ext cx="3529012" cy="4572000"/>
            <a:chOff x="5013260" y="1677508"/>
            <a:chExt cx="3666744" cy="4745736"/>
          </a:xfrm>
        </p:grpSpPr>
        <p:pic>
          <p:nvPicPr>
            <p:cNvPr id="7" name="Picture 6"/>
            <p:cNvPicPr>
              <a:picLocks noChangeAspect="1"/>
            </p:cNvPicPr>
            <p:nvPr/>
          </p:nvPicPr>
          <p:blipFill>
            <a:blip r:embed="rId3"/>
            <a:stretch>
              <a:fillRect/>
            </a:stretch>
          </p:blipFill>
          <p:spPr>
            <a:xfrm>
              <a:off x="5013260" y="1677508"/>
              <a:ext cx="3665095" cy="4745736"/>
            </a:xfrm>
            <a:prstGeom prst="rect">
              <a:avLst/>
            </a:prstGeom>
            <a:ln w="3175">
              <a:solidFill>
                <a:schemeClr val="tx1"/>
              </a:solidFill>
            </a:ln>
            <a:effectLst>
              <a:outerShdw blurRad="50800" dist="38100" dir="2700000" algn="tl" rotWithShape="0">
                <a:prstClr val="black">
                  <a:alpha val="40000"/>
                </a:prstClr>
              </a:outerShdw>
            </a:effectLst>
          </p:spPr>
        </p:pic>
        <p:sp>
          <p:nvSpPr>
            <p:cNvPr id="5" name="Rectangle 4"/>
            <p:cNvSpPr/>
            <p:nvPr/>
          </p:nvSpPr>
          <p:spPr>
            <a:xfrm>
              <a:off x="5013260" y="1687395"/>
              <a:ext cx="3666744" cy="685495"/>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013260" y="2753537"/>
              <a:ext cx="3666744" cy="366970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53254"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5325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D8D49D-713C-4611-9B58-DB40DB9A6A99}" type="slidenum">
              <a:rPr lang="en-US" altLang="en-US">
                <a:solidFill>
                  <a:srgbClr val="898989"/>
                </a:solidFill>
              </a:rPr>
              <a:pPr/>
              <a:t>19</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2692400" y="358775"/>
            <a:ext cx="5334000" cy="1470025"/>
          </a:xfrm>
        </p:spPr>
        <p:txBody>
          <a:bodyPr>
            <a:noAutofit/>
          </a:bodyPr>
          <a:lstStyle/>
          <a:p>
            <a:pPr algn="l" fontAlgn="auto">
              <a:spcAft>
                <a:spcPts val="0"/>
              </a:spcAft>
              <a:defRPr/>
            </a:pPr>
            <a:r>
              <a:rPr lang="en-US" sz="9600" i="1" dirty="0" smtClean="0">
                <a:solidFill>
                  <a:srgbClr val="FF9900"/>
                </a:solidFill>
              </a:rPr>
              <a:t>Float Plan</a:t>
            </a:r>
            <a:endParaRPr lang="en-US" sz="9600" i="1" dirty="0">
              <a:solidFill>
                <a:srgbClr val="FF9900"/>
              </a:solidFill>
            </a:endParaRPr>
          </a:p>
        </p:txBody>
      </p:sp>
      <p:sp>
        <p:nvSpPr>
          <p:cNvPr id="10" name="Subtitle 2"/>
          <p:cNvSpPr>
            <a:spLocks noGrp="1"/>
          </p:cNvSpPr>
          <p:nvPr>
            <p:ph type="subTitle" idx="1"/>
          </p:nvPr>
        </p:nvSpPr>
        <p:spPr>
          <a:xfrm>
            <a:off x="1905000" y="2335213"/>
            <a:ext cx="2667000" cy="1752600"/>
          </a:xfrm>
        </p:spPr>
        <p:txBody>
          <a:bodyPr/>
          <a:lstStyle/>
          <a:p>
            <a:pPr>
              <a:spcBef>
                <a:spcPts val="600"/>
              </a:spcBef>
            </a:pPr>
            <a:r>
              <a:rPr lang="en-US" altLang="en-US" dirty="0" smtClean="0">
                <a:effectLst/>
              </a:rPr>
              <a:t>A </a:t>
            </a:r>
          </a:p>
          <a:p>
            <a:pPr>
              <a:spcBef>
                <a:spcPts val="600"/>
              </a:spcBef>
            </a:pPr>
            <a:r>
              <a:rPr lang="en-US" altLang="en-US" dirty="0" smtClean="0">
                <a:effectLst/>
              </a:rPr>
              <a:t>Life Saving</a:t>
            </a:r>
          </a:p>
          <a:p>
            <a:pPr>
              <a:spcBef>
                <a:spcPts val="600"/>
              </a:spcBef>
            </a:pPr>
            <a:r>
              <a:rPr lang="en-US" altLang="en-US" dirty="0" smtClean="0">
                <a:effectLst/>
              </a:rPr>
              <a:t>Device</a:t>
            </a:r>
          </a:p>
        </p:txBody>
      </p:sp>
      <p:pic>
        <p:nvPicPr>
          <p:cNvPr id="11" name="Picture 2" descr="C:\Users\Vern.SkyPark\AppData\Local\Temp\AUX_M_V_200x115p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731838"/>
            <a:ext cx="13525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228600" y="5437188"/>
            <a:ext cx="8686800" cy="1066800"/>
          </a:xfrm>
          <a:prstGeom prst="rect">
            <a:avLst/>
          </a:prstGeom>
          <a:effectLst/>
        </p:spPr>
        <p:txBody>
          <a:bodyPr/>
          <a:lstStyle>
            <a:lvl1pPr marL="0" indent="0" algn="ctr" defTabSz="914400" rtl="0" eaLnBrk="1" latinLnBrk="0" hangingPunct="1">
              <a:spcBef>
                <a:spcPct val="20000"/>
              </a:spcBef>
              <a:buFont typeface="Arial" pitchFamily="34" charset="0"/>
              <a:buNone/>
              <a:defRPr sz="3200"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defRPr/>
            </a:pPr>
            <a:r>
              <a:rPr lang="en-US" sz="3000" dirty="0" smtClean="0">
                <a:solidFill>
                  <a:schemeClr val="bg2">
                    <a:lumMod val="25000"/>
                  </a:schemeClr>
                </a:solidFill>
                <a:effectLst/>
              </a:rPr>
              <a:t>Available only from Float Plan </a:t>
            </a:r>
            <a:r>
              <a:rPr lang="en-US" sz="3000" dirty="0" smtClean="0">
                <a:solidFill>
                  <a:schemeClr val="bg2">
                    <a:lumMod val="25000"/>
                  </a:schemeClr>
                </a:solidFill>
                <a:effectLst/>
              </a:rPr>
              <a:t>Central ™</a:t>
            </a:r>
            <a:endParaRPr lang="en-US" sz="3000" dirty="0" smtClean="0">
              <a:solidFill>
                <a:schemeClr val="bg2">
                  <a:lumMod val="25000"/>
                </a:schemeClr>
              </a:solidFill>
              <a:effectLst/>
            </a:endParaRPr>
          </a:p>
          <a:p>
            <a:pPr fontAlgn="auto">
              <a:spcBef>
                <a:spcPts val="0"/>
              </a:spcBef>
              <a:spcAft>
                <a:spcPts val="0"/>
              </a:spcAft>
              <a:defRPr/>
            </a:pPr>
            <a:r>
              <a:rPr lang="en-US" sz="1400" dirty="0" smtClean="0">
                <a:solidFill>
                  <a:schemeClr val="bg2">
                    <a:lumMod val="25000"/>
                  </a:schemeClr>
                </a:solidFill>
                <a:effectLst/>
              </a:rPr>
              <a:t>A public service of the U.S. Coast Guard Auxiliary Public Affairs Directorate</a:t>
            </a:r>
            <a:endParaRPr lang="en-US" sz="1400" dirty="0">
              <a:solidFill>
                <a:schemeClr val="bg2">
                  <a:lumMod val="25000"/>
                </a:schemeClr>
              </a:solidFill>
              <a:effectLst/>
            </a:endParaRPr>
          </a:p>
        </p:txBody>
      </p:sp>
      <p:pic>
        <p:nvPicPr>
          <p:cNvPr id="13" name="Content Placeholder 3"/>
          <p:cNvPicPr>
            <a:picLocks noChangeAspect="1"/>
          </p:cNvPicPr>
          <p:nvPr/>
        </p:nvPicPr>
        <p:blipFill>
          <a:blip r:embed="rId4"/>
          <a:stretch>
            <a:fillRect/>
          </a:stretch>
        </p:blipFill>
        <p:spPr>
          <a:xfrm>
            <a:off x="4800600" y="1954213"/>
            <a:ext cx="2139950" cy="2770187"/>
          </a:xfrm>
          <a:prstGeom prst="rect">
            <a:avLst/>
          </a:prstGeom>
          <a:ln w="3175">
            <a:solidFill>
              <a:schemeClr val="tx1"/>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1AA5E-3835-4C4E-B5C2-7DFFFC5B2EA0}" type="slidenum">
              <a:rPr lang="en-US" altLang="en-US">
                <a:solidFill>
                  <a:srgbClr val="A6A6A6"/>
                </a:solidFill>
              </a:rPr>
              <a:pPr/>
              <a:t>2</a:t>
            </a:fld>
            <a:endParaRPr lang="en-US" altLang="en-US" dirty="0">
              <a:solidFill>
                <a:srgbClr val="A6A6A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250"/>
                            </p:stCondLst>
                            <p:childTnLst>
                              <p:par>
                                <p:cTn id="15" presetID="6" presetClass="entr" presetSubtype="32" fill="hold" nodeType="after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1000"/>
                                        <p:tgtEl>
                                          <p:spTgt spid="13"/>
                                        </p:tgtEl>
                                      </p:cBhvr>
                                    </p:animEffect>
                                  </p:childTnLst>
                                </p:cTn>
                              </p:par>
                            </p:childTnLst>
                          </p:cTn>
                        </p:par>
                        <p:par>
                          <p:cTn id="18" fill="hold" nodeType="afterGroup">
                            <p:stCondLst>
                              <p:cond delay="2500"/>
                            </p:stCondLst>
                            <p:childTnLst>
                              <p:par>
                                <p:cTn id="19" presetID="22" presetClass="entr" presetSubtype="8" fill="hold" grpId="0" nodeType="afterEffect">
                                  <p:stCondLst>
                                    <p:cond delay="250"/>
                                  </p:stCondLst>
                                  <p:iterate type="lt">
                                    <p:tmPct val="5000"/>
                                  </p:iterate>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250"/>
                                        <p:tgtEl>
                                          <p:spTgt spid="10">
                                            <p:txEl>
                                              <p:pRg st="0" end="0"/>
                                            </p:txEl>
                                          </p:spTgt>
                                        </p:tgtEl>
                                      </p:cBhvr>
                                    </p:animEffect>
                                  </p:childTnLst>
                                </p:cTn>
                              </p:par>
                            </p:childTnLst>
                          </p:cTn>
                        </p:par>
                        <p:par>
                          <p:cTn id="22" fill="hold" nodeType="afterGroup">
                            <p:stCondLst>
                              <p:cond delay="3000"/>
                            </p:stCondLst>
                            <p:childTnLst>
                              <p:par>
                                <p:cTn id="23" presetID="22" presetClass="entr" presetSubtype="8" fill="hold" grpId="0" nodeType="afterEffect">
                                  <p:stCondLst>
                                    <p:cond delay="250"/>
                                  </p:stCondLst>
                                  <p:iterate type="lt">
                                    <p:tmPct val="5000"/>
                                  </p:iterate>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left)">
                                      <p:cBhvr>
                                        <p:cTn id="25" dur="250"/>
                                        <p:tgtEl>
                                          <p:spTgt spid="10">
                                            <p:txEl>
                                              <p:pRg st="1" end="1"/>
                                            </p:txEl>
                                          </p:spTgt>
                                        </p:tgtEl>
                                      </p:cBhvr>
                                    </p:animEffect>
                                  </p:childTnLst>
                                </p:cTn>
                              </p:par>
                            </p:childTnLst>
                          </p:cTn>
                        </p:par>
                        <p:par>
                          <p:cTn id="26" fill="hold" nodeType="afterGroup">
                            <p:stCondLst>
                              <p:cond delay="3613"/>
                            </p:stCondLst>
                            <p:childTnLst>
                              <p:par>
                                <p:cTn id="27" presetID="22" presetClass="entr" presetSubtype="8" fill="hold" grpId="0" nodeType="afterEffect">
                                  <p:stCondLst>
                                    <p:cond delay="250"/>
                                  </p:stCondLst>
                                  <p:iterate type="lt">
                                    <p:tmPct val="5000"/>
                                  </p:iterate>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wipe(left)">
                                      <p:cBhvr>
                                        <p:cTn id="29" dur="250"/>
                                        <p:tgtEl>
                                          <p:spTgt spid="10">
                                            <p:txEl>
                                              <p:pRg st="2" end="2"/>
                                            </p:txEl>
                                          </p:spTgt>
                                        </p:tgtEl>
                                      </p:cBhvr>
                                    </p:animEffect>
                                  </p:childTnLst>
                                </p:cTn>
                              </p:par>
                            </p:childTnLst>
                          </p:cTn>
                        </p:par>
                        <p:par>
                          <p:cTn id="30" fill="hold" nodeType="afterGroup">
                            <p:stCondLst>
                              <p:cond delay="4175"/>
                            </p:stCondLst>
                            <p:childTnLst>
                              <p:par>
                                <p:cTn id="31" presetID="2" presetClass="entr" presetSubtype="4" fill="hold" grpId="0" nodeType="afterEffect">
                                  <p:stCondLst>
                                    <p:cond delay="2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2000" dirty="0">
                <a:effectLst>
                  <a:outerShdw blurRad="50800" dist="38100" dir="2700000" algn="tl" rotWithShape="0">
                    <a:prstClr val="black">
                      <a:alpha val="40000"/>
                    </a:prstClr>
                  </a:outerShdw>
                </a:effectLst>
              </a:rPr>
              <a:t>USCG </a:t>
            </a:r>
            <a:r>
              <a:rPr lang="en-US" sz="2200" dirty="0">
                <a:effectLst>
                  <a:outerShdw blurRad="50800" dist="38100" dir="2700000" algn="tl" rotWithShape="0">
                    <a:prstClr val="black">
                      <a:alpha val="40000"/>
                    </a:prstClr>
                  </a:outerShdw>
                </a:effectLst>
              </a:rPr>
              <a:t>Float</a:t>
            </a:r>
            <a:r>
              <a:rPr lang="en-US" sz="2000" dirty="0">
                <a:effectLst>
                  <a:outerShdw blurRad="50800" dist="38100" dir="2700000" algn="tl" rotWithShape="0">
                    <a:prstClr val="black">
                      <a:alpha val="40000"/>
                    </a:prstClr>
                  </a:outerShdw>
                </a:effectLst>
              </a:rPr>
              <a:t> </a:t>
            </a:r>
            <a:r>
              <a:rPr lang="en-US" sz="2200" dirty="0">
                <a:effectLst>
                  <a:outerShdw blurRad="50800" dist="38100" dir="2700000" algn="tl" rotWithShape="0">
                    <a:prstClr val="black">
                      <a:alpha val="40000"/>
                    </a:prstClr>
                  </a:outerShdw>
                </a:effectLst>
              </a:rPr>
              <a:t>Plan</a:t>
            </a:r>
            <a:r>
              <a:rPr lang="en-US" sz="2000" dirty="0">
                <a:effectLst>
                  <a:outerShdw blurRad="50800" dist="38100" dir="2700000" algn="tl" rotWithShape="0">
                    <a:prstClr val="black">
                      <a:alpha val="40000"/>
                    </a:prstClr>
                  </a:outerShdw>
                </a:effectLst>
              </a:rPr>
              <a:t> </a:t>
            </a:r>
            <a:r>
              <a:rPr lang="en-US" sz="2200" dirty="0" smtClean="0">
                <a:effectLst>
                  <a:outerShdw blurRad="50800" dist="38100" dir="2700000" algn="tl" rotWithShape="0">
                    <a:prstClr val="black">
                      <a:alpha val="40000"/>
                    </a:prstClr>
                  </a:outerShdw>
                </a:effectLst>
              </a:rPr>
              <a:t>Structure</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Itinerary</a:t>
            </a:r>
            <a:endParaRPr lang="en-US" sz="4000" b="0" dirty="0">
              <a:effectLst>
                <a:outerShdw blurRad="50800" dist="38100" dir="2700000" algn="tl" rotWithShape="0">
                  <a:prstClr val="black">
                    <a:alpha val="40000"/>
                  </a:prstClr>
                </a:outerShdw>
              </a:effectLst>
            </a:endParaRPr>
          </a:p>
        </p:txBody>
      </p:sp>
      <p:sp>
        <p:nvSpPr>
          <p:cNvPr id="6" name="Content Placeholder 2"/>
          <p:cNvSpPr txBox="1">
            <a:spLocks/>
          </p:cNvSpPr>
          <p:nvPr/>
        </p:nvSpPr>
        <p:spPr bwMode="auto">
          <a:xfrm>
            <a:off x="617538" y="2662238"/>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buFont typeface="Arial" panose="020B0604020202020204" pitchFamily="34" charset="0"/>
              <a:buChar char="•"/>
            </a:pPr>
            <a:r>
              <a:rPr lang="en-US" altLang="en-US" sz="1900" dirty="0"/>
              <a:t>How long you've been missing since your last Check-In time.</a:t>
            </a:r>
          </a:p>
          <a:p>
            <a:pPr>
              <a:spcAft>
                <a:spcPts val="600"/>
              </a:spcAft>
              <a:buFont typeface="Arial" panose="020B0604020202020204" pitchFamily="34" charset="0"/>
              <a:buChar char="•"/>
            </a:pPr>
            <a:r>
              <a:rPr lang="en-US" altLang="en-US" sz="1900" dirty="0"/>
              <a:t>Planned arrival and departure dates and times.</a:t>
            </a:r>
          </a:p>
          <a:p>
            <a:pPr>
              <a:spcAft>
                <a:spcPts val="600"/>
              </a:spcAft>
              <a:buFont typeface="Arial" panose="020B0604020202020204" pitchFamily="34" charset="0"/>
              <a:buChar char="•"/>
            </a:pPr>
            <a:r>
              <a:rPr lang="en-US" altLang="en-US" sz="1900" dirty="0"/>
              <a:t>Reason and location of your last planned stop.</a:t>
            </a:r>
          </a:p>
          <a:p>
            <a:pPr>
              <a:spcAft>
                <a:spcPts val="600"/>
              </a:spcAft>
              <a:buFont typeface="Arial" panose="020B0604020202020204" pitchFamily="34" charset="0"/>
              <a:buChar char="•"/>
            </a:pPr>
            <a:r>
              <a:rPr lang="en-US" altLang="en-US" sz="1900" dirty="0"/>
              <a:t>Your next destination.</a:t>
            </a:r>
          </a:p>
        </p:txBody>
      </p:sp>
      <p:sp>
        <p:nvSpPr>
          <p:cNvPr id="8" name="TextBox 7"/>
          <p:cNvSpPr txBox="1"/>
          <p:nvPr/>
        </p:nvSpPr>
        <p:spPr>
          <a:xfrm>
            <a:off x="152400" y="-198438"/>
            <a:ext cx="1066800" cy="1570038"/>
          </a:xfrm>
          <a:prstGeom prst="rect">
            <a:avLst/>
          </a:prstGeom>
          <a:noFill/>
        </p:spPr>
        <p:txBody>
          <a:bodyPr>
            <a:spAutoFit/>
          </a:bodyPr>
          <a:lstStyle/>
          <a:p>
            <a:pPr fontAlgn="auto">
              <a:spcBef>
                <a:spcPts val="0"/>
              </a:spcBef>
              <a:spcAft>
                <a:spcPts val="0"/>
              </a:spcAft>
              <a:defRPr/>
            </a:pPr>
            <a:r>
              <a:rPr lang="en-US" sz="9600" dirty="0">
                <a:solidFill>
                  <a:schemeClr val="accent2">
                    <a:lumMod val="60000"/>
                    <a:lumOff val="40000"/>
                  </a:schemeClr>
                </a:solidFill>
                <a:latin typeface="Swis721 BlkOul BT" panose="04020905030B03040203" pitchFamily="82" charset="0"/>
                <a:cs typeface="+mn-cs"/>
              </a:rPr>
              <a:t>5</a:t>
            </a:r>
          </a:p>
        </p:txBody>
      </p:sp>
      <p:grpSp>
        <p:nvGrpSpPr>
          <p:cNvPr id="55300" name="Group 6"/>
          <p:cNvGrpSpPr>
            <a:grpSpLocks noChangeAspect="1"/>
          </p:cNvGrpSpPr>
          <p:nvPr/>
        </p:nvGrpSpPr>
        <p:grpSpPr bwMode="auto">
          <a:xfrm>
            <a:off x="5083175" y="1677988"/>
            <a:ext cx="3527425" cy="4572000"/>
            <a:chOff x="5030759" y="1677508"/>
            <a:chExt cx="3667920" cy="4745736"/>
          </a:xfrm>
        </p:grpSpPr>
        <p:pic>
          <p:nvPicPr>
            <p:cNvPr id="9" name="Picture 8"/>
            <p:cNvPicPr>
              <a:picLocks noChangeAspect="1"/>
            </p:cNvPicPr>
            <p:nvPr/>
          </p:nvPicPr>
          <p:blipFill>
            <a:blip r:embed="rId3"/>
            <a:stretch>
              <a:fillRect/>
            </a:stretch>
          </p:blipFill>
          <p:spPr>
            <a:xfrm>
              <a:off x="5032410" y="1677508"/>
              <a:ext cx="3664619" cy="4745736"/>
            </a:xfrm>
            <a:prstGeom prst="rect">
              <a:avLst/>
            </a:prstGeom>
            <a:ln w="3175">
              <a:solidFill>
                <a:schemeClr val="tx1"/>
              </a:solidFill>
            </a:ln>
            <a:effectLst>
              <a:outerShdw blurRad="50800" dist="38100" dir="2700000" algn="tl" rotWithShape="0">
                <a:prstClr val="black">
                  <a:alpha val="40000"/>
                </a:prstClr>
              </a:outerShdw>
            </a:effectLst>
          </p:spPr>
        </p:pic>
        <p:sp>
          <p:nvSpPr>
            <p:cNvPr id="5" name="Rectangle 4"/>
            <p:cNvSpPr/>
            <p:nvPr/>
          </p:nvSpPr>
          <p:spPr>
            <a:xfrm>
              <a:off x="5032410" y="1687395"/>
              <a:ext cx="3666269" cy="1066142"/>
            </a:xfrm>
            <a:prstGeom prst="rect">
              <a:avLst/>
            </a:prstGeom>
            <a:solidFill>
              <a:schemeClr val="accent1">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5030759" y="5984923"/>
              <a:ext cx="3666270" cy="43832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6" name="Content Placeholder 2"/>
          <p:cNvSpPr txBox="1">
            <a:spLocks/>
          </p:cNvSpPr>
          <p:nvPr/>
        </p:nvSpPr>
        <p:spPr>
          <a:xfrm>
            <a:off x="373063" y="1608138"/>
            <a:ext cx="4495800" cy="982662"/>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defRPr/>
            </a:pPr>
            <a:r>
              <a:rPr lang="en-US" sz="6000" b="1" dirty="0" smtClean="0"/>
              <a:t>Assists rescue personnel in determining where to begin their search, based on:</a:t>
            </a:r>
          </a:p>
          <a:p>
            <a:pPr marL="0" indent="0" fontAlgn="auto">
              <a:spcAft>
                <a:spcPts val="0"/>
              </a:spcAft>
              <a:buFont typeface="Arial" pitchFamily="34" charset="0"/>
              <a:buNone/>
              <a:defRPr/>
            </a:pPr>
            <a:endParaRPr lang="en-US" sz="1600" dirty="0" smtClean="0"/>
          </a:p>
        </p:txBody>
      </p:sp>
      <p:sp>
        <p:nvSpPr>
          <p:cNvPr id="553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55303"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F56C69C-D8AD-49B7-A03B-9A7A0BDED991}" type="slidenum">
              <a:rPr lang="en-US" altLang="en-US">
                <a:solidFill>
                  <a:srgbClr val="898989"/>
                </a:solidFill>
              </a:rPr>
              <a:pPr/>
              <a:t>20</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2200" dirty="0">
                <a:effectLst>
                  <a:outerShdw blurRad="50800" dist="38100" dir="2700000" algn="tl" rotWithShape="0">
                    <a:prstClr val="black">
                      <a:alpha val="40000"/>
                    </a:prstClr>
                  </a:outerShdw>
                </a:effectLst>
              </a:rPr>
              <a:t>USCG Float Plan </a:t>
            </a:r>
            <a:r>
              <a:rPr lang="en-US" sz="2200" dirty="0" smtClean="0">
                <a:effectLst>
                  <a:outerShdw blurRad="50800" dist="38100" dir="2700000" algn="tl" rotWithShape="0">
                    <a:prstClr val="black">
                      <a:alpha val="40000"/>
                    </a:prstClr>
                  </a:outerShdw>
                </a:effectLst>
              </a:rPr>
              <a:t>Structure</a:t>
            </a:r>
            <a:r>
              <a:rPr lang="en-US" sz="2200" dirty="0">
                <a:effectLst>
                  <a:outerShdw blurRad="50800" dist="38100" dir="2700000" algn="tl" rotWithShape="0">
                    <a:prstClr val="black">
                      <a:alpha val="40000"/>
                    </a:prstClr>
                  </a:outerShdw>
                </a:effectLst>
              </a:rPr>
              <a:t/>
            </a:r>
            <a:br>
              <a:rPr lang="en-US" sz="2200"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Itinerary </a:t>
            </a:r>
            <a:r>
              <a:rPr lang="en-US" sz="2500" b="0" dirty="0" smtClean="0">
                <a:effectLst>
                  <a:outerShdw blurRad="50800" dist="38100" dir="2700000" algn="tl" rotWithShape="0">
                    <a:prstClr val="black">
                      <a:alpha val="40000"/>
                    </a:prstClr>
                  </a:outerShdw>
                </a:effectLst>
              </a:rPr>
              <a:t>(continued)</a:t>
            </a:r>
            <a:endParaRPr lang="en-US" sz="2500" b="0" dirty="0">
              <a:effectLst>
                <a:outerShdw blurRad="50800" dist="38100" dir="2700000" algn="tl" rotWithShape="0">
                  <a:prstClr val="black">
                    <a:alpha val="40000"/>
                  </a:prstClr>
                </a:outerShdw>
              </a:effectLst>
            </a:endParaRPr>
          </a:p>
        </p:txBody>
      </p:sp>
      <p:pic>
        <p:nvPicPr>
          <p:cNvPr id="3" name="Picture 2"/>
          <p:cNvPicPr>
            <a:picLocks noChangeAspect="1" noChangeArrowheads="1"/>
          </p:cNvPicPr>
          <p:nvPr/>
        </p:nvPicPr>
        <p:blipFill>
          <a:blip r:embed="rId3">
            <a:extLst/>
          </a:blip>
          <a:srcRect/>
          <a:stretch>
            <a:fillRect/>
          </a:stretch>
        </p:blipFill>
        <p:spPr bwMode="auto">
          <a:xfrm>
            <a:off x="5096838" y="1645201"/>
            <a:ext cx="3513762" cy="4572000"/>
          </a:xfrm>
          <a:prstGeom prst="rect">
            <a:avLst/>
          </a:prstGeom>
          <a:noFill/>
          <a:ln>
            <a:noFill/>
          </a:ln>
          <a:effectLst>
            <a:softEdge rad="31750"/>
          </a:effectLst>
          <a:extLst/>
        </p:spPr>
      </p:pic>
      <p:sp>
        <p:nvSpPr>
          <p:cNvPr id="11" name="TextBox 10"/>
          <p:cNvSpPr txBox="1"/>
          <p:nvPr/>
        </p:nvSpPr>
        <p:spPr>
          <a:xfrm>
            <a:off x="152400" y="-198438"/>
            <a:ext cx="1066800" cy="1570038"/>
          </a:xfrm>
          <a:prstGeom prst="rect">
            <a:avLst/>
          </a:prstGeom>
          <a:noFill/>
        </p:spPr>
        <p:txBody>
          <a:bodyPr>
            <a:spAutoFit/>
          </a:bodyPr>
          <a:lstStyle/>
          <a:p>
            <a:pPr fontAlgn="auto">
              <a:spcBef>
                <a:spcPts val="0"/>
              </a:spcBef>
              <a:spcAft>
                <a:spcPts val="0"/>
              </a:spcAft>
              <a:defRPr/>
            </a:pPr>
            <a:r>
              <a:rPr lang="en-US" sz="9600" dirty="0">
                <a:solidFill>
                  <a:schemeClr val="accent2">
                    <a:lumMod val="60000"/>
                    <a:lumOff val="40000"/>
                  </a:schemeClr>
                </a:solidFill>
                <a:latin typeface="Swis721 BlkOul BT" panose="04020905030B03040203" pitchFamily="82" charset="0"/>
                <a:cs typeface="+mn-cs"/>
              </a:rPr>
              <a:t>5</a:t>
            </a:r>
          </a:p>
        </p:txBody>
      </p:sp>
      <p:grpSp>
        <p:nvGrpSpPr>
          <p:cNvPr id="4" name="Group 3"/>
          <p:cNvGrpSpPr/>
          <p:nvPr/>
        </p:nvGrpSpPr>
        <p:grpSpPr>
          <a:xfrm>
            <a:off x="3221038" y="3941763"/>
            <a:ext cx="1981200" cy="2230437"/>
            <a:chOff x="3221038" y="3941763"/>
            <a:chExt cx="1981200" cy="2230437"/>
          </a:xfrm>
        </p:grpSpPr>
        <p:sp>
          <p:nvSpPr>
            <p:cNvPr id="5" name="Left Brace 4"/>
            <p:cNvSpPr/>
            <p:nvPr/>
          </p:nvSpPr>
          <p:spPr>
            <a:xfrm>
              <a:off x="4745038" y="3941763"/>
              <a:ext cx="457200" cy="223043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7349" name="TextBox 9"/>
            <p:cNvSpPr txBox="1">
              <a:spLocks noChangeArrowheads="1"/>
            </p:cNvSpPr>
            <p:nvPr/>
          </p:nvSpPr>
          <p:spPr bwMode="auto">
            <a:xfrm>
              <a:off x="3221038" y="4889500"/>
              <a:ext cx="1524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900" i="1" dirty="0"/>
                <a:t>Line Numbers</a:t>
              </a:r>
            </a:p>
          </p:txBody>
        </p:sp>
      </p:grpSp>
      <p:sp>
        <p:nvSpPr>
          <p:cNvPr id="8" name="Content Placeholder 2"/>
          <p:cNvSpPr txBox="1">
            <a:spLocks/>
          </p:cNvSpPr>
          <p:nvPr/>
        </p:nvSpPr>
        <p:spPr>
          <a:xfrm>
            <a:off x="371475" y="1543050"/>
            <a:ext cx="4265613" cy="257175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1000"/>
              </a:spcAft>
              <a:buFont typeface="Arial" pitchFamily="34" charset="0"/>
              <a:buNone/>
              <a:defRPr/>
            </a:pPr>
            <a:r>
              <a:rPr lang="en-US" sz="2400" b="1" dirty="0"/>
              <a:t>The </a:t>
            </a:r>
            <a:r>
              <a:rPr lang="en-US" sz="2400" b="1" dirty="0" smtClean="0"/>
              <a:t>location </a:t>
            </a:r>
            <a:r>
              <a:rPr lang="en-US" sz="2400" b="1" i="1" dirty="0" smtClean="0"/>
              <a:t>line numbers</a:t>
            </a:r>
            <a:r>
              <a:rPr lang="en-US" sz="2400" b="1" dirty="0" smtClean="0"/>
              <a:t> </a:t>
            </a:r>
            <a:r>
              <a:rPr lang="en-US" sz="2400" b="1" dirty="0"/>
              <a:t>aid </a:t>
            </a:r>
            <a:r>
              <a:rPr lang="en-US" sz="2400" b="1" dirty="0" smtClean="0"/>
              <a:t>in:</a:t>
            </a:r>
            <a:endParaRPr lang="en-US" sz="2400" b="1" dirty="0"/>
          </a:p>
          <a:p>
            <a:pPr marL="571500" fontAlgn="auto">
              <a:spcBef>
                <a:spcPts val="0"/>
              </a:spcBef>
              <a:spcAft>
                <a:spcPts val="1000"/>
              </a:spcAft>
              <a:defRPr/>
            </a:pPr>
            <a:r>
              <a:rPr lang="en-US" sz="1900" dirty="0"/>
              <a:t>Communicating </a:t>
            </a:r>
            <a:r>
              <a:rPr lang="en-US" sz="1900" dirty="0" smtClean="0"/>
              <a:t>any </a:t>
            </a:r>
            <a:r>
              <a:rPr lang="en-US" sz="1900" dirty="0"/>
              <a:t>change of plans between you and </a:t>
            </a:r>
            <a:r>
              <a:rPr lang="en-US" sz="1900" dirty="0" smtClean="0"/>
              <a:t>your Float Plan holder.</a:t>
            </a:r>
          </a:p>
          <a:p>
            <a:pPr marL="571500" fontAlgn="auto">
              <a:spcBef>
                <a:spcPts val="0"/>
              </a:spcBef>
              <a:spcAft>
                <a:spcPts val="1000"/>
              </a:spcAft>
              <a:defRPr/>
            </a:pPr>
            <a:r>
              <a:rPr lang="en-US" sz="1900" dirty="0"/>
              <a:t>Communications between Rescue Authorities and </a:t>
            </a:r>
            <a:r>
              <a:rPr lang="en-US" sz="1900" dirty="0" smtClean="0"/>
              <a:t>your Float Plan holder.</a:t>
            </a:r>
            <a:endParaRPr lang="en-US" sz="1900" dirty="0"/>
          </a:p>
        </p:txBody>
      </p:sp>
      <p:sp>
        <p:nvSpPr>
          <p:cNvPr id="573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573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BF1119-38E7-48DF-9AF5-0473458F64D7}" type="slidenum">
              <a:rPr lang="en-US" altLang="en-US">
                <a:solidFill>
                  <a:srgbClr val="898989"/>
                </a:solidFill>
              </a:rPr>
              <a:pPr/>
              <a:t>21</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normAutofit fontScale="90000"/>
          </a:bodyPr>
          <a:lstStyle/>
          <a:p>
            <a:pPr fontAlgn="auto">
              <a:spcAft>
                <a:spcPts val="0"/>
              </a:spcAft>
              <a:defRPr/>
            </a:pPr>
            <a:r>
              <a:rPr lang="en-US" sz="2400" dirty="0">
                <a:effectLst>
                  <a:outerShdw blurRad="50800" dist="38100" dir="2700000" algn="tl" rotWithShape="0">
                    <a:prstClr val="black">
                      <a:alpha val="40000"/>
                    </a:prstClr>
                  </a:outerShdw>
                </a:effectLst>
              </a:rPr>
              <a:t>USCG Float Plan </a:t>
            </a:r>
            <a:r>
              <a:rPr lang="en-US" sz="2400" dirty="0" smtClean="0">
                <a:effectLst>
                  <a:outerShdw blurRad="50800" dist="38100" dir="2700000" algn="tl" rotWithShape="0">
                    <a:prstClr val="black">
                      <a:alpha val="40000"/>
                    </a:prstClr>
                  </a:outerShdw>
                </a:effectLst>
              </a:rPr>
              <a:t>Structure</a:t>
            </a:r>
            <a:r>
              <a:rPr lang="en-US" sz="2400" dirty="0">
                <a:effectLst>
                  <a:outerShdw blurRad="50800" dist="38100" dir="2700000" algn="tl" rotWithShape="0">
                    <a:prstClr val="black">
                      <a:alpha val="40000"/>
                    </a:prstClr>
                  </a:outerShdw>
                </a:effectLst>
              </a:rPr>
              <a:t/>
            </a:r>
            <a:br>
              <a:rPr lang="en-US" sz="2400" dirty="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Boating Emergency Guide™</a:t>
            </a:r>
            <a:endParaRPr lang="en-US" dirty="0">
              <a:effectLst>
                <a:outerShdw blurRad="50800" dist="38100" dir="2700000" algn="tl" rotWithShape="0">
                  <a:prstClr val="black">
                    <a:alpha val="40000"/>
                  </a:prstClr>
                </a:outerShdw>
              </a:effectLst>
            </a:endParaRPr>
          </a:p>
        </p:txBody>
      </p:sp>
      <p:sp>
        <p:nvSpPr>
          <p:cNvPr id="5" name="Content Placeholder 2"/>
          <p:cNvSpPr txBox="1">
            <a:spLocks/>
          </p:cNvSpPr>
          <p:nvPr/>
        </p:nvSpPr>
        <p:spPr>
          <a:xfrm>
            <a:off x="608013" y="1619250"/>
            <a:ext cx="4114800" cy="39433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1000"/>
              </a:spcAft>
              <a:buFont typeface="Arial" pitchFamily="34" charset="0"/>
              <a:buNone/>
              <a:defRPr/>
            </a:pPr>
            <a:r>
              <a:rPr lang="en-US" sz="2400" b="1" dirty="0"/>
              <a:t>This exclusive feature is only found in the USCG Float Plan:</a:t>
            </a:r>
          </a:p>
          <a:p>
            <a:pPr fontAlgn="auto">
              <a:spcBef>
                <a:spcPts val="0"/>
              </a:spcBef>
              <a:spcAft>
                <a:spcPts val="1000"/>
              </a:spcAft>
              <a:defRPr/>
            </a:pPr>
            <a:r>
              <a:rPr lang="en-US" sz="1900" dirty="0" smtClean="0"/>
              <a:t>No prior boating knowledge is required to use it effectively.</a:t>
            </a:r>
          </a:p>
          <a:p>
            <a:pPr fontAlgn="auto">
              <a:spcBef>
                <a:spcPts val="0"/>
              </a:spcBef>
              <a:spcAft>
                <a:spcPts val="1000"/>
              </a:spcAft>
              <a:defRPr/>
            </a:pPr>
            <a:r>
              <a:rPr lang="en-US" sz="1900" dirty="0" smtClean="0"/>
              <a:t>Gives the Float Plan Holder step by step instructions to guide them through:</a:t>
            </a:r>
          </a:p>
          <a:p>
            <a:pPr lvl="1" fontAlgn="auto">
              <a:spcBef>
                <a:spcPts val="0"/>
              </a:spcBef>
              <a:spcAft>
                <a:spcPts val="600"/>
              </a:spcAft>
              <a:defRPr/>
            </a:pPr>
            <a:r>
              <a:rPr lang="en-US" sz="1900" dirty="0" smtClean="0"/>
              <a:t>what to do</a:t>
            </a:r>
          </a:p>
          <a:p>
            <a:pPr lvl="1" fontAlgn="auto">
              <a:spcBef>
                <a:spcPts val="0"/>
              </a:spcBef>
              <a:spcAft>
                <a:spcPts val="600"/>
              </a:spcAft>
              <a:defRPr/>
            </a:pPr>
            <a:r>
              <a:rPr lang="en-US" sz="1900" dirty="0" smtClean="0"/>
              <a:t>when to do it</a:t>
            </a:r>
          </a:p>
          <a:p>
            <a:pPr lvl="1" fontAlgn="auto">
              <a:spcBef>
                <a:spcPts val="0"/>
              </a:spcBef>
              <a:spcAft>
                <a:spcPts val="600"/>
              </a:spcAft>
              <a:defRPr/>
            </a:pPr>
            <a:r>
              <a:rPr lang="en-US" sz="1900" dirty="0"/>
              <a:t>how to do it</a:t>
            </a:r>
          </a:p>
        </p:txBody>
      </p:sp>
      <p:pic>
        <p:nvPicPr>
          <p:cNvPr id="6" name="Picture 2"/>
          <p:cNvPicPr>
            <a:picLocks noChangeAspect="1" noChangeArrowheads="1"/>
          </p:cNvPicPr>
          <p:nvPr/>
        </p:nvPicPr>
        <p:blipFill>
          <a:blip r:embed="rId3"/>
          <a:srcRect/>
          <a:stretch>
            <a:fillRect/>
          </a:stretch>
        </p:blipFill>
        <p:spPr bwMode="auto">
          <a:xfrm>
            <a:off x="5054600" y="1676400"/>
            <a:ext cx="3556000" cy="457200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p:spPr>
      </p:pic>
      <p:sp>
        <p:nvSpPr>
          <p:cNvPr id="7" name="TextBox 6"/>
          <p:cNvSpPr txBox="1"/>
          <p:nvPr/>
        </p:nvSpPr>
        <p:spPr>
          <a:xfrm>
            <a:off x="152400" y="-198438"/>
            <a:ext cx="1066800" cy="1570038"/>
          </a:xfrm>
          <a:prstGeom prst="rect">
            <a:avLst/>
          </a:prstGeom>
          <a:noFill/>
        </p:spPr>
        <p:txBody>
          <a:bodyPr>
            <a:spAutoFit/>
          </a:bodyPr>
          <a:lstStyle/>
          <a:p>
            <a:pPr fontAlgn="auto">
              <a:spcBef>
                <a:spcPts val="0"/>
              </a:spcBef>
              <a:spcAft>
                <a:spcPts val="0"/>
              </a:spcAft>
              <a:defRPr/>
            </a:pPr>
            <a:r>
              <a:rPr lang="en-US" sz="9600" dirty="0">
                <a:solidFill>
                  <a:schemeClr val="accent2">
                    <a:lumMod val="60000"/>
                    <a:lumOff val="40000"/>
                  </a:schemeClr>
                </a:solidFill>
                <a:latin typeface="Swis721 BlkOul BT" panose="04020905030B03040203" pitchFamily="82" charset="0"/>
                <a:cs typeface="+mn-cs"/>
              </a:rPr>
              <a:t>6</a:t>
            </a:r>
          </a:p>
        </p:txBody>
      </p:sp>
      <p:sp>
        <p:nvSpPr>
          <p:cNvPr id="5939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593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977948-2B7C-4EF8-BCA6-CCE388041C67}" type="slidenum">
              <a:rPr lang="en-US" altLang="en-US">
                <a:solidFill>
                  <a:srgbClr val="898989"/>
                </a:solidFill>
              </a:rPr>
              <a:pPr/>
              <a:t>22</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28600" y="4953000"/>
            <a:ext cx="8686799" cy="1362075"/>
          </a:xfrm>
          <a:prstGeom prst="rect">
            <a:avLst/>
          </a:prstGeom>
        </p:spPr>
        <p:txBody>
          <a:bodyPr anchor="ctr">
            <a:normAutofit/>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4000" cap="all" dirty="0" smtClean="0">
                <a:solidFill>
                  <a:schemeClr val="tx1"/>
                </a:solidFill>
                <a:effectLst>
                  <a:reflection blurRad="6350" stA="25000" endPos="45500" dir="5400000" sy="-100000" algn="bl" rotWithShape="0"/>
                </a:effectLst>
              </a:rPr>
              <a:t>Creating a master copy</a:t>
            </a:r>
            <a:endParaRPr lang="en-US" sz="4000" cap="all" dirty="0">
              <a:solidFill>
                <a:schemeClr val="tx1"/>
              </a:solidFill>
              <a:effectLst>
                <a:reflection blurRad="6350" stA="25000" endPos="45500" dir="5400000" sy="-100000" algn="bl" rotWithShape="0"/>
              </a:effectLst>
            </a:endParaRP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039C4C-85C1-4CDF-9F0A-C8E637601D77}" type="slidenum">
              <a:rPr lang="en-US" altLang="en-US">
                <a:solidFill>
                  <a:srgbClr val="A6A6A6"/>
                </a:solidFill>
              </a:rPr>
              <a:pPr/>
              <a:t>23</a:t>
            </a:fld>
            <a:endParaRPr lang="en-US" altLang="en-US" dirty="0">
              <a:solidFill>
                <a:srgbClr val="A6A6A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Creating A Master Copy</a:t>
            </a:r>
            <a:endParaRPr lang="en-US" sz="4000" dirty="0">
              <a:effectLst>
                <a:outerShdw blurRad="50800" dist="38100" dir="2700000" algn="tl" rotWithShape="0">
                  <a:prstClr val="black">
                    <a:alpha val="40000"/>
                  </a:prstClr>
                </a:outerShdw>
              </a:effectLst>
            </a:endParaRPr>
          </a:p>
        </p:txBody>
      </p:sp>
      <p:pic>
        <p:nvPicPr>
          <p:cNvPr id="11" name="Content Placeholder 22"/>
          <p:cNvPicPr>
            <a:picLocks noGrp="1" noChangeAspect="1"/>
          </p:cNvPicPr>
          <p:nvPr>
            <p:ph idx="1"/>
          </p:nvPr>
        </p:nvPicPr>
        <p:blipFill>
          <a:blip r:embed="rId3"/>
          <a:stretch>
            <a:fillRect/>
          </a:stretch>
        </p:blipFill>
        <p:spPr>
          <a:xfrm>
            <a:off x="5080000" y="1676400"/>
            <a:ext cx="3530600" cy="4572000"/>
          </a:xfrm>
          <a:ln w="3175">
            <a:solidFill>
              <a:schemeClr val="tx1"/>
            </a:solidFill>
          </a:ln>
          <a:effectLst>
            <a:outerShdw blurRad="50800" dist="38100" dir="2700000" algn="tl" rotWithShape="0">
              <a:prstClr val="black">
                <a:alpha val="40000"/>
              </a:prstClr>
            </a:outerShdw>
          </a:effectLst>
        </p:spPr>
      </p:pic>
      <p:sp>
        <p:nvSpPr>
          <p:cNvPr id="16" name="Content Placeholder 2"/>
          <p:cNvSpPr txBox="1">
            <a:spLocks/>
          </p:cNvSpPr>
          <p:nvPr/>
        </p:nvSpPr>
        <p:spPr bwMode="auto">
          <a:xfrm>
            <a:off x="373063" y="1562100"/>
            <a:ext cx="44275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73088" indent="-3429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1000"/>
              </a:spcAft>
              <a:buFont typeface="Arial" panose="020B0604020202020204" pitchFamily="34" charset="0"/>
              <a:buNone/>
            </a:pPr>
            <a:r>
              <a:rPr lang="en-US" altLang="en-US" sz="2000" b="1" dirty="0"/>
              <a:t>To create your master copy, do the following:</a:t>
            </a:r>
          </a:p>
          <a:p>
            <a:pPr lvl="1">
              <a:spcAft>
                <a:spcPts val="1000"/>
              </a:spcAft>
              <a:buFont typeface="Arial" panose="020B0604020202020204" pitchFamily="34" charset="0"/>
              <a:buChar char="•"/>
            </a:pPr>
            <a:r>
              <a:rPr lang="en-US" altLang="en-US" sz="1900" dirty="0"/>
              <a:t>Fill out the Vessel </a:t>
            </a:r>
            <a:r>
              <a:rPr lang="en-US" altLang="en-US" sz="1900" dirty="0" smtClean="0"/>
              <a:t>information section </a:t>
            </a:r>
            <a:r>
              <a:rPr lang="en-US" altLang="en-US" sz="1900" dirty="0"/>
              <a:t>of the plan.</a:t>
            </a:r>
          </a:p>
          <a:p>
            <a:pPr lvl="1">
              <a:spcAft>
                <a:spcPts val="1000"/>
              </a:spcAft>
              <a:buFont typeface="Arial" panose="020B0604020202020204" pitchFamily="34" charset="0"/>
              <a:buChar char="•"/>
            </a:pPr>
            <a:r>
              <a:rPr lang="en-US" altLang="en-US" sz="1900" dirty="0"/>
              <a:t>Fill out your name and address, and tow vehicle information if applicable.</a:t>
            </a:r>
          </a:p>
          <a:p>
            <a:pPr lvl="1">
              <a:spcAft>
                <a:spcPts val="1000"/>
              </a:spcAft>
              <a:buFont typeface="Arial" panose="020B0604020202020204" pitchFamily="34" charset="0"/>
              <a:buChar char="•"/>
            </a:pPr>
            <a:r>
              <a:rPr lang="en-US" altLang="en-US" sz="1900" dirty="0"/>
              <a:t>Save your work.</a:t>
            </a:r>
          </a:p>
        </p:txBody>
      </p:sp>
      <p:sp>
        <p:nvSpPr>
          <p:cNvPr id="6349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63B2BA-4AB2-45A5-9C25-BD4C572ADBC4}" type="slidenum">
              <a:rPr lang="en-US" altLang="en-US">
                <a:solidFill>
                  <a:srgbClr val="898989"/>
                </a:solidFill>
              </a:rPr>
              <a:pPr/>
              <a:t>24</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1000"/>
                                        <p:tgtEl>
                                          <p:spTgt spid="16">
                                            <p:txEl>
                                              <p:pRg st="1" end="1"/>
                                            </p:txEl>
                                          </p:spTgt>
                                        </p:tgtEl>
                                      </p:cBhvr>
                                    </p:animEffect>
                                    <p:anim calcmode="lin" valueType="num">
                                      <p:cBhvr>
                                        <p:cTn id="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Creating A Master Copy</a:t>
            </a:r>
            <a:endParaRPr lang="en-US" sz="4000" dirty="0">
              <a:effectLst>
                <a:outerShdw blurRad="50800" dist="38100" dir="2700000" algn="tl" rotWithShape="0">
                  <a:prstClr val="black">
                    <a:alpha val="40000"/>
                  </a:prstClr>
                </a:outerShdw>
              </a:effectLst>
            </a:endParaRPr>
          </a:p>
        </p:txBody>
      </p:sp>
      <p:pic>
        <p:nvPicPr>
          <p:cNvPr id="11" name="Content Placeholder 22"/>
          <p:cNvPicPr>
            <a:picLocks noGrp="1" noChangeAspect="1"/>
          </p:cNvPicPr>
          <p:nvPr>
            <p:ph idx="1"/>
          </p:nvPr>
        </p:nvPicPr>
        <p:blipFill>
          <a:blip r:embed="rId3"/>
          <a:stretch>
            <a:fillRect/>
          </a:stretch>
        </p:blipFill>
        <p:spPr>
          <a:xfrm>
            <a:off x="4865688" y="1676400"/>
            <a:ext cx="3108325" cy="4022725"/>
          </a:xfrm>
          <a:ln w="3175">
            <a:solidFill>
              <a:schemeClr val="tx1"/>
            </a:solidFill>
          </a:ln>
          <a:effectLst>
            <a:outerShdw blurRad="50800" dist="38100" dir="2700000" algn="tl" rotWithShape="0">
              <a:prstClr val="black">
                <a:alpha val="40000"/>
              </a:prstClr>
            </a:outerShdw>
          </a:effectLst>
        </p:spPr>
      </p:pic>
      <p:sp>
        <p:nvSpPr>
          <p:cNvPr id="16" name="Content Placeholder 2"/>
          <p:cNvSpPr txBox="1">
            <a:spLocks/>
          </p:cNvSpPr>
          <p:nvPr/>
        </p:nvSpPr>
        <p:spPr>
          <a:xfrm>
            <a:off x="373063" y="1558925"/>
            <a:ext cx="4427537" cy="49085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1000"/>
              </a:spcAft>
              <a:buFont typeface="Arial" pitchFamily="34" charset="0"/>
              <a:buNone/>
              <a:defRPr/>
            </a:pPr>
            <a:r>
              <a:rPr lang="en-US" sz="2400" b="1" dirty="0" smtClean="0"/>
              <a:t>You </a:t>
            </a:r>
            <a:r>
              <a:rPr lang="en-US" sz="2400" b="1" dirty="0"/>
              <a:t>can </a:t>
            </a:r>
            <a:r>
              <a:rPr lang="en-US" sz="2400" b="1" dirty="0" smtClean="0"/>
              <a:t>name your </a:t>
            </a:r>
            <a:r>
              <a:rPr lang="en-US" sz="2400" b="1" dirty="0"/>
              <a:t>master copy </a:t>
            </a:r>
            <a:r>
              <a:rPr lang="en-US" sz="2400" b="1" dirty="0" smtClean="0"/>
              <a:t>after the type of vessel you own i.e. Boat</a:t>
            </a:r>
            <a:r>
              <a:rPr lang="en-US" sz="2400" b="1" dirty="0"/>
              <a:t>, </a:t>
            </a:r>
            <a:r>
              <a:rPr lang="en-US" sz="2400" b="1" dirty="0" err="1" smtClean="0"/>
              <a:t>Jetski</a:t>
            </a:r>
            <a:r>
              <a:rPr lang="en-US" sz="2400" b="1" dirty="0"/>
              <a:t>, </a:t>
            </a:r>
            <a:r>
              <a:rPr lang="en-US" sz="2400" b="1" dirty="0" smtClean="0"/>
              <a:t>Kayak, </a:t>
            </a:r>
            <a:r>
              <a:rPr lang="en-US" sz="2400" b="1" dirty="0"/>
              <a:t>etc. </a:t>
            </a:r>
            <a:r>
              <a:rPr lang="en-US" sz="2000" b="1" dirty="0"/>
              <a:t> </a:t>
            </a:r>
            <a:endParaRPr lang="en-US" sz="2000" b="1" dirty="0" smtClean="0"/>
          </a:p>
          <a:p>
            <a:pPr marL="0" indent="-169862" fontAlgn="auto">
              <a:spcBef>
                <a:spcPts val="0"/>
              </a:spcBef>
              <a:spcAft>
                <a:spcPts val="1000"/>
              </a:spcAft>
              <a:buFont typeface="Arial" pitchFamily="34" charset="0"/>
              <a:buNone/>
              <a:defRPr/>
            </a:pPr>
            <a:r>
              <a:rPr lang="en-US" sz="1900" dirty="0" smtClean="0"/>
              <a:t>For example:</a:t>
            </a:r>
          </a:p>
          <a:p>
            <a:pPr marL="517525" lvl="1" fontAlgn="auto">
              <a:spcBef>
                <a:spcPts val="0"/>
              </a:spcBef>
              <a:spcAft>
                <a:spcPts val="1000"/>
              </a:spcAft>
              <a:buFont typeface="Arial" pitchFamily="34" charset="0"/>
              <a:buChar char="•"/>
              <a:defRPr/>
            </a:pPr>
            <a:r>
              <a:rPr lang="en-US" sz="1900" i="1" dirty="0" smtClean="0"/>
              <a:t>Boat</a:t>
            </a:r>
            <a:r>
              <a:rPr lang="en-US" sz="1900" i="1" dirty="0" smtClean="0">
                <a:solidFill>
                  <a:srgbClr val="C00000"/>
                </a:solidFill>
              </a:rPr>
              <a:t>-Floatplan-MASTER.pdf</a:t>
            </a:r>
            <a:endParaRPr lang="en-US" sz="1900" i="1" dirty="0">
              <a:solidFill>
                <a:srgbClr val="C00000"/>
              </a:solidFill>
            </a:endParaRPr>
          </a:p>
          <a:p>
            <a:pPr marL="517525" lvl="1" fontAlgn="auto">
              <a:spcBef>
                <a:spcPts val="0"/>
              </a:spcBef>
              <a:spcAft>
                <a:spcPts val="1000"/>
              </a:spcAft>
              <a:buFont typeface="Arial" pitchFamily="34" charset="0"/>
              <a:buChar char="•"/>
              <a:defRPr/>
            </a:pPr>
            <a:r>
              <a:rPr lang="en-US" sz="1900" i="1" dirty="0"/>
              <a:t>Jetski</a:t>
            </a:r>
            <a:r>
              <a:rPr lang="en-US" sz="1900" i="1" dirty="0">
                <a:solidFill>
                  <a:srgbClr val="C00000"/>
                </a:solidFill>
              </a:rPr>
              <a:t>-Floatplan-MASTER.pdf</a:t>
            </a:r>
          </a:p>
          <a:p>
            <a:pPr marL="517525" lvl="1" fontAlgn="auto">
              <a:spcBef>
                <a:spcPts val="0"/>
              </a:spcBef>
              <a:spcAft>
                <a:spcPts val="1000"/>
              </a:spcAft>
              <a:buFont typeface="Arial" pitchFamily="34" charset="0"/>
              <a:buChar char="•"/>
              <a:defRPr/>
            </a:pPr>
            <a:r>
              <a:rPr lang="en-US" sz="1900" i="1" dirty="0" smtClean="0"/>
              <a:t>Kayak</a:t>
            </a:r>
            <a:r>
              <a:rPr lang="en-US" sz="1900" i="1" dirty="0" smtClean="0">
                <a:solidFill>
                  <a:srgbClr val="C00000"/>
                </a:solidFill>
              </a:rPr>
              <a:t>-Floatplan-MASTER.pdf</a:t>
            </a:r>
            <a:endParaRPr lang="en-US" sz="1900" b="1" dirty="0">
              <a:solidFill>
                <a:srgbClr val="C00000"/>
              </a:solidFill>
            </a:endParaRPr>
          </a:p>
          <a:p>
            <a:pPr marL="3175" indent="0" fontAlgn="auto">
              <a:spcBef>
                <a:spcPts val="0"/>
              </a:spcBef>
              <a:spcAft>
                <a:spcPts val="1000"/>
              </a:spcAft>
              <a:buFont typeface="Arial" pitchFamily="34" charset="0"/>
              <a:buNone/>
              <a:defRPr/>
            </a:pPr>
            <a:r>
              <a:rPr lang="en-US" sz="1900" dirty="0" smtClean="0"/>
              <a:t>Each </a:t>
            </a:r>
            <a:r>
              <a:rPr lang="en-US" sz="1900" dirty="0"/>
              <a:t>master </a:t>
            </a:r>
            <a:r>
              <a:rPr lang="en-US" sz="1900" dirty="0" smtClean="0"/>
              <a:t>serves </a:t>
            </a:r>
            <a:r>
              <a:rPr lang="en-US" sz="1900" dirty="0"/>
              <a:t>as a basis </a:t>
            </a:r>
            <a:r>
              <a:rPr lang="en-US" sz="1900" dirty="0" smtClean="0"/>
              <a:t>to make a copy from, for  future voyages, with that specific vessel.</a:t>
            </a:r>
          </a:p>
          <a:p>
            <a:pPr marL="3175" indent="0" fontAlgn="auto">
              <a:spcBef>
                <a:spcPts val="0"/>
              </a:spcBef>
              <a:spcAft>
                <a:spcPts val="1000"/>
              </a:spcAft>
              <a:buFont typeface="Arial" pitchFamily="34" charset="0"/>
              <a:buNone/>
              <a:defRPr/>
            </a:pPr>
            <a:r>
              <a:rPr lang="en-US" sz="1900" dirty="0" smtClean="0"/>
              <a:t>When you replace a vessel, delete the old master and make a new one.</a:t>
            </a:r>
          </a:p>
          <a:p>
            <a:pPr marL="3175" indent="0" fontAlgn="auto">
              <a:spcBef>
                <a:spcPts val="0"/>
              </a:spcBef>
              <a:spcAft>
                <a:spcPts val="1000"/>
              </a:spcAft>
              <a:buFont typeface="Arial" pitchFamily="34" charset="0"/>
              <a:buNone/>
              <a:defRPr/>
            </a:pPr>
            <a:endParaRPr lang="en-US" sz="1900" dirty="0"/>
          </a:p>
          <a:p>
            <a:pPr marL="574675" lvl="1" indent="0" fontAlgn="auto">
              <a:spcBef>
                <a:spcPts val="0"/>
              </a:spcBef>
              <a:spcAft>
                <a:spcPts val="1000"/>
              </a:spcAft>
              <a:buFont typeface="Arial" pitchFamily="34" charset="0"/>
              <a:buNone/>
              <a:defRPr/>
            </a:pPr>
            <a:endParaRPr lang="en-US" sz="1900" dirty="0" smtClean="0"/>
          </a:p>
        </p:txBody>
      </p:sp>
      <p:pic>
        <p:nvPicPr>
          <p:cNvPr id="23" name="Content Placeholder 22"/>
          <p:cNvPicPr>
            <a:picLocks noChangeAspect="1"/>
          </p:cNvPicPr>
          <p:nvPr/>
        </p:nvPicPr>
        <p:blipFill>
          <a:blip r:embed="rId3"/>
          <a:stretch>
            <a:fillRect/>
          </a:stretch>
        </p:blipFill>
        <p:spPr>
          <a:xfrm>
            <a:off x="5170488" y="1946275"/>
            <a:ext cx="3108325" cy="4024313"/>
          </a:xfrm>
          <a:prstGeom prst="rect">
            <a:avLst/>
          </a:prstGeom>
          <a:ln w="3175">
            <a:solidFill>
              <a:schemeClr val="tx1"/>
            </a:solidFill>
          </a:ln>
          <a:effectLst>
            <a:outerShdw blurRad="50800" dist="38100" dir="2700000" algn="tl" rotWithShape="0">
              <a:prstClr val="black">
                <a:alpha val="40000"/>
              </a:prstClr>
            </a:outerShdw>
          </a:effectLst>
        </p:spPr>
      </p:pic>
      <p:pic>
        <p:nvPicPr>
          <p:cNvPr id="24" name="Content Placeholder 22"/>
          <p:cNvPicPr>
            <a:picLocks noChangeAspect="1"/>
          </p:cNvPicPr>
          <p:nvPr/>
        </p:nvPicPr>
        <p:blipFill>
          <a:blip r:embed="rId3"/>
          <a:stretch>
            <a:fillRect/>
          </a:stretch>
        </p:blipFill>
        <p:spPr>
          <a:xfrm>
            <a:off x="5502275" y="2222500"/>
            <a:ext cx="3108325" cy="4024313"/>
          </a:xfrm>
          <a:prstGeom prst="rect">
            <a:avLst/>
          </a:prstGeom>
          <a:ln w="3175">
            <a:solidFill>
              <a:schemeClr val="tx1"/>
            </a:solidFill>
          </a:ln>
          <a:effectLst>
            <a:outerShdw blurRad="50800" dist="38100" dir="2700000" algn="tl" rotWithShape="0">
              <a:prstClr val="black">
                <a:alpha val="40000"/>
              </a:prstClr>
            </a:outerShdw>
          </a:effectLst>
        </p:spPr>
      </p:pic>
      <p:sp>
        <p:nvSpPr>
          <p:cNvPr id="6554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655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B0685BC-EF0B-4054-ABEE-2905740EA9B9}" type="slidenum">
              <a:rPr lang="en-US" altLang="en-US">
                <a:solidFill>
                  <a:srgbClr val="898989"/>
                </a:solidFill>
              </a:rPr>
              <a:pPr/>
              <a:t>25</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1000"/>
                                        <p:tgtEl>
                                          <p:spTgt spid="16">
                                            <p:txEl>
                                              <p:pRg st="1" end="1"/>
                                            </p:txEl>
                                          </p:spTgt>
                                        </p:tgtEl>
                                      </p:cBhvr>
                                    </p:animEffect>
                                    <p:anim calcmode="lin" valueType="num">
                                      <p:cBhvr>
                                        <p:cTn id="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fade">
                                      <p:cBhvr>
                                        <p:cTn id="28" dur="1000"/>
                                        <p:tgtEl>
                                          <p:spTgt spid="16">
                                            <p:txEl>
                                              <p:pRg st="4" end="4"/>
                                            </p:txEl>
                                          </p:spTgt>
                                        </p:tgtEl>
                                      </p:cBhvr>
                                    </p:animEffect>
                                    <p:anim calcmode="lin" valueType="num">
                                      <p:cBhvr>
                                        <p:cTn id="2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1000"/>
                                        <p:tgtEl>
                                          <p:spTgt spid="16">
                                            <p:txEl>
                                              <p:pRg st="5" end="5"/>
                                            </p:txEl>
                                          </p:spTgt>
                                        </p:tgtEl>
                                      </p:cBhvr>
                                    </p:animEffect>
                                    <p:anim calcmode="lin" valueType="num">
                                      <p:cBhvr>
                                        <p:cTn id="3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fade">
                                      <p:cBhvr>
                                        <p:cTn id="42" dur="1000"/>
                                        <p:tgtEl>
                                          <p:spTgt spid="16">
                                            <p:txEl>
                                              <p:pRg st="6" end="6"/>
                                            </p:txEl>
                                          </p:spTgt>
                                        </p:tgtEl>
                                      </p:cBhvr>
                                    </p:animEffect>
                                    <p:anim calcmode="lin" valueType="num">
                                      <p:cBhvr>
                                        <p:cTn id="43"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Types of Float Plans</a:t>
            </a:r>
            <a:endParaRPr lang="en-US" sz="4000" dirty="0">
              <a:effectLst>
                <a:outerShdw blurRad="50800" dist="38100" dir="2700000" algn="tl" rotWithShape="0">
                  <a:prstClr val="black">
                    <a:alpha val="40000"/>
                  </a:prstClr>
                </a:outerShdw>
              </a:effectLst>
            </a:endParaRPr>
          </a:p>
        </p:txBody>
      </p:sp>
      <p:pic>
        <p:nvPicPr>
          <p:cNvPr id="11" name="Content Placeholder 22"/>
          <p:cNvPicPr>
            <a:picLocks noGrp="1" noChangeAspect="1"/>
          </p:cNvPicPr>
          <p:nvPr>
            <p:ph idx="1"/>
          </p:nvPr>
        </p:nvPicPr>
        <p:blipFill>
          <a:blip r:embed="rId3"/>
          <a:stretch>
            <a:fillRect/>
          </a:stretch>
        </p:blipFill>
        <p:spPr>
          <a:xfrm>
            <a:off x="5080000" y="1676400"/>
            <a:ext cx="3530600" cy="4572000"/>
          </a:xfrm>
          <a:ln w="3175">
            <a:solidFill>
              <a:schemeClr val="tx1"/>
            </a:solidFill>
          </a:ln>
          <a:effectLst>
            <a:outerShdw blurRad="50800" dist="38100" dir="2700000" algn="tl" rotWithShape="0">
              <a:prstClr val="black">
                <a:alpha val="40000"/>
              </a:prstClr>
            </a:outerShdw>
          </a:effectLst>
        </p:spPr>
      </p:pic>
      <p:sp>
        <p:nvSpPr>
          <p:cNvPr id="16" name="Content Placeholder 2"/>
          <p:cNvSpPr txBox="1">
            <a:spLocks/>
          </p:cNvSpPr>
          <p:nvPr/>
        </p:nvSpPr>
        <p:spPr>
          <a:xfrm>
            <a:off x="373063" y="1530350"/>
            <a:ext cx="4427537" cy="49371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1000"/>
              </a:spcAft>
              <a:buFont typeface="Arial" pitchFamily="34" charset="0"/>
              <a:buNone/>
              <a:defRPr/>
            </a:pPr>
            <a:r>
              <a:rPr lang="en-US" sz="2400" b="1" dirty="0" smtClean="0"/>
              <a:t>There are two basic types of Float Plans:</a:t>
            </a:r>
          </a:p>
          <a:p>
            <a:pPr marL="687388" lvl="1" indent="-342900" fontAlgn="auto">
              <a:spcBef>
                <a:spcPts val="0"/>
              </a:spcBef>
              <a:spcAft>
                <a:spcPts val="1000"/>
              </a:spcAft>
              <a:buFont typeface="+mj-lt"/>
              <a:buAutoNum type="arabicPeriod"/>
              <a:defRPr/>
            </a:pPr>
            <a:r>
              <a:rPr lang="en-US" sz="1900" i="1" dirty="0" smtClean="0"/>
              <a:t>General Purpose</a:t>
            </a:r>
            <a:r>
              <a:rPr lang="en-US" sz="1900" dirty="0" smtClean="0"/>
              <a:t> - Used for routine outings with the same vessel, for the same activity, at the same location.  For example:</a:t>
            </a:r>
          </a:p>
          <a:p>
            <a:pPr marL="1317625" lvl="2" indent="-342900" fontAlgn="auto">
              <a:spcBef>
                <a:spcPts val="0"/>
              </a:spcBef>
              <a:spcAft>
                <a:spcPts val="0"/>
              </a:spcAft>
              <a:defRPr/>
            </a:pPr>
            <a:r>
              <a:rPr lang="en-US" sz="1900" dirty="0" smtClean="0"/>
              <a:t>Duck Hunting</a:t>
            </a:r>
          </a:p>
          <a:p>
            <a:pPr marL="1317625" lvl="2" indent="-342900" fontAlgn="auto">
              <a:spcBef>
                <a:spcPts val="0"/>
              </a:spcBef>
              <a:spcAft>
                <a:spcPts val="0"/>
              </a:spcAft>
              <a:defRPr/>
            </a:pPr>
            <a:r>
              <a:rPr lang="en-US" sz="1900" dirty="0" smtClean="0"/>
              <a:t>Fishing</a:t>
            </a:r>
          </a:p>
          <a:p>
            <a:pPr marL="1317625" lvl="2" indent="-342900" fontAlgn="auto">
              <a:spcBef>
                <a:spcPts val="0"/>
              </a:spcBef>
              <a:spcAft>
                <a:spcPts val="0"/>
              </a:spcAft>
              <a:defRPr/>
            </a:pPr>
            <a:r>
              <a:rPr lang="en-US" sz="1900" dirty="0" smtClean="0"/>
              <a:t>Waterskiing</a:t>
            </a:r>
          </a:p>
          <a:p>
            <a:pPr marL="1317625" lvl="2" indent="-342900" fontAlgn="auto">
              <a:spcBef>
                <a:spcPts val="0"/>
              </a:spcBef>
              <a:spcAft>
                <a:spcPts val="0"/>
              </a:spcAft>
              <a:defRPr/>
            </a:pPr>
            <a:r>
              <a:rPr lang="en-US" sz="1900" dirty="0" smtClean="0"/>
              <a:t>Family Outings</a:t>
            </a:r>
          </a:p>
          <a:p>
            <a:pPr marL="630238" lvl="2" indent="0" fontAlgn="auto">
              <a:spcBef>
                <a:spcPts val="0"/>
              </a:spcBef>
              <a:spcAft>
                <a:spcPts val="0"/>
              </a:spcAft>
              <a:buFont typeface="Arial" pitchFamily="34" charset="0"/>
              <a:buNone/>
              <a:defRPr/>
            </a:pPr>
            <a:endParaRPr lang="en-US" sz="1100" dirty="0" smtClean="0"/>
          </a:p>
          <a:p>
            <a:pPr marL="687388" lvl="1" indent="-342900" fontAlgn="auto">
              <a:spcBef>
                <a:spcPts val="0"/>
              </a:spcBef>
              <a:spcAft>
                <a:spcPts val="1000"/>
              </a:spcAft>
              <a:buFont typeface="+mj-lt"/>
              <a:buAutoNum type="arabicPeriod" startAt="2"/>
              <a:defRPr/>
            </a:pPr>
            <a:r>
              <a:rPr lang="en-US" sz="1900" i="1" dirty="0" smtClean="0"/>
              <a:t>Trip specific</a:t>
            </a:r>
            <a:r>
              <a:rPr lang="en-US" sz="1900" dirty="0" smtClean="0"/>
              <a:t> - Used for a one-time outing to a unique location.  For example:</a:t>
            </a:r>
          </a:p>
          <a:p>
            <a:pPr marL="1317625" lvl="2" indent="-342900" fontAlgn="auto">
              <a:spcBef>
                <a:spcPts val="0"/>
              </a:spcBef>
              <a:spcAft>
                <a:spcPts val="1000"/>
              </a:spcAft>
              <a:defRPr/>
            </a:pPr>
            <a:r>
              <a:rPr lang="en-US" sz="1900" dirty="0" smtClean="0"/>
              <a:t>Family vacation</a:t>
            </a:r>
          </a:p>
        </p:txBody>
      </p:sp>
      <p:sp>
        <p:nvSpPr>
          <p:cNvPr id="6758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6758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5D1D99-B4DB-4CA1-900F-901FFD489C29}" type="slidenum">
              <a:rPr lang="en-US" altLang="en-US">
                <a:solidFill>
                  <a:srgbClr val="898989"/>
                </a:solidFill>
              </a:rPr>
              <a:pPr/>
              <a:t>26</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anim calcmode="lin" valueType="num">
                                      <p:cBhvr>
                                        <p:cTn id="8"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 calcmode="lin" valueType="num">
                                      <p:cBhvr additive="base">
                                        <p:cTn id="14"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 calcmode="lin" valueType="num">
                                      <p:cBhvr additive="base">
                                        <p:cTn id="20"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16">
                                            <p:txEl>
                                              <p:pRg st="4" end="4"/>
                                            </p:txEl>
                                          </p:spTgt>
                                        </p:tgtEl>
                                        <p:attrNameLst>
                                          <p:attrName>style.visibility</p:attrName>
                                        </p:attrNameLst>
                                      </p:cBhvr>
                                      <p:to>
                                        <p:strVal val="visible"/>
                                      </p:to>
                                    </p:set>
                                    <p:anim calcmode="lin" valueType="num">
                                      <p:cBhvr additive="base">
                                        <p:cTn id="26" dur="500" fill="hold"/>
                                        <p:tgtEl>
                                          <p:spTgt spid="16">
                                            <p:txEl>
                                              <p:pRg st="4" end="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 calcmode="lin" valueType="num">
                                      <p:cBhvr additive="base">
                                        <p:cTn id="32" dur="500" fill="hold"/>
                                        <p:tgtEl>
                                          <p:spTgt spid="16">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16">
                                            <p:txEl>
                                              <p:pRg st="7" end="7"/>
                                            </p:txEl>
                                          </p:spTgt>
                                        </p:tgtEl>
                                        <p:attrNameLst>
                                          <p:attrName>style.visibility</p:attrName>
                                        </p:attrNameLst>
                                      </p:cBhvr>
                                      <p:to>
                                        <p:strVal val="visible"/>
                                      </p:to>
                                    </p:set>
                                    <p:animEffect transition="in" filter="fade">
                                      <p:cBhvr>
                                        <p:cTn id="38" dur="1000"/>
                                        <p:tgtEl>
                                          <p:spTgt spid="16">
                                            <p:txEl>
                                              <p:pRg st="7" end="7"/>
                                            </p:txEl>
                                          </p:spTgt>
                                        </p:tgtEl>
                                      </p:cBhvr>
                                    </p:animEffect>
                                    <p:anim calcmode="lin" valueType="num">
                                      <p:cBhvr>
                                        <p:cTn id="39"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6">
                                            <p:txEl>
                                              <p:pRg st="8" end="8"/>
                                            </p:txEl>
                                          </p:spTgt>
                                        </p:tgtEl>
                                        <p:attrNameLst>
                                          <p:attrName>style.visibility</p:attrName>
                                        </p:attrNameLst>
                                      </p:cBhvr>
                                      <p:to>
                                        <p:strVal val="visible"/>
                                      </p:to>
                                    </p:set>
                                    <p:anim calcmode="lin" valueType="num">
                                      <p:cBhvr additive="base">
                                        <p:cTn id="45" dur="500" fill="hold"/>
                                        <p:tgtEl>
                                          <p:spTgt spid="16">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28600" y="4953000"/>
            <a:ext cx="8686799" cy="1362075"/>
          </a:xfrm>
          <a:prstGeom prst="rect">
            <a:avLst/>
          </a:prstGeom>
        </p:spPr>
        <p:txBody>
          <a:bodyPr anchor="ctr">
            <a:normAutofit/>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4000" cap="all" dirty="0">
                <a:solidFill>
                  <a:schemeClr val="tx1"/>
                </a:solidFill>
                <a:effectLst>
                  <a:reflection blurRad="6350" stA="25000" endPos="45500" dir="5400000" sy="-100000" algn="bl" rotWithShape="0"/>
                </a:effectLst>
              </a:rPr>
              <a:t>Putting your plan into action</a:t>
            </a: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8F64AB-2303-46C3-8CDB-44E94EA4E581}" type="slidenum">
              <a:rPr lang="en-US" altLang="en-US">
                <a:solidFill>
                  <a:srgbClr val="A6A6A6"/>
                </a:solidFill>
              </a:rPr>
              <a:pPr/>
              <a:t>27</a:t>
            </a:fld>
            <a:endParaRPr lang="en-US" altLang="en-US" dirty="0">
              <a:solidFill>
                <a:srgbClr val="A6A6A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450"/>
            <a:ext cx="6858000" cy="1143000"/>
          </a:xfrm>
        </p:spPr>
        <p:txBody>
          <a:bodyPr>
            <a:noAutofit/>
          </a:bodyPr>
          <a:lstStyle/>
          <a:p>
            <a:pPr fontAlgn="auto">
              <a:spcAft>
                <a:spcPts val="0"/>
              </a:spcAft>
              <a:defRPr/>
            </a:pPr>
            <a:r>
              <a:rPr lang="en-US" sz="4000" dirty="0" smtClean="0">
                <a:effectLst>
                  <a:outerShdw blurRad="50800" dist="38100" dir="2700000" algn="tl" rotWithShape="0">
                    <a:prstClr val="black">
                      <a:alpha val="40000"/>
                    </a:prstClr>
                  </a:outerShdw>
                </a:effectLst>
              </a:rPr>
              <a:t>Putting Your Plan Into Action</a:t>
            </a:r>
            <a:endParaRPr lang="en-US" sz="4000" dirty="0">
              <a:effectLst>
                <a:outerShdw blurRad="50800" dist="38100" dir="2700000" algn="tl" rotWithShape="0">
                  <a:prstClr val="black">
                    <a:alpha val="40000"/>
                  </a:prstClr>
                </a:outerShdw>
              </a:effectLst>
            </a:endParaRPr>
          </a:p>
        </p:txBody>
      </p:sp>
      <p:sp>
        <p:nvSpPr>
          <p:cNvPr id="17" name="Content Placeholder 2"/>
          <p:cNvSpPr txBox="1">
            <a:spLocks/>
          </p:cNvSpPr>
          <p:nvPr/>
        </p:nvSpPr>
        <p:spPr>
          <a:xfrm>
            <a:off x="2743200" y="2124075"/>
            <a:ext cx="2743200" cy="5429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4000"/>
              </a:lnSpc>
              <a:spcBef>
                <a:spcPts val="0"/>
              </a:spcBef>
              <a:spcAft>
                <a:spcPts val="1800"/>
              </a:spcAft>
              <a:buFont typeface="Arial" pitchFamily="34" charset="0"/>
              <a:buNone/>
              <a:defRPr/>
            </a:pPr>
            <a:r>
              <a:rPr lang="en-US" sz="2000" cap="small" dirty="0" smtClean="0"/>
              <a:t>1. Preparation</a:t>
            </a:r>
          </a:p>
        </p:txBody>
      </p:sp>
      <p:sp>
        <p:nvSpPr>
          <p:cNvPr id="3" name="Footer Placeholder 2"/>
          <p:cNvSpPr>
            <a:spLocks noGrp="1"/>
          </p:cNvSpPr>
          <p:nvPr>
            <p:ph type="ftr" sz="quarter" idx="11"/>
          </p:nvPr>
        </p:nvSpPr>
        <p:spPr/>
        <p:txBody>
          <a:bodyPr/>
          <a:lstStyle/>
          <a:p>
            <a:pPr>
              <a:defRPr/>
            </a:pPr>
            <a:r>
              <a:rPr lang="en-US" dirty="0" smtClean="0">
                <a:solidFill>
                  <a:schemeClr val="bg1">
                    <a:lumMod val="65000"/>
                  </a:schemeClr>
                </a:solidFill>
              </a:rPr>
              <a:t>Copyright 2016 </a:t>
            </a:r>
            <a:r>
              <a:rPr lang="en-US" dirty="0">
                <a:solidFill>
                  <a:schemeClr val="bg1">
                    <a:lumMod val="65000"/>
                  </a:schemeClr>
                </a:solidFill>
              </a:rPr>
              <a:t>Coast Guard Auxiliary Association, Inc.  All rights reserved.</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89B29A-7958-4289-9BC0-B84FDE416695}" type="slidenum">
              <a:rPr lang="en-US" altLang="en-US">
                <a:solidFill>
                  <a:srgbClr val="A6A6A6"/>
                </a:solidFill>
              </a:rPr>
              <a:pPr/>
              <a:t>28</a:t>
            </a:fld>
            <a:endParaRPr lang="en-US" altLang="en-US" dirty="0">
              <a:solidFill>
                <a:srgbClr val="A6A6A6"/>
              </a:solidFill>
            </a:endParaRPr>
          </a:p>
        </p:txBody>
      </p:sp>
      <p:sp>
        <p:nvSpPr>
          <p:cNvPr id="6" name="Shape 5"/>
          <p:cNvSpPr/>
          <p:nvPr/>
        </p:nvSpPr>
        <p:spPr>
          <a:xfrm rot="4396374">
            <a:off x="2360613" y="2687638"/>
            <a:ext cx="3508375" cy="2447925"/>
          </a:xfrm>
          <a:prstGeom prst="swooshArrow">
            <a:avLst>
              <a:gd name="adj1" fmla="val 16310"/>
              <a:gd name="adj2" fmla="val 31370"/>
            </a:avLst>
          </a:prstGeom>
          <a:solidFill>
            <a:srgbClr val="006699"/>
          </a:solidFill>
          <a:effectLst>
            <a:outerShdw blurRad="50800" dist="38100" dir="8100000" sx="105000" sy="105000" algn="tr" rotWithShape="0">
              <a:prstClr val="black">
                <a:alpha val="25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Content Placeholder 2"/>
          <p:cNvSpPr txBox="1">
            <a:spLocks/>
          </p:cNvSpPr>
          <p:nvPr/>
        </p:nvSpPr>
        <p:spPr>
          <a:xfrm>
            <a:off x="4191000" y="2743200"/>
            <a:ext cx="2743200" cy="5429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4000"/>
              </a:lnSpc>
              <a:spcBef>
                <a:spcPts val="0"/>
              </a:spcBef>
              <a:spcAft>
                <a:spcPts val="1800"/>
              </a:spcAft>
              <a:buFont typeface="Arial" pitchFamily="34" charset="0"/>
              <a:buNone/>
              <a:defRPr/>
            </a:pPr>
            <a:r>
              <a:rPr lang="en-US" sz="2400" cap="small" dirty="0" smtClean="0"/>
              <a:t>2. Filing</a:t>
            </a:r>
          </a:p>
        </p:txBody>
      </p:sp>
      <p:sp>
        <p:nvSpPr>
          <p:cNvPr id="8" name="Content Placeholder 2"/>
          <p:cNvSpPr txBox="1">
            <a:spLocks/>
          </p:cNvSpPr>
          <p:nvPr/>
        </p:nvSpPr>
        <p:spPr>
          <a:xfrm>
            <a:off x="4987925" y="3557588"/>
            <a:ext cx="2743200" cy="5429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4000"/>
              </a:lnSpc>
              <a:spcBef>
                <a:spcPts val="0"/>
              </a:spcBef>
              <a:spcAft>
                <a:spcPts val="1800"/>
              </a:spcAft>
              <a:buFont typeface="Arial" pitchFamily="34" charset="0"/>
              <a:buNone/>
              <a:defRPr/>
            </a:pPr>
            <a:r>
              <a:rPr lang="en-US" sz="2800" cap="small" dirty="0" smtClean="0"/>
              <a:t>3. Changing</a:t>
            </a:r>
          </a:p>
        </p:txBody>
      </p:sp>
      <p:sp>
        <p:nvSpPr>
          <p:cNvPr id="9" name="Content Placeholder 2"/>
          <p:cNvSpPr txBox="1">
            <a:spLocks/>
          </p:cNvSpPr>
          <p:nvPr/>
        </p:nvSpPr>
        <p:spPr>
          <a:xfrm>
            <a:off x="4724400" y="5400675"/>
            <a:ext cx="2133600" cy="5429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4000"/>
              </a:lnSpc>
              <a:spcBef>
                <a:spcPts val="0"/>
              </a:spcBef>
              <a:spcAft>
                <a:spcPts val="1800"/>
              </a:spcAft>
              <a:buFont typeface="Arial" pitchFamily="34" charset="0"/>
              <a:buNone/>
              <a:defRPr/>
            </a:pPr>
            <a:r>
              <a:rPr lang="en-US" cap="small" dirty="0" smtClean="0"/>
              <a:t>4. Closing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nodeType="afterGroup">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1+#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1+#ppt_w/2"/>
                                          </p:val>
                                        </p:tav>
                                        <p:tav tm="100000">
                                          <p:val>
                                            <p:strVal val="#ppt_x"/>
                                          </p:val>
                                        </p:tav>
                                      </p:tavLst>
                                    </p:anim>
                                    <p:anim calcmode="lin" valueType="num">
                                      <p:cBhvr additive="base">
                                        <p:cTn id="16" dur="1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1+#ppt_w/2"/>
                                          </p:val>
                                        </p:tav>
                                        <p:tav tm="100000">
                                          <p:val>
                                            <p:strVal val="#ppt_x"/>
                                          </p:val>
                                        </p:tav>
                                      </p:tavLst>
                                    </p:anim>
                                    <p:anim calcmode="lin" valueType="num">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500" fill="hold"/>
                                        <p:tgtEl>
                                          <p:spTgt spid="9"/>
                                        </p:tgtEl>
                                        <p:attrNameLst>
                                          <p:attrName>ppt_x</p:attrName>
                                        </p:attrNameLst>
                                      </p:cBhvr>
                                      <p:tavLst>
                                        <p:tav tm="0">
                                          <p:val>
                                            <p:strVal val="1+#ppt_w/2"/>
                                          </p:val>
                                        </p:tav>
                                        <p:tav tm="100000">
                                          <p:val>
                                            <p:strVal val="#ppt_x"/>
                                          </p:val>
                                        </p:tav>
                                      </p:tavLst>
                                    </p:anim>
                                    <p:anim calcmode="lin" valueType="num">
                                      <p:cBhvr additive="base">
                                        <p:cTn id="24"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2200" dirty="0" smtClean="0">
                <a:effectLst>
                  <a:outerShdw blurRad="50800" dist="38100" dir="2700000" algn="tl" rotWithShape="0">
                    <a:prstClr val="black">
                      <a:alpha val="40000"/>
                    </a:prstClr>
                  </a:outerShdw>
                </a:effectLst>
              </a:rPr>
              <a:t>Putting Your Plan Into Action</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Step 1 - Preparation</a:t>
            </a:r>
            <a:endParaRPr lang="en-US" sz="4000" dirty="0">
              <a:effectLst>
                <a:outerShdw blurRad="50800" dist="38100" dir="2700000" algn="tl" rotWithShape="0">
                  <a:prstClr val="black">
                    <a:alpha val="40000"/>
                  </a:prstClr>
                </a:outerShdw>
              </a:effectLst>
            </a:endParaRPr>
          </a:p>
        </p:txBody>
      </p:sp>
      <p:pic>
        <p:nvPicPr>
          <p:cNvPr id="11" name="Content Placeholder 22"/>
          <p:cNvPicPr>
            <a:picLocks noGrp="1" noChangeAspect="1"/>
          </p:cNvPicPr>
          <p:nvPr>
            <p:ph idx="1"/>
          </p:nvPr>
        </p:nvPicPr>
        <p:blipFill>
          <a:blip r:embed="rId3"/>
          <a:stretch>
            <a:fillRect/>
          </a:stretch>
        </p:blipFill>
        <p:spPr>
          <a:xfrm>
            <a:off x="5080000" y="1676400"/>
            <a:ext cx="3530600" cy="4572000"/>
          </a:xfrm>
          <a:ln w="3175">
            <a:solidFill>
              <a:schemeClr val="tx1"/>
            </a:solidFill>
          </a:ln>
          <a:effectLst>
            <a:outerShdw blurRad="50800" dist="38100" dir="2700000" algn="tl" rotWithShape="0">
              <a:prstClr val="black">
                <a:alpha val="40000"/>
              </a:prstClr>
            </a:outerShdw>
          </a:effectLst>
        </p:spPr>
      </p:pic>
      <p:sp>
        <p:nvSpPr>
          <p:cNvPr id="16" name="Content Placeholder 2"/>
          <p:cNvSpPr txBox="1">
            <a:spLocks/>
          </p:cNvSpPr>
          <p:nvPr/>
        </p:nvSpPr>
        <p:spPr>
          <a:xfrm>
            <a:off x="382588" y="1577975"/>
            <a:ext cx="4427537" cy="493712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auto">
              <a:spcBef>
                <a:spcPts val="0"/>
              </a:spcBef>
              <a:spcAft>
                <a:spcPts val="1000"/>
              </a:spcAft>
              <a:buFont typeface="Arial" pitchFamily="34" charset="0"/>
              <a:buNone/>
              <a:defRPr/>
            </a:pPr>
            <a:r>
              <a:rPr lang="en-US" sz="1900" dirty="0" smtClean="0"/>
              <a:t>Let’s say you’re going to use your boat.</a:t>
            </a:r>
          </a:p>
          <a:p>
            <a:pPr marL="0" lvl="1" indent="0" fontAlgn="auto">
              <a:spcBef>
                <a:spcPts val="0"/>
              </a:spcBef>
              <a:spcAft>
                <a:spcPts val="1000"/>
              </a:spcAft>
              <a:buFont typeface="Arial" pitchFamily="34" charset="0"/>
              <a:buNone/>
              <a:defRPr/>
            </a:pPr>
            <a:r>
              <a:rPr lang="en-US" sz="1900" dirty="0" smtClean="0"/>
              <a:t>Open up the </a:t>
            </a:r>
            <a:r>
              <a:rPr lang="en-US" sz="1900" i="1" dirty="0" smtClean="0">
                <a:solidFill>
                  <a:srgbClr val="C00000"/>
                </a:solidFill>
              </a:rPr>
              <a:t>Boat-Floatplan-MASTER.pdf </a:t>
            </a:r>
            <a:r>
              <a:rPr lang="en-US" sz="1900" dirty="0" smtClean="0"/>
              <a:t>master copy.  Then:</a:t>
            </a:r>
          </a:p>
          <a:p>
            <a:pPr marL="573088" lvl="1" indent="-342900" fontAlgn="auto">
              <a:spcBef>
                <a:spcPts val="0"/>
              </a:spcBef>
              <a:spcAft>
                <a:spcPts val="1000"/>
              </a:spcAft>
              <a:buFont typeface="Arial" pitchFamily="34" charset="0"/>
              <a:buChar char="•"/>
              <a:defRPr/>
            </a:pPr>
            <a:r>
              <a:rPr lang="en-US" sz="1900" dirty="0" smtClean="0"/>
              <a:t>Identify the “Safety &amp; Survival” equipment and supplies you will be taking on this voyage.</a:t>
            </a:r>
          </a:p>
          <a:p>
            <a:pPr marL="573088" lvl="1" indent="-342900" fontAlgn="auto">
              <a:spcBef>
                <a:spcPts val="0"/>
              </a:spcBef>
              <a:spcAft>
                <a:spcPts val="1000"/>
              </a:spcAft>
              <a:buFont typeface="Arial" pitchFamily="34" charset="0"/>
              <a:buChar char="•"/>
              <a:defRPr/>
            </a:pPr>
            <a:r>
              <a:rPr lang="en-US" sz="1900" dirty="0" smtClean="0"/>
              <a:t>Identify who will be going on the trip with you.</a:t>
            </a:r>
          </a:p>
          <a:p>
            <a:pPr marL="573088" lvl="1" indent="-342900" fontAlgn="auto">
              <a:spcBef>
                <a:spcPts val="0"/>
              </a:spcBef>
              <a:spcAft>
                <a:spcPts val="1000"/>
              </a:spcAft>
              <a:buFont typeface="Arial" pitchFamily="34" charset="0"/>
              <a:buChar char="•"/>
              <a:defRPr/>
            </a:pPr>
            <a:r>
              <a:rPr lang="fr-FR" sz="1900" dirty="0" smtClean="0"/>
              <a:t>If you have a Personal Locator Beacon (PLB) for each PFD on-board, enter each Beacon’s </a:t>
            </a:r>
            <a:r>
              <a:rPr lang="fr-FR" sz="1900" dirty="0"/>
              <a:t>15-digit Unique Identification </a:t>
            </a:r>
            <a:r>
              <a:rPr lang="fr-FR" sz="1900" dirty="0" smtClean="0"/>
              <a:t>Number (</a:t>
            </a:r>
            <a:r>
              <a:rPr lang="fr-FR" sz="1900" dirty="0"/>
              <a:t>UIN</a:t>
            </a:r>
            <a:r>
              <a:rPr lang="fr-FR" sz="1900" dirty="0" smtClean="0"/>
              <a:t>).</a:t>
            </a:r>
            <a:r>
              <a:rPr lang="en-US" sz="1900" dirty="0" smtClean="0"/>
              <a:t> </a:t>
            </a:r>
          </a:p>
          <a:p>
            <a:pPr marL="573088" lvl="1" indent="-342900" fontAlgn="auto">
              <a:spcBef>
                <a:spcPts val="0"/>
              </a:spcBef>
              <a:spcAft>
                <a:spcPts val="1000"/>
              </a:spcAft>
              <a:buFont typeface="Arial" pitchFamily="34" charset="0"/>
              <a:buChar char="•"/>
              <a:defRPr/>
            </a:pPr>
            <a:r>
              <a:rPr lang="en-US" sz="1900" dirty="0" smtClean="0"/>
              <a:t>Save </a:t>
            </a:r>
            <a:r>
              <a:rPr lang="en-US" sz="1900" dirty="0"/>
              <a:t>your completed plan with a new file </a:t>
            </a:r>
            <a:r>
              <a:rPr lang="en-US" sz="1900" dirty="0" smtClean="0"/>
              <a:t>name relative to the plans purpose or ultimate destination.</a:t>
            </a:r>
          </a:p>
        </p:txBody>
      </p:sp>
      <p:sp>
        <p:nvSpPr>
          <p:cNvPr id="7373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737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DBB9003-BEA1-40A1-AB07-D79EDD2D4347}" type="slidenum">
              <a:rPr lang="en-US" altLang="en-US">
                <a:solidFill>
                  <a:srgbClr val="898989"/>
                </a:solidFill>
              </a:rPr>
              <a:pPr/>
              <a:t>29</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1000"/>
                                        <p:tgtEl>
                                          <p:spTgt spid="16">
                                            <p:txEl>
                                              <p:pRg st="2" end="2"/>
                                            </p:txEl>
                                          </p:spTgt>
                                        </p:tgtEl>
                                      </p:cBhvr>
                                    </p:animEffect>
                                    <p:anim calcmode="lin" valueType="num">
                                      <p:cBhvr>
                                        <p:cTn id="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3" end="3"/>
                                            </p:txEl>
                                          </p:spTgt>
                                        </p:tgtEl>
                                        <p:attrNameLst>
                                          <p:attrName>style.visibility</p:attrName>
                                        </p:attrNameLst>
                                      </p:cBhvr>
                                      <p:to>
                                        <p:strVal val="visible"/>
                                      </p:to>
                                    </p:set>
                                    <p:animEffect transition="in" filter="fade">
                                      <p:cBhvr>
                                        <p:cTn id="14" dur="1000"/>
                                        <p:tgtEl>
                                          <p:spTgt spid="16">
                                            <p:txEl>
                                              <p:pRg st="3" end="3"/>
                                            </p:txEl>
                                          </p:spTgt>
                                        </p:tgtEl>
                                      </p:cBhvr>
                                    </p:animEffect>
                                    <p:anim calcmode="lin" valueType="num">
                                      <p:cBhvr>
                                        <p:cTn id="15"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1000"/>
                                        <p:tgtEl>
                                          <p:spTgt spid="16">
                                            <p:txEl>
                                              <p:pRg st="4" end="4"/>
                                            </p:txEl>
                                          </p:spTgt>
                                        </p:tgtEl>
                                      </p:cBhvr>
                                    </p:animEffect>
                                    <p:anim calcmode="lin" valueType="num">
                                      <p:cBhvr>
                                        <p:cTn id="2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1000"/>
                                        <p:tgtEl>
                                          <p:spTgt spid="16">
                                            <p:txEl>
                                              <p:pRg st="5" end="5"/>
                                            </p:txEl>
                                          </p:spTgt>
                                        </p:tgtEl>
                                      </p:cBhvr>
                                    </p:animEffect>
                                    <p:anim calcmode="lin" valueType="num">
                                      <p:cBhvr>
                                        <p:cTn id="29"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52400"/>
            <a:ext cx="7981950" cy="685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endParaRPr lang="en-US" sz="5400" dirty="0">
              <a:solidFill>
                <a:srgbClr val="FF9900"/>
              </a:solidFill>
            </a:endParaRPr>
          </a:p>
        </p:txBody>
      </p:sp>
      <p:sp>
        <p:nvSpPr>
          <p:cNvPr id="20482" name="AutoShape 6" descr="https://encrypted-tbn0.gstatic.com/images?q=tbn:ANd9GcTKtd578YYNfd0R_i5wjwFBIBUZaaol5bsW-hNLRZ2WwlFigZeRhMaQc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20483" name="AutoShape 8" descr="https://encrypted-tbn0.gstatic.com/images?q=tbn:ANd9GcTKtd578YYNfd0R_i5wjwFBIBUZaaol5bsW-hNLRZ2WwlFigZeRhMaQc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15" name="Title 1"/>
          <p:cNvSpPr txBox="1">
            <a:spLocks/>
          </p:cNvSpPr>
          <p:nvPr/>
        </p:nvSpPr>
        <p:spPr>
          <a:xfrm>
            <a:off x="385763" y="2770188"/>
            <a:ext cx="8388350" cy="735012"/>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3800" dirty="0" smtClean="0">
                <a:solidFill>
                  <a:srgbClr val="FF9900"/>
                </a:solidFill>
                <a:effectLst>
                  <a:outerShdw blurRad="50800" dist="38100" dir="2700000" algn="tl" rotWithShape="0">
                    <a:prstClr val="black">
                      <a:alpha val="40000"/>
                    </a:prstClr>
                  </a:outerShdw>
                </a:effectLst>
              </a:rPr>
              <a:t>Which situation would you rather be in?</a:t>
            </a:r>
            <a:endParaRPr lang="en-US" sz="3800" dirty="0">
              <a:solidFill>
                <a:srgbClr val="FF9900"/>
              </a:solidFill>
              <a:effectLst>
                <a:outerShdw blurRad="50800" dist="38100" dir="2700000" algn="tl" rotWithShape="0">
                  <a:prstClr val="black">
                    <a:alpha val="40000"/>
                  </a:prstClr>
                </a:outerShdw>
              </a:effectLst>
            </a:endParaRP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B8CA13-EC2E-42AA-9A41-F3C85E852C04}" type="slidenum">
              <a:rPr lang="en-US" altLang="en-US">
                <a:solidFill>
                  <a:srgbClr val="A6A6A6"/>
                </a:solidFill>
              </a:rPr>
              <a:pPr/>
              <a:t>3</a:t>
            </a:fld>
            <a:endParaRPr lang="en-US" altLang="en-US" dirty="0">
              <a:solidFill>
                <a:srgbClr val="A6A6A6"/>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2200" dirty="0" smtClean="0">
                <a:effectLst>
                  <a:outerShdw blurRad="50800" dist="38100" dir="2700000" algn="tl" rotWithShape="0">
                    <a:prstClr val="black">
                      <a:alpha val="40000"/>
                    </a:prstClr>
                  </a:outerShdw>
                </a:effectLst>
              </a:rPr>
              <a:t>Putting Your Plan Into Action</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Step 2 – Filing Your Plan</a:t>
            </a:r>
            <a:endParaRPr lang="en-US" sz="4000" dirty="0">
              <a:effectLst>
                <a:outerShdw blurRad="50800" dist="38100" dir="2700000" algn="tl" rotWithShape="0">
                  <a:prstClr val="black">
                    <a:alpha val="40000"/>
                  </a:prstClr>
                </a:outerShdw>
              </a:effectLst>
            </a:endParaRPr>
          </a:p>
        </p:txBody>
      </p:sp>
      <p:sp>
        <p:nvSpPr>
          <p:cNvPr id="3" name="TextBox 2"/>
          <p:cNvSpPr txBox="1"/>
          <p:nvPr/>
        </p:nvSpPr>
        <p:spPr>
          <a:xfrm>
            <a:off x="544513" y="1138238"/>
            <a:ext cx="7854950" cy="4862512"/>
          </a:xfrm>
          <a:prstGeom prst="rect">
            <a:avLst/>
          </a:prstGeom>
          <a:noFill/>
        </p:spPr>
        <p:txBody>
          <a:bodyPr>
            <a:spAutoFit/>
          </a:bodyPr>
          <a:lstStyle/>
          <a:p>
            <a:pPr fontAlgn="auto">
              <a:spcBef>
                <a:spcPts val="0"/>
              </a:spcBef>
              <a:spcAft>
                <a:spcPts val="1000"/>
              </a:spcAft>
              <a:defRPr/>
            </a:pPr>
            <a:endParaRPr lang="en-US" sz="2000" dirty="0">
              <a:latin typeface="+mn-lt"/>
              <a:cs typeface="+mn-cs"/>
            </a:endParaRPr>
          </a:p>
          <a:p>
            <a:pPr marL="457200" indent="-457200" fontAlgn="auto">
              <a:spcBef>
                <a:spcPts val="0"/>
              </a:spcBef>
              <a:spcAft>
                <a:spcPts val="1000"/>
              </a:spcAft>
              <a:buFont typeface="+mj-lt"/>
              <a:buAutoNum type="arabicPeriod"/>
              <a:defRPr/>
            </a:pPr>
            <a:r>
              <a:rPr lang="en-US" sz="2000" dirty="0">
                <a:latin typeface="+mn-lt"/>
                <a:cs typeface="+mn-cs"/>
              </a:rPr>
              <a:t>Identify and make arrangements with someone you trust who is willing to hold your plan and follow-up, if necessary, while you are gone.  </a:t>
            </a:r>
            <a:r>
              <a:rPr lang="en-US" sz="2000" i="1" dirty="0">
                <a:latin typeface="+mn-lt"/>
                <a:cs typeface="+mn-cs"/>
              </a:rPr>
              <a:t>This person is referred to as the “Holder”.</a:t>
            </a:r>
            <a:endParaRPr lang="en-US" sz="2000" dirty="0">
              <a:latin typeface="+mn-lt"/>
              <a:cs typeface="+mn-cs"/>
            </a:endParaRPr>
          </a:p>
          <a:p>
            <a:pPr marL="457200" indent="-457200" fontAlgn="auto">
              <a:spcBef>
                <a:spcPts val="0"/>
              </a:spcBef>
              <a:spcAft>
                <a:spcPts val="1000"/>
              </a:spcAft>
              <a:buFont typeface="+mj-lt"/>
              <a:buAutoNum type="arabicPeriod"/>
              <a:defRPr/>
            </a:pPr>
            <a:r>
              <a:rPr lang="en-US" sz="2000" dirty="0">
                <a:latin typeface="+mn-lt"/>
                <a:cs typeface="+mn-cs"/>
              </a:rPr>
              <a:t>Choose a method of communication (text or email) that will work best for the two of you.</a:t>
            </a:r>
          </a:p>
          <a:p>
            <a:pPr marL="457200" indent="-457200" fontAlgn="auto">
              <a:spcBef>
                <a:spcPts val="0"/>
              </a:spcBef>
              <a:spcAft>
                <a:spcPts val="1000"/>
              </a:spcAft>
              <a:buFont typeface="+mj-lt"/>
              <a:buAutoNum type="arabicPeriod"/>
              <a:defRPr/>
            </a:pPr>
            <a:r>
              <a:rPr lang="en-US" sz="2000" dirty="0">
                <a:latin typeface="+mn-lt"/>
                <a:cs typeface="+mn-cs"/>
              </a:rPr>
              <a:t>Let the Holder know you will contact them:</a:t>
            </a:r>
          </a:p>
          <a:p>
            <a:pPr marL="1133475" lvl="1" indent="-457200" fontAlgn="auto">
              <a:spcBef>
                <a:spcPts val="0"/>
              </a:spcBef>
              <a:spcAft>
                <a:spcPts val="0"/>
              </a:spcAft>
              <a:buFont typeface="Arial" panose="020B0604020202020204" pitchFamily="34" charset="0"/>
              <a:buChar char="•"/>
              <a:defRPr/>
            </a:pPr>
            <a:r>
              <a:rPr lang="en-US" sz="2000" dirty="0">
                <a:latin typeface="+mn-lt"/>
                <a:cs typeface="+mn-cs"/>
              </a:rPr>
              <a:t>at your specified check-in times</a:t>
            </a:r>
          </a:p>
          <a:p>
            <a:pPr marL="1133475" lvl="1" indent="-457200" fontAlgn="auto">
              <a:spcBef>
                <a:spcPts val="0"/>
              </a:spcBef>
              <a:spcAft>
                <a:spcPts val="0"/>
              </a:spcAft>
              <a:buFont typeface="Arial" panose="020B0604020202020204" pitchFamily="34" charset="0"/>
              <a:buChar char="•"/>
              <a:defRPr/>
            </a:pPr>
            <a:r>
              <a:rPr lang="en-US" sz="2000" dirty="0">
                <a:latin typeface="+mn-lt"/>
                <a:cs typeface="+mn-cs"/>
              </a:rPr>
              <a:t>if there is any change to your itinerary</a:t>
            </a:r>
          </a:p>
          <a:p>
            <a:pPr marL="1133475" lvl="1" indent="-457200" fontAlgn="auto">
              <a:spcBef>
                <a:spcPts val="0"/>
              </a:spcBef>
              <a:spcAft>
                <a:spcPts val="1000"/>
              </a:spcAft>
              <a:buFont typeface="Arial" panose="020B0604020202020204" pitchFamily="34" charset="0"/>
              <a:buChar char="•"/>
              <a:defRPr/>
            </a:pPr>
            <a:r>
              <a:rPr lang="en-US" sz="2000" dirty="0">
                <a:latin typeface="+mn-lt"/>
                <a:cs typeface="+mn-cs"/>
              </a:rPr>
              <a:t>as soon as you have returned home</a:t>
            </a:r>
          </a:p>
          <a:p>
            <a:pPr marL="457200" indent="-457200" fontAlgn="auto">
              <a:spcBef>
                <a:spcPts val="0"/>
              </a:spcBef>
              <a:spcAft>
                <a:spcPts val="0"/>
              </a:spcAft>
              <a:buFont typeface="+mj-lt"/>
              <a:buAutoNum type="arabicPeriod"/>
              <a:defRPr/>
            </a:pPr>
            <a:r>
              <a:rPr lang="en-US" sz="2000" dirty="0">
                <a:latin typeface="+mn-lt"/>
                <a:cs typeface="+mn-cs"/>
              </a:rPr>
              <a:t>E-mail your completed Float Plan to the person</a:t>
            </a:r>
          </a:p>
          <a:p>
            <a:pPr lvl="1" fontAlgn="auto">
              <a:spcBef>
                <a:spcPts val="0"/>
              </a:spcBef>
              <a:spcAft>
                <a:spcPts val="1000"/>
              </a:spcAft>
              <a:defRPr/>
            </a:pPr>
            <a:r>
              <a:rPr lang="en-US" sz="2000" dirty="0">
                <a:latin typeface="+mn-lt"/>
                <a:cs typeface="+mn-cs"/>
              </a:rPr>
              <a:t>you’ve chosen before you leave home.</a:t>
            </a:r>
          </a:p>
          <a:p>
            <a:pPr marL="914400" lvl="1" indent="-457200" fontAlgn="auto">
              <a:spcBef>
                <a:spcPts val="0"/>
              </a:spcBef>
              <a:spcAft>
                <a:spcPts val="1000"/>
              </a:spcAft>
              <a:buFont typeface="+mj-lt"/>
              <a:buAutoNum type="arabicPeriod"/>
              <a:defRPr/>
            </a:pPr>
            <a:endParaRPr lang="en-US" sz="2000" dirty="0">
              <a:latin typeface="+mn-lt"/>
              <a:cs typeface="+mn-cs"/>
            </a:endParaRPr>
          </a:p>
        </p:txBody>
      </p:sp>
      <p:pic>
        <p:nvPicPr>
          <p:cNvPr id="75779" name="Picture 2" descr="business,businessmen,careers,computer hardware,data entry,employees,jobs,males,monitors,occupations,office,office equipment,PCS,people at work,persons,science,technology,typing,vocations,workers,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464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38094-7FBD-46D2-AB4A-1374629BE939}" type="slidenum">
              <a:rPr lang="en-US" altLang="en-US">
                <a:solidFill>
                  <a:srgbClr val="898989"/>
                </a:solidFill>
              </a:rPr>
              <a:pPr/>
              <a:t>30</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normAutofit fontScale="90000"/>
          </a:bodyPr>
          <a:lstStyle/>
          <a:p>
            <a:pPr fontAlgn="auto">
              <a:spcAft>
                <a:spcPts val="0"/>
              </a:spcAft>
              <a:defRPr/>
            </a:pPr>
            <a:r>
              <a:rPr lang="en-US" sz="2400" dirty="0" smtClean="0">
                <a:effectLst>
                  <a:outerShdw blurRad="50800" dist="38100" dir="2700000" algn="tl" rotWithShape="0">
                    <a:prstClr val="black">
                      <a:alpha val="40000"/>
                    </a:prstClr>
                  </a:outerShdw>
                </a:effectLst>
              </a:rPr>
              <a:t>Putting Your Plan Into Action</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Step </a:t>
            </a:r>
            <a:r>
              <a:rPr lang="en-US" sz="4000" dirty="0">
                <a:effectLst>
                  <a:outerShdw blurRad="50800" dist="38100" dir="2700000" algn="tl" rotWithShape="0">
                    <a:prstClr val="black">
                      <a:alpha val="40000"/>
                    </a:prstClr>
                  </a:outerShdw>
                </a:effectLst>
              </a:rPr>
              <a:t>2 – Filing Your </a:t>
            </a:r>
            <a:r>
              <a:rPr lang="en-US" sz="4000" dirty="0" smtClean="0">
                <a:effectLst>
                  <a:outerShdw blurRad="50800" dist="38100" dir="2700000" algn="tl" rotWithShape="0">
                    <a:prstClr val="black">
                      <a:alpha val="40000"/>
                    </a:prstClr>
                  </a:outerShdw>
                </a:effectLst>
              </a:rPr>
              <a:t>Plan </a:t>
            </a:r>
            <a:r>
              <a:rPr lang="en-US" sz="2200" dirty="0" smtClean="0">
                <a:effectLst>
                  <a:outerShdw blurRad="50800" dist="38100" dir="2700000" algn="tl" rotWithShape="0">
                    <a:prstClr val="black">
                      <a:alpha val="40000"/>
                    </a:prstClr>
                  </a:outerShdw>
                </a:effectLst>
              </a:rPr>
              <a:t>(continued)</a:t>
            </a:r>
            <a:endParaRPr lang="en-US" sz="2200" dirty="0">
              <a:effectLst>
                <a:outerShdw blurRad="50800" dist="38100" dir="2700000" algn="tl" rotWithShape="0">
                  <a:prstClr val="black">
                    <a:alpha val="40000"/>
                  </a:prstClr>
                </a:outerShdw>
              </a:effectLst>
            </a:endParaRPr>
          </a:p>
        </p:txBody>
      </p:sp>
      <p:sp>
        <p:nvSpPr>
          <p:cNvPr id="77826" name="Content Placeholder 2"/>
          <p:cNvSpPr txBox="1">
            <a:spLocks/>
          </p:cNvSpPr>
          <p:nvPr/>
        </p:nvSpPr>
        <p:spPr bwMode="auto">
          <a:xfrm>
            <a:off x="373063" y="1544638"/>
            <a:ext cx="831373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spcAft>
                <a:spcPts val="1000"/>
              </a:spcAft>
              <a:buFont typeface="Arial" panose="020B0604020202020204" pitchFamily="34" charset="0"/>
              <a:buNone/>
            </a:pPr>
            <a:r>
              <a:rPr lang="en-US" altLang="en-US" sz="2400" b="1" dirty="0"/>
              <a:t>A word about Social Media…</a:t>
            </a:r>
            <a:r>
              <a:rPr lang="en-US" altLang="en-US" sz="2400" dirty="0"/>
              <a:t> </a:t>
            </a:r>
          </a:p>
        </p:txBody>
      </p:sp>
      <p:sp>
        <p:nvSpPr>
          <p:cNvPr id="3" name="TextBox 2"/>
          <p:cNvSpPr txBox="1">
            <a:spLocks noChangeArrowheads="1"/>
          </p:cNvSpPr>
          <p:nvPr/>
        </p:nvSpPr>
        <p:spPr bwMode="auto">
          <a:xfrm>
            <a:off x="608013" y="2027238"/>
            <a:ext cx="806450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1000"/>
              </a:spcAft>
              <a:buFont typeface="Arial" panose="020B0604020202020204" pitchFamily="34" charset="0"/>
              <a:buChar char="•"/>
            </a:pPr>
            <a:r>
              <a:rPr lang="en-US" altLang="en-US" sz="2000" dirty="0"/>
              <a:t>Don’t post your float plan on social media sites.</a:t>
            </a:r>
          </a:p>
          <a:p>
            <a:pPr>
              <a:spcAft>
                <a:spcPts val="1000"/>
              </a:spcAft>
              <a:buFont typeface="Arial" panose="020B0604020202020204" pitchFamily="34" charset="0"/>
              <a:buChar char="•"/>
            </a:pPr>
            <a:r>
              <a:rPr lang="en-US" altLang="en-US" sz="2000" dirty="0"/>
              <a:t>Don’t post changes about your plan on social media sites.</a:t>
            </a:r>
          </a:p>
          <a:p>
            <a:pPr>
              <a:spcAft>
                <a:spcPts val="1000"/>
              </a:spcAft>
              <a:buFont typeface="Arial" panose="020B0604020202020204" pitchFamily="34" charset="0"/>
              <a:buChar char="•"/>
            </a:pPr>
            <a:r>
              <a:rPr lang="en-US" altLang="en-US" sz="2000" dirty="0"/>
              <a:t>Don’t post your activities or location on social media sites during your trip.</a:t>
            </a:r>
          </a:p>
        </p:txBody>
      </p:sp>
      <p:pic>
        <p:nvPicPr>
          <p:cNvPr id="16" name="Picture 11" descr="http://media.gizmodo.co.uk/wp-content/uploads/2012/10/Burg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925" y="3417888"/>
            <a:ext cx="21875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8013" y="4516438"/>
            <a:ext cx="8064500" cy="1887537"/>
          </a:xfrm>
          <a:prstGeom prst="rect">
            <a:avLst/>
          </a:prstGeom>
          <a:noFill/>
        </p:spPr>
        <p:txBody>
          <a:bodyPr>
            <a:spAutoFit/>
          </a:bodyPr>
          <a:lstStyle/>
          <a:p>
            <a:pPr fontAlgn="auto">
              <a:spcBef>
                <a:spcPts val="0"/>
              </a:spcBef>
              <a:spcAft>
                <a:spcPts val="1000"/>
              </a:spcAft>
              <a:defRPr/>
            </a:pPr>
            <a:r>
              <a:rPr lang="en-US" sz="2000" dirty="0">
                <a:latin typeface="+mn-lt"/>
                <a:cs typeface="+mn-cs"/>
              </a:rPr>
              <a:t>Protect yourself:</a:t>
            </a:r>
          </a:p>
          <a:p>
            <a:pPr marL="342900" indent="-342900" fontAlgn="auto">
              <a:spcBef>
                <a:spcPts val="0"/>
              </a:spcBef>
              <a:spcAft>
                <a:spcPts val="1000"/>
              </a:spcAft>
              <a:buFont typeface="Arial" panose="020B0604020202020204" pitchFamily="34" charset="0"/>
              <a:buChar char="•"/>
              <a:defRPr/>
            </a:pPr>
            <a:r>
              <a:rPr lang="en-US" sz="2000" dirty="0">
                <a:latin typeface="+mn-lt"/>
                <a:cs typeface="+mn-cs"/>
              </a:rPr>
              <a:t>Call, e-mail or text changes about your plan </a:t>
            </a:r>
            <a:r>
              <a:rPr lang="en-US" sz="2000" i="1" dirty="0">
                <a:latin typeface="+mn-lt"/>
                <a:cs typeface="+mn-cs"/>
              </a:rPr>
              <a:t>only</a:t>
            </a:r>
            <a:r>
              <a:rPr lang="en-US" sz="2000" dirty="0">
                <a:latin typeface="+mn-lt"/>
                <a:cs typeface="+mn-cs"/>
              </a:rPr>
              <a:t> to the person holding your plan.</a:t>
            </a:r>
          </a:p>
          <a:p>
            <a:pPr marL="342900" indent="-342900" fontAlgn="auto">
              <a:spcBef>
                <a:spcPts val="0"/>
              </a:spcBef>
              <a:spcAft>
                <a:spcPts val="1000"/>
              </a:spcAft>
              <a:buFont typeface="Arial" panose="020B0604020202020204" pitchFamily="34" charset="0"/>
              <a:buChar char="•"/>
              <a:defRPr/>
            </a:pPr>
            <a:r>
              <a:rPr lang="en-US" sz="2000" dirty="0">
                <a:latin typeface="+mn-lt"/>
                <a:cs typeface="+mn-cs"/>
              </a:rPr>
              <a:t>Create a travel log about your trip </a:t>
            </a:r>
            <a:r>
              <a:rPr lang="en-US" sz="2000" b="1" u="sng" dirty="0">
                <a:latin typeface="+mn-lt"/>
                <a:cs typeface="+mn-cs"/>
              </a:rPr>
              <a:t>after</a:t>
            </a:r>
            <a:r>
              <a:rPr lang="en-US" sz="2000" dirty="0">
                <a:latin typeface="+mn-lt"/>
                <a:cs typeface="+mn-cs"/>
              </a:rPr>
              <a:t> you return home, if that is important to you.  Resist posting it on social media.</a:t>
            </a:r>
          </a:p>
        </p:txBody>
      </p:sp>
      <p:cxnSp>
        <p:nvCxnSpPr>
          <p:cNvPr id="10" name="Straight Connector 9"/>
          <p:cNvCxnSpPr/>
          <p:nvPr/>
        </p:nvCxnSpPr>
        <p:spPr>
          <a:xfrm>
            <a:off x="3429000" y="3417888"/>
            <a:ext cx="0" cy="10779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25925" y="3429000"/>
            <a:ext cx="0" cy="10779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56188" y="3429000"/>
            <a:ext cx="0" cy="10779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67400" y="3440113"/>
            <a:ext cx="0" cy="10779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783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778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D827BA-7B25-4C88-9E61-6C855C739531}" type="slidenum">
              <a:rPr lang="en-US" altLang="en-US">
                <a:solidFill>
                  <a:srgbClr val="898989"/>
                </a:solidFill>
              </a:rPr>
              <a:pPr/>
              <a:t>31</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500" fill="hold"/>
                                        <p:tgtEl>
                                          <p:spTgt spid="16"/>
                                        </p:tgtEl>
                                        <p:attrNameLst>
                                          <p:attrName>ppt_w</p:attrName>
                                        </p:attrNameLst>
                                      </p:cBhvr>
                                      <p:tavLst>
                                        <p:tav tm="0">
                                          <p:val>
                                            <p:fltVal val="0"/>
                                          </p:val>
                                        </p:tav>
                                        <p:tav tm="100000">
                                          <p:val>
                                            <p:strVal val="#ppt_w"/>
                                          </p:val>
                                        </p:tav>
                                      </p:tavLst>
                                    </p:anim>
                                    <p:anim calcmode="lin" valueType="num">
                                      <p:cBhvr>
                                        <p:cTn id="26" dur="1500" fill="hold"/>
                                        <p:tgtEl>
                                          <p:spTgt spid="16"/>
                                        </p:tgtEl>
                                        <p:attrNameLst>
                                          <p:attrName>ppt_h</p:attrName>
                                        </p:attrNameLst>
                                      </p:cBhvr>
                                      <p:tavLst>
                                        <p:tav tm="0">
                                          <p:val>
                                            <p:fltVal val="0"/>
                                          </p:val>
                                        </p:tav>
                                        <p:tav tm="100000">
                                          <p:val>
                                            <p:strVal val="#ppt_h"/>
                                          </p:val>
                                        </p:tav>
                                      </p:tavLst>
                                    </p:anim>
                                    <p:animEffect transition="in" filter="fade">
                                      <p:cBhvr>
                                        <p:cTn id="27" dur="1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26"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90">
                                          <p:stCondLst>
                                            <p:cond delay="0"/>
                                          </p:stCondLst>
                                        </p:cTn>
                                        <p:tgtEl>
                                          <p:spTgt spid="10"/>
                                        </p:tgtEl>
                                      </p:cBhvr>
                                    </p:animEffect>
                                    <p:anim calcmode="lin" valueType="num">
                                      <p:cBhvr>
                                        <p:cTn id="3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3" dur="13">
                                          <p:stCondLst>
                                            <p:cond delay="325"/>
                                          </p:stCondLst>
                                        </p:cTn>
                                        <p:tgtEl>
                                          <p:spTgt spid="10"/>
                                        </p:tgtEl>
                                      </p:cBhvr>
                                      <p:to x="100000" y="60000"/>
                                    </p:animScale>
                                    <p:animScale>
                                      <p:cBhvr>
                                        <p:cTn id="44" dur="83" decel="50000">
                                          <p:stCondLst>
                                            <p:cond delay="338"/>
                                          </p:stCondLst>
                                        </p:cTn>
                                        <p:tgtEl>
                                          <p:spTgt spid="10"/>
                                        </p:tgtEl>
                                      </p:cBhvr>
                                      <p:to x="100000" y="100000"/>
                                    </p:animScale>
                                    <p:animScale>
                                      <p:cBhvr>
                                        <p:cTn id="45" dur="13">
                                          <p:stCondLst>
                                            <p:cond delay="656"/>
                                          </p:stCondLst>
                                        </p:cTn>
                                        <p:tgtEl>
                                          <p:spTgt spid="10"/>
                                        </p:tgtEl>
                                      </p:cBhvr>
                                      <p:to x="100000" y="80000"/>
                                    </p:animScale>
                                    <p:animScale>
                                      <p:cBhvr>
                                        <p:cTn id="46" dur="83" decel="50000">
                                          <p:stCondLst>
                                            <p:cond delay="669"/>
                                          </p:stCondLst>
                                        </p:cTn>
                                        <p:tgtEl>
                                          <p:spTgt spid="10"/>
                                        </p:tgtEl>
                                      </p:cBhvr>
                                      <p:to x="100000" y="100000"/>
                                    </p:animScale>
                                    <p:animScale>
                                      <p:cBhvr>
                                        <p:cTn id="47" dur="13">
                                          <p:stCondLst>
                                            <p:cond delay="821"/>
                                          </p:stCondLst>
                                        </p:cTn>
                                        <p:tgtEl>
                                          <p:spTgt spid="10"/>
                                        </p:tgtEl>
                                      </p:cBhvr>
                                      <p:to x="100000" y="90000"/>
                                    </p:animScale>
                                    <p:animScale>
                                      <p:cBhvr>
                                        <p:cTn id="48" dur="83" decel="50000">
                                          <p:stCondLst>
                                            <p:cond delay="834"/>
                                          </p:stCondLst>
                                        </p:cTn>
                                        <p:tgtEl>
                                          <p:spTgt spid="10"/>
                                        </p:tgtEl>
                                      </p:cBhvr>
                                      <p:to x="100000" y="100000"/>
                                    </p:animScale>
                                    <p:animScale>
                                      <p:cBhvr>
                                        <p:cTn id="49" dur="13">
                                          <p:stCondLst>
                                            <p:cond delay="904"/>
                                          </p:stCondLst>
                                        </p:cTn>
                                        <p:tgtEl>
                                          <p:spTgt spid="10"/>
                                        </p:tgtEl>
                                      </p:cBhvr>
                                      <p:to x="100000" y="95000"/>
                                    </p:animScale>
                                    <p:animScale>
                                      <p:cBhvr>
                                        <p:cTn id="50" dur="83" decel="50000">
                                          <p:stCondLst>
                                            <p:cond delay="917"/>
                                          </p:stCondLst>
                                        </p:cTn>
                                        <p:tgtEl>
                                          <p:spTgt spid="10"/>
                                        </p:tgtEl>
                                      </p:cBhvr>
                                      <p:to x="100000" y="100000"/>
                                    </p:animScale>
                                  </p:childTnLst>
                                </p:cTn>
                              </p:par>
                            </p:childTnLst>
                          </p:cTn>
                        </p:par>
                        <p:par>
                          <p:cTn id="51" fill="hold" nodeType="afterGroup">
                            <p:stCondLst>
                              <p:cond delay="1500"/>
                            </p:stCondLst>
                            <p:childTnLst>
                              <p:par>
                                <p:cTn id="52" presetID="26"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290">
                                          <p:stCondLst>
                                            <p:cond delay="0"/>
                                          </p:stCondLst>
                                        </p:cTn>
                                        <p:tgtEl>
                                          <p:spTgt spid="12"/>
                                        </p:tgtEl>
                                      </p:cBhvr>
                                    </p:animEffect>
                                    <p:anim calcmode="lin" valueType="num">
                                      <p:cBhvr>
                                        <p:cTn id="55"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60" dur="13">
                                          <p:stCondLst>
                                            <p:cond delay="325"/>
                                          </p:stCondLst>
                                        </p:cTn>
                                        <p:tgtEl>
                                          <p:spTgt spid="12"/>
                                        </p:tgtEl>
                                      </p:cBhvr>
                                      <p:to x="100000" y="60000"/>
                                    </p:animScale>
                                    <p:animScale>
                                      <p:cBhvr>
                                        <p:cTn id="61" dur="83" decel="50000">
                                          <p:stCondLst>
                                            <p:cond delay="338"/>
                                          </p:stCondLst>
                                        </p:cTn>
                                        <p:tgtEl>
                                          <p:spTgt spid="12"/>
                                        </p:tgtEl>
                                      </p:cBhvr>
                                      <p:to x="100000" y="100000"/>
                                    </p:animScale>
                                    <p:animScale>
                                      <p:cBhvr>
                                        <p:cTn id="62" dur="13">
                                          <p:stCondLst>
                                            <p:cond delay="656"/>
                                          </p:stCondLst>
                                        </p:cTn>
                                        <p:tgtEl>
                                          <p:spTgt spid="12"/>
                                        </p:tgtEl>
                                      </p:cBhvr>
                                      <p:to x="100000" y="80000"/>
                                    </p:animScale>
                                    <p:animScale>
                                      <p:cBhvr>
                                        <p:cTn id="63" dur="83" decel="50000">
                                          <p:stCondLst>
                                            <p:cond delay="669"/>
                                          </p:stCondLst>
                                        </p:cTn>
                                        <p:tgtEl>
                                          <p:spTgt spid="12"/>
                                        </p:tgtEl>
                                      </p:cBhvr>
                                      <p:to x="100000" y="100000"/>
                                    </p:animScale>
                                    <p:animScale>
                                      <p:cBhvr>
                                        <p:cTn id="64" dur="13">
                                          <p:stCondLst>
                                            <p:cond delay="821"/>
                                          </p:stCondLst>
                                        </p:cTn>
                                        <p:tgtEl>
                                          <p:spTgt spid="12"/>
                                        </p:tgtEl>
                                      </p:cBhvr>
                                      <p:to x="100000" y="90000"/>
                                    </p:animScale>
                                    <p:animScale>
                                      <p:cBhvr>
                                        <p:cTn id="65" dur="83" decel="50000">
                                          <p:stCondLst>
                                            <p:cond delay="834"/>
                                          </p:stCondLst>
                                        </p:cTn>
                                        <p:tgtEl>
                                          <p:spTgt spid="12"/>
                                        </p:tgtEl>
                                      </p:cBhvr>
                                      <p:to x="100000" y="100000"/>
                                    </p:animScale>
                                    <p:animScale>
                                      <p:cBhvr>
                                        <p:cTn id="66" dur="13">
                                          <p:stCondLst>
                                            <p:cond delay="904"/>
                                          </p:stCondLst>
                                        </p:cTn>
                                        <p:tgtEl>
                                          <p:spTgt spid="12"/>
                                        </p:tgtEl>
                                      </p:cBhvr>
                                      <p:to x="100000" y="95000"/>
                                    </p:animScale>
                                    <p:animScale>
                                      <p:cBhvr>
                                        <p:cTn id="67" dur="83" decel="50000">
                                          <p:stCondLst>
                                            <p:cond delay="917"/>
                                          </p:stCondLst>
                                        </p:cTn>
                                        <p:tgtEl>
                                          <p:spTgt spid="12"/>
                                        </p:tgtEl>
                                      </p:cBhvr>
                                      <p:to x="100000" y="100000"/>
                                    </p:animScale>
                                  </p:childTnLst>
                                </p:cTn>
                              </p:par>
                            </p:childTnLst>
                          </p:cTn>
                        </p:par>
                        <p:par>
                          <p:cTn id="68" fill="hold" nodeType="afterGroup">
                            <p:stCondLst>
                              <p:cond delay="2500"/>
                            </p:stCondLst>
                            <p:childTnLst>
                              <p:par>
                                <p:cTn id="69" presetID="26"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290">
                                          <p:stCondLst>
                                            <p:cond delay="0"/>
                                          </p:stCondLst>
                                        </p:cTn>
                                        <p:tgtEl>
                                          <p:spTgt spid="21"/>
                                        </p:tgtEl>
                                      </p:cBhvr>
                                    </p:animEffect>
                                    <p:anim calcmode="lin" valueType="num">
                                      <p:cBhvr>
                                        <p:cTn id="72"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77" dur="13">
                                          <p:stCondLst>
                                            <p:cond delay="325"/>
                                          </p:stCondLst>
                                        </p:cTn>
                                        <p:tgtEl>
                                          <p:spTgt spid="21"/>
                                        </p:tgtEl>
                                      </p:cBhvr>
                                      <p:to x="100000" y="60000"/>
                                    </p:animScale>
                                    <p:animScale>
                                      <p:cBhvr>
                                        <p:cTn id="78" dur="83" decel="50000">
                                          <p:stCondLst>
                                            <p:cond delay="338"/>
                                          </p:stCondLst>
                                        </p:cTn>
                                        <p:tgtEl>
                                          <p:spTgt spid="21"/>
                                        </p:tgtEl>
                                      </p:cBhvr>
                                      <p:to x="100000" y="100000"/>
                                    </p:animScale>
                                    <p:animScale>
                                      <p:cBhvr>
                                        <p:cTn id="79" dur="13">
                                          <p:stCondLst>
                                            <p:cond delay="656"/>
                                          </p:stCondLst>
                                        </p:cTn>
                                        <p:tgtEl>
                                          <p:spTgt spid="21"/>
                                        </p:tgtEl>
                                      </p:cBhvr>
                                      <p:to x="100000" y="80000"/>
                                    </p:animScale>
                                    <p:animScale>
                                      <p:cBhvr>
                                        <p:cTn id="80" dur="83" decel="50000">
                                          <p:stCondLst>
                                            <p:cond delay="669"/>
                                          </p:stCondLst>
                                        </p:cTn>
                                        <p:tgtEl>
                                          <p:spTgt spid="21"/>
                                        </p:tgtEl>
                                      </p:cBhvr>
                                      <p:to x="100000" y="100000"/>
                                    </p:animScale>
                                    <p:animScale>
                                      <p:cBhvr>
                                        <p:cTn id="81" dur="13">
                                          <p:stCondLst>
                                            <p:cond delay="821"/>
                                          </p:stCondLst>
                                        </p:cTn>
                                        <p:tgtEl>
                                          <p:spTgt spid="21"/>
                                        </p:tgtEl>
                                      </p:cBhvr>
                                      <p:to x="100000" y="90000"/>
                                    </p:animScale>
                                    <p:animScale>
                                      <p:cBhvr>
                                        <p:cTn id="82" dur="83" decel="50000">
                                          <p:stCondLst>
                                            <p:cond delay="834"/>
                                          </p:stCondLst>
                                        </p:cTn>
                                        <p:tgtEl>
                                          <p:spTgt spid="21"/>
                                        </p:tgtEl>
                                      </p:cBhvr>
                                      <p:to x="100000" y="100000"/>
                                    </p:animScale>
                                    <p:animScale>
                                      <p:cBhvr>
                                        <p:cTn id="83" dur="13">
                                          <p:stCondLst>
                                            <p:cond delay="904"/>
                                          </p:stCondLst>
                                        </p:cTn>
                                        <p:tgtEl>
                                          <p:spTgt spid="21"/>
                                        </p:tgtEl>
                                      </p:cBhvr>
                                      <p:to x="100000" y="95000"/>
                                    </p:animScale>
                                    <p:animScale>
                                      <p:cBhvr>
                                        <p:cTn id="84" dur="83" decel="50000">
                                          <p:stCondLst>
                                            <p:cond delay="917"/>
                                          </p:stCondLst>
                                        </p:cTn>
                                        <p:tgtEl>
                                          <p:spTgt spid="21"/>
                                        </p:tgtEl>
                                      </p:cBhvr>
                                      <p:to x="100000" y="100000"/>
                                    </p:animScale>
                                  </p:childTnLst>
                                </p:cTn>
                              </p:par>
                            </p:childTnLst>
                          </p:cTn>
                        </p:par>
                        <p:par>
                          <p:cTn id="85" fill="hold" nodeType="afterGroup">
                            <p:stCondLst>
                              <p:cond delay="3500"/>
                            </p:stCondLst>
                            <p:childTnLst>
                              <p:par>
                                <p:cTn id="86" presetID="26" presetClass="entr" presetSubtype="0"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290">
                                          <p:stCondLst>
                                            <p:cond delay="0"/>
                                          </p:stCondLst>
                                        </p:cTn>
                                        <p:tgtEl>
                                          <p:spTgt spid="22"/>
                                        </p:tgtEl>
                                      </p:cBhvr>
                                    </p:animEffect>
                                    <p:anim calcmode="lin" valueType="num">
                                      <p:cBhvr>
                                        <p:cTn id="89"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0"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1"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92"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93"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94" dur="13">
                                          <p:stCondLst>
                                            <p:cond delay="325"/>
                                          </p:stCondLst>
                                        </p:cTn>
                                        <p:tgtEl>
                                          <p:spTgt spid="22"/>
                                        </p:tgtEl>
                                      </p:cBhvr>
                                      <p:to x="100000" y="60000"/>
                                    </p:animScale>
                                    <p:animScale>
                                      <p:cBhvr>
                                        <p:cTn id="95" dur="83" decel="50000">
                                          <p:stCondLst>
                                            <p:cond delay="338"/>
                                          </p:stCondLst>
                                        </p:cTn>
                                        <p:tgtEl>
                                          <p:spTgt spid="22"/>
                                        </p:tgtEl>
                                      </p:cBhvr>
                                      <p:to x="100000" y="100000"/>
                                    </p:animScale>
                                    <p:animScale>
                                      <p:cBhvr>
                                        <p:cTn id="96" dur="13">
                                          <p:stCondLst>
                                            <p:cond delay="656"/>
                                          </p:stCondLst>
                                        </p:cTn>
                                        <p:tgtEl>
                                          <p:spTgt spid="22"/>
                                        </p:tgtEl>
                                      </p:cBhvr>
                                      <p:to x="100000" y="80000"/>
                                    </p:animScale>
                                    <p:animScale>
                                      <p:cBhvr>
                                        <p:cTn id="97" dur="83" decel="50000">
                                          <p:stCondLst>
                                            <p:cond delay="669"/>
                                          </p:stCondLst>
                                        </p:cTn>
                                        <p:tgtEl>
                                          <p:spTgt spid="22"/>
                                        </p:tgtEl>
                                      </p:cBhvr>
                                      <p:to x="100000" y="100000"/>
                                    </p:animScale>
                                    <p:animScale>
                                      <p:cBhvr>
                                        <p:cTn id="98" dur="13">
                                          <p:stCondLst>
                                            <p:cond delay="821"/>
                                          </p:stCondLst>
                                        </p:cTn>
                                        <p:tgtEl>
                                          <p:spTgt spid="22"/>
                                        </p:tgtEl>
                                      </p:cBhvr>
                                      <p:to x="100000" y="90000"/>
                                    </p:animScale>
                                    <p:animScale>
                                      <p:cBhvr>
                                        <p:cTn id="99" dur="83" decel="50000">
                                          <p:stCondLst>
                                            <p:cond delay="834"/>
                                          </p:stCondLst>
                                        </p:cTn>
                                        <p:tgtEl>
                                          <p:spTgt spid="22"/>
                                        </p:tgtEl>
                                      </p:cBhvr>
                                      <p:to x="100000" y="100000"/>
                                    </p:animScale>
                                    <p:animScale>
                                      <p:cBhvr>
                                        <p:cTn id="100" dur="13">
                                          <p:stCondLst>
                                            <p:cond delay="904"/>
                                          </p:stCondLst>
                                        </p:cTn>
                                        <p:tgtEl>
                                          <p:spTgt spid="22"/>
                                        </p:tgtEl>
                                      </p:cBhvr>
                                      <p:to x="100000" y="95000"/>
                                    </p:animScale>
                                    <p:animScale>
                                      <p:cBhvr>
                                        <p:cTn id="101" dur="83" decel="50000">
                                          <p:stCondLst>
                                            <p:cond delay="917"/>
                                          </p:stCondLst>
                                        </p:cTn>
                                        <p:tgtEl>
                                          <p:spTgt spid="22"/>
                                        </p:tgtEl>
                                      </p:cBhvr>
                                      <p:to x="100000" y="100000"/>
                                    </p:animScale>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2" fill="hold" nodeType="clickEffect">
                                  <p:stCondLst>
                                    <p:cond delay="0"/>
                                  </p:stCondLst>
                                  <p:childTnLst>
                                    <p:set>
                                      <p:cBhvr>
                                        <p:cTn id="105" dur="1" fill="hold">
                                          <p:stCondLst>
                                            <p:cond delay="0"/>
                                          </p:stCondLst>
                                        </p:cTn>
                                        <p:tgtEl>
                                          <p:spTgt spid="6">
                                            <p:txEl>
                                              <p:pRg st="1" end="1"/>
                                            </p:txEl>
                                          </p:spTgt>
                                        </p:tgtEl>
                                        <p:attrNameLst>
                                          <p:attrName>style.visibility</p:attrName>
                                        </p:attrNameLst>
                                      </p:cBhvr>
                                      <p:to>
                                        <p:strVal val="visible"/>
                                      </p:to>
                                    </p:set>
                                    <p:anim calcmode="lin" valueType="num">
                                      <p:cBhvr additive="base">
                                        <p:cTn id="10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2" fill="hold" nodeType="clickEffect">
                                  <p:stCondLst>
                                    <p:cond delay="0"/>
                                  </p:stCondLst>
                                  <p:childTnLst>
                                    <p:set>
                                      <p:cBhvr>
                                        <p:cTn id="111" dur="1" fill="hold">
                                          <p:stCondLst>
                                            <p:cond delay="0"/>
                                          </p:stCondLst>
                                        </p:cTn>
                                        <p:tgtEl>
                                          <p:spTgt spid="6">
                                            <p:txEl>
                                              <p:pRg st="2" end="2"/>
                                            </p:txEl>
                                          </p:spTgt>
                                        </p:tgtEl>
                                        <p:attrNameLst>
                                          <p:attrName>style.visibility</p:attrName>
                                        </p:attrNameLst>
                                      </p:cBhvr>
                                      <p:to>
                                        <p:strVal val="visible"/>
                                      </p:to>
                                    </p:set>
                                    <p:anim calcmode="lin" valueType="num">
                                      <p:cBhvr additive="base">
                                        <p:cTn id="112"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13"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2200" dirty="0">
                <a:effectLst>
                  <a:outerShdw blurRad="50800" dist="38100" dir="2700000" algn="tl" rotWithShape="0">
                    <a:prstClr val="black">
                      <a:alpha val="40000"/>
                    </a:prstClr>
                  </a:outerShdw>
                </a:effectLst>
              </a:rPr>
              <a:t>Putting Your Plan Into Action</a:t>
            </a:r>
            <a:r>
              <a:rPr lang="en-US" sz="2800" dirty="0">
                <a:effectLst>
                  <a:outerShdw blurRad="50800" dist="38100" dir="2700000" algn="tl" rotWithShape="0">
                    <a:prstClr val="black">
                      <a:alpha val="40000"/>
                    </a:prstClr>
                  </a:outerShdw>
                </a:effectLst>
              </a:rPr>
              <a:t/>
            </a:r>
            <a:br>
              <a:rPr lang="en-US" sz="2800" dirty="0">
                <a:effectLst>
                  <a:outerShdw blurRad="50800" dist="38100" dir="2700000" algn="tl" rotWithShape="0">
                    <a:prstClr val="black">
                      <a:alpha val="40000"/>
                    </a:prstClr>
                  </a:outerShdw>
                </a:effectLst>
              </a:rPr>
            </a:br>
            <a:r>
              <a:rPr lang="en-US" sz="4000" dirty="0">
                <a:effectLst>
                  <a:outerShdw blurRad="50800" dist="38100" dir="2700000" algn="tl" rotWithShape="0">
                    <a:prstClr val="black">
                      <a:alpha val="40000"/>
                    </a:prstClr>
                  </a:outerShdw>
                </a:effectLst>
              </a:rPr>
              <a:t>Step 3 – Changing Your Plan</a:t>
            </a:r>
            <a:endParaRPr lang="en-US" sz="2500" b="0" dirty="0">
              <a:effectLst>
                <a:outerShdw blurRad="50800" dist="38100" dir="2700000" algn="tl" rotWithShape="0">
                  <a:prstClr val="black">
                    <a:alpha val="40000"/>
                  </a:prstClr>
                </a:outerShdw>
              </a:effectLst>
            </a:endParaRPr>
          </a:p>
        </p:txBody>
      </p:sp>
      <p:pic>
        <p:nvPicPr>
          <p:cNvPr id="3" name="Picture 2"/>
          <p:cNvPicPr>
            <a:picLocks noChangeAspect="1" noChangeArrowheads="1"/>
          </p:cNvPicPr>
          <p:nvPr/>
        </p:nvPicPr>
        <p:blipFill>
          <a:blip r:embed="rId3">
            <a:extLst/>
          </a:blip>
          <a:srcRect/>
          <a:stretch>
            <a:fillRect/>
          </a:stretch>
        </p:blipFill>
        <p:spPr bwMode="auto">
          <a:xfrm>
            <a:off x="5096838" y="1645201"/>
            <a:ext cx="3513762" cy="4572000"/>
          </a:xfrm>
          <a:prstGeom prst="rect">
            <a:avLst/>
          </a:prstGeom>
          <a:noFill/>
          <a:ln>
            <a:noFill/>
          </a:ln>
          <a:effectLst>
            <a:softEdge rad="31750"/>
          </a:effectLst>
          <a:extLst/>
        </p:spPr>
      </p:pic>
      <p:sp>
        <p:nvSpPr>
          <p:cNvPr id="5" name="Left Brace 4"/>
          <p:cNvSpPr/>
          <p:nvPr/>
        </p:nvSpPr>
        <p:spPr>
          <a:xfrm>
            <a:off x="4745038" y="3941763"/>
            <a:ext cx="457200" cy="223043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9876" name="TextBox 9"/>
          <p:cNvSpPr txBox="1">
            <a:spLocks noChangeArrowheads="1"/>
          </p:cNvSpPr>
          <p:nvPr/>
        </p:nvSpPr>
        <p:spPr bwMode="auto">
          <a:xfrm>
            <a:off x="3221038" y="4889500"/>
            <a:ext cx="1524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900" i="1" dirty="0"/>
              <a:t>Line Numbers</a:t>
            </a:r>
          </a:p>
        </p:txBody>
      </p:sp>
      <p:sp>
        <p:nvSpPr>
          <p:cNvPr id="8" name="Content Placeholder 2"/>
          <p:cNvSpPr txBox="1">
            <a:spLocks/>
          </p:cNvSpPr>
          <p:nvPr/>
        </p:nvSpPr>
        <p:spPr>
          <a:xfrm>
            <a:off x="371475" y="1543050"/>
            <a:ext cx="4265613" cy="4629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1000"/>
              </a:spcAft>
              <a:buFont typeface="Arial" pitchFamily="34" charset="0"/>
              <a:buNone/>
              <a:defRPr/>
            </a:pPr>
            <a:r>
              <a:rPr lang="en-US" sz="2400" b="1" dirty="0" smtClean="0"/>
              <a:t>Follow these steps:</a:t>
            </a:r>
            <a:endParaRPr lang="en-US" sz="2400" b="1" dirty="0"/>
          </a:p>
          <a:p>
            <a:pPr marL="685800" indent="-457200" fontAlgn="auto">
              <a:spcBef>
                <a:spcPts val="0"/>
              </a:spcBef>
              <a:spcAft>
                <a:spcPts val="1000"/>
              </a:spcAft>
              <a:buFont typeface="+mj-lt"/>
              <a:buAutoNum type="arabicPeriod"/>
              <a:defRPr/>
            </a:pPr>
            <a:r>
              <a:rPr lang="en-US" sz="1900" dirty="0" smtClean="0"/>
              <a:t>Use the method of contact you agreed on before you left.</a:t>
            </a:r>
          </a:p>
          <a:p>
            <a:pPr marL="685800" indent="-457200" fontAlgn="auto">
              <a:spcBef>
                <a:spcPts val="0"/>
              </a:spcBef>
              <a:spcAft>
                <a:spcPts val="1000"/>
              </a:spcAft>
              <a:buFont typeface="+mj-lt"/>
              <a:buAutoNum type="arabicPeriod"/>
              <a:defRPr/>
            </a:pPr>
            <a:r>
              <a:rPr lang="en-US" sz="1900" dirty="0" smtClean="0"/>
              <a:t>Reference the line number which has been changed.</a:t>
            </a:r>
          </a:p>
          <a:p>
            <a:pPr marL="685800" indent="-457200" fontAlgn="auto">
              <a:spcBef>
                <a:spcPts val="0"/>
              </a:spcBef>
              <a:spcAft>
                <a:spcPts val="1000"/>
              </a:spcAft>
              <a:buFont typeface="+mj-lt"/>
              <a:buAutoNum type="arabicPeriod"/>
              <a:defRPr/>
            </a:pPr>
            <a:r>
              <a:rPr lang="en-US" sz="1900" dirty="0" smtClean="0"/>
              <a:t>Identify the specific change or changes.</a:t>
            </a:r>
          </a:p>
          <a:p>
            <a:pPr marL="228600" indent="0" fontAlgn="auto">
              <a:spcBef>
                <a:spcPts val="0"/>
              </a:spcBef>
              <a:spcAft>
                <a:spcPts val="1000"/>
              </a:spcAft>
              <a:buFont typeface="Arial" pitchFamily="34" charset="0"/>
              <a:buNone/>
              <a:defRPr/>
            </a:pPr>
            <a:endParaRPr lang="en-US" sz="1900" dirty="0" smtClean="0"/>
          </a:p>
        </p:txBody>
      </p:sp>
      <p:sp>
        <p:nvSpPr>
          <p:cNvPr id="7987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798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47B2B42-B4AB-4E51-AC22-ADD20AD20E49}" type="slidenum">
              <a:rPr lang="en-US" altLang="en-US">
                <a:solidFill>
                  <a:srgbClr val="898989"/>
                </a:solidFill>
              </a:rPr>
              <a:pPr/>
              <a:t>32</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4450"/>
            <a:ext cx="6248400" cy="1143000"/>
          </a:xfrm>
        </p:spPr>
        <p:txBody>
          <a:bodyPr/>
          <a:lstStyle/>
          <a:p>
            <a:pPr fontAlgn="auto">
              <a:spcAft>
                <a:spcPts val="0"/>
              </a:spcAft>
              <a:defRPr/>
            </a:pPr>
            <a:r>
              <a:rPr lang="en-US" sz="2200" dirty="0" smtClean="0">
                <a:effectLst>
                  <a:outerShdw blurRad="50800" dist="38100" dir="2700000" algn="tl" rotWithShape="0">
                    <a:prstClr val="black">
                      <a:alpha val="40000"/>
                    </a:prstClr>
                  </a:outerShdw>
                </a:effectLst>
              </a:rPr>
              <a:t>Putting Your Plan Into Action</a:t>
            </a:r>
            <a:r>
              <a:rPr lang="en-US" dirty="0">
                <a:effectLst>
                  <a:outerShdw blurRad="50800" dist="38100" dir="2700000" algn="tl" rotWithShape="0">
                    <a:prstClr val="black">
                      <a:alpha val="40000"/>
                    </a:prstClr>
                  </a:outerShdw>
                </a:effectLst>
              </a:rPr>
              <a:t/>
            </a:r>
            <a:br>
              <a:rPr lang="en-US" dirty="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Step 4 – Closing Your Plan</a:t>
            </a:r>
            <a:endParaRPr lang="en-US" sz="4000" dirty="0">
              <a:effectLst>
                <a:outerShdw blurRad="50800" dist="38100" dir="2700000" algn="tl" rotWithShape="0">
                  <a:prstClr val="black">
                    <a:alpha val="40000"/>
                  </a:prstClr>
                </a:outerShdw>
              </a:effectLst>
            </a:endParaRPr>
          </a:p>
        </p:txBody>
      </p:sp>
      <p:sp>
        <p:nvSpPr>
          <p:cNvPr id="17" name="Content Placeholder 2"/>
          <p:cNvSpPr txBox="1">
            <a:spLocks/>
          </p:cNvSpPr>
          <p:nvPr/>
        </p:nvSpPr>
        <p:spPr>
          <a:xfrm>
            <a:off x="373063" y="1582738"/>
            <a:ext cx="4122737" cy="480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1000"/>
              </a:spcAft>
              <a:buFont typeface="Arial" pitchFamily="34" charset="0"/>
              <a:buNone/>
              <a:defRPr/>
            </a:pPr>
            <a:r>
              <a:rPr lang="en-US" sz="2000" dirty="0" smtClean="0"/>
              <a:t>A critical </a:t>
            </a:r>
            <a:r>
              <a:rPr lang="en-US" sz="2000" dirty="0"/>
              <a:t>part of using a plan is </a:t>
            </a:r>
            <a:r>
              <a:rPr lang="en-US" sz="2000" i="1" dirty="0" smtClean="0"/>
              <a:t>closing the plan</a:t>
            </a:r>
            <a:r>
              <a:rPr lang="en-US" sz="2000" dirty="0" smtClean="0"/>
              <a:t>.</a:t>
            </a:r>
            <a:r>
              <a:rPr lang="en-US" sz="2000" dirty="0"/>
              <a:t>  </a:t>
            </a:r>
            <a:endParaRPr lang="en-US" sz="2000" dirty="0" smtClean="0"/>
          </a:p>
          <a:p>
            <a:pPr marL="0" indent="0" fontAlgn="auto">
              <a:spcBef>
                <a:spcPts val="0"/>
              </a:spcBef>
              <a:spcAft>
                <a:spcPts val="1000"/>
              </a:spcAft>
              <a:buFont typeface="Arial" pitchFamily="34" charset="0"/>
              <a:buNone/>
              <a:defRPr/>
            </a:pPr>
            <a:r>
              <a:rPr lang="en-US" sz="2000" dirty="0" smtClean="0"/>
              <a:t>That </a:t>
            </a:r>
            <a:r>
              <a:rPr lang="en-US" sz="2000" dirty="0"/>
              <a:t>is, notifying the person </a:t>
            </a:r>
            <a:r>
              <a:rPr lang="en-US" sz="2000" dirty="0" smtClean="0"/>
              <a:t>holding </a:t>
            </a:r>
            <a:r>
              <a:rPr lang="en-US" sz="2000" dirty="0"/>
              <a:t>your plan that</a:t>
            </a:r>
            <a:r>
              <a:rPr lang="en-US" sz="2000" dirty="0" smtClean="0"/>
              <a:t>:</a:t>
            </a:r>
          </a:p>
          <a:p>
            <a:pPr marL="573088" indent="-341313" fontAlgn="auto">
              <a:spcBef>
                <a:spcPts val="0"/>
              </a:spcBef>
              <a:spcAft>
                <a:spcPts val="1000"/>
              </a:spcAft>
              <a:buFont typeface="+mj-lt"/>
              <a:buAutoNum type="alphaLcParenR"/>
              <a:defRPr/>
            </a:pPr>
            <a:r>
              <a:rPr lang="en-US" sz="2000" dirty="0" smtClean="0"/>
              <a:t>You have returned home safely.</a:t>
            </a:r>
          </a:p>
          <a:p>
            <a:pPr marL="573088" indent="-341313" fontAlgn="auto">
              <a:spcBef>
                <a:spcPts val="0"/>
              </a:spcBef>
              <a:spcAft>
                <a:spcPts val="1000"/>
              </a:spcAft>
              <a:buFont typeface="+mj-lt"/>
              <a:buAutoNum type="alphaLcParenR"/>
              <a:tabLst>
                <a:tab pos="573088" algn="l"/>
              </a:tabLst>
              <a:defRPr/>
            </a:pPr>
            <a:r>
              <a:rPr lang="en-US" sz="2000" dirty="0" smtClean="0"/>
              <a:t>It’s OK for them to delete your plan from their computer.</a:t>
            </a:r>
          </a:p>
          <a:p>
            <a:pPr marL="231775" indent="0" fontAlgn="auto">
              <a:spcBef>
                <a:spcPts val="0"/>
              </a:spcBef>
              <a:spcAft>
                <a:spcPts val="1000"/>
              </a:spcAft>
              <a:buFont typeface="Arial" pitchFamily="34" charset="0"/>
              <a:buNone/>
              <a:tabLst>
                <a:tab pos="573088" algn="l"/>
              </a:tabLst>
              <a:defRPr/>
            </a:pPr>
            <a:endParaRPr lang="en-US" sz="2000" dirty="0" smtClean="0"/>
          </a:p>
        </p:txBody>
      </p:sp>
      <p:pic>
        <p:nvPicPr>
          <p:cNvPr id="18" name="Content Placeholder 22"/>
          <p:cNvPicPr>
            <a:picLocks noGrp="1" noChangeAspect="1"/>
          </p:cNvPicPr>
          <p:nvPr>
            <p:ph idx="1"/>
          </p:nvPr>
        </p:nvPicPr>
        <p:blipFill>
          <a:blip r:embed="rId3"/>
          <a:stretch>
            <a:fillRect/>
          </a:stretch>
        </p:blipFill>
        <p:spPr>
          <a:xfrm>
            <a:off x="5070475" y="1676400"/>
            <a:ext cx="3530600" cy="4572000"/>
          </a:xfrm>
          <a:ln w="3175">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5715000" y="2057400"/>
            <a:ext cx="3352800" cy="3940175"/>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25000" dirty="0">
                <a:latin typeface="+mn-lt"/>
                <a:cs typeface="+mn-cs"/>
                <a:sym typeface="Wingdings"/>
              </a:rPr>
              <a:t></a:t>
            </a:r>
            <a:endParaRPr lang="en-US" sz="25000" dirty="0">
              <a:latin typeface="+mn-lt"/>
              <a:cs typeface="+mn-cs"/>
            </a:endParaRPr>
          </a:p>
        </p:txBody>
      </p:sp>
      <p:sp>
        <p:nvSpPr>
          <p:cNvPr id="8192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8192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DB09B99-C2A2-4BB1-9942-88B1B697CEC9}" type="slidenum">
              <a:rPr lang="en-US" altLang="en-US">
                <a:solidFill>
                  <a:srgbClr val="898989"/>
                </a:solidFill>
              </a:rPr>
              <a:pPr/>
              <a:t>33</a:t>
            </a:fld>
            <a:endParaRPr lang="en-US" altLang="en-US"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additive="base">
                                        <p:cTn id="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anim calcmode="lin" valueType="num">
                                      <p:cBhvr additive="base">
                                        <p:cTn id="1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28600" y="4953000"/>
            <a:ext cx="8686799" cy="1362075"/>
          </a:xfrm>
          <a:prstGeom prst="rect">
            <a:avLst/>
          </a:prstGeom>
        </p:spPr>
        <p:txBody>
          <a:bodyPr anchor="ctr">
            <a:normAutofit/>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4000" cap="all" dirty="0">
                <a:solidFill>
                  <a:schemeClr val="tx1"/>
                </a:solidFill>
                <a:effectLst>
                  <a:reflection blurRad="6350" stA="25000" endPos="45500" dir="5400000" sy="-100000" algn="bl" rotWithShape="0"/>
                </a:effectLst>
              </a:rPr>
              <a:t>Computer Requirements</a:t>
            </a: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7B1002-3804-4CE1-8CE8-E170143F09A5}" type="slidenum">
              <a:rPr lang="en-US" altLang="en-US">
                <a:solidFill>
                  <a:srgbClr val="A6A6A6"/>
                </a:solidFill>
              </a:rPr>
              <a:pPr/>
              <a:t>34</a:t>
            </a:fld>
            <a:endParaRPr lang="en-US" altLang="en-US" dirty="0">
              <a:solidFill>
                <a:srgbClr val="A6A6A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normAutofit fontScale="90000"/>
          </a:bodyPr>
          <a:lstStyle/>
          <a:p>
            <a:pPr fontAlgn="auto">
              <a:spcAft>
                <a:spcPts val="0"/>
              </a:spcAft>
              <a:defRPr/>
            </a:pPr>
            <a:r>
              <a:rPr lang="en-US" sz="3100" dirty="0" smtClean="0">
                <a:effectLst>
                  <a:outerShdw blurRad="50800" dist="38100" dir="2700000" algn="tl" rotWithShape="0">
                    <a:prstClr val="black">
                      <a:alpha val="40000"/>
                    </a:prstClr>
                  </a:outerShdw>
                </a:effectLst>
              </a:rPr>
              <a:t>USCG Float Plan</a:t>
            </a:r>
            <a:r>
              <a:rPr lang="en-US" dirty="0" smtClean="0">
                <a:effectLst>
                  <a:outerShdw blurRad="50800" dist="38100" dir="2700000" algn="tl" rotWithShape="0">
                    <a:prstClr val="black">
                      <a:alpha val="40000"/>
                    </a:prstClr>
                  </a:outerShdw>
                </a:effectLst>
              </a:rPr>
              <a:t/>
            </a:r>
            <a:br>
              <a:rPr lang="en-US" dirty="0" smtClean="0">
                <a:effectLst>
                  <a:outerShdw blurRad="50800" dist="38100" dir="2700000" algn="tl" rotWithShape="0">
                    <a:prstClr val="black">
                      <a:alpha val="40000"/>
                    </a:prstClr>
                  </a:outerShdw>
                </a:effectLst>
              </a:rPr>
            </a:br>
            <a:r>
              <a:rPr lang="en-US" dirty="0" smtClean="0">
                <a:effectLst>
                  <a:outerShdw blurRad="50800" dist="38100" dir="2700000" algn="tl" rotWithShape="0">
                    <a:prstClr val="black">
                      <a:alpha val="40000"/>
                    </a:prstClr>
                  </a:outerShdw>
                </a:effectLst>
              </a:rPr>
              <a:t>Computer Requirements</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2057400" y="2106613"/>
            <a:ext cx="6858000" cy="1143000"/>
          </a:xfrm>
        </p:spPr>
        <p:txBody>
          <a:bodyPr rtlCol="0">
            <a:normAutofit/>
          </a:bodyPr>
          <a:lstStyle/>
          <a:p>
            <a:pPr marL="0" indent="0" fontAlgn="auto">
              <a:spcAft>
                <a:spcPts val="0"/>
              </a:spcAft>
              <a:buFont typeface="Arial" panose="020B0604020202020204" pitchFamily="34" charset="0"/>
              <a:buNone/>
              <a:defRPr/>
            </a:pPr>
            <a:r>
              <a:rPr lang="en-US" dirty="0" smtClean="0"/>
              <a:t>Adobe Reader version 9.0 or higher</a:t>
            </a:r>
          </a:p>
          <a:p>
            <a:pPr marL="0" indent="0" fontAlgn="auto">
              <a:spcBef>
                <a:spcPts val="0"/>
              </a:spcBef>
              <a:spcAft>
                <a:spcPts val="1000"/>
              </a:spcAft>
              <a:buFont typeface="Arial" panose="020B0604020202020204" pitchFamily="34" charset="0"/>
              <a:buNone/>
              <a:defRPr/>
            </a:pPr>
            <a:r>
              <a:rPr lang="en-US" sz="2200" u="sng" dirty="0">
                <a:hlinkClick r:id="rId3" tooltip="Click to view this webpage"/>
              </a:rPr>
              <a:t>http://get.adobe.com/reader/otherversions</a:t>
            </a:r>
            <a:r>
              <a:rPr lang="en-US" sz="2200" u="sng" dirty="0" smtClean="0">
                <a:hlinkClick r:id="rId3" tooltip="Click to view this webpage"/>
              </a:rPr>
              <a:t>/</a:t>
            </a:r>
            <a:endParaRPr lang="en-US" sz="2200" u="sng" dirty="0" smtClean="0"/>
          </a:p>
          <a:p>
            <a:pPr fontAlgn="auto">
              <a:spcAft>
                <a:spcPts val="0"/>
              </a:spcAft>
              <a:defRPr/>
            </a:pPr>
            <a:endParaRPr lang="en-US" dirty="0"/>
          </a:p>
        </p:txBody>
      </p:sp>
      <p:pic>
        <p:nvPicPr>
          <p:cNvPr id="86019" name="Picture 2" descr="http://www.adobe.com/images/shared/product_mnemonics/50x50/acrobat_reader_50x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82813"/>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752600" y="3505200"/>
            <a:ext cx="2971800" cy="3124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b="1" dirty="0" smtClean="0"/>
              <a:t>      Computers:</a:t>
            </a:r>
          </a:p>
          <a:p>
            <a:pPr marL="800100" indent="-457200" fontAlgn="auto">
              <a:spcAft>
                <a:spcPts val="0"/>
              </a:spcAft>
              <a:buFont typeface="Wingdings" panose="05000000000000000000" pitchFamily="2" charset="2"/>
              <a:buChar char=""/>
              <a:defRPr/>
            </a:pPr>
            <a:r>
              <a:rPr lang="en-US" dirty="0" smtClean="0"/>
              <a:t>Mac OS</a:t>
            </a:r>
          </a:p>
          <a:p>
            <a:pPr marL="800100" indent="-457200" fontAlgn="auto">
              <a:spcAft>
                <a:spcPts val="0"/>
              </a:spcAft>
              <a:buFont typeface="Wingdings" panose="05000000000000000000" pitchFamily="2" charset="2"/>
              <a:buChar char=""/>
              <a:defRPr/>
            </a:pPr>
            <a:r>
              <a:rPr lang="en-US" dirty="0" smtClean="0"/>
              <a:t>Linux</a:t>
            </a:r>
          </a:p>
          <a:p>
            <a:pPr marL="800100" indent="-457200" fontAlgn="auto">
              <a:spcAft>
                <a:spcPts val="0"/>
              </a:spcAft>
              <a:buFont typeface="Wingdings" panose="05000000000000000000" pitchFamily="2" charset="2"/>
              <a:buChar char=""/>
              <a:defRPr/>
            </a:pPr>
            <a:r>
              <a:rPr lang="en-US" dirty="0" smtClean="0"/>
              <a:t>Windows</a:t>
            </a:r>
          </a:p>
          <a:p>
            <a:pPr fontAlgn="auto">
              <a:spcAft>
                <a:spcPts val="0"/>
              </a:spcAft>
              <a:defRPr/>
            </a:pPr>
            <a:endParaRPr lang="en-US" dirty="0"/>
          </a:p>
        </p:txBody>
      </p:sp>
      <p:sp>
        <p:nvSpPr>
          <p:cNvPr id="5" name="Content Placeholder 2"/>
          <p:cNvSpPr txBox="1">
            <a:spLocks/>
          </p:cNvSpPr>
          <p:nvPr/>
        </p:nvSpPr>
        <p:spPr>
          <a:xfrm>
            <a:off x="4648200" y="3505200"/>
            <a:ext cx="2971800" cy="3124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b="1" dirty="0" smtClean="0"/>
              <a:t>      Smartphones:</a:t>
            </a:r>
          </a:p>
          <a:p>
            <a:pPr marL="800100" indent="-457200" fontAlgn="auto">
              <a:spcAft>
                <a:spcPts val="0"/>
              </a:spcAft>
              <a:buFont typeface="Wingdings" panose="05000000000000000000" pitchFamily="2" charset="2"/>
              <a:buChar char=""/>
              <a:defRPr/>
            </a:pPr>
            <a:r>
              <a:rPr lang="en-US" dirty="0" smtClean="0"/>
              <a:t>Android</a:t>
            </a:r>
          </a:p>
          <a:p>
            <a:pPr marL="800100" indent="-457200" fontAlgn="auto">
              <a:spcAft>
                <a:spcPts val="0"/>
              </a:spcAft>
              <a:buFont typeface="Wingdings" panose="05000000000000000000" pitchFamily="2" charset="2"/>
              <a:buChar char=""/>
              <a:defRPr/>
            </a:pPr>
            <a:r>
              <a:rPr lang="en-US" dirty="0" smtClean="0"/>
              <a:t>iPhone</a:t>
            </a:r>
          </a:p>
          <a:p>
            <a:pPr fontAlgn="auto">
              <a:spcAft>
                <a:spcPts val="0"/>
              </a:spcAft>
              <a:defRPr/>
            </a:pPr>
            <a:endParaRPr lang="en-US" dirty="0" smtClean="0"/>
          </a:p>
          <a:p>
            <a:pPr fontAlgn="auto">
              <a:spcAft>
                <a:spcPts val="0"/>
              </a:spcAft>
              <a:defRPr/>
            </a:pPr>
            <a:endParaRPr lang="en-US" dirty="0"/>
          </a:p>
        </p:txBody>
      </p:sp>
      <p:sp>
        <p:nvSpPr>
          <p:cNvPr id="8602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8602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8434B8-E99E-4690-8845-6FABA8458DF8}" type="slidenum">
              <a:rPr lang="en-US" altLang="en-US">
                <a:solidFill>
                  <a:srgbClr val="898989"/>
                </a:solidFill>
              </a:rPr>
              <a:pPr/>
              <a:t>35</a:t>
            </a:fld>
            <a:endParaRPr lang="en-US" altLang="en-US" dirty="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0" y="2744788"/>
            <a:ext cx="5334000" cy="685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3600" dirty="0" smtClean="0">
                <a:solidFill>
                  <a:srgbClr val="FF9900"/>
                </a:solidFill>
                <a:effectLst>
                  <a:outerShdw blurRad="50800" dist="38100" dir="2700000" algn="tl" rotWithShape="0">
                    <a:prstClr val="black">
                      <a:alpha val="40000"/>
                    </a:prstClr>
                  </a:outerShdw>
                </a:effectLst>
              </a:rPr>
              <a:t>Remember…</a:t>
            </a:r>
            <a:endParaRPr lang="en-US" sz="3600" dirty="0">
              <a:solidFill>
                <a:srgbClr val="FF9900"/>
              </a:solidFill>
              <a:effectLst>
                <a:outerShdw blurRad="50800" dist="38100" dir="2700000" algn="tl" rotWithShape="0">
                  <a:prstClr val="black">
                    <a:alpha val="40000"/>
                  </a:prstClr>
                </a:outerShdw>
              </a:effectLst>
            </a:endParaRP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D5A0EE-8CBA-4278-B42C-7DDE39FF523A}" type="slidenum">
              <a:rPr lang="en-US" altLang="en-US">
                <a:solidFill>
                  <a:srgbClr val="A6A6A6"/>
                </a:solidFill>
              </a:rPr>
              <a:pPr/>
              <a:t>36</a:t>
            </a:fld>
            <a:endParaRPr lang="en-US" altLang="en-US" dirty="0">
              <a:solidFill>
                <a:srgbClr val="A6A6A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2188" y="533400"/>
            <a:ext cx="7162800" cy="1447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algn="l" fontAlgn="auto">
              <a:spcAft>
                <a:spcPts val="0"/>
              </a:spcAft>
              <a:defRPr/>
            </a:pPr>
            <a:r>
              <a:rPr lang="en-US" sz="3000" dirty="0" smtClean="0">
                <a:solidFill>
                  <a:srgbClr val="FF9900"/>
                </a:solidFill>
                <a:effectLst>
                  <a:outerShdw blurRad="50800" dist="38100" dir="2700000" algn="tl" rotWithShape="0">
                    <a:prstClr val="black">
                      <a:alpha val="40000"/>
                    </a:prstClr>
                  </a:outerShdw>
                </a:effectLst>
              </a:rPr>
              <a:t>You never know when the unexpected will happen.</a:t>
            </a:r>
            <a:endParaRPr lang="en-US" sz="3000" dirty="0">
              <a:solidFill>
                <a:srgbClr val="FF9900"/>
              </a:solidFill>
              <a:effectLst>
                <a:outerShdw blurRad="50800" dist="38100" dir="2700000" algn="tl" rotWithShape="0">
                  <a:prstClr val="black">
                    <a:alpha val="40000"/>
                  </a:prstClr>
                </a:outerShdw>
              </a:effectLst>
            </a:endParaRPr>
          </a:p>
          <a:p>
            <a:pPr fontAlgn="auto">
              <a:spcAft>
                <a:spcPts val="0"/>
              </a:spcAft>
              <a:defRPr/>
            </a:pPr>
            <a:endParaRPr lang="en-US" sz="3600" dirty="0">
              <a:solidFill>
                <a:srgbClr val="FF9900"/>
              </a:solidFill>
            </a:endParaRP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8BB36F-9DC6-418F-BFEF-9087EE35B904}" type="slidenum">
              <a:rPr lang="en-US" altLang="en-US">
                <a:solidFill>
                  <a:srgbClr val="A6A6A6"/>
                </a:solidFill>
              </a:rPr>
              <a:pPr/>
              <a:t>37</a:t>
            </a:fld>
            <a:endParaRPr lang="en-US" altLang="en-US" dirty="0">
              <a:solidFill>
                <a:srgbClr val="A6A6A6"/>
              </a:solidFill>
            </a:endParaRPr>
          </a:p>
        </p:txBody>
      </p:sp>
      <p:grpSp>
        <p:nvGrpSpPr>
          <p:cNvPr id="5" name="Group 4"/>
          <p:cNvGrpSpPr>
            <a:grpSpLocks/>
          </p:cNvGrpSpPr>
          <p:nvPr/>
        </p:nvGrpSpPr>
        <p:grpSpPr bwMode="auto">
          <a:xfrm>
            <a:off x="1524000" y="1828800"/>
            <a:ext cx="6099175" cy="4022725"/>
            <a:chOff x="1524000" y="1828800"/>
            <a:chExt cx="6099711" cy="4023360"/>
          </a:xfrm>
        </p:grpSpPr>
        <p:pic>
          <p:nvPicPr>
            <p:cNvPr id="1026" name="Picture 2" descr="http://cache.gawkerassets.com/assets/images/4/2010/11/lovelove1_01.jpg">
              <a:hlinkClick r:id="rId3"/>
            </p:cNvPr>
            <p:cNvPicPr>
              <a:picLocks noChangeAspect="1" noChangeArrowheads="1"/>
            </p:cNvPicPr>
            <p:nvPr/>
          </p:nvPicPr>
          <p:blipFill>
            <a:blip r:embed="rId4">
              <a:extLst/>
            </a:blip>
            <a:srcRect/>
            <a:stretch>
              <a:fillRect/>
            </a:stretch>
          </p:blipFill>
          <p:spPr bwMode="auto">
            <a:xfrm>
              <a:off x="1524000" y="1828800"/>
              <a:ext cx="5999044" cy="4023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rot="21228626">
              <a:off x="5300995" y="5305974"/>
              <a:ext cx="2322716" cy="254040"/>
            </a:xfrm>
            <a:prstGeom prst="rect">
              <a:avLst/>
            </a:prstGeom>
            <a:noFill/>
          </p:spPr>
          <p:txBody>
            <a:bodyPr>
              <a:spAutoFit/>
            </a:bodyPr>
            <a:lstStyle/>
            <a:p>
              <a:pPr algn="r" fontAlgn="auto">
                <a:spcBef>
                  <a:spcPts val="0"/>
                </a:spcBef>
                <a:spcAft>
                  <a:spcPts val="0"/>
                </a:spcAft>
                <a:defRPr/>
              </a:pPr>
              <a:r>
                <a:rPr lang="en-US" sz="1050" dirty="0">
                  <a:solidFill>
                    <a:schemeClr val="bg1"/>
                  </a:solidFill>
                  <a:latin typeface="+mn-lt"/>
                  <a:cs typeface="+mn-cs"/>
                </a:rPr>
                <a:t>Photo courtesy of Julian Berthier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7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8213" y="-4763"/>
            <a:ext cx="7672387" cy="3416301"/>
          </a:xfrm>
          <a:prstGeom prst="rect">
            <a:avLst/>
          </a:prstGeom>
          <a:noFill/>
        </p:spPr>
        <p:txBody>
          <a:bodyPr>
            <a:spAutoFit/>
          </a:bodyPr>
          <a:lstStyle/>
          <a:p>
            <a:pPr fontAlgn="auto">
              <a:spcBef>
                <a:spcPts val="0"/>
              </a:spcBef>
              <a:spcAft>
                <a:spcPts val="0"/>
              </a:spcAft>
              <a:defRPr/>
            </a:pPr>
            <a:r>
              <a:rPr lang="en-US" sz="4000" b="1" dirty="0">
                <a:solidFill>
                  <a:schemeClr val="accent4">
                    <a:lumMod val="60000"/>
                    <a:lumOff val="40000"/>
                  </a:schemeClr>
                </a:solidFill>
                <a:latin typeface="+mn-lt"/>
                <a:cs typeface="+mn-cs"/>
              </a:rPr>
              <a:t>?                     </a:t>
            </a:r>
            <a:r>
              <a:rPr lang="en-US" sz="5400" b="1" dirty="0">
                <a:solidFill>
                  <a:schemeClr val="accent4">
                    <a:lumMod val="60000"/>
                    <a:lumOff val="40000"/>
                  </a:schemeClr>
                </a:solidFill>
                <a:latin typeface="+mn-lt"/>
                <a:cs typeface="+mn-cs"/>
              </a:rPr>
              <a:t>?         </a:t>
            </a:r>
            <a:r>
              <a:rPr lang="en-US" sz="2000" b="1" dirty="0">
                <a:solidFill>
                  <a:schemeClr val="accent4">
                    <a:lumMod val="60000"/>
                    <a:lumOff val="40000"/>
                  </a:schemeClr>
                </a:solidFill>
                <a:latin typeface="+mn-lt"/>
                <a:cs typeface="+mn-cs"/>
              </a:rPr>
              <a:t>?   </a:t>
            </a:r>
          </a:p>
          <a:p>
            <a:pPr fontAlgn="auto">
              <a:spcBef>
                <a:spcPts val="0"/>
              </a:spcBef>
              <a:spcAft>
                <a:spcPts val="0"/>
              </a:spcAft>
              <a:defRPr/>
            </a:pPr>
            <a:r>
              <a:rPr lang="en-US" sz="4000" b="1" dirty="0">
                <a:solidFill>
                  <a:schemeClr val="accent4">
                    <a:lumMod val="60000"/>
                    <a:lumOff val="40000"/>
                  </a:schemeClr>
                </a:solidFill>
                <a:latin typeface="+mn-lt"/>
                <a:cs typeface="+mn-cs"/>
              </a:rPr>
              <a:t>        </a:t>
            </a:r>
            <a:r>
              <a:rPr lang="en-US" sz="3200" b="1" dirty="0">
                <a:solidFill>
                  <a:schemeClr val="accent4">
                    <a:lumMod val="60000"/>
                    <a:lumOff val="40000"/>
                  </a:schemeClr>
                </a:solidFill>
                <a:latin typeface="+mn-lt"/>
                <a:cs typeface="+mn-cs"/>
              </a:rPr>
              <a:t>?</a:t>
            </a:r>
          </a:p>
          <a:p>
            <a:pPr fontAlgn="auto">
              <a:spcBef>
                <a:spcPts val="0"/>
              </a:spcBef>
              <a:spcAft>
                <a:spcPts val="0"/>
              </a:spcAft>
              <a:defRPr/>
            </a:pPr>
            <a:r>
              <a:rPr lang="en-US" sz="2000" b="1" dirty="0">
                <a:solidFill>
                  <a:schemeClr val="accent4">
                    <a:lumMod val="60000"/>
                    <a:lumOff val="40000"/>
                  </a:schemeClr>
                </a:solidFill>
                <a:latin typeface="+mn-lt"/>
                <a:cs typeface="+mn-cs"/>
              </a:rPr>
              <a:t>?                                                                                                           </a:t>
            </a:r>
            <a:r>
              <a:rPr lang="en-US" sz="2400" b="1" dirty="0">
                <a:solidFill>
                  <a:schemeClr val="accent4">
                    <a:lumMod val="60000"/>
                    <a:lumOff val="40000"/>
                  </a:schemeClr>
                </a:solidFill>
                <a:latin typeface="+mn-lt"/>
                <a:cs typeface="+mn-cs"/>
              </a:rPr>
              <a:t>?</a:t>
            </a:r>
            <a:r>
              <a:rPr lang="en-US" sz="2000" b="1" dirty="0">
                <a:solidFill>
                  <a:schemeClr val="accent4">
                    <a:lumMod val="60000"/>
                    <a:lumOff val="40000"/>
                  </a:schemeClr>
                </a:solidFill>
                <a:latin typeface="+mn-lt"/>
                <a:cs typeface="+mn-cs"/>
              </a:rPr>
              <a:t>   </a:t>
            </a:r>
          </a:p>
          <a:p>
            <a:pPr fontAlgn="auto">
              <a:spcBef>
                <a:spcPts val="0"/>
              </a:spcBef>
              <a:spcAft>
                <a:spcPts val="0"/>
              </a:spcAft>
              <a:defRPr/>
            </a:pPr>
            <a:r>
              <a:rPr lang="en-US" sz="4000" b="1" dirty="0">
                <a:solidFill>
                  <a:schemeClr val="accent4">
                    <a:lumMod val="60000"/>
                    <a:lumOff val="40000"/>
                  </a:schemeClr>
                </a:solidFill>
                <a:latin typeface="+mn-lt"/>
                <a:cs typeface="+mn-cs"/>
              </a:rPr>
              <a:t>                                </a:t>
            </a:r>
            <a:r>
              <a:rPr lang="en-US" sz="2800" b="1" dirty="0">
                <a:solidFill>
                  <a:schemeClr val="accent4">
                    <a:lumMod val="60000"/>
                    <a:lumOff val="40000"/>
                  </a:schemeClr>
                </a:solidFill>
                <a:latin typeface="+mn-lt"/>
                <a:cs typeface="+mn-cs"/>
              </a:rPr>
              <a:t>?</a:t>
            </a:r>
            <a:r>
              <a:rPr lang="en-US" sz="4000" b="1" dirty="0">
                <a:solidFill>
                  <a:schemeClr val="accent4">
                    <a:lumMod val="60000"/>
                    <a:lumOff val="40000"/>
                  </a:schemeClr>
                </a:solidFill>
                <a:latin typeface="+mn-lt"/>
                <a:cs typeface="+mn-cs"/>
              </a:rPr>
              <a:t>           </a:t>
            </a:r>
            <a:r>
              <a:rPr lang="en-US" sz="5400" b="1" dirty="0">
                <a:solidFill>
                  <a:schemeClr val="accent4">
                    <a:lumMod val="60000"/>
                    <a:lumOff val="40000"/>
                  </a:schemeClr>
                </a:solidFill>
                <a:latin typeface="+mn-lt"/>
                <a:cs typeface="+mn-cs"/>
              </a:rPr>
              <a:t>?</a:t>
            </a:r>
          </a:p>
          <a:p>
            <a:pPr fontAlgn="auto">
              <a:spcBef>
                <a:spcPts val="0"/>
              </a:spcBef>
              <a:spcAft>
                <a:spcPts val="0"/>
              </a:spcAft>
              <a:defRPr/>
            </a:pPr>
            <a:r>
              <a:rPr lang="en-US" sz="4000" b="1" dirty="0">
                <a:solidFill>
                  <a:schemeClr val="accent4">
                    <a:lumMod val="60000"/>
                    <a:lumOff val="40000"/>
                  </a:schemeClr>
                </a:solidFill>
                <a:latin typeface="+mn-lt"/>
                <a:cs typeface="+mn-cs"/>
              </a:rPr>
              <a:t>            </a:t>
            </a:r>
            <a:r>
              <a:rPr lang="en-US" sz="4400" b="1" dirty="0">
                <a:solidFill>
                  <a:schemeClr val="accent4">
                    <a:lumMod val="60000"/>
                    <a:lumOff val="40000"/>
                  </a:schemeClr>
                </a:solidFill>
                <a:latin typeface="+mn-lt"/>
                <a:cs typeface="+mn-cs"/>
              </a:rPr>
              <a:t>?</a:t>
            </a:r>
            <a:r>
              <a:rPr lang="en-US" sz="4000" b="1" dirty="0">
                <a:solidFill>
                  <a:schemeClr val="accent4">
                    <a:lumMod val="60000"/>
                    <a:lumOff val="40000"/>
                  </a:schemeClr>
                </a:solidFill>
                <a:latin typeface="+mn-lt"/>
                <a:cs typeface="+mn-cs"/>
              </a:rPr>
              <a:t>                                         </a:t>
            </a:r>
            <a:r>
              <a:rPr lang="en-US" sz="2800" b="1" dirty="0">
                <a:solidFill>
                  <a:schemeClr val="accent4">
                    <a:lumMod val="60000"/>
                    <a:lumOff val="40000"/>
                  </a:schemeClr>
                </a:solidFill>
                <a:latin typeface="+mn-lt"/>
                <a:cs typeface="+mn-cs"/>
              </a:rPr>
              <a:t>?</a:t>
            </a:r>
          </a:p>
        </p:txBody>
      </p:sp>
      <p:sp>
        <p:nvSpPr>
          <p:cNvPr id="4" name="Rectangle 3"/>
          <p:cNvSpPr/>
          <p:nvPr/>
        </p:nvSpPr>
        <p:spPr>
          <a:xfrm rot="20644075">
            <a:off x="1722643" y="596551"/>
            <a:ext cx="5659306" cy="1446550"/>
          </a:xfrm>
          <a:prstGeom prst="rect">
            <a:avLst/>
          </a:prstGeom>
          <a:noFill/>
        </p:spPr>
        <p:txBody>
          <a:bodyPr wrap="none">
            <a:spAutoFit/>
          </a:bodyPr>
          <a:lstStyle/>
          <a:p>
            <a:pPr algn="ctr" fontAlgn="auto">
              <a:spcBef>
                <a:spcPts val="0"/>
              </a:spcBef>
              <a:spcAft>
                <a:spcPts val="0"/>
              </a:spcAft>
              <a:defRPr/>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Questions</a:t>
            </a:r>
          </a:p>
        </p:txBody>
      </p:sp>
      <p:pic>
        <p:nvPicPr>
          <p:cNvPr id="5" name="Picture 4"/>
          <p:cNvPicPr>
            <a:picLocks noChangeAspect="1"/>
          </p:cNvPicPr>
          <p:nvPr/>
        </p:nvPicPr>
        <p:blipFill>
          <a:blip r:embed="rId3"/>
          <a:stretch>
            <a:fillRect/>
          </a:stretch>
        </p:blipFill>
        <p:spPr>
          <a:xfrm>
            <a:off x="363538" y="2590800"/>
            <a:ext cx="2682875" cy="3475038"/>
          </a:xfrm>
          <a:prstGeom prst="rect">
            <a:avLst/>
          </a:prstGeom>
          <a:ln w="31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3259138" y="2590800"/>
            <a:ext cx="2682875" cy="3475038"/>
          </a:xfrm>
          <a:prstGeom prst="rect">
            <a:avLst/>
          </a:prstGeom>
          <a:ln w="3175">
            <a:solidFill>
              <a:schemeClr val="tx1"/>
            </a:solidFill>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5"/>
          <a:srcRect/>
          <a:stretch>
            <a:fillRect/>
          </a:stretch>
        </p:blipFill>
        <p:spPr bwMode="auto">
          <a:xfrm>
            <a:off x="6137275" y="2590800"/>
            <a:ext cx="2701925" cy="3475038"/>
          </a:xfrm>
          <a:prstGeom prst="rect">
            <a:avLst/>
          </a:prstGeom>
          <a:noFill/>
          <a:ln w="3175">
            <a:solidFill>
              <a:schemeClr val="tx1"/>
            </a:solidFill>
            <a:miter lim="800000"/>
            <a:headEnd/>
            <a:tailEnd/>
          </a:ln>
          <a:effectLst>
            <a:outerShdw blurRad="50800" dist="38100" dir="2700000" algn="ctr" rotWithShape="0">
              <a:schemeClr val="tx1">
                <a:alpha val="40000"/>
              </a:schemeClr>
            </a:outerShdw>
          </a:effectLst>
          <a:extLst/>
        </p:spPr>
      </p:pic>
      <p:sp>
        <p:nvSpPr>
          <p:cNvPr id="9" name="TextBox 8"/>
          <p:cNvSpPr txBox="1"/>
          <p:nvPr/>
        </p:nvSpPr>
        <p:spPr>
          <a:xfrm>
            <a:off x="1295400" y="6019800"/>
            <a:ext cx="809625" cy="369888"/>
          </a:xfrm>
          <a:prstGeom prst="rect">
            <a:avLst/>
          </a:prstGeom>
          <a:noFill/>
        </p:spPr>
        <p:txBody>
          <a:bodyPr wrap="none">
            <a:spAutoFit/>
          </a:bodyPr>
          <a:lstStyle/>
          <a:p>
            <a:pPr fontAlgn="auto">
              <a:spcBef>
                <a:spcPts val="0"/>
              </a:spcBef>
              <a:spcAft>
                <a:spcPts val="0"/>
              </a:spcAft>
              <a:defRPr/>
            </a:pPr>
            <a:r>
              <a:rPr lang="en-US" b="1" dirty="0">
                <a:solidFill>
                  <a:schemeClr val="bg1"/>
                </a:solidFill>
                <a:effectLst>
                  <a:outerShdw blurRad="38100" dist="38100" dir="2700000" algn="tl">
                    <a:srgbClr val="000000">
                      <a:alpha val="43137"/>
                    </a:srgbClr>
                  </a:outerShdw>
                </a:effectLst>
                <a:latin typeface="+mn-lt"/>
                <a:cs typeface="+mn-cs"/>
              </a:rPr>
              <a:t>Page 1</a:t>
            </a:r>
          </a:p>
        </p:txBody>
      </p:sp>
      <p:sp>
        <p:nvSpPr>
          <p:cNvPr id="10" name="TextBox 9"/>
          <p:cNvSpPr txBox="1"/>
          <p:nvPr/>
        </p:nvSpPr>
        <p:spPr>
          <a:xfrm>
            <a:off x="4191000" y="6019800"/>
            <a:ext cx="809625" cy="369888"/>
          </a:xfrm>
          <a:prstGeom prst="rect">
            <a:avLst/>
          </a:prstGeom>
          <a:noFill/>
        </p:spPr>
        <p:txBody>
          <a:bodyPr wrap="none">
            <a:spAutoFit/>
          </a:bodyPr>
          <a:lstStyle/>
          <a:p>
            <a:pPr fontAlgn="auto">
              <a:spcBef>
                <a:spcPts val="0"/>
              </a:spcBef>
              <a:spcAft>
                <a:spcPts val="0"/>
              </a:spcAft>
              <a:defRPr/>
            </a:pPr>
            <a:r>
              <a:rPr lang="en-US" b="1" dirty="0">
                <a:solidFill>
                  <a:schemeClr val="bg1"/>
                </a:solidFill>
                <a:effectLst>
                  <a:outerShdw blurRad="38100" dist="38100" dir="2700000" algn="tl">
                    <a:srgbClr val="000000">
                      <a:alpha val="43137"/>
                    </a:srgbClr>
                  </a:outerShdw>
                </a:effectLst>
                <a:latin typeface="+mn-lt"/>
                <a:cs typeface="+mn-cs"/>
              </a:rPr>
              <a:t>Page 2</a:t>
            </a:r>
          </a:p>
        </p:txBody>
      </p:sp>
      <p:sp>
        <p:nvSpPr>
          <p:cNvPr id="11" name="TextBox 10"/>
          <p:cNvSpPr txBox="1"/>
          <p:nvPr/>
        </p:nvSpPr>
        <p:spPr>
          <a:xfrm>
            <a:off x="7086600" y="6019800"/>
            <a:ext cx="809625" cy="369888"/>
          </a:xfrm>
          <a:prstGeom prst="rect">
            <a:avLst/>
          </a:prstGeom>
          <a:noFill/>
        </p:spPr>
        <p:txBody>
          <a:bodyPr wrap="none">
            <a:spAutoFit/>
          </a:bodyPr>
          <a:lstStyle/>
          <a:p>
            <a:pPr fontAlgn="auto">
              <a:spcBef>
                <a:spcPts val="0"/>
              </a:spcBef>
              <a:spcAft>
                <a:spcPts val="0"/>
              </a:spcAft>
              <a:defRPr/>
            </a:pPr>
            <a:r>
              <a:rPr lang="en-US" b="1" dirty="0">
                <a:solidFill>
                  <a:schemeClr val="bg1"/>
                </a:solidFill>
                <a:effectLst>
                  <a:outerShdw blurRad="38100" dist="38100" dir="2700000" algn="tl">
                    <a:srgbClr val="000000">
                      <a:alpha val="43137"/>
                    </a:srgbClr>
                  </a:outerShdw>
                </a:effectLst>
                <a:latin typeface="+mn-lt"/>
                <a:cs typeface="+mn-cs"/>
              </a:rPr>
              <a:t>Page 3</a:t>
            </a: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6" name="Slide Number Placeholder 5"/>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376FB9-2EF4-447D-9089-9F7F39162FFA}" type="slidenum">
              <a:rPr lang="en-US" altLang="en-US">
                <a:solidFill>
                  <a:srgbClr val="A6A6A6"/>
                </a:solidFill>
              </a:rPr>
              <a:pPr/>
              <a:t>38</a:t>
            </a:fld>
            <a:endParaRPr lang="en-US" altLang="en-US" dirty="0">
              <a:solidFill>
                <a:srgbClr val="A6A6A6"/>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381000"/>
            <a:ext cx="8686800" cy="685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5400" dirty="0" smtClean="0">
                <a:solidFill>
                  <a:srgbClr val="FF9900"/>
                </a:solidFill>
                <a:effectLst>
                  <a:outerShdw blurRad="50800" dist="38100" dir="2700000" algn="tl" rotWithShape="0">
                    <a:prstClr val="black">
                      <a:alpha val="40000"/>
                    </a:prstClr>
                  </a:outerShdw>
                </a:effectLst>
              </a:rPr>
              <a:t>www.FloatPlanCentral.org</a:t>
            </a:r>
            <a:endParaRPr lang="en-US" sz="5400" dirty="0">
              <a:solidFill>
                <a:srgbClr val="FF9900"/>
              </a:solidFill>
              <a:effectLst>
                <a:outerShdw blurRad="50800" dist="38100" dir="2700000" algn="tl" rotWithShape="0">
                  <a:prstClr val="black">
                    <a:alpha val="40000"/>
                  </a:prstClr>
                </a:outerShdw>
              </a:effectLst>
            </a:endParaRPr>
          </a:p>
        </p:txBody>
      </p:sp>
      <p:sp>
        <p:nvSpPr>
          <p:cNvPr id="7" name="Title 1"/>
          <p:cNvSpPr txBox="1">
            <a:spLocks/>
          </p:cNvSpPr>
          <p:nvPr/>
        </p:nvSpPr>
        <p:spPr>
          <a:xfrm>
            <a:off x="1015338" y="304800"/>
            <a:ext cx="4038600" cy="304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1200" b="0" i="1" dirty="0" smtClean="0">
                <a:effectLst>
                  <a:reflection blurRad="6350" stA="55000" endA="300" endPos="45500" dir="5400000" sy="-100000" algn="bl" rotWithShape="0"/>
                </a:effectLst>
              </a:rPr>
              <a:t>An official website of the United States Coast Guard Auxiliary</a:t>
            </a:r>
            <a:endParaRPr lang="en-US" sz="1200" b="0" i="1" dirty="0">
              <a:effectLst>
                <a:reflection blurRad="6350" stA="55000" endA="300" endPos="45500" dir="5400000" sy="-100000" algn="bl" rotWithShape="0"/>
              </a:effectLst>
            </a:endParaRPr>
          </a:p>
        </p:txBody>
      </p:sp>
      <p:pic>
        <p:nvPicPr>
          <p:cNvPr id="9318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381000"/>
            <a:ext cx="2000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blip>
          <a:stretch>
            <a:fillRect/>
          </a:stretch>
        </p:blipFill>
        <p:spPr>
          <a:xfrm>
            <a:off x="4580864" y="1538395"/>
            <a:ext cx="3520258" cy="4557606"/>
          </a:xfrm>
          <a:prstGeom prst="rect">
            <a:avLst/>
          </a:prstGeom>
          <a:ln w="3175">
            <a:solidFill>
              <a:schemeClr val="tx1"/>
            </a:solidFill>
          </a:ln>
          <a:effectLst>
            <a:glow rad="228600">
              <a:schemeClr val="bg1">
                <a:alpha val="40000"/>
              </a:schemeClr>
            </a:glow>
          </a:effectLst>
          <a:scene3d>
            <a:camera prst="orthographicFront">
              <a:rot lat="0" lon="0" rev="21299999"/>
            </a:camera>
            <a:lightRig rig="threePt" dir="t"/>
          </a:scene3d>
        </p:spPr>
      </p:pic>
      <p:sp>
        <p:nvSpPr>
          <p:cNvPr id="12" name="TextBox 11"/>
          <p:cNvSpPr txBox="1"/>
          <p:nvPr/>
        </p:nvSpPr>
        <p:spPr>
          <a:xfrm>
            <a:off x="701675" y="1795463"/>
            <a:ext cx="3489325" cy="3308350"/>
          </a:xfrm>
          <a:prstGeom prst="rect">
            <a:avLst/>
          </a:prstGeom>
          <a:noFill/>
        </p:spPr>
        <p:txBody>
          <a:bodyPr>
            <a:spAutoFit/>
          </a:bodyPr>
          <a:lstStyle/>
          <a:p>
            <a:pPr fontAlgn="auto">
              <a:spcBef>
                <a:spcPts val="0"/>
              </a:spcBef>
              <a:spcAft>
                <a:spcPts val="0"/>
              </a:spcAft>
              <a:defRPr/>
            </a:pPr>
            <a:r>
              <a:rPr lang="en-US" sz="1900" b="1" dirty="0">
                <a:solidFill>
                  <a:schemeClr val="bg1"/>
                </a:solidFill>
                <a:latin typeface="+mn-lt"/>
                <a:cs typeface="+mn-cs"/>
              </a:rPr>
              <a:t>No matter what kind of vessel you have, before you leave home, e-mail your Float Plan to someone you can depend on.</a:t>
            </a:r>
          </a:p>
          <a:p>
            <a:pPr fontAlgn="auto">
              <a:spcBef>
                <a:spcPts val="0"/>
              </a:spcBef>
              <a:spcAft>
                <a:spcPts val="0"/>
              </a:spcAft>
              <a:defRPr/>
            </a:pPr>
            <a:endParaRPr lang="en-US" sz="1900" b="1" dirty="0">
              <a:solidFill>
                <a:schemeClr val="bg1"/>
              </a:solidFill>
              <a:latin typeface="+mn-lt"/>
              <a:cs typeface="+mn-cs"/>
            </a:endParaRPr>
          </a:p>
          <a:p>
            <a:pPr fontAlgn="auto">
              <a:spcBef>
                <a:spcPts val="0"/>
              </a:spcBef>
              <a:spcAft>
                <a:spcPts val="0"/>
              </a:spcAft>
              <a:defRPr/>
            </a:pPr>
            <a:r>
              <a:rPr lang="en-US" sz="1900" b="1" dirty="0">
                <a:solidFill>
                  <a:schemeClr val="bg1"/>
                </a:solidFill>
                <a:latin typeface="+mn-lt"/>
                <a:cs typeface="+mn-cs"/>
              </a:rPr>
              <a:t>Safety is simple,</a:t>
            </a:r>
          </a:p>
          <a:p>
            <a:pPr fontAlgn="auto">
              <a:spcBef>
                <a:spcPts val="0"/>
              </a:spcBef>
              <a:spcAft>
                <a:spcPts val="0"/>
              </a:spcAft>
              <a:defRPr/>
            </a:pPr>
            <a:r>
              <a:rPr lang="en-US" sz="1900" b="1" dirty="0">
                <a:solidFill>
                  <a:schemeClr val="bg1"/>
                </a:solidFill>
                <a:latin typeface="+mn-lt"/>
                <a:cs typeface="+mn-cs"/>
              </a:rPr>
              <a:t>if you have a plan.</a:t>
            </a:r>
          </a:p>
          <a:p>
            <a:pPr fontAlgn="auto">
              <a:spcBef>
                <a:spcPts val="0"/>
              </a:spcBef>
              <a:spcAft>
                <a:spcPts val="0"/>
              </a:spcAft>
              <a:defRPr/>
            </a:pPr>
            <a:endParaRPr lang="en-US" sz="1900" b="1" dirty="0">
              <a:solidFill>
                <a:schemeClr val="bg1"/>
              </a:solidFill>
              <a:latin typeface="+mn-lt"/>
              <a:cs typeface="+mn-cs"/>
            </a:endParaRPr>
          </a:p>
          <a:p>
            <a:pPr fontAlgn="auto">
              <a:spcBef>
                <a:spcPts val="0"/>
              </a:spcBef>
              <a:spcAft>
                <a:spcPts val="0"/>
              </a:spcAft>
              <a:defRPr/>
            </a:pPr>
            <a:endParaRPr lang="en-US" sz="1900" b="1" dirty="0">
              <a:solidFill>
                <a:schemeClr val="bg1"/>
              </a:solidFill>
              <a:latin typeface="+mn-lt"/>
              <a:cs typeface="+mn-cs"/>
            </a:endParaRPr>
          </a:p>
          <a:p>
            <a:pPr fontAlgn="auto">
              <a:spcBef>
                <a:spcPts val="0"/>
              </a:spcBef>
              <a:spcAft>
                <a:spcPts val="0"/>
              </a:spcAft>
              <a:defRPr/>
            </a:pPr>
            <a:endParaRPr lang="en-US" sz="1400" b="1" dirty="0">
              <a:solidFill>
                <a:schemeClr val="bg1"/>
              </a:solidFill>
              <a:latin typeface="+mn-lt"/>
              <a:cs typeface="+mn-cs"/>
            </a:endParaRPr>
          </a:p>
          <a:p>
            <a:pPr fontAlgn="auto">
              <a:spcBef>
                <a:spcPts val="0"/>
              </a:spcBef>
              <a:spcAft>
                <a:spcPts val="0"/>
              </a:spcAft>
              <a:defRPr/>
            </a:pPr>
            <a:r>
              <a:rPr lang="en-US" sz="2200" b="1" dirty="0">
                <a:solidFill>
                  <a:srgbClr val="FF9900"/>
                </a:solidFill>
                <a:effectLst>
                  <a:outerShdw blurRad="50800" dist="38100" dir="2700000" algn="tl" rotWithShape="0">
                    <a:prstClr val="black">
                      <a:alpha val="40000"/>
                    </a:prstClr>
                  </a:outerShdw>
                </a:effectLst>
                <a:latin typeface="+mn-lt"/>
                <a:cs typeface="+mn-cs"/>
              </a:rPr>
              <a:t>Download your copy today.</a:t>
            </a:r>
            <a:endParaRPr lang="en-US" sz="2200" b="1" dirty="0">
              <a:solidFill>
                <a:schemeClr val="bg1"/>
              </a:solidFill>
              <a:latin typeface="+mn-lt"/>
              <a:cs typeface="+mn-cs"/>
            </a:endParaRP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59F632-FB4B-4BA3-9A64-F741BB30E32F}" type="slidenum">
              <a:rPr lang="en-US" altLang="en-US">
                <a:solidFill>
                  <a:srgbClr val="A6A6A6"/>
                </a:solidFill>
              </a:rPr>
              <a:pPr/>
              <a:t>39</a:t>
            </a:fld>
            <a:endParaRPr lang="en-US" altLang="en-US" dirty="0">
              <a:solidFill>
                <a:srgbClr val="A6A6A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52400"/>
            <a:ext cx="7981950" cy="685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endParaRPr lang="en-US" sz="5400" dirty="0">
              <a:solidFill>
                <a:srgbClr val="FF9900"/>
              </a:solidFill>
            </a:endParaRPr>
          </a:p>
        </p:txBody>
      </p:sp>
      <p:sp>
        <p:nvSpPr>
          <p:cNvPr id="22530" name="AutoShape 6" descr="https://encrypted-tbn0.gstatic.com/images?q=tbn:ANd9GcTKtd578YYNfd0R_i5wjwFBIBUZaaol5bsW-hNLRZ2WwlFigZeRhMaQc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22531" name="AutoShape 8" descr="https://encrypted-tbn0.gstatic.com/images?q=tbn:ANd9GcTKtd578YYNfd0R_i5wjwFBIBUZaaol5bsW-hNLRZ2WwlFigZeRhMaQc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18" name="Title 1"/>
          <p:cNvSpPr txBox="1">
            <a:spLocks/>
          </p:cNvSpPr>
          <p:nvPr/>
        </p:nvSpPr>
        <p:spPr>
          <a:xfrm>
            <a:off x="1905000" y="5029200"/>
            <a:ext cx="5334000" cy="735013"/>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2400" dirty="0" smtClean="0">
                <a:solidFill>
                  <a:srgbClr val="FF9900"/>
                </a:solidFill>
                <a:effectLst>
                  <a:outerShdw blurRad="50800" dist="38100" dir="2700000" algn="tl" rotWithShape="0">
                    <a:prstClr val="black">
                      <a:alpha val="40000"/>
                    </a:prstClr>
                  </a:outerShdw>
                </a:effectLst>
              </a:rPr>
              <a:t>… alone, with no plan for help?</a:t>
            </a:r>
            <a:endParaRPr lang="en-US" sz="2400" dirty="0">
              <a:solidFill>
                <a:srgbClr val="FF9900"/>
              </a:solidFill>
              <a:effectLst>
                <a:outerShdw blurRad="50800" dist="38100" dir="2700000" algn="tl" rotWithShape="0">
                  <a:prstClr val="black">
                    <a:alpha val="40000"/>
                  </a:prstClr>
                </a:outerShdw>
              </a:effectLst>
            </a:endParaRPr>
          </a:p>
        </p:txBody>
      </p:sp>
      <p:pic>
        <p:nvPicPr>
          <p:cNvPr id="22533" name="Picture 6" descr="Nick Schuyler - Man Rescued From Capsized Boat Off Florida Co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990600"/>
            <a:ext cx="56578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2"/>
          <p:cNvSpPr txBox="1">
            <a:spLocks noChangeArrowheads="1"/>
          </p:cNvSpPr>
          <p:nvPr/>
        </p:nvSpPr>
        <p:spPr bwMode="auto">
          <a:xfrm>
            <a:off x="5410200" y="4522788"/>
            <a:ext cx="1981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en-US" altLang="en-US" sz="800" dirty="0">
                <a:solidFill>
                  <a:schemeClr val="bg1"/>
                </a:solidFill>
              </a:rPr>
              <a:t>Photo courtesy of U.S. Coast Guard</a:t>
            </a: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5C9C79-244B-4479-95CB-104712DA90F5}" type="slidenum">
              <a:rPr lang="en-US" altLang="en-US">
                <a:solidFill>
                  <a:srgbClr val="A6A6A6"/>
                </a:solidFill>
              </a:rPr>
              <a:pPr/>
              <a:t>4</a:t>
            </a:fld>
            <a:endParaRPr lang="en-US" altLang="en-US" dirty="0">
              <a:solidFill>
                <a:srgbClr val="A6A6A6"/>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52400"/>
            <a:ext cx="7981950" cy="685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endParaRPr lang="en-US" sz="5400" dirty="0">
              <a:solidFill>
                <a:srgbClr val="FF9900"/>
              </a:solidFill>
            </a:endParaRPr>
          </a:p>
        </p:txBody>
      </p:sp>
      <p:sp>
        <p:nvSpPr>
          <p:cNvPr id="24578" name="AutoShape 6" descr="https://encrypted-tbn0.gstatic.com/images?q=tbn:ANd9GcTKtd578YYNfd0R_i5wjwFBIBUZaaol5bsW-hNLRZ2WwlFigZeRhMaQc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24579" name="AutoShape 8" descr="https://encrypted-tbn0.gstatic.com/images?q=tbn:ANd9GcTKtd578YYNfd0R_i5wjwFBIBUZaaol5bsW-hNLRZ2WwlFigZeRhMaQc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19" name="Title 1"/>
          <p:cNvSpPr txBox="1">
            <a:spLocks/>
          </p:cNvSpPr>
          <p:nvPr/>
        </p:nvSpPr>
        <p:spPr>
          <a:xfrm>
            <a:off x="1720850" y="5029200"/>
            <a:ext cx="5657850" cy="595313"/>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2400" dirty="0" smtClean="0">
                <a:solidFill>
                  <a:srgbClr val="FF9900"/>
                </a:solidFill>
                <a:effectLst>
                  <a:outerShdw blurRad="50800" dist="38100" dir="2700000" algn="tl" rotWithShape="0">
                    <a:prstClr val="black">
                      <a:alpha val="40000"/>
                    </a:prstClr>
                  </a:outerShdw>
                </a:effectLst>
              </a:rPr>
              <a:t>… or, knowing that help will arrive?</a:t>
            </a:r>
            <a:endParaRPr lang="en-US" sz="2400" dirty="0">
              <a:solidFill>
                <a:srgbClr val="FF9900"/>
              </a:solidFill>
              <a:effectLst>
                <a:outerShdw blurRad="50800" dist="38100" dir="2700000" algn="tl" rotWithShape="0">
                  <a:prstClr val="black">
                    <a:alpha val="40000"/>
                  </a:prstClr>
                </a:outerShdw>
              </a:effectLst>
            </a:endParaRPr>
          </a:p>
        </p:txBody>
      </p:sp>
      <p:pic>
        <p:nvPicPr>
          <p:cNvPr id="24581" name="Picture 4" descr="Nick Schuyler - Man Rescued From Capsized Boat Off Florida Co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990600"/>
            <a:ext cx="56578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11"/>
          <p:cNvSpPr txBox="1">
            <a:spLocks noChangeArrowheads="1"/>
          </p:cNvSpPr>
          <p:nvPr/>
        </p:nvSpPr>
        <p:spPr bwMode="auto">
          <a:xfrm>
            <a:off x="5410200" y="4522788"/>
            <a:ext cx="1981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en-US" altLang="en-US" sz="800" dirty="0">
                <a:solidFill>
                  <a:schemeClr val="bg1"/>
                </a:solidFill>
              </a:rPr>
              <a:t>Photo courtesy of U.S. Coast Guard</a:t>
            </a: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798C9B-29FE-4F1E-868D-B9F54D758F65}" type="slidenum">
              <a:rPr lang="en-US" altLang="en-US">
                <a:solidFill>
                  <a:srgbClr val="A6A6A6"/>
                </a:solidFill>
              </a:rPr>
              <a:pPr/>
              <a:t>5</a:t>
            </a:fld>
            <a:endParaRPr lang="en-US" altLang="en-US" dirty="0">
              <a:solidFill>
                <a:srgbClr val="A6A6A6"/>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52400"/>
            <a:ext cx="7981950" cy="685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endParaRPr lang="en-US" sz="5400" dirty="0">
              <a:solidFill>
                <a:srgbClr val="FF9900"/>
              </a:solidFill>
            </a:endParaRPr>
          </a:p>
        </p:txBody>
      </p:sp>
      <p:sp>
        <p:nvSpPr>
          <p:cNvPr id="26626" name="AutoShape 6" descr="https://encrypted-tbn0.gstatic.com/images?q=tbn:ANd9GcTKtd578YYNfd0R_i5wjwFBIBUZaaol5bsW-hNLRZ2WwlFigZeRhMaQc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26627" name="AutoShape 8" descr="https://encrypted-tbn0.gstatic.com/images?q=tbn:ANd9GcTKtd578YYNfd0R_i5wjwFBIBUZaaol5bsW-hNLRZ2WwlFigZeRhMaQc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15" name="Title 1"/>
          <p:cNvSpPr txBox="1">
            <a:spLocks/>
          </p:cNvSpPr>
          <p:nvPr/>
        </p:nvSpPr>
        <p:spPr>
          <a:xfrm>
            <a:off x="269875" y="457200"/>
            <a:ext cx="8509000" cy="11430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6000" dirty="0" smtClean="0">
                <a:solidFill>
                  <a:srgbClr val="FF9900"/>
                </a:solidFill>
                <a:effectLst>
                  <a:outerShdw blurRad="50800" dist="38100" dir="2700000" algn="tl" rotWithShape="0">
                    <a:prstClr val="black">
                      <a:alpha val="40000"/>
                    </a:prstClr>
                  </a:outerShdw>
                </a:effectLst>
              </a:rPr>
              <a:t>The choice is yours:</a:t>
            </a:r>
            <a:endParaRPr lang="en-US" sz="6000" dirty="0">
              <a:solidFill>
                <a:srgbClr val="FF9900"/>
              </a:solidFill>
              <a:effectLst>
                <a:outerShdw blurRad="50800" dist="38100" dir="2700000" algn="tl" rotWithShape="0">
                  <a:prstClr val="black">
                    <a:alpha val="40000"/>
                  </a:prstClr>
                </a:outerShdw>
              </a:effectLst>
            </a:endParaRPr>
          </a:p>
        </p:txBody>
      </p:sp>
      <p:sp>
        <p:nvSpPr>
          <p:cNvPr id="18" name="Title 1"/>
          <p:cNvSpPr txBox="1">
            <a:spLocks/>
          </p:cNvSpPr>
          <p:nvPr/>
        </p:nvSpPr>
        <p:spPr>
          <a:xfrm>
            <a:off x="1004888" y="4572000"/>
            <a:ext cx="2913062" cy="6096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3200" dirty="0" smtClean="0">
                <a:solidFill>
                  <a:srgbClr val="FF9900"/>
                </a:solidFill>
                <a:effectLst>
                  <a:outerShdw blurRad="50800" dist="38100" dir="2700000" algn="tl" rotWithShape="0">
                    <a:prstClr val="black">
                      <a:alpha val="40000"/>
                    </a:prstClr>
                  </a:outerShdw>
                </a:effectLst>
              </a:rPr>
              <a:t>No plan</a:t>
            </a:r>
            <a:endParaRPr lang="en-US" sz="3200" dirty="0">
              <a:solidFill>
                <a:srgbClr val="FF9900"/>
              </a:solidFill>
              <a:effectLst>
                <a:outerShdw blurRad="50800" dist="38100" dir="2700000" algn="tl" rotWithShape="0">
                  <a:prstClr val="black">
                    <a:alpha val="40000"/>
                  </a:prstClr>
                </a:outerShdw>
              </a:effectLst>
            </a:endParaRPr>
          </a:p>
        </p:txBody>
      </p:sp>
      <p:sp>
        <p:nvSpPr>
          <p:cNvPr id="20" name="Title 1"/>
          <p:cNvSpPr txBox="1">
            <a:spLocks/>
          </p:cNvSpPr>
          <p:nvPr/>
        </p:nvSpPr>
        <p:spPr>
          <a:xfrm>
            <a:off x="5272088" y="4572000"/>
            <a:ext cx="2913062" cy="6096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3200" dirty="0" smtClean="0">
                <a:solidFill>
                  <a:srgbClr val="FF9900"/>
                </a:solidFill>
                <a:effectLst>
                  <a:outerShdw blurRad="50800" dist="38100" dir="2700000" algn="tl" rotWithShape="0">
                    <a:prstClr val="black">
                      <a:alpha val="40000"/>
                    </a:prstClr>
                  </a:outerShdw>
                </a:effectLst>
              </a:rPr>
              <a:t>Float Plan</a:t>
            </a:r>
            <a:endParaRPr lang="en-US" sz="3200" dirty="0">
              <a:solidFill>
                <a:srgbClr val="FF9900"/>
              </a:solidFill>
              <a:effectLst>
                <a:outerShdw blurRad="50800" dist="38100" dir="2700000" algn="tl" rotWithShape="0">
                  <a:prstClr val="black">
                    <a:alpha val="40000"/>
                  </a:prstClr>
                </a:outerShdw>
              </a:effectLst>
            </a:endParaRPr>
          </a:p>
        </p:txBody>
      </p:sp>
      <p:grpSp>
        <p:nvGrpSpPr>
          <p:cNvPr id="10" name="Group 9"/>
          <p:cNvGrpSpPr>
            <a:grpSpLocks/>
          </p:cNvGrpSpPr>
          <p:nvPr/>
        </p:nvGrpSpPr>
        <p:grpSpPr bwMode="auto">
          <a:xfrm>
            <a:off x="4811713" y="1985963"/>
            <a:ext cx="3703637" cy="2468562"/>
            <a:chOff x="4812031" y="1985807"/>
            <a:chExt cx="3703319" cy="2468880"/>
          </a:xfrm>
        </p:grpSpPr>
        <p:pic>
          <p:nvPicPr>
            <p:cNvPr id="26637" name="Picture 4" descr="Nick Schuyler - Man Rescued From Capsized Boat Off Florida Co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031" y="1985807"/>
              <a:ext cx="3703319"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Box 16"/>
            <p:cNvSpPr txBox="1">
              <a:spLocks noChangeArrowheads="1"/>
            </p:cNvSpPr>
            <p:nvPr/>
          </p:nvSpPr>
          <p:spPr bwMode="auto">
            <a:xfrm>
              <a:off x="6531934" y="4237824"/>
              <a:ext cx="198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en-US" altLang="en-US" sz="800" dirty="0">
                  <a:solidFill>
                    <a:schemeClr val="bg1"/>
                  </a:solidFill>
                </a:rPr>
                <a:t>Photo courtesy of U.S. Coast Guard</a:t>
              </a:r>
            </a:p>
          </p:txBody>
        </p:sp>
      </p:grpSp>
      <p:grpSp>
        <p:nvGrpSpPr>
          <p:cNvPr id="8" name="Group 7"/>
          <p:cNvGrpSpPr>
            <a:grpSpLocks/>
          </p:cNvGrpSpPr>
          <p:nvPr/>
        </p:nvGrpSpPr>
        <p:grpSpPr bwMode="auto">
          <a:xfrm>
            <a:off x="623888" y="1981200"/>
            <a:ext cx="3703637" cy="2471738"/>
            <a:chOff x="623408" y="1981200"/>
            <a:chExt cx="3703982" cy="2472068"/>
          </a:xfrm>
        </p:grpSpPr>
        <p:pic>
          <p:nvPicPr>
            <p:cNvPr id="26635" name="Picture 6" descr="Nick Schuyler - Man Rescued From Capsized Boat Off Florida Co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08" y="1981200"/>
              <a:ext cx="3703319"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8"/>
            <p:cNvSpPr txBox="1">
              <a:spLocks noChangeArrowheads="1"/>
            </p:cNvSpPr>
            <p:nvPr/>
          </p:nvSpPr>
          <p:spPr bwMode="auto">
            <a:xfrm>
              <a:off x="2690035" y="4237824"/>
              <a:ext cx="1637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en-US" altLang="en-US" sz="800" dirty="0">
                  <a:solidFill>
                    <a:schemeClr val="bg1"/>
                  </a:solidFill>
                </a:rPr>
                <a:t>Photo courtesy of U.S. Coast Guard</a:t>
              </a:r>
            </a:p>
          </p:txBody>
        </p:sp>
      </p:gr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06F4E5-8EBC-42F0-A0C7-80CDC4175C6D}" type="slidenum">
              <a:rPr lang="en-US" altLang="en-US">
                <a:solidFill>
                  <a:srgbClr val="A6A6A6"/>
                </a:solidFill>
              </a:rPr>
              <a:pPr/>
              <a:t>6</a:t>
            </a:fld>
            <a:endParaRPr lang="en-US" altLang="en-US" dirty="0">
              <a:solidFill>
                <a:srgbClr val="A6A6A6"/>
              </a:solidFill>
            </a:endParaRPr>
          </a:p>
        </p:txBody>
      </p:sp>
      <p:sp>
        <p:nvSpPr>
          <p:cNvPr id="16" name="Title 1"/>
          <p:cNvSpPr txBox="1">
            <a:spLocks/>
          </p:cNvSpPr>
          <p:nvPr/>
        </p:nvSpPr>
        <p:spPr>
          <a:xfrm>
            <a:off x="3106738" y="4572000"/>
            <a:ext cx="2913062" cy="6096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3200" dirty="0" smtClean="0">
                <a:solidFill>
                  <a:srgbClr val="FF9900"/>
                </a:solidFill>
                <a:effectLst>
                  <a:outerShdw blurRad="50800" dist="38100" dir="2700000" algn="tl" rotWithShape="0">
                    <a:prstClr val="black">
                      <a:alpha val="40000"/>
                    </a:prstClr>
                  </a:outerShdw>
                </a:effectLst>
              </a:rPr>
              <a:t>OR</a:t>
            </a:r>
            <a:endParaRPr lang="en-US" sz="3200" dirty="0">
              <a:solidFill>
                <a:srgbClr val="FF9900"/>
              </a:solidFill>
              <a:effectLst>
                <a:outerShdw blurRad="50800" dist="38100" dir="2700000" algn="tl" rotWithShape="0">
                  <a:prstClr val="black">
                    <a:alpha val="40000"/>
                  </a:prst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4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140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nodeType="afterGroup">
                            <p:stCondLst>
                              <p:cond delay="1900"/>
                            </p:stCondLst>
                            <p:childTnLst>
                              <p:par>
                                <p:cTn id="16" presetID="53" presetClass="entr" presetSubtype="16" fill="hold" nodeType="afterEffect">
                                  <p:stCondLst>
                                    <p:cond delay="14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14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14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6" descr="https://encrypted-tbn0.gstatic.com/images?q=tbn:ANd9GcTKtd578YYNfd0R_i5wjwFBIBUZaaol5bsW-hNLRZ2WwlFigZeRhMaQc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15" name="Title 1"/>
          <p:cNvSpPr txBox="1">
            <a:spLocks/>
          </p:cNvSpPr>
          <p:nvPr/>
        </p:nvSpPr>
        <p:spPr>
          <a:xfrm>
            <a:off x="495300" y="1905000"/>
            <a:ext cx="3467100" cy="2209800"/>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3200" dirty="0" smtClean="0">
                <a:solidFill>
                  <a:srgbClr val="FF9900"/>
                </a:solidFill>
                <a:effectLst>
                  <a:outerShdw blurRad="50800" dist="38100" dir="2700000" algn="tl" rotWithShape="0">
                    <a:prstClr val="black">
                      <a:alpha val="40000"/>
                    </a:prstClr>
                  </a:outerShdw>
                </a:effectLst>
              </a:rPr>
              <a:t>Of course,</a:t>
            </a:r>
          </a:p>
          <a:p>
            <a:pPr fontAlgn="auto">
              <a:spcAft>
                <a:spcPts val="0"/>
              </a:spcAft>
              <a:defRPr/>
            </a:pPr>
            <a:r>
              <a:rPr lang="en-US" sz="3200" dirty="0" smtClean="0">
                <a:solidFill>
                  <a:srgbClr val="FF9900"/>
                </a:solidFill>
                <a:effectLst>
                  <a:outerShdw blurRad="50800" dist="38100" dir="2700000" algn="tl" rotWithShape="0">
                    <a:prstClr val="black">
                      <a:alpha val="40000"/>
                    </a:prstClr>
                  </a:outerShdw>
                </a:effectLst>
              </a:rPr>
              <a:t> there’s always the</a:t>
            </a:r>
          </a:p>
          <a:p>
            <a:pPr fontAlgn="auto">
              <a:spcAft>
                <a:spcPts val="0"/>
              </a:spcAft>
              <a:defRPr/>
            </a:pPr>
            <a:r>
              <a:rPr lang="en-US" sz="3200" dirty="0" smtClean="0">
                <a:solidFill>
                  <a:srgbClr val="FF9900"/>
                </a:solidFill>
                <a:effectLst>
                  <a:outerShdw blurRad="50800" dist="38100" dir="2700000" algn="tl" rotWithShape="0">
                    <a:prstClr val="black">
                      <a:alpha val="40000"/>
                    </a:prstClr>
                  </a:outerShdw>
                </a:effectLst>
              </a:rPr>
              <a:t> “stay ashore” plan.</a:t>
            </a:r>
            <a:endParaRPr lang="en-US" sz="3200" dirty="0">
              <a:solidFill>
                <a:srgbClr val="FF9900"/>
              </a:solidFill>
              <a:effectLst>
                <a:outerShdw blurRad="50800" dist="38100" dir="2700000" algn="tl" rotWithShape="0">
                  <a:prstClr val="black">
                    <a:alpha val="40000"/>
                  </a:prstClr>
                </a:outerShdw>
              </a:effectLst>
            </a:endParaRPr>
          </a:p>
        </p:txBody>
      </p:sp>
      <p:sp>
        <p:nvSpPr>
          <p:cNvPr id="2" name="Footer Placeholder 1"/>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F8749D-B0BB-434A-B1A8-C6002AB2D452}" type="slidenum">
              <a:rPr lang="en-US" altLang="en-US">
                <a:solidFill>
                  <a:srgbClr val="A6A6A6"/>
                </a:solidFill>
              </a:rPr>
              <a:pPr/>
              <a:t>7</a:t>
            </a:fld>
            <a:endParaRPr lang="en-US" altLang="en-US" dirty="0">
              <a:solidFill>
                <a:srgbClr val="A6A6A6"/>
              </a:solidFill>
            </a:endParaRPr>
          </a:p>
        </p:txBody>
      </p:sp>
      <p:grpSp>
        <p:nvGrpSpPr>
          <p:cNvPr id="6" name="Group 5"/>
          <p:cNvGrpSpPr>
            <a:grpSpLocks/>
          </p:cNvGrpSpPr>
          <p:nvPr/>
        </p:nvGrpSpPr>
        <p:grpSpPr bwMode="auto">
          <a:xfrm>
            <a:off x="4724400" y="381000"/>
            <a:ext cx="3902075" cy="5856288"/>
            <a:chOff x="4724400" y="500488"/>
            <a:chExt cx="3902075" cy="5857023"/>
          </a:xfrm>
        </p:grpSpPr>
        <p:pic>
          <p:nvPicPr>
            <p:cNvPr id="28678" name="Picture 2" descr="C:\Users\Work\AppData\Local\Temp\MP9004424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0488"/>
              <a:ext cx="3902075" cy="585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7"/>
            <p:cNvSpPr txBox="1">
              <a:spLocks noChangeArrowheads="1"/>
            </p:cNvSpPr>
            <p:nvPr/>
          </p:nvSpPr>
          <p:spPr bwMode="auto">
            <a:xfrm>
              <a:off x="6645275" y="6137738"/>
              <a:ext cx="1981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en-US" altLang="en-US" sz="800" dirty="0">
                  <a:solidFill>
                    <a:schemeClr val="bg1"/>
                  </a:solidFill>
                </a:rPr>
                <a:t>Photo courtesy of Microsoft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 y="0"/>
            <a:ext cx="9144000" cy="6858000"/>
          </a:xfrm>
          <a:prstGeom prst="rect">
            <a:avLst/>
          </a:prstGeom>
          <a:gradFill>
            <a:gsLst>
              <a:gs pos="30000">
                <a:srgbClr val="8ED7FF"/>
              </a:gs>
              <a:gs pos="46000">
                <a:srgbClr val="96D9FF"/>
              </a:gs>
              <a:gs pos="59000">
                <a:srgbClr val="A7DEFF"/>
              </a:gs>
              <a:gs pos="81000">
                <a:srgbClr val="C5E8FF"/>
              </a:gs>
              <a:gs pos="91000">
                <a:srgbClr val="D1ECFF"/>
              </a:gs>
              <a:gs pos="0">
                <a:schemeClr val="accent1">
                  <a:tint val="66000"/>
                  <a:satMod val="160000"/>
                </a:schemeClr>
              </a:gs>
              <a:gs pos="7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2BB3FC"/>
              </a:solidFill>
            </a:endParaRPr>
          </a:p>
        </p:txBody>
      </p:sp>
      <p:sp>
        <p:nvSpPr>
          <p:cNvPr id="5" name="Title 1"/>
          <p:cNvSpPr txBox="1">
            <a:spLocks/>
          </p:cNvSpPr>
          <p:nvPr/>
        </p:nvSpPr>
        <p:spPr>
          <a:xfrm>
            <a:off x="1019175" y="609600"/>
            <a:ext cx="7086600" cy="708025"/>
          </a:xfrm>
          <a:prstGeom prst="rect">
            <a:avLst/>
          </a:prstGeom>
        </p:spPr>
        <p:txBody>
          <a:bodyPr/>
          <a:lstStyle>
            <a:lvl1pPr algn="ctr"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stStyle>
          <a:p>
            <a:pPr fontAlgn="auto">
              <a:spcAft>
                <a:spcPts val="0"/>
              </a:spcAft>
              <a:defRPr/>
            </a:pPr>
            <a:r>
              <a:rPr lang="en-US" sz="4000" dirty="0" smtClean="0">
                <a:solidFill>
                  <a:srgbClr val="FF9900"/>
                </a:solidFill>
                <a:effectLst>
                  <a:outerShdw blurRad="50800" dist="38100" dir="2700000" algn="tl" rotWithShape="0">
                    <a:prstClr val="black">
                      <a:alpha val="40000"/>
                    </a:prstClr>
                  </a:outerShdw>
                </a:effectLst>
              </a:rPr>
              <a:t>Agenda</a:t>
            </a:r>
          </a:p>
        </p:txBody>
      </p:sp>
      <p:sp>
        <p:nvSpPr>
          <p:cNvPr id="30723" name="Content Placeholder 2"/>
          <p:cNvSpPr txBox="1">
            <a:spLocks/>
          </p:cNvSpPr>
          <p:nvPr/>
        </p:nvSpPr>
        <p:spPr bwMode="auto">
          <a:xfrm>
            <a:off x="1022350" y="1676400"/>
            <a:ext cx="70866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Calibri" panose="020F0502020204030204" pitchFamily="34" charset="0"/>
              <a:buAutoNum type="arabicPeriod"/>
            </a:pPr>
            <a:r>
              <a:rPr lang="en-US" altLang="en-US" sz="3200" dirty="0"/>
              <a:t>What is a Float Plan</a:t>
            </a:r>
          </a:p>
          <a:p>
            <a:pPr>
              <a:spcBef>
                <a:spcPct val="20000"/>
              </a:spcBef>
              <a:buFont typeface="Calibri" panose="020F0502020204030204" pitchFamily="34" charset="0"/>
              <a:buAutoNum type="arabicPeriod"/>
            </a:pPr>
            <a:r>
              <a:rPr lang="en-US" altLang="en-US" sz="3200" dirty="0"/>
              <a:t>USCG Float Plan </a:t>
            </a:r>
            <a:r>
              <a:rPr lang="en-US" altLang="en-US" sz="3200" dirty="0" smtClean="0"/>
              <a:t>Structure</a:t>
            </a:r>
            <a:endParaRPr lang="en-US" altLang="en-US" sz="3200" dirty="0"/>
          </a:p>
          <a:p>
            <a:pPr>
              <a:spcBef>
                <a:spcPct val="20000"/>
              </a:spcBef>
              <a:buFont typeface="Calibri" panose="020F0502020204030204" pitchFamily="34" charset="0"/>
              <a:buAutoNum type="arabicPeriod"/>
            </a:pPr>
            <a:r>
              <a:rPr lang="en-US" altLang="en-US" sz="3200" dirty="0"/>
              <a:t>Creating your Master Copy</a:t>
            </a:r>
          </a:p>
          <a:p>
            <a:pPr>
              <a:spcBef>
                <a:spcPct val="20000"/>
              </a:spcBef>
              <a:buFont typeface="Calibri" panose="020F0502020204030204" pitchFamily="34" charset="0"/>
              <a:buAutoNum type="arabicPeriod"/>
            </a:pPr>
            <a:r>
              <a:rPr lang="en-US" altLang="en-US" sz="3200" dirty="0"/>
              <a:t>Putting your Plan in Action</a:t>
            </a:r>
          </a:p>
          <a:p>
            <a:pPr>
              <a:spcBef>
                <a:spcPct val="20000"/>
              </a:spcBef>
              <a:buFont typeface="Calibri" panose="020F0502020204030204" pitchFamily="34" charset="0"/>
              <a:buAutoNum type="arabicPeriod"/>
            </a:pPr>
            <a:r>
              <a:rPr lang="en-US" altLang="en-US" sz="3200" dirty="0"/>
              <a:t>Computer Requirements</a:t>
            </a:r>
          </a:p>
          <a:p>
            <a:pPr>
              <a:spcBef>
                <a:spcPct val="20000"/>
              </a:spcBef>
              <a:buFont typeface="Calibri" panose="020F0502020204030204" pitchFamily="34" charset="0"/>
              <a:buAutoNum type="arabicPeriod"/>
            </a:pPr>
            <a:r>
              <a:rPr lang="en-US" altLang="en-US" sz="3200" dirty="0"/>
              <a:t>Questions &amp; Answers</a:t>
            </a:r>
          </a:p>
          <a:p>
            <a:pPr>
              <a:spcBef>
                <a:spcPct val="20000"/>
              </a:spcBef>
              <a:buFont typeface="Calibri" panose="020F0502020204030204" pitchFamily="34" charset="0"/>
              <a:buAutoNum type="arabicPeriod"/>
            </a:pPr>
            <a:r>
              <a:rPr lang="en-US" altLang="en-US" sz="3200" dirty="0"/>
              <a:t>Where do you get the USCG Float Plan</a:t>
            </a:r>
          </a:p>
        </p:txBody>
      </p:sp>
      <p:pic>
        <p:nvPicPr>
          <p:cNvPr id="3072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374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dirty="0" smtClean="0"/>
              <a:t>Copyright 2016 </a:t>
            </a:r>
            <a:r>
              <a:rPr lang="en-US" dirty="0"/>
              <a:t>Coast Guard Auxiliary Association, Inc.  All rights reserved.</a:t>
            </a:r>
          </a:p>
        </p:txBody>
      </p:sp>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D893CE-3398-4CDF-82B7-9D79695CE1D1}" type="slidenum">
              <a:rPr lang="en-US" altLang="en-US">
                <a:solidFill>
                  <a:srgbClr val="A6A6A6"/>
                </a:solidFill>
              </a:rPr>
              <a:pPr/>
              <a:t>8</a:t>
            </a:fld>
            <a:endParaRPr lang="en-US" altLang="en-US" dirty="0">
              <a:solidFill>
                <a:srgbClr val="A6A6A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0"/>
            <a:ext cx="8686800" cy="1143000"/>
          </a:xfrm>
        </p:spPr>
        <p:txBody>
          <a:bodyPr/>
          <a:lstStyle/>
          <a:p>
            <a:pPr fontAlgn="auto">
              <a:spcAft>
                <a:spcPts val="0"/>
              </a:spcAft>
              <a:defRPr/>
            </a:pPr>
            <a:r>
              <a:rPr lang="en-US" sz="4000" dirty="0" smtClean="0">
                <a:effectLst>
                  <a:outerShdw blurRad="50800" dist="38100" dir="2700000" algn="tl" rotWithShape="0">
                    <a:prstClr val="black">
                      <a:alpha val="40000"/>
                    </a:prstClr>
                  </a:outerShdw>
                </a:effectLst>
              </a:rPr>
              <a:t>What Is A Float Plan?</a:t>
            </a:r>
            <a:endParaRPr lang="en-US" sz="4000" dirty="0">
              <a:effectLst>
                <a:outerShdw blurRad="50800" dist="38100" dir="2700000" algn="tl" rotWithShape="0">
                  <a:prstClr val="black">
                    <a:alpha val="40000"/>
                  </a:prstClr>
                </a:outerShdw>
              </a:effectLst>
            </a:endParaRPr>
          </a:p>
        </p:txBody>
      </p:sp>
      <p:sp>
        <p:nvSpPr>
          <p:cNvPr id="32770" name="Content Placeholder 2"/>
          <p:cNvSpPr>
            <a:spLocks noGrp="1"/>
          </p:cNvSpPr>
          <p:nvPr>
            <p:ph idx="1"/>
          </p:nvPr>
        </p:nvSpPr>
        <p:spPr>
          <a:xfrm>
            <a:off x="373063" y="1538288"/>
            <a:ext cx="4343400" cy="4835525"/>
          </a:xfrm>
        </p:spPr>
        <p:txBody>
          <a:bodyPr/>
          <a:lstStyle/>
          <a:p>
            <a:pPr marL="0" indent="0">
              <a:buFont typeface="Arial" panose="020B0604020202020204" pitchFamily="34" charset="0"/>
              <a:buNone/>
            </a:pPr>
            <a:r>
              <a:rPr lang="en-US" altLang="en-US" sz="2400" dirty="0" smtClean="0"/>
              <a:t>A written statement filed with a person on shore – that specifically describes the vessel, equipment, crew, and itinerary of a planned voyage.</a:t>
            </a:r>
          </a:p>
        </p:txBody>
      </p:sp>
      <p:pic>
        <p:nvPicPr>
          <p:cNvPr id="10" name="Picture 9"/>
          <p:cNvPicPr>
            <a:picLocks noChangeAspect="1"/>
          </p:cNvPicPr>
          <p:nvPr/>
        </p:nvPicPr>
        <p:blipFill>
          <a:blip r:embed="rId3"/>
          <a:stretch>
            <a:fillRect/>
          </a:stretch>
        </p:blipFill>
        <p:spPr>
          <a:xfrm>
            <a:off x="5080000" y="1676400"/>
            <a:ext cx="3530600" cy="4572000"/>
          </a:xfrm>
          <a:prstGeom prst="rect">
            <a:avLst/>
          </a:prstGeom>
          <a:ln w="3175">
            <a:solidFill>
              <a:schemeClr val="tx1"/>
            </a:solidFill>
          </a:ln>
          <a:effectLst>
            <a:outerShdw blurRad="50800" dist="38100" dir="2700000" algn="tl" rotWithShape="0">
              <a:prstClr val="black">
                <a:alpha val="40000"/>
              </a:prstClr>
            </a:outerShdw>
          </a:effectLst>
        </p:spPr>
      </p:pic>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en-US" dirty="0" smtClean="0">
                <a:solidFill>
                  <a:srgbClr val="898989"/>
                </a:solidFill>
              </a:rPr>
              <a:t>Copyright 2016 </a:t>
            </a:r>
            <a:r>
              <a:rPr lang="en-US" altLang="en-US" dirty="0">
                <a:solidFill>
                  <a:srgbClr val="898989"/>
                </a:solidFill>
              </a:rPr>
              <a:t>Coast Guard Auxiliary Association, Inc.  All rights reserved.</a:t>
            </a: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84510AE-BB35-43D3-B923-684FD374DB60}" type="slidenum">
              <a:rPr lang="en-US" altLang="en-US">
                <a:solidFill>
                  <a:srgbClr val="898989"/>
                </a:solidFill>
              </a:rPr>
              <a:pPr/>
              <a:t>9</a:t>
            </a:fld>
            <a:endParaRPr lang="en-US" altLang="en-US" dirty="0">
              <a:solidFill>
                <a:srgbClr val="898989"/>
              </a:solidFill>
            </a:endParaRPr>
          </a:p>
        </p:txBody>
      </p:sp>
    </p:spTree>
  </p:cSld>
  <p:clrMapOvr>
    <a:masterClrMapping/>
  </p:clrMapOvr>
</p:sld>
</file>

<file path=ppt/theme/theme1.xml><?xml version="1.0" encoding="utf-8"?>
<a:theme xmlns:a="http://schemas.openxmlformats.org/drawingml/2006/main" name="TS101881344">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310BA1-D636-4FA6-8511-A91491A64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TS101881344</Template>
  <TotalTime>9288</TotalTime>
  <Words>4694</Words>
  <Application>Microsoft Office PowerPoint</Application>
  <PresentationFormat>On-screen Show (4:3)</PresentationFormat>
  <Paragraphs>546</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Swis721 BlkOul BT</vt:lpstr>
      <vt:lpstr>Wingdings</vt:lpstr>
      <vt:lpstr>TS101881344</vt:lpstr>
      <vt:lpstr>PowerPoint Presentation</vt:lpstr>
      <vt:lpstr>Float Plan</vt:lpstr>
      <vt:lpstr>PowerPoint Presentation</vt:lpstr>
      <vt:lpstr>PowerPoint Presentation</vt:lpstr>
      <vt:lpstr>PowerPoint Presentation</vt:lpstr>
      <vt:lpstr>PowerPoint Presentation</vt:lpstr>
      <vt:lpstr>PowerPoint Presentation</vt:lpstr>
      <vt:lpstr>PowerPoint Presentation</vt:lpstr>
      <vt:lpstr>What Is A Float Plan?</vt:lpstr>
      <vt:lpstr>Why Prepare a Float Plan</vt:lpstr>
      <vt:lpstr>Benefits of the USCG Float Plan</vt:lpstr>
      <vt:lpstr>Who should prepare a float plan?</vt:lpstr>
      <vt:lpstr>PowerPoint Presentation</vt:lpstr>
      <vt:lpstr>USCG Float Plan Structure</vt:lpstr>
      <vt:lpstr>USCG Float Plan Structure</vt:lpstr>
      <vt:lpstr>USCG Float Plan Structure  Vessel</vt:lpstr>
      <vt:lpstr>USCG Float Plan Structure Safety &amp; Survival</vt:lpstr>
      <vt:lpstr>USCG Float Plan Structure Persons Onboard</vt:lpstr>
      <vt:lpstr>USCG Float Plan Structure Contacts</vt:lpstr>
      <vt:lpstr>USCG Float Plan Structure Itinerary</vt:lpstr>
      <vt:lpstr>USCG Float Plan Structure Itinerary (continued)</vt:lpstr>
      <vt:lpstr>USCG Float Plan Structure Boating Emergency Guide™</vt:lpstr>
      <vt:lpstr>PowerPoint Presentation</vt:lpstr>
      <vt:lpstr>Creating A Master Copy</vt:lpstr>
      <vt:lpstr>Creating A Master Copy</vt:lpstr>
      <vt:lpstr>Types of Float Plans</vt:lpstr>
      <vt:lpstr>PowerPoint Presentation</vt:lpstr>
      <vt:lpstr>Putting Your Plan Into Action</vt:lpstr>
      <vt:lpstr>Putting Your Plan Into Action Step 1 - Preparation</vt:lpstr>
      <vt:lpstr>Putting Your Plan Into Action Step 2 – Filing Your Plan</vt:lpstr>
      <vt:lpstr>Putting Your Plan Into Action Step 2 – Filing Your Plan (continued)</vt:lpstr>
      <vt:lpstr>Putting Your Plan Into Action Step 3 – Changing Your Plan</vt:lpstr>
      <vt:lpstr>Putting Your Plan Into Action Step 4 – Closing Your Plan</vt:lpstr>
      <vt:lpstr>PowerPoint Presentation</vt:lpstr>
      <vt:lpstr>USCG Float Plan Computer Requirements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Float Plans - A Life Saving Device</dc:title>
  <dc:subject>Boating Safety</dc:subject>
  <dc:creator>Vern Jansky BC-AWP</dc:creator>
  <cp:keywords>Float Plan</cp:keywords>
  <dc:description>How to use the USCG Float Plan.  Created 03/11/2014.
Editors: Dstroup, Rlaurer</dc:description>
  <cp:lastModifiedBy>Dan Stroup</cp:lastModifiedBy>
  <cp:revision>1772</cp:revision>
  <cp:lastPrinted>2014-03-27T19:11:05Z</cp:lastPrinted>
  <dcterms:created xsi:type="dcterms:W3CDTF">2012-06-09T16:54:23Z</dcterms:created>
  <dcterms:modified xsi:type="dcterms:W3CDTF">2016-02-15T23:55:13Z</dcterms:modified>
  <cp:category>Education</cp:category>
  <cp:contentStatus>Reviewed</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TC018813449991</vt:lpwstr>
  </property>
</Properties>
</file>