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126"/>
      </p:cViewPr>
      <p:guideLst/>
    </p:cSldViewPr>
  </p:slideViewPr>
  <p:notesTextViewPr>
    <p:cViewPr>
      <p:scale>
        <a:sx n="1" d="1"/>
        <a:sy n="1" d="1"/>
      </p:scale>
      <p:origin x="0" y="0"/>
    </p:cViewPr>
  </p:notesTextViewPr>
  <p:notesViewPr>
    <p:cSldViewPr snapToGrid="0">
      <p:cViewPr>
        <p:scale>
          <a:sx n="100" d="100"/>
          <a:sy n="100" d="100"/>
        </p:scale>
        <p:origin x="25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84238" y="190500"/>
            <a:ext cx="5634037"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315666" y="3609161"/>
            <a:ext cx="6478660" cy="498949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343375" y="9015917"/>
            <a:ext cx="757456" cy="372558"/>
          </a:xfrm>
          <a:prstGeom prst="rect">
            <a:avLst/>
          </a:prstGeom>
        </p:spPr>
        <p:txBody>
          <a:bodyPr vert="horz" lIns="94229" tIns="47114" rIns="94229" bIns="47114" rtlCol="0" anchor="b"/>
          <a:lstStyle>
            <a:lvl1pPr algn="r">
              <a:defRPr sz="1200"/>
            </a:lvl1pPr>
          </a:lstStyle>
          <a:p>
            <a:fld id="{D8AAF4FE-1EC2-41BF-9E1F-1D60F871BC2F}" type="slidenum">
              <a:rPr lang="en-US" smtClean="0"/>
              <a:t>‹#›</a:t>
            </a:fld>
            <a:endParaRPr lang="en-US"/>
          </a:p>
        </p:txBody>
      </p:sp>
    </p:spTree>
    <p:extLst>
      <p:ext uri="{BB962C8B-B14F-4D97-AF65-F5344CB8AC3E}">
        <p14:creationId xmlns:p14="http://schemas.microsoft.com/office/powerpoint/2010/main" val="413401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Many exciting courses are available for flotillas to teach to the boating public—some range in length from one-day to courses designed for eight or more sessions. The key to getting students into our classes is to publicize the availability of these courses. The ANSC 7023 Form places your Public Education schedule on the National Website. </a:t>
            </a:r>
          </a:p>
          <a:p>
            <a:endParaRPr lang="en-US" dirty="0"/>
          </a:p>
          <a:p>
            <a:r>
              <a:rPr lang="en-US" dirty="0"/>
              <a:t>The National Website (</a:t>
            </a:r>
            <a:r>
              <a:rPr lang="en-US" dirty="0">
                <a:hlinkClick r:id="rId3"/>
              </a:rPr>
              <a:t>www.cgaux.org</a:t>
            </a:r>
            <a:r>
              <a:rPr lang="en-US" dirty="0"/>
              <a:t>) is the direct link for most search engines (i.e., Google, Duck </a:t>
            </a:r>
            <a:r>
              <a:rPr lang="en-US" dirty="0" err="1"/>
              <a:t>Duck</a:t>
            </a:r>
            <a:r>
              <a:rPr lang="en-US" dirty="0"/>
              <a:t> Go, Bing, etc.). It is also linked from most states when a potential student searches their local boating safety class options.</a:t>
            </a:r>
          </a:p>
          <a:p>
            <a:endParaRPr lang="en-US" dirty="0"/>
          </a:p>
          <a:p>
            <a:r>
              <a:rPr lang="en-US" dirty="0"/>
              <a:t>The following information leads you, step-by-step, to completing the ANSC 7023 form to get your classes listed. Ideally, the Public Education Officer will enter this information as soon as the class schedule is established for the year or when there is a change to the class offerings.</a:t>
            </a:r>
          </a:p>
        </p:txBody>
      </p:sp>
      <p:sp>
        <p:nvSpPr>
          <p:cNvPr id="4" name="Slide Number Placeholder 3"/>
          <p:cNvSpPr>
            <a:spLocks noGrp="1"/>
          </p:cNvSpPr>
          <p:nvPr>
            <p:ph type="sldNum" sz="quarter" idx="5"/>
          </p:nvPr>
        </p:nvSpPr>
        <p:spPr/>
        <p:txBody>
          <a:bodyPr/>
          <a:lstStyle/>
          <a:p>
            <a:fld id="{D8AAF4FE-1EC2-41BF-9E1F-1D60F871BC2F}" type="slidenum">
              <a:rPr lang="en-US" smtClean="0"/>
              <a:t>1</a:t>
            </a:fld>
            <a:endParaRPr lang="en-US"/>
          </a:p>
        </p:txBody>
      </p:sp>
    </p:spTree>
    <p:extLst>
      <p:ext uri="{BB962C8B-B14F-4D97-AF65-F5344CB8AC3E}">
        <p14:creationId xmlns:p14="http://schemas.microsoft.com/office/powerpoint/2010/main" val="347126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10</a:t>
            </a:fld>
            <a:endParaRPr lang="en-US"/>
          </a:p>
        </p:txBody>
      </p:sp>
    </p:spTree>
    <p:extLst>
      <p:ext uri="{BB962C8B-B14F-4D97-AF65-F5344CB8AC3E}">
        <p14:creationId xmlns:p14="http://schemas.microsoft.com/office/powerpoint/2010/main" val="374165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11</a:t>
            </a:fld>
            <a:endParaRPr lang="en-US"/>
          </a:p>
        </p:txBody>
      </p:sp>
    </p:spTree>
    <p:extLst>
      <p:ext uri="{BB962C8B-B14F-4D97-AF65-F5344CB8AC3E}">
        <p14:creationId xmlns:p14="http://schemas.microsoft.com/office/powerpoint/2010/main" val="154045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12</a:t>
            </a:fld>
            <a:endParaRPr lang="en-US"/>
          </a:p>
        </p:txBody>
      </p:sp>
    </p:spTree>
    <p:extLst>
      <p:ext uri="{BB962C8B-B14F-4D97-AF65-F5344CB8AC3E}">
        <p14:creationId xmlns:p14="http://schemas.microsoft.com/office/powerpoint/2010/main" val="114883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13</a:t>
            </a:fld>
            <a:endParaRPr lang="en-US"/>
          </a:p>
        </p:txBody>
      </p:sp>
    </p:spTree>
    <p:extLst>
      <p:ext uri="{BB962C8B-B14F-4D97-AF65-F5344CB8AC3E}">
        <p14:creationId xmlns:p14="http://schemas.microsoft.com/office/powerpoint/2010/main" val="242624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14</a:t>
            </a:fld>
            <a:endParaRPr lang="en-US"/>
          </a:p>
        </p:txBody>
      </p:sp>
    </p:spTree>
    <p:extLst>
      <p:ext uri="{BB962C8B-B14F-4D97-AF65-F5344CB8AC3E}">
        <p14:creationId xmlns:p14="http://schemas.microsoft.com/office/powerpoint/2010/main" val="92110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15</a:t>
            </a:fld>
            <a:endParaRPr lang="en-US"/>
          </a:p>
        </p:txBody>
      </p:sp>
    </p:spTree>
    <p:extLst>
      <p:ext uri="{BB962C8B-B14F-4D97-AF65-F5344CB8AC3E}">
        <p14:creationId xmlns:p14="http://schemas.microsoft.com/office/powerpoint/2010/main" val="290675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16</a:t>
            </a:fld>
            <a:endParaRPr lang="en-US"/>
          </a:p>
        </p:txBody>
      </p:sp>
    </p:spTree>
    <p:extLst>
      <p:ext uri="{BB962C8B-B14F-4D97-AF65-F5344CB8AC3E}">
        <p14:creationId xmlns:p14="http://schemas.microsoft.com/office/powerpoint/2010/main" val="52320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17</a:t>
            </a:fld>
            <a:endParaRPr lang="en-US"/>
          </a:p>
        </p:txBody>
      </p:sp>
    </p:spTree>
    <p:extLst>
      <p:ext uri="{BB962C8B-B14F-4D97-AF65-F5344CB8AC3E}">
        <p14:creationId xmlns:p14="http://schemas.microsoft.com/office/powerpoint/2010/main" val="1339737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18</a:t>
            </a:fld>
            <a:endParaRPr lang="en-US"/>
          </a:p>
        </p:txBody>
      </p:sp>
    </p:spTree>
    <p:extLst>
      <p:ext uri="{BB962C8B-B14F-4D97-AF65-F5344CB8AC3E}">
        <p14:creationId xmlns:p14="http://schemas.microsoft.com/office/powerpoint/2010/main" val="3024658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19</a:t>
            </a:fld>
            <a:endParaRPr lang="en-US"/>
          </a:p>
        </p:txBody>
      </p:sp>
    </p:spTree>
    <p:extLst>
      <p:ext uri="{BB962C8B-B14F-4D97-AF65-F5344CB8AC3E}">
        <p14:creationId xmlns:p14="http://schemas.microsoft.com/office/powerpoint/2010/main" val="10618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The ANSC Form is accessed from the National Coast Guard Auxiliary Forms Warehouse – PDF Forms. To get there, go to </a:t>
            </a:r>
            <a:r>
              <a:rPr lang="en-US" dirty="0">
                <a:hlinkClick r:id="rId3"/>
              </a:rPr>
              <a:t>www.cgaux.org</a:t>
            </a:r>
            <a:r>
              <a:rPr lang="en-US" dirty="0"/>
              <a:t>, see the top menu, and click on the Aux Members tab. When that opens up, select Forms Warehouse.</a:t>
            </a:r>
          </a:p>
        </p:txBody>
      </p:sp>
      <p:sp>
        <p:nvSpPr>
          <p:cNvPr id="4" name="Slide Number Placeholder 3"/>
          <p:cNvSpPr>
            <a:spLocks noGrp="1"/>
          </p:cNvSpPr>
          <p:nvPr>
            <p:ph type="sldNum" sz="quarter" idx="5"/>
          </p:nvPr>
        </p:nvSpPr>
        <p:spPr/>
        <p:txBody>
          <a:bodyPr/>
          <a:lstStyle/>
          <a:p>
            <a:fld id="{D8AAF4FE-1EC2-41BF-9E1F-1D60F871BC2F}" type="slidenum">
              <a:rPr lang="en-US" smtClean="0"/>
              <a:t>2</a:t>
            </a:fld>
            <a:endParaRPr lang="en-US"/>
          </a:p>
        </p:txBody>
      </p:sp>
    </p:spTree>
    <p:extLst>
      <p:ext uri="{BB962C8B-B14F-4D97-AF65-F5344CB8AC3E}">
        <p14:creationId xmlns:p14="http://schemas.microsoft.com/office/powerpoint/2010/main" val="3787192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20</a:t>
            </a:fld>
            <a:endParaRPr lang="en-US"/>
          </a:p>
        </p:txBody>
      </p:sp>
    </p:spTree>
    <p:extLst>
      <p:ext uri="{BB962C8B-B14F-4D97-AF65-F5344CB8AC3E}">
        <p14:creationId xmlns:p14="http://schemas.microsoft.com/office/powerpoint/2010/main" val="757915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21</a:t>
            </a:fld>
            <a:endParaRPr lang="en-US"/>
          </a:p>
        </p:txBody>
      </p:sp>
    </p:spTree>
    <p:extLst>
      <p:ext uri="{BB962C8B-B14F-4D97-AF65-F5344CB8AC3E}">
        <p14:creationId xmlns:p14="http://schemas.microsoft.com/office/powerpoint/2010/main" val="896174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22</a:t>
            </a:fld>
            <a:endParaRPr lang="en-US"/>
          </a:p>
        </p:txBody>
      </p:sp>
    </p:spTree>
    <p:extLst>
      <p:ext uri="{BB962C8B-B14F-4D97-AF65-F5344CB8AC3E}">
        <p14:creationId xmlns:p14="http://schemas.microsoft.com/office/powerpoint/2010/main" val="404278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23</a:t>
            </a:fld>
            <a:endParaRPr lang="en-US"/>
          </a:p>
        </p:txBody>
      </p:sp>
    </p:spTree>
    <p:extLst>
      <p:ext uri="{BB962C8B-B14F-4D97-AF65-F5344CB8AC3E}">
        <p14:creationId xmlns:p14="http://schemas.microsoft.com/office/powerpoint/2010/main" val="3329895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24</a:t>
            </a:fld>
            <a:endParaRPr lang="en-US"/>
          </a:p>
        </p:txBody>
      </p:sp>
    </p:spTree>
    <p:extLst>
      <p:ext uri="{BB962C8B-B14F-4D97-AF65-F5344CB8AC3E}">
        <p14:creationId xmlns:p14="http://schemas.microsoft.com/office/powerpoint/2010/main" val="131788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25</a:t>
            </a:fld>
            <a:endParaRPr lang="en-US"/>
          </a:p>
        </p:txBody>
      </p:sp>
    </p:spTree>
    <p:extLst>
      <p:ext uri="{BB962C8B-B14F-4D97-AF65-F5344CB8AC3E}">
        <p14:creationId xmlns:p14="http://schemas.microsoft.com/office/powerpoint/2010/main" val="19623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26</a:t>
            </a:fld>
            <a:endParaRPr lang="en-US"/>
          </a:p>
        </p:txBody>
      </p:sp>
    </p:spTree>
    <p:extLst>
      <p:ext uri="{BB962C8B-B14F-4D97-AF65-F5344CB8AC3E}">
        <p14:creationId xmlns:p14="http://schemas.microsoft.com/office/powerpoint/2010/main" val="4129557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a:xfrm>
            <a:off x="315666" y="3442441"/>
            <a:ext cx="6478660" cy="5427712"/>
          </a:xfrm>
        </p:spPr>
        <p:txBody>
          <a:bodyPr/>
          <a:lstStyle/>
          <a:p>
            <a:r>
              <a:rPr lang="en-US" dirty="0"/>
              <a:t>It’s the policy of the CG Auxiliary that we solve issues at the lowest level. If the problem, question, or matter cannot be handled at this lower level, follow the Chain and press the issue higher. </a:t>
            </a:r>
          </a:p>
          <a:p>
            <a:r>
              <a:rPr lang="en-US" dirty="0"/>
              <a:t>All issues should be solved at the lowest possible level and elevated as needed through the chain of leadership and management to address the issue. It is NOT appropriate to go outside our organization for answers to education-related problems unless specifically instructed by the staff of the Education Directorate. Inquiries posed outside our organization confuse our partners and delay a proper response. </a:t>
            </a:r>
          </a:p>
          <a:p>
            <a:endParaRPr lang="en-US" dirty="0"/>
          </a:p>
          <a:p>
            <a:r>
              <a:rPr lang="en-US" dirty="0"/>
              <a:t>The entire staff of the E Directorate is standing by to answer any education questions that cannot be answered at a lower level. </a:t>
            </a:r>
          </a:p>
          <a:p>
            <a:endParaRPr lang="en-US" dirty="0"/>
          </a:p>
          <a:p>
            <a:r>
              <a:rPr lang="en-US" dirty="0"/>
              <a:t>The E-Directorate also maintains a feedback email address to assist members with answers they could not find anywhere else within the Auxiliary.</a:t>
            </a:r>
          </a:p>
          <a:p>
            <a:endParaRPr lang="en-US" dirty="0"/>
          </a:p>
          <a:p>
            <a:r>
              <a:rPr lang="en-US" dirty="0"/>
              <a:t>Members must understand they should not contact the Chief Director’s office or anyone outside the CG Auxiliary Chain of Leadership and Management. Any requests outside the Chain unnecessarily tie up resources answering these questions at BSX, NASBLA, and the BLA offices for internal Auxiliary queries. At the very least, it paints the Auxiliary as undisciplined and unable to communicate internally. At worst, it threatens our credibility at a national level with these national partners, which can have significant ramifications on future relationships.</a:t>
            </a:r>
          </a:p>
          <a:p>
            <a:endParaRPr lang="en-US" dirty="0"/>
          </a:p>
          <a:p>
            <a:r>
              <a:rPr lang="en-US" dirty="0"/>
              <a:t>You may email the E-Directorate at:</a:t>
            </a:r>
          </a:p>
          <a:p>
            <a:r>
              <a:rPr lang="en-US" dirty="0"/>
              <a:t> </a:t>
            </a:r>
            <a:r>
              <a:rPr lang="en-US" dirty="0">
                <a:hlinkClick r:id="rId3"/>
              </a:rPr>
              <a:t>pe.feedback@cgauxnet.us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27</a:t>
            </a:fld>
            <a:endParaRPr lang="en-US"/>
          </a:p>
        </p:txBody>
      </p:sp>
    </p:spTree>
    <p:extLst>
      <p:ext uri="{BB962C8B-B14F-4D97-AF65-F5344CB8AC3E}">
        <p14:creationId xmlns:p14="http://schemas.microsoft.com/office/powerpoint/2010/main" val="252145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3</a:t>
            </a:fld>
            <a:endParaRPr lang="en-US"/>
          </a:p>
        </p:txBody>
      </p:sp>
    </p:spTree>
    <p:extLst>
      <p:ext uri="{BB962C8B-B14F-4D97-AF65-F5344CB8AC3E}">
        <p14:creationId xmlns:p14="http://schemas.microsoft.com/office/powerpoint/2010/main" val="419321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4</a:t>
            </a:fld>
            <a:endParaRPr lang="en-US"/>
          </a:p>
        </p:txBody>
      </p:sp>
    </p:spTree>
    <p:extLst>
      <p:ext uri="{BB962C8B-B14F-4D97-AF65-F5344CB8AC3E}">
        <p14:creationId xmlns:p14="http://schemas.microsoft.com/office/powerpoint/2010/main" val="334669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5</a:t>
            </a:fld>
            <a:endParaRPr lang="en-US"/>
          </a:p>
        </p:txBody>
      </p:sp>
    </p:spTree>
    <p:extLst>
      <p:ext uri="{BB962C8B-B14F-4D97-AF65-F5344CB8AC3E}">
        <p14:creationId xmlns:p14="http://schemas.microsoft.com/office/powerpoint/2010/main" val="417118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6</a:t>
            </a:fld>
            <a:endParaRPr lang="en-US"/>
          </a:p>
        </p:txBody>
      </p:sp>
    </p:spTree>
    <p:extLst>
      <p:ext uri="{BB962C8B-B14F-4D97-AF65-F5344CB8AC3E}">
        <p14:creationId xmlns:p14="http://schemas.microsoft.com/office/powerpoint/2010/main" val="119439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7</a:t>
            </a:fld>
            <a:endParaRPr lang="en-US"/>
          </a:p>
        </p:txBody>
      </p:sp>
    </p:spTree>
    <p:extLst>
      <p:ext uri="{BB962C8B-B14F-4D97-AF65-F5344CB8AC3E}">
        <p14:creationId xmlns:p14="http://schemas.microsoft.com/office/powerpoint/2010/main" val="417137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8</a:t>
            </a:fld>
            <a:endParaRPr lang="en-US"/>
          </a:p>
        </p:txBody>
      </p:sp>
    </p:spTree>
    <p:extLst>
      <p:ext uri="{BB962C8B-B14F-4D97-AF65-F5344CB8AC3E}">
        <p14:creationId xmlns:p14="http://schemas.microsoft.com/office/powerpoint/2010/main" val="44279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9</a:t>
            </a:fld>
            <a:endParaRPr lang="en-US"/>
          </a:p>
        </p:txBody>
      </p:sp>
    </p:spTree>
    <p:extLst>
      <p:ext uri="{BB962C8B-B14F-4D97-AF65-F5344CB8AC3E}">
        <p14:creationId xmlns:p14="http://schemas.microsoft.com/office/powerpoint/2010/main" val="1517616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97804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24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007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43055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32671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2757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091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5581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26019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7465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264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169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24968760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cgaux.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36525"/>
            <a:ext cx="10273990" cy="1297051"/>
          </a:xfrm>
        </p:spPr>
        <p:txBody>
          <a:bodyPr>
            <a:normAutofit fontScale="90000"/>
          </a:bodyPr>
          <a:lstStyle/>
          <a:p>
            <a:r>
              <a:rPr lang="en-US" dirty="0">
                <a:solidFill>
                  <a:srgbClr val="002060"/>
                </a:solidFill>
              </a:rPr>
              <a:t>How to Navigate the Intent to Teach </a:t>
            </a:r>
            <a:r>
              <a:rPr lang="en-US">
                <a:solidFill>
                  <a:srgbClr val="002060"/>
                </a:solidFill>
              </a:rPr>
              <a:t>Form ANSC 7023 </a:t>
            </a:r>
            <a:r>
              <a:rPr lang="en-US" dirty="0">
                <a:solidFill>
                  <a:srgbClr val="002060"/>
                </a:solidFill>
              </a:rPr>
              <a:t>Process</a:t>
            </a:r>
          </a:p>
        </p:txBody>
      </p:sp>
      <p:pic>
        <p:nvPicPr>
          <p:cNvPr id="4" name="Picture 3">
            <a:extLst>
              <a:ext uri="{FF2B5EF4-FFF2-40B4-BE49-F238E27FC236}">
                <a16:creationId xmlns:a16="http://schemas.microsoft.com/office/drawing/2014/main" id="{79C71250-2B48-F7CA-620E-DC3D3919A982}"/>
              </a:ext>
            </a:extLst>
          </p:cNvPr>
          <p:cNvPicPr>
            <a:picLocks noChangeAspect="1"/>
          </p:cNvPicPr>
          <p:nvPr/>
        </p:nvPicPr>
        <p:blipFill>
          <a:blip r:embed="rId3"/>
          <a:stretch>
            <a:fillRect/>
          </a:stretch>
        </p:blipFill>
        <p:spPr>
          <a:xfrm>
            <a:off x="3956042" y="1326995"/>
            <a:ext cx="5601714" cy="5531005"/>
          </a:xfrm>
          <a:prstGeom prst="rect">
            <a:avLst/>
          </a:prstGeom>
        </p:spPr>
      </p:pic>
      <p:sp>
        <p:nvSpPr>
          <p:cNvPr id="5" name="Slide Number Placeholder 4">
            <a:extLst>
              <a:ext uri="{FF2B5EF4-FFF2-40B4-BE49-F238E27FC236}">
                <a16:creationId xmlns:a16="http://schemas.microsoft.com/office/drawing/2014/main" id="{0C3D86F5-6415-0D70-DA13-2EB8003732A0}"/>
              </a:ext>
            </a:extLst>
          </p:cNvPr>
          <p:cNvSpPr>
            <a:spLocks noGrp="1"/>
          </p:cNvSpPr>
          <p:nvPr>
            <p:ph type="sldNum" sz="quarter" idx="12"/>
          </p:nvPr>
        </p:nvSpPr>
        <p:spPr/>
        <p:txBody>
          <a:bodyPr/>
          <a:lstStyle/>
          <a:p>
            <a:fld id="{AEF3B4D0-86E3-4A85-8625-C4A58CEE2E59}" type="slidenum">
              <a:rPr lang="en-US" smtClean="0"/>
              <a:t>1</a:t>
            </a:fld>
            <a:endParaRPr lang="en-US"/>
          </a:p>
        </p:txBody>
      </p:sp>
    </p:spTree>
    <p:extLst>
      <p:ext uri="{BB962C8B-B14F-4D97-AF65-F5344CB8AC3E}">
        <p14:creationId xmlns:p14="http://schemas.microsoft.com/office/powerpoint/2010/main" val="394401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10</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1702420" y="1186548"/>
            <a:ext cx="10395668"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Enter the start date and end date of the class</a:t>
            </a:r>
          </a:p>
        </p:txBody>
      </p:sp>
      <p:pic>
        <p:nvPicPr>
          <p:cNvPr id="4" name="Picture 3" descr="A screenshot of a computer&#10;&#10;Description automatically generated">
            <a:extLst>
              <a:ext uri="{FF2B5EF4-FFF2-40B4-BE49-F238E27FC236}">
                <a16:creationId xmlns:a16="http://schemas.microsoft.com/office/drawing/2014/main" id="{2CCEDCE3-E7C9-1C1E-731F-C6DD463C0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555" y="2196790"/>
            <a:ext cx="9087170" cy="4236125"/>
          </a:xfrm>
          <a:prstGeom prst="rect">
            <a:avLst/>
          </a:prstGeom>
        </p:spPr>
      </p:pic>
      <p:sp>
        <p:nvSpPr>
          <p:cNvPr id="8" name="Arrow: Curved Left 7">
            <a:extLst>
              <a:ext uri="{FF2B5EF4-FFF2-40B4-BE49-F238E27FC236}">
                <a16:creationId xmlns:a16="http://schemas.microsoft.com/office/drawing/2014/main" id="{A7673655-59E7-FCD9-2EDA-9A6F2742566D}"/>
              </a:ext>
            </a:extLst>
          </p:cNvPr>
          <p:cNvSpPr/>
          <p:nvPr/>
        </p:nvSpPr>
        <p:spPr>
          <a:xfrm rot="13889687">
            <a:off x="2514059" y="4026635"/>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09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11</a:t>
            </a:fld>
            <a:endParaRPr lang="en-US"/>
          </a:p>
        </p:txBody>
      </p:sp>
      <p:pic>
        <p:nvPicPr>
          <p:cNvPr id="4" name="Picture 3" descr="A screenshot of a computer&#10;&#10;Description automatically generated">
            <a:extLst>
              <a:ext uri="{FF2B5EF4-FFF2-40B4-BE49-F238E27FC236}">
                <a16:creationId xmlns:a16="http://schemas.microsoft.com/office/drawing/2014/main" id="{2CCEDCE3-E7C9-1C1E-731F-C6DD463C0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830" y="981307"/>
            <a:ext cx="9087170" cy="4236125"/>
          </a:xfrm>
          <a:prstGeom prst="rect">
            <a:avLst/>
          </a:prstGeom>
        </p:spPr>
      </p:pic>
      <p:sp>
        <p:nvSpPr>
          <p:cNvPr id="8" name="Arrow: Curved Left 7">
            <a:extLst>
              <a:ext uri="{FF2B5EF4-FFF2-40B4-BE49-F238E27FC236}">
                <a16:creationId xmlns:a16="http://schemas.microsoft.com/office/drawing/2014/main" id="{A7673655-59E7-FCD9-2EDA-9A6F2742566D}"/>
              </a:ext>
            </a:extLst>
          </p:cNvPr>
          <p:cNvSpPr/>
          <p:nvPr/>
        </p:nvSpPr>
        <p:spPr>
          <a:xfrm rot="13889687">
            <a:off x="1812545" y="3329953"/>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33B42161-BB19-829F-22A3-4C218165CA4F}"/>
              </a:ext>
            </a:extLst>
          </p:cNvPr>
          <p:cNvSpPr txBox="1"/>
          <p:nvPr/>
        </p:nvSpPr>
        <p:spPr>
          <a:xfrm>
            <a:off x="1580693" y="5538526"/>
            <a:ext cx="10150389" cy="107721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Enter the location of the class</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See the next slide for location options</a:t>
            </a:r>
          </a:p>
        </p:txBody>
      </p:sp>
    </p:spTree>
    <p:extLst>
      <p:ext uri="{BB962C8B-B14F-4D97-AF65-F5344CB8AC3E}">
        <p14:creationId xmlns:p14="http://schemas.microsoft.com/office/powerpoint/2010/main" val="74684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12</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605246" y="5288340"/>
            <a:ext cx="10150389" cy="1569660"/>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For in-person classes, complete all the information required (items with an asterisk)</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See the next slide for virtual classes</a:t>
            </a:r>
          </a:p>
        </p:txBody>
      </p:sp>
      <p:pic>
        <p:nvPicPr>
          <p:cNvPr id="7" name="Picture 6" descr="A screenshot of a computer&#10;&#10;Description automatically generated">
            <a:extLst>
              <a:ext uri="{FF2B5EF4-FFF2-40B4-BE49-F238E27FC236}">
                <a16:creationId xmlns:a16="http://schemas.microsoft.com/office/drawing/2014/main" id="{1973AD87-58EA-D9BC-182F-94E1697E8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728" y="1009005"/>
            <a:ext cx="9047427" cy="4120610"/>
          </a:xfrm>
          <a:prstGeom prst="rect">
            <a:avLst/>
          </a:prstGeom>
        </p:spPr>
      </p:pic>
      <p:sp>
        <p:nvSpPr>
          <p:cNvPr id="8" name="Arrow: Curved Left 7">
            <a:extLst>
              <a:ext uri="{FF2B5EF4-FFF2-40B4-BE49-F238E27FC236}">
                <a16:creationId xmlns:a16="http://schemas.microsoft.com/office/drawing/2014/main" id="{A7673655-59E7-FCD9-2EDA-9A6F2742566D}"/>
              </a:ext>
            </a:extLst>
          </p:cNvPr>
          <p:cNvSpPr/>
          <p:nvPr/>
        </p:nvSpPr>
        <p:spPr>
          <a:xfrm rot="13889687">
            <a:off x="1786522" y="3257470"/>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422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13</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702420" y="4781881"/>
            <a:ext cx="10150389" cy="2062103"/>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For virtual classes, complete all the information required (see example)</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City, State, and Zip Code are required for the class finder, and must be filled in</a:t>
            </a:r>
          </a:p>
        </p:txBody>
      </p:sp>
      <p:sp>
        <p:nvSpPr>
          <p:cNvPr id="8" name="Arrow: Curved Left 7">
            <a:extLst>
              <a:ext uri="{FF2B5EF4-FFF2-40B4-BE49-F238E27FC236}">
                <a16:creationId xmlns:a16="http://schemas.microsoft.com/office/drawing/2014/main" id="{A7673655-59E7-FCD9-2EDA-9A6F2742566D}"/>
              </a:ext>
            </a:extLst>
          </p:cNvPr>
          <p:cNvSpPr/>
          <p:nvPr/>
        </p:nvSpPr>
        <p:spPr>
          <a:xfrm rot="13889687">
            <a:off x="1288364" y="2814631"/>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4" name="Picture 3" descr="A screenshot of a computer&#10;&#10;Description automatically generated">
            <a:extLst>
              <a:ext uri="{FF2B5EF4-FFF2-40B4-BE49-F238E27FC236}">
                <a16:creationId xmlns:a16="http://schemas.microsoft.com/office/drawing/2014/main" id="{D056BE4D-85A3-B254-1698-0DACC9F31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455" y="1351432"/>
            <a:ext cx="8783969" cy="3198266"/>
          </a:xfrm>
          <a:prstGeom prst="rect">
            <a:avLst/>
          </a:prstGeom>
        </p:spPr>
      </p:pic>
    </p:spTree>
    <p:extLst>
      <p:ext uri="{BB962C8B-B14F-4D97-AF65-F5344CB8AC3E}">
        <p14:creationId xmlns:p14="http://schemas.microsoft.com/office/powerpoint/2010/main" val="142826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14</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452906" y="2883998"/>
            <a:ext cx="4531112" cy="1569660"/>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Complete the rest of the information and click save</a:t>
            </a:r>
          </a:p>
        </p:txBody>
      </p:sp>
      <p:pic>
        <p:nvPicPr>
          <p:cNvPr id="7" name="Picture 6" descr="A screenshot of a computer&#10;&#10;Description automatically generated">
            <a:extLst>
              <a:ext uri="{FF2B5EF4-FFF2-40B4-BE49-F238E27FC236}">
                <a16:creationId xmlns:a16="http://schemas.microsoft.com/office/drawing/2014/main" id="{A7A9CEFE-1E4A-02B1-9E1F-AD2738622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985" y="979665"/>
            <a:ext cx="5768426" cy="5571277"/>
          </a:xfrm>
          <a:prstGeom prst="rect">
            <a:avLst/>
          </a:prstGeom>
        </p:spPr>
      </p:pic>
      <p:sp>
        <p:nvSpPr>
          <p:cNvPr id="8" name="Arrow: Curved Left 7">
            <a:extLst>
              <a:ext uri="{FF2B5EF4-FFF2-40B4-BE49-F238E27FC236}">
                <a16:creationId xmlns:a16="http://schemas.microsoft.com/office/drawing/2014/main" id="{A7673655-59E7-FCD9-2EDA-9A6F2742566D}"/>
              </a:ext>
            </a:extLst>
          </p:cNvPr>
          <p:cNvSpPr/>
          <p:nvPr/>
        </p:nvSpPr>
        <p:spPr>
          <a:xfrm rot="13889687">
            <a:off x="7741703" y="5867278"/>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895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Output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15</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809744" y="1054061"/>
            <a:ext cx="10166666" cy="1569660"/>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Once you click save, your newly entered class will appear on the list, and an email will be sent to you.</a:t>
            </a:r>
          </a:p>
        </p:txBody>
      </p:sp>
      <p:pic>
        <p:nvPicPr>
          <p:cNvPr id="4" name="Picture 3" descr="A close-up of a card&#10;&#10;Description automatically generated">
            <a:extLst>
              <a:ext uri="{FF2B5EF4-FFF2-40B4-BE49-F238E27FC236}">
                <a16:creationId xmlns:a16="http://schemas.microsoft.com/office/drawing/2014/main" id="{D9B86805-D4ED-3906-8128-CBB007BCF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022" y="2560336"/>
            <a:ext cx="9931417" cy="4161138"/>
          </a:xfrm>
          <a:prstGeom prst="rect">
            <a:avLst/>
          </a:prstGeom>
        </p:spPr>
      </p:pic>
      <p:sp>
        <p:nvSpPr>
          <p:cNvPr id="8" name="Arrow: Curved Left 7">
            <a:extLst>
              <a:ext uri="{FF2B5EF4-FFF2-40B4-BE49-F238E27FC236}">
                <a16:creationId xmlns:a16="http://schemas.microsoft.com/office/drawing/2014/main" id="{A7673655-59E7-FCD9-2EDA-9A6F2742566D}"/>
              </a:ext>
            </a:extLst>
          </p:cNvPr>
          <p:cNvSpPr/>
          <p:nvPr/>
        </p:nvSpPr>
        <p:spPr>
          <a:xfrm rot="13889687">
            <a:off x="1880215" y="6003802"/>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281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16</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702420" y="1054061"/>
            <a:ext cx="10273990" cy="107721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When a potential student goes to </a:t>
            </a:r>
            <a:r>
              <a:rPr lang="en-US" sz="3200" b="1" dirty="0">
                <a:solidFill>
                  <a:srgbClr val="002060"/>
                </a:solidFill>
                <a:latin typeface="Arial" panose="020B0604020202020204" pitchFamily="34" charset="0"/>
                <a:ea typeface="+mj-ea"/>
                <a:cs typeface="Arial" panose="020B0604020202020204" pitchFamily="34" charset="0"/>
                <a:hlinkClick r:id="rId3"/>
              </a:rPr>
              <a:t>www.cgaux.org</a:t>
            </a:r>
            <a:r>
              <a:rPr lang="en-US" sz="3200" b="1" dirty="0">
                <a:solidFill>
                  <a:srgbClr val="002060"/>
                </a:solidFill>
                <a:latin typeface="Arial" panose="020B0604020202020204" pitchFamily="34" charset="0"/>
                <a:ea typeface="+mj-ea"/>
                <a:cs typeface="Arial" panose="020B0604020202020204" pitchFamily="34" charset="0"/>
              </a:rPr>
              <a:t>, they will click on Take a Boating Safety Class</a:t>
            </a:r>
          </a:p>
        </p:txBody>
      </p:sp>
      <p:sp>
        <p:nvSpPr>
          <p:cNvPr id="8" name="Arrow: Curved Left 7">
            <a:extLst>
              <a:ext uri="{FF2B5EF4-FFF2-40B4-BE49-F238E27FC236}">
                <a16:creationId xmlns:a16="http://schemas.microsoft.com/office/drawing/2014/main" id="{A7673655-59E7-FCD9-2EDA-9A6F2742566D}"/>
              </a:ext>
            </a:extLst>
          </p:cNvPr>
          <p:cNvSpPr/>
          <p:nvPr/>
        </p:nvSpPr>
        <p:spPr>
          <a:xfrm rot="13889687">
            <a:off x="2203954" y="6033863"/>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7" name="Picture 6" descr="A website with a sign and text&#10;&#10;Description automatically generated with medium confidence">
            <a:extLst>
              <a:ext uri="{FF2B5EF4-FFF2-40B4-BE49-F238E27FC236}">
                <a16:creationId xmlns:a16="http://schemas.microsoft.com/office/drawing/2014/main" id="{5C502BDE-7299-6D52-36EA-7113A2575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046" y="2696475"/>
            <a:ext cx="7630590" cy="4191585"/>
          </a:xfrm>
          <a:prstGeom prst="rect">
            <a:avLst/>
          </a:prstGeom>
        </p:spPr>
      </p:pic>
    </p:spTree>
    <p:extLst>
      <p:ext uri="{BB962C8B-B14F-4D97-AF65-F5344CB8AC3E}">
        <p14:creationId xmlns:p14="http://schemas.microsoft.com/office/powerpoint/2010/main" val="332044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17</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546747" y="2793651"/>
            <a:ext cx="4698380" cy="2554545"/>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Once they click on Take a Boating Safety Class, they will be taken to this screen</a:t>
            </a:r>
          </a:p>
        </p:txBody>
      </p:sp>
      <p:pic>
        <p:nvPicPr>
          <p:cNvPr id="4" name="Picture 3" descr="A screenshot of a web page&#10;&#10;Description automatically generated">
            <a:extLst>
              <a:ext uri="{FF2B5EF4-FFF2-40B4-BE49-F238E27FC236}">
                <a16:creationId xmlns:a16="http://schemas.microsoft.com/office/drawing/2014/main" id="{1A9C3A7D-AF8F-D080-1391-1C7BCF4B2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933" y="1174480"/>
            <a:ext cx="4790861" cy="5546994"/>
          </a:xfrm>
          <a:prstGeom prst="rect">
            <a:avLst/>
          </a:prstGeom>
        </p:spPr>
      </p:pic>
    </p:spTree>
    <p:extLst>
      <p:ext uri="{BB962C8B-B14F-4D97-AF65-F5344CB8AC3E}">
        <p14:creationId xmlns:p14="http://schemas.microsoft.com/office/powerpoint/2010/main" val="226046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18</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816683" y="5644256"/>
            <a:ext cx="9805194" cy="107721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The potential student can learn about each course by clicking on the course link</a:t>
            </a:r>
          </a:p>
        </p:txBody>
      </p:sp>
      <p:pic>
        <p:nvPicPr>
          <p:cNvPr id="7" name="Picture 6" descr="A screenshot of a boat safety education&#10;&#10;Description automatically generated">
            <a:extLst>
              <a:ext uri="{FF2B5EF4-FFF2-40B4-BE49-F238E27FC236}">
                <a16:creationId xmlns:a16="http://schemas.microsoft.com/office/drawing/2014/main" id="{38CF5095-BDAA-239F-E814-5EAF179EA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99" y="1099453"/>
            <a:ext cx="7573432" cy="4248743"/>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13889687">
            <a:off x="7349524" y="4612146"/>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130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19</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816683" y="5644256"/>
            <a:ext cx="9805194" cy="107721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This is the information provided for the Boat America Course</a:t>
            </a:r>
          </a:p>
        </p:txBody>
      </p:sp>
      <p:pic>
        <p:nvPicPr>
          <p:cNvPr id="4" name="Picture 3" descr="A screenshot of a website&#10;&#10;Description automatically generated">
            <a:extLst>
              <a:ext uri="{FF2B5EF4-FFF2-40B4-BE49-F238E27FC236}">
                <a16:creationId xmlns:a16="http://schemas.microsoft.com/office/drawing/2014/main" id="{82FC669F-DA3E-CA8D-02B4-5C7A41E7E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004" y="1158602"/>
            <a:ext cx="6739586" cy="4540796"/>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13889687">
            <a:off x="2803543" y="3257469"/>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646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Finding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a:t>
            </a:fld>
            <a:endParaRPr lang="en-US"/>
          </a:p>
        </p:txBody>
      </p:sp>
      <p:pic>
        <p:nvPicPr>
          <p:cNvPr id="4" name="Picture 3" descr="A person in a vest&#10;&#10;Description automatically generated">
            <a:extLst>
              <a:ext uri="{FF2B5EF4-FFF2-40B4-BE49-F238E27FC236}">
                <a16:creationId xmlns:a16="http://schemas.microsoft.com/office/drawing/2014/main" id="{1EAFAC0C-2C49-9DC1-4D45-8FEFD01CB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147" y="1126394"/>
            <a:ext cx="4706007" cy="5229955"/>
          </a:xfrm>
          <a:prstGeom prst="rect">
            <a:avLst/>
          </a:prstGeom>
        </p:spPr>
      </p:pic>
      <p:sp>
        <p:nvSpPr>
          <p:cNvPr id="7" name="TextBox 6">
            <a:extLst>
              <a:ext uri="{FF2B5EF4-FFF2-40B4-BE49-F238E27FC236}">
                <a16:creationId xmlns:a16="http://schemas.microsoft.com/office/drawing/2014/main" id="{2DC0CA17-035D-F448-7E7F-7CA570860E81}"/>
              </a:ext>
            </a:extLst>
          </p:cNvPr>
          <p:cNvSpPr txBox="1"/>
          <p:nvPr/>
        </p:nvSpPr>
        <p:spPr>
          <a:xfrm>
            <a:off x="1702420" y="1126394"/>
            <a:ext cx="4393580" cy="4031873"/>
          </a:xfrm>
          <a:prstGeom prst="rect">
            <a:avLst/>
          </a:prstGeom>
          <a:noFill/>
        </p:spPr>
        <p:txBody>
          <a:bodyPr wrap="square" rtlCol="0">
            <a:spAutoFit/>
          </a:bodyPr>
          <a:lstStyle/>
          <a:p>
            <a:r>
              <a:rPr lang="en-US" sz="3200" b="1" dirty="0">
                <a:solidFill>
                  <a:srgbClr val="002060"/>
                </a:solidFill>
                <a:latin typeface="Arial" panose="020B0604020202020204" pitchFamily="34" charset="0"/>
                <a:ea typeface="+mj-ea"/>
                <a:cs typeface="Arial" panose="020B0604020202020204" pitchFamily="34" charset="0"/>
              </a:rPr>
              <a:t>First, go to:</a:t>
            </a:r>
          </a:p>
          <a:p>
            <a:r>
              <a:rPr lang="en-US" sz="3200" b="1" dirty="0">
                <a:solidFill>
                  <a:srgbClr val="002060"/>
                </a:solidFill>
                <a:latin typeface="Arial" panose="020B0604020202020204" pitchFamily="34" charset="0"/>
                <a:ea typeface="+mj-ea"/>
                <a:cs typeface="Arial" panose="020B0604020202020204" pitchFamily="34" charset="0"/>
                <a:hlinkClick r:id="rId4"/>
              </a:rPr>
              <a:t>www.cgaux.org</a:t>
            </a:r>
            <a:endParaRPr lang="en-US" sz="3200" b="1" dirty="0">
              <a:solidFill>
                <a:srgbClr val="002060"/>
              </a:solidFill>
              <a:latin typeface="Arial" panose="020B0604020202020204" pitchFamily="34" charset="0"/>
              <a:ea typeface="+mj-ea"/>
              <a:cs typeface="Arial" panose="020B0604020202020204" pitchFamily="34" charset="0"/>
            </a:endParaRPr>
          </a:p>
          <a:p>
            <a:endParaRPr lang="en-US" sz="3200" b="1" dirty="0">
              <a:solidFill>
                <a:srgbClr val="002060"/>
              </a:solidFill>
              <a:latin typeface="Arial" panose="020B0604020202020204" pitchFamily="34" charset="0"/>
              <a:ea typeface="+mj-ea"/>
              <a:cs typeface="Arial" panose="020B0604020202020204" pitchFamily="34" charset="0"/>
            </a:endParaRPr>
          </a:p>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Go to:</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Aux Members drop-down menu</a:t>
            </a:r>
          </a:p>
          <a:p>
            <a:pPr marL="914400" lvl="1"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Select Forms Warehouse</a:t>
            </a:r>
          </a:p>
        </p:txBody>
      </p:sp>
      <p:sp>
        <p:nvSpPr>
          <p:cNvPr id="8" name="Arrow: Curved Left 7">
            <a:extLst>
              <a:ext uri="{FF2B5EF4-FFF2-40B4-BE49-F238E27FC236}">
                <a16:creationId xmlns:a16="http://schemas.microsoft.com/office/drawing/2014/main" id="{8312F301-01D2-C374-8966-ADEB9FA83549}"/>
              </a:ext>
            </a:extLst>
          </p:cNvPr>
          <p:cNvSpPr/>
          <p:nvPr/>
        </p:nvSpPr>
        <p:spPr>
          <a:xfrm rot="16534007">
            <a:off x="9520320" y="3129914"/>
            <a:ext cx="641939" cy="735051"/>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 name="Arrow: Curved Left 8">
            <a:extLst>
              <a:ext uri="{FF2B5EF4-FFF2-40B4-BE49-F238E27FC236}">
                <a16:creationId xmlns:a16="http://schemas.microsoft.com/office/drawing/2014/main" id="{B9AD10FF-147A-F9F0-21E0-DEDDCC12F2C5}"/>
              </a:ext>
            </a:extLst>
          </p:cNvPr>
          <p:cNvSpPr/>
          <p:nvPr/>
        </p:nvSpPr>
        <p:spPr>
          <a:xfrm>
            <a:off x="11076583" y="4282859"/>
            <a:ext cx="835446" cy="731233"/>
          </a:xfrm>
          <a:prstGeom prst="curved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591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20</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2386806" y="5798442"/>
            <a:ext cx="9805194" cy="107721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This is the information provided for the Boating Skills and Seamanship Course</a:t>
            </a:r>
          </a:p>
        </p:txBody>
      </p:sp>
      <p:pic>
        <p:nvPicPr>
          <p:cNvPr id="7" name="Picture 6" descr="A screenshot of a website&#10;&#10;Description automatically generated">
            <a:extLst>
              <a:ext uri="{FF2B5EF4-FFF2-40B4-BE49-F238E27FC236}">
                <a16:creationId xmlns:a16="http://schemas.microsoft.com/office/drawing/2014/main" id="{F2995CD8-D88B-CF57-32D9-388C5F64E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721" y="899508"/>
            <a:ext cx="6882777" cy="4826547"/>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13889687">
            <a:off x="3628192" y="3257470"/>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417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21</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505415" y="5798442"/>
            <a:ext cx="10686585" cy="107721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After seeing the course information the potential student can then find a course near them</a:t>
            </a:r>
          </a:p>
        </p:txBody>
      </p:sp>
      <p:pic>
        <p:nvPicPr>
          <p:cNvPr id="4" name="Picture 3" descr="A page of a boat&#10;&#10;Description automatically generated">
            <a:extLst>
              <a:ext uri="{FF2B5EF4-FFF2-40B4-BE49-F238E27FC236}">
                <a16:creationId xmlns:a16="http://schemas.microsoft.com/office/drawing/2014/main" id="{301AB4B7-2315-F1EF-FB52-A3A920BCE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15" y="1164803"/>
            <a:ext cx="6585789" cy="4528393"/>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17283139">
            <a:off x="8356309" y="924297"/>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325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22</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496122" y="4860631"/>
            <a:ext cx="10686585" cy="107721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As an alternative, the potential student can find a course nearby by clicking on the course finder</a:t>
            </a:r>
          </a:p>
        </p:txBody>
      </p:sp>
      <p:pic>
        <p:nvPicPr>
          <p:cNvPr id="7" name="Picture 6" descr="A close-up of a boat safety instruction&#10;&#10;Description automatically generated">
            <a:extLst>
              <a:ext uri="{FF2B5EF4-FFF2-40B4-BE49-F238E27FC236}">
                <a16:creationId xmlns:a16="http://schemas.microsoft.com/office/drawing/2014/main" id="{7526E16F-2C9C-01C2-6114-5E1D90814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42" y="1087721"/>
            <a:ext cx="6058746" cy="3143689"/>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7440821">
            <a:off x="4857110" y="4049724"/>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647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23</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299117" y="2792186"/>
            <a:ext cx="5540298" cy="2062103"/>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Clicking on either course finder will bring the potential student to this page</a:t>
            </a:r>
          </a:p>
        </p:txBody>
      </p:sp>
      <p:pic>
        <p:nvPicPr>
          <p:cNvPr id="4" name="Picture 3" descr="A screenshot of a computer&#10;&#10;Description automatically generated">
            <a:extLst>
              <a:ext uri="{FF2B5EF4-FFF2-40B4-BE49-F238E27FC236}">
                <a16:creationId xmlns:a16="http://schemas.microsoft.com/office/drawing/2014/main" id="{DFAEA7A7-01ED-81B1-17AB-BF9CDB249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245" y="981307"/>
            <a:ext cx="4437632" cy="5488651"/>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2470736">
            <a:off x="9822169" y="2847551"/>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764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24</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321419" y="2274851"/>
            <a:ext cx="4774581" cy="3539430"/>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Once the student clicks submit, all classes entered on the 7023 will show with the distance from the zip code entered</a:t>
            </a:r>
          </a:p>
        </p:txBody>
      </p:sp>
      <p:pic>
        <p:nvPicPr>
          <p:cNvPr id="10" name="Picture 9" descr="A screenshot of a computer&#10;&#10;Description automatically generated">
            <a:extLst>
              <a:ext uri="{FF2B5EF4-FFF2-40B4-BE49-F238E27FC236}">
                <a16:creationId xmlns:a16="http://schemas.microsoft.com/office/drawing/2014/main" id="{C38392B8-D62F-5CDD-2145-FD7482BAE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685" y="897931"/>
            <a:ext cx="4570142" cy="5960069"/>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1056098">
            <a:off x="9545354" y="732996"/>
            <a:ext cx="583869"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1955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25</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321419" y="2274851"/>
            <a:ext cx="4774581" cy="2062103"/>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If the student clicks on the Flyer link, they will see this for an in-person class</a:t>
            </a:r>
          </a:p>
        </p:txBody>
      </p:sp>
      <p:pic>
        <p:nvPicPr>
          <p:cNvPr id="4" name="Picture 3" descr="A screenshot of a web page&#10;&#10;Description automatically generated">
            <a:extLst>
              <a:ext uri="{FF2B5EF4-FFF2-40B4-BE49-F238E27FC236}">
                <a16:creationId xmlns:a16="http://schemas.microsoft.com/office/drawing/2014/main" id="{E8473306-AA8C-FFCD-332D-B1130C920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64698"/>
            <a:ext cx="4856388" cy="5575182"/>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654345">
            <a:off x="11204154" y="2846112"/>
            <a:ext cx="583869"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116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The Results from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26</a:t>
            </a:fld>
            <a:endParaRPr lang="en-US"/>
          </a:p>
        </p:txBody>
      </p:sp>
      <p:sp>
        <p:nvSpPr>
          <p:cNvPr id="5" name="TextBox 4">
            <a:extLst>
              <a:ext uri="{FF2B5EF4-FFF2-40B4-BE49-F238E27FC236}">
                <a16:creationId xmlns:a16="http://schemas.microsoft.com/office/drawing/2014/main" id="{33B42161-BB19-829F-22A3-4C218165CA4F}"/>
              </a:ext>
            </a:extLst>
          </p:cNvPr>
          <p:cNvSpPr txBox="1"/>
          <p:nvPr/>
        </p:nvSpPr>
        <p:spPr>
          <a:xfrm>
            <a:off x="1321419" y="2274851"/>
            <a:ext cx="4774581" cy="2062103"/>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If the student clicks on the Flyer link, they will see this for a virtual class</a:t>
            </a:r>
          </a:p>
        </p:txBody>
      </p:sp>
      <p:pic>
        <p:nvPicPr>
          <p:cNvPr id="7" name="Picture 6" descr="A screenshot of a computer&#10;&#10;Description automatically generated">
            <a:extLst>
              <a:ext uri="{FF2B5EF4-FFF2-40B4-BE49-F238E27FC236}">
                <a16:creationId xmlns:a16="http://schemas.microsoft.com/office/drawing/2014/main" id="{9A6EEBC5-32BA-AF08-816D-991B825B1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145" y="933992"/>
            <a:ext cx="5364498" cy="5787482"/>
          </a:xfrm>
          <a:prstGeom prst="rect">
            <a:avLst/>
          </a:prstGeom>
        </p:spPr>
      </p:pic>
      <p:sp>
        <p:nvSpPr>
          <p:cNvPr id="8" name="Arrow: Curved Left 7">
            <a:extLst>
              <a:ext uri="{FF2B5EF4-FFF2-40B4-BE49-F238E27FC236}">
                <a16:creationId xmlns:a16="http://schemas.microsoft.com/office/drawing/2014/main" id="{3899A34B-A446-A94A-9D95-46F27F3359D9}"/>
              </a:ext>
            </a:extLst>
          </p:cNvPr>
          <p:cNvSpPr/>
          <p:nvPr/>
        </p:nvSpPr>
        <p:spPr>
          <a:xfrm rot="2132320">
            <a:off x="11392541" y="3005017"/>
            <a:ext cx="583869"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584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Thank You</a:t>
            </a:r>
          </a:p>
        </p:txBody>
      </p:sp>
      <p:sp>
        <p:nvSpPr>
          <p:cNvPr id="4" name="TextBox 3">
            <a:extLst>
              <a:ext uri="{FF2B5EF4-FFF2-40B4-BE49-F238E27FC236}">
                <a16:creationId xmlns:a16="http://schemas.microsoft.com/office/drawing/2014/main" id="{D5D6A727-BF1C-0CF3-E197-230BDFBFDC6C}"/>
              </a:ext>
            </a:extLst>
          </p:cNvPr>
          <p:cNvSpPr txBox="1"/>
          <p:nvPr/>
        </p:nvSpPr>
        <p:spPr>
          <a:xfrm>
            <a:off x="1702419" y="1314632"/>
            <a:ext cx="10273990" cy="3046988"/>
          </a:xfrm>
          <a:prstGeom prst="rect">
            <a:avLst/>
          </a:prstGeom>
          <a:noFill/>
        </p:spPr>
        <p:txBody>
          <a:bodyPr wrap="square">
            <a:spAutoFit/>
          </a:bodyPr>
          <a:lstStyle/>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If you have any questions, contact the appropriate E-Directorate Staff, following the Chain of Leadership and Management</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You may email the E-Directorate at</a:t>
            </a:r>
            <a:br>
              <a:rPr lang="en-US" altLang="en-US" sz="3200" b="1" dirty="0">
                <a:solidFill>
                  <a:srgbClr val="002060"/>
                </a:solidFill>
                <a:latin typeface="Arial" panose="020B0604020202020204" pitchFamily="34" charset="0"/>
                <a:cs typeface="Arial" panose="020B0604020202020204" pitchFamily="34" charset="0"/>
              </a:rPr>
            </a:br>
            <a:r>
              <a:rPr lang="en-US" altLang="en-US" sz="3200" b="1" dirty="0">
                <a:solidFill>
                  <a:srgbClr val="002060"/>
                </a:solidFill>
                <a:latin typeface="Arial" panose="020B0604020202020204" pitchFamily="34" charset="0"/>
                <a:cs typeface="Arial" panose="020B0604020202020204" pitchFamily="34" charset="0"/>
                <a:hlinkClick r:id="rId3"/>
              </a:rPr>
              <a:t>pe.feedback@cgauxnet.us</a:t>
            </a:r>
            <a:endParaRPr lang="en-US" altLang="en-US" sz="3200" b="1" dirty="0">
              <a:solidFill>
                <a:srgbClr val="002060"/>
              </a:solidFill>
              <a:latin typeface="Arial" panose="020B0604020202020204" pitchFamily="34" charset="0"/>
              <a:cs typeface="Arial" panose="020B0604020202020204" pitchFamily="34" charset="0"/>
            </a:endParaRPr>
          </a:p>
          <a:p>
            <a:pPr marL="800100" lvl="1" indent="-342900">
              <a:spcBef>
                <a:spcPts val="25"/>
              </a:spcBef>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27</a:t>
            </a:fld>
            <a:endParaRPr lang="en-US"/>
          </a:p>
        </p:txBody>
      </p:sp>
      <p:pic>
        <p:nvPicPr>
          <p:cNvPr id="3" name="Picture 2">
            <a:extLst>
              <a:ext uri="{FF2B5EF4-FFF2-40B4-BE49-F238E27FC236}">
                <a16:creationId xmlns:a16="http://schemas.microsoft.com/office/drawing/2014/main" id="{2F873EF2-0B0B-8344-D542-2474C6F2A786}"/>
              </a:ext>
            </a:extLst>
          </p:cNvPr>
          <p:cNvPicPr>
            <a:picLocks noChangeAspect="1"/>
          </p:cNvPicPr>
          <p:nvPr/>
        </p:nvPicPr>
        <p:blipFill>
          <a:blip r:embed="rId4"/>
          <a:stretch>
            <a:fillRect/>
          </a:stretch>
        </p:blipFill>
        <p:spPr>
          <a:xfrm>
            <a:off x="5100723" y="4103100"/>
            <a:ext cx="2517866" cy="2511770"/>
          </a:xfrm>
          <a:prstGeom prst="rect">
            <a:avLst/>
          </a:prstGeom>
        </p:spPr>
      </p:pic>
    </p:spTree>
    <p:extLst>
      <p:ext uri="{BB962C8B-B14F-4D97-AF65-F5344CB8AC3E}">
        <p14:creationId xmlns:p14="http://schemas.microsoft.com/office/powerpoint/2010/main" val="368488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Finding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3</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1702420" y="2537730"/>
            <a:ext cx="4393580" cy="1569660"/>
          </a:xfrm>
          <a:prstGeom prst="rect">
            <a:avLst/>
          </a:prstGeom>
          <a:noFill/>
        </p:spPr>
        <p:txBody>
          <a:bodyPr wrap="square" rtlCol="0">
            <a:spAutoFit/>
          </a:bodyPr>
          <a:lstStyle/>
          <a:p>
            <a:r>
              <a:rPr lang="en-US" sz="3200" b="1" dirty="0">
                <a:solidFill>
                  <a:srgbClr val="002060"/>
                </a:solidFill>
                <a:latin typeface="Arial" panose="020B0604020202020204" pitchFamily="34" charset="0"/>
                <a:ea typeface="+mj-ea"/>
                <a:cs typeface="Arial" panose="020B0604020202020204" pitchFamily="34" charset="0"/>
              </a:rPr>
              <a:t>Once on the Forms Warehouse page, select PDF Forms</a:t>
            </a:r>
          </a:p>
        </p:txBody>
      </p:sp>
      <p:pic>
        <p:nvPicPr>
          <p:cNvPr id="5" name="Picture 4" descr="A screenshot of a web page&#10;&#10;Description automatically generated">
            <a:extLst>
              <a:ext uri="{FF2B5EF4-FFF2-40B4-BE49-F238E27FC236}">
                <a16:creationId xmlns:a16="http://schemas.microsoft.com/office/drawing/2014/main" id="{666AB526-2BAE-B79D-F129-1385BBB4D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180" y="1737216"/>
            <a:ext cx="6247420" cy="3561928"/>
          </a:xfrm>
          <a:prstGeom prst="rect">
            <a:avLst/>
          </a:prstGeom>
        </p:spPr>
      </p:pic>
      <p:sp>
        <p:nvSpPr>
          <p:cNvPr id="8" name="Arrow: Curved Left 7">
            <a:extLst>
              <a:ext uri="{FF2B5EF4-FFF2-40B4-BE49-F238E27FC236}">
                <a16:creationId xmlns:a16="http://schemas.microsoft.com/office/drawing/2014/main" id="{8312F301-01D2-C374-8966-ADEB9FA83549}"/>
              </a:ext>
            </a:extLst>
          </p:cNvPr>
          <p:cNvSpPr/>
          <p:nvPr/>
        </p:nvSpPr>
        <p:spPr>
          <a:xfrm rot="18840772">
            <a:off x="7033359" y="3106822"/>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413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Finding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4</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2282284" y="4786689"/>
            <a:ext cx="7530790" cy="1569660"/>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ea typeface="+mj-ea"/>
                <a:cs typeface="Arial" panose="020B0604020202020204" pitchFamily="34" charset="0"/>
              </a:rPr>
              <a:t>Once on the PDF Forms page,</a:t>
            </a:r>
            <a:br>
              <a:rPr lang="en-US" sz="3200" b="1" dirty="0">
                <a:solidFill>
                  <a:srgbClr val="002060"/>
                </a:solidFill>
                <a:latin typeface="Arial" panose="020B0604020202020204" pitchFamily="34" charset="0"/>
                <a:ea typeface="+mj-ea"/>
                <a:cs typeface="Arial" panose="020B0604020202020204" pitchFamily="34" charset="0"/>
              </a:rPr>
            </a:br>
            <a:r>
              <a:rPr lang="en-US" sz="3200" b="1" dirty="0">
                <a:solidFill>
                  <a:srgbClr val="002060"/>
                </a:solidFill>
                <a:latin typeface="Arial" panose="020B0604020202020204" pitchFamily="34" charset="0"/>
                <a:ea typeface="+mj-ea"/>
                <a:cs typeface="Arial" panose="020B0604020202020204" pitchFamily="34" charset="0"/>
              </a:rPr>
              <a:t>select 7023 – Notice of Intent to Teach (Online 7023 Webform)</a:t>
            </a:r>
          </a:p>
        </p:txBody>
      </p:sp>
      <p:pic>
        <p:nvPicPr>
          <p:cNvPr id="4" name="Picture 3" descr="A screenshot of a computer&#10;&#10;Description automatically generated">
            <a:extLst>
              <a:ext uri="{FF2B5EF4-FFF2-40B4-BE49-F238E27FC236}">
                <a16:creationId xmlns:a16="http://schemas.microsoft.com/office/drawing/2014/main" id="{D0B5B228-63B2-6D67-2B0D-245D8C912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98" y="981307"/>
            <a:ext cx="9011433" cy="3109376"/>
          </a:xfrm>
          <a:prstGeom prst="rect">
            <a:avLst/>
          </a:prstGeom>
        </p:spPr>
      </p:pic>
      <p:sp>
        <p:nvSpPr>
          <p:cNvPr id="8" name="Arrow: Curved Left 7">
            <a:extLst>
              <a:ext uri="{FF2B5EF4-FFF2-40B4-BE49-F238E27FC236}">
                <a16:creationId xmlns:a16="http://schemas.microsoft.com/office/drawing/2014/main" id="{8312F301-01D2-C374-8966-ADEB9FA83549}"/>
              </a:ext>
            </a:extLst>
          </p:cNvPr>
          <p:cNvSpPr/>
          <p:nvPr/>
        </p:nvSpPr>
        <p:spPr>
          <a:xfrm rot="13889687">
            <a:off x="1787184" y="1651647"/>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 name="Arrow: Curved Left 8">
            <a:extLst>
              <a:ext uri="{FF2B5EF4-FFF2-40B4-BE49-F238E27FC236}">
                <a16:creationId xmlns:a16="http://schemas.microsoft.com/office/drawing/2014/main" id="{0F5C1F95-1203-8F97-6211-D20EBB835E35}"/>
              </a:ext>
            </a:extLst>
          </p:cNvPr>
          <p:cNvSpPr/>
          <p:nvPr/>
        </p:nvSpPr>
        <p:spPr>
          <a:xfrm>
            <a:off x="11345131" y="1424866"/>
            <a:ext cx="477241" cy="689273"/>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028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5</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1256760" y="1115288"/>
            <a:ext cx="10719649"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ea typeface="+mj-ea"/>
                <a:cs typeface="Arial" panose="020B0604020202020204" pitchFamily="34" charset="0"/>
              </a:rPr>
              <a:t>Clicking on the 7023 Webform brings you to this page</a:t>
            </a:r>
          </a:p>
        </p:txBody>
      </p:sp>
      <p:pic>
        <p:nvPicPr>
          <p:cNvPr id="5" name="Picture 4" descr="A screenshot of a computer screen&#10;&#10;Description automatically generated">
            <a:extLst>
              <a:ext uri="{FF2B5EF4-FFF2-40B4-BE49-F238E27FC236}">
                <a16:creationId xmlns:a16="http://schemas.microsoft.com/office/drawing/2014/main" id="{712BE52F-8042-8BD7-E730-88B429752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450" y="1834044"/>
            <a:ext cx="7335274" cy="4810796"/>
          </a:xfrm>
          <a:prstGeom prst="rect">
            <a:avLst/>
          </a:prstGeom>
        </p:spPr>
      </p:pic>
    </p:spTree>
    <p:extLst>
      <p:ext uri="{BB962C8B-B14F-4D97-AF65-F5344CB8AC3E}">
        <p14:creationId xmlns:p14="http://schemas.microsoft.com/office/powerpoint/2010/main" val="270959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6</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1256760" y="1115288"/>
            <a:ext cx="10719649" cy="156966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Enter your member number</a:t>
            </a:r>
          </a:p>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Enter your Member Zone Password</a:t>
            </a:r>
          </a:p>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Enter your unit in the format shown</a:t>
            </a:r>
          </a:p>
        </p:txBody>
      </p:sp>
      <p:pic>
        <p:nvPicPr>
          <p:cNvPr id="4" name="Picture 3" descr="A screenshot of a login box&#10;&#10;Description automatically generated">
            <a:extLst>
              <a:ext uri="{FF2B5EF4-FFF2-40B4-BE49-F238E27FC236}">
                <a16:creationId xmlns:a16="http://schemas.microsoft.com/office/drawing/2014/main" id="{FFCDC876-BFCD-ACB5-53B6-DF8EF408F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718" y="2926984"/>
            <a:ext cx="8887393" cy="3611927"/>
          </a:xfrm>
          <a:prstGeom prst="rect">
            <a:avLst/>
          </a:prstGeom>
        </p:spPr>
      </p:pic>
    </p:spTree>
    <p:extLst>
      <p:ext uri="{BB962C8B-B14F-4D97-AF65-F5344CB8AC3E}">
        <p14:creationId xmlns:p14="http://schemas.microsoft.com/office/powerpoint/2010/main" val="113874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7</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1256761" y="1115288"/>
            <a:ext cx="3772440" cy="501675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Once you select Log In, you will see any courses your unit has already entered.</a:t>
            </a:r>
          </a:p>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You can edit an existing course or add a new one </a:t>
            </a:r>
          </a:p>
        </p:txBody>
      </p:sp>
      <p:pic>
        <p:nvPicPr>
          <p:cNvPr id="5" name="Picture 4" descr="A screenshot of a computer&#10;&#10;Description automatically generated">
            <a:extLst>
              <a:ext uri="{FF2B5EF4-FFF2-40B4-BE49-F238E27FC236}">
                <a16:creationId xmlns:a16="http://schemas.microsoft.com/office/drawing/2014/main" id="{9F550FBB-B60C-11AA-E350-EB5D7CF29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679" y="1333042"/>
            <a:ext cx="6602632" cy="4581249"/>
          </a:xfrm>
          <a:prstGeom prst="rect">
            <a:avLst/>
          </a:prstGeom>
        </p:spPr>
      </p:pic>
    </p:spTree>
    <p:extLst>
      <p:ext uri="{BB962C8B-B14F-4D97-AF65-F5344CB8AC3E}">
        <p14:creationId xmlns:p14="http://schemas.microsoft.com/office/powerpoint/2010/main" val="1606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8</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1334819" y="2637776"/>
            <a:ext cx="4954469" cy="206210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Once you click on Add a New Course, you will see this screen.</a:t>
            </a:r>
          </a:p>
        </p:txBody>
      </p:sp>
      <p:pic>
        <p:nvPicPr>
          <p:cNvPr id="4" name="Picture 3" descr="A screenshot of a computer&#10;&#10;Description automatically generated">
            <a:extLst>
              <a:ext uri="{FF2B5EF4-FFF2-40B4-BE49-F238E27FC236}">
                <a16:creationId xmlns:a16="http://schemas.microsoft.com/office/drawing/2014/main" id="{C3FD0E05-402D-FBE4-B62A-B2B11AB25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504" y="981307"/>
            <a:ext cx="5230373" cy="5620215"/>
          </a:xfrm>
          <a:prstGeom prst="rect">
            <a:avLst/>
          </a:prstGeom>
        </p:spPr>
      </p:pic>
    </p:spTree>
    <p:extLst>
      <p:ext uri="{BB962C8B-B14F-4D97-AF65-F5344CB8AC3E}">
        <p14:creationId xmlns:p14="http://schemas.microsoft.com/office/powerpoint/2010/main" val="413045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Filling Out the 7023 Form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9</a:t>
            </a:fld>
            <a:endParaRPr lang="en-US"/>
          </a:p>
        </p:txBody>
      </p:sp>
      <p:sp>
        <p:nvSpPr>
          <p:cNvPr id="7" name="TextBox 6">
            <a:extLst>
              <a:ext uri="{FF2B5EF4-FFF2-40B4-BE49-F238E27FC236}">
                <a16:creationId xmlns:a16="http://schemas.microsoft.com/office/drawing/2014/main" id="{2DC0CA17-035D-F448-7E7F-7CA570860E81}"/>
              </a:ext>
            </a:extLst>
          </p:cNvPr>
          <p:cNvSpPr txBox="1"/>
          <p:nvPr/>
        </p:nvSpPr>
        <p:spPr>
          <a:xfrm>
            <a:off x="1702420" y="1186548"/>
            <a:ext cx="10395668"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Arial" panose="020B0604020202020204" pitchFamily="34" charset="0"/>
                <a:ea typeface="+mj-ea"/>
                <a:cs typeface="Arial" panose="020B0604020202020204" pitchFamily="34" charset="0"/>
              </a:rPr>
              <a:t>Pick the course you will be teaching from the drop-down menu</a:t>
            </a:r>
          </a:p>
        </p:txBody>
      </p:sp>
      <p:pic>
        <p:nvPicPr>
          <p:cNvPr id="5" name="Picture 4" descr="A screenshot of a computer&#10;&#10;Description automatically generated">
            <a:extLst>
              <a:ext uri="{FF2B5EF4-FFF2-40B4-BE49-F238E27FC236}">
                <a16:creationId xmlns:a16="http://schemas.microsoft.com/office/drawing/2014/main" id="{F57B4D72-2635-1CA8-581C-D2199D04C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053" y="2469007"/>
            <a:ext cx="7602011" cy="4172532"/>
          </a:xfrm>
          <a:prstGeom prst="rect">
            <a:avLst/>
          </a:prstGeom>
        </p:spPr>
      </p:pic>
      <p:sp>
        <p:nvSpPr>
          <p:cNvPr id="8" name="Arrow: Curved Left 7">
            <a:extLst>
              <a:ext uri="{FF2B5EF4-FFF2-40B4-BE49-F238E27FC236}">
                <a16:creationId xmlns:a16="http://schemas.microsoft.com/office/drawing/2014/main" id="{A7673655-59E7-FCD9-2EDA-9A6F2742566D}"/>
              </a:ext>
            </a:extLst>
          </p:cNvPr>
          <p:cNvSpPr/>
          <p:nvPr/>
        </p:nvSpPr>
        <p:spPr>
          <a:xfrm rot="13889687">
            <a:off x="5533994" y="3455860"/>
            <a:ext cx="477241" cy="822716"/>
          </a:xfrm>
          <a:prstGeom prst="curvedLeftArrow">
            <a:avLst>
              <a:gd name="adj1" fmla="val 25000"/>
              <a:gd name="adj2" fmla="val 57252"/>
              <a:gd name="adj3" fmla="val 25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930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rectorate 2024 Standard Format.pptx" id="{0675B82E-EEA1-4AB3-B9A4-BFF18A88FAA4}" vid="{DD37A9F0-D8D7-46E4-96AE-A86F5C08A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1787</TotalTime>
  <Words>1149</Words>
  <Application>Microsoft Office PowerPoint</Application>
  <PresentationFormat>Widescreen</PresentationFormat>
  <Paragraphs>136</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How to Navigate the Intent to Teach Form ANSC 7023 Process</vt:lpstr>
      <vt:lpstr> Finding the 7023 Form</vt:lpstr>
      <vt:lpstr> Finding the 7023 Form</vt:lpstr>
      <vt:lpstr> Finding the 7023 Form</vt:lpstr>
      <vt:lpstr> Filling Out the 7023 Form</vt:lpstr>
      <vt:lpstr> Filling Out the 7023 Form</vt:lpstr>
      <vt:lpstr> Filling Out the 7023 Form</vt:lpstr>
      <vt:lpstr> Filling Out the 7023 Form</vt:lpstr>
      <vt:lpstr> Filling Out the 7023 Form</vt:lpstr>
      <vt:lpstr> Filling Out the 7023 Form</vt:lpstr>
      <vt:lpstr> Filling Out the 7023 Form</vt:lpstr>
      <vt:lpstr> Filling Out the 7023 Form</vt:lpstr>
      <vt:lpstr> Filling Out the 7023 Form</vt:lpstr>
      <vt:lpstr> Filling Out the 7023 Form</vt:lpstr>
      <vt:lpstr> Output from the 7023 Form</vt:lpstr>
      <vt:lpstr> The Results from the 7023 Form</vt:lpstr>
      <vt:lpstr> The Results from the 7023 Form</vt:lpstr>
      <vt:lpstr> The Results from the 7023 Form</vt:lpstr>
      <vt:lpstr> The Results from the 7023 Form</vt:lpstr>
      <vt:lpstr> The Results from the 7023 Form</vt:lpstr>
      <vt:lpstr> The Results from the 7023 Form</vt:lpstr>
      <vt:lpstr> The Results from the 7023 Form</vt:lpstr>
      <vt:lpstr> The Results from the 7023 Form</vt:lpstr>
      <vt:lpstr> The Results from the 7023 Form</vt:lpstr>
      <vt:lpstr> The Results from the 7023 Form</vt:lpstr>
      <vt:lpstr> The Results from the 7023 Form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Karen Miller</cp:lastModifiedBy>
  <cp:revision>123</cp:revision>
  <cp:lastPrinted>2023-12-01T19:39:26Z</cp:lastPrinted>
  <dcterms:created xsi:type="dcterms:W3CDTF">2023-11-26T21:17:36Z</dcterms:created>
  <dcterms:modified xsi:type="dcterms:W3CDTF">2024-01-28T23:12:53Z</dcterms:modified>
</cp:coreProperties>
</file>