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8" r:id="rId3"/>
    <p:sldId id="259" r:id="rId4"/>
    <p:sldId id="260" r:id="rId5"/>
    <p:sldId id="266" r:id="rId6"/>
    <p:sldId id="267" r:id="rId7"/>
    <p:sldId id="261" r:id="rId8"/>
    <p:sldId id="262" r:id="rId9"/>
    <p:sldId id="263" r:id="rId10"/>
    <p:sldId id="265" r:id="rId11"/>
    <p:sldId id="264" r:id="rId12"/>
    <p:sldId id="269" r:id="rId13"/>
    <p:sldId id="268" r:id="rId14"/>
    <p:sldId id="257"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 id="287" r:id="rId34"/>
    <p:sldId id="288" r:id="rId3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notesViewPr>
    <p:cSldViewPr snapToGrid="0">
      <p:cViewPr>
        <p:scale>
          <a:sx n="110" d="100"/>
          <a:sy n="110" d="100"/>
        </p:scale>
        <p:origin x="230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5825" y="190500"/>
            <a:ext cx="5630863" cy="3168650"/>
          </a:xfrm>
          <a:prstGeom prst="rect">
            <a:avLst/>
          </a:prstGeom>
          <a:noFill/>
          <a:ln w="12700">
            <a:solidFill>
              <a:prstClr val="black"/>
            </a:solidFill>
          </a:ln>
        </p:spPr>
        <p:txBody>
          <a:bodyPr vert="horz" lIns="94215" tIns="47107" rIns="94215" bIns="47107" rtlCol="0" anchor="ctr"/>
          <a:lstStyle/>
          <a:p>
            <a:endParaRPr lang="en-US"/>
          </a:p>
        </p:txBody>
      </p:sp>
      <p:sp>
        <p:nvSpPr>
          <p:cNvPr id="5" name="Notes Placeholder 4"/>
          <p:cNvSpPr>
            <a:spLocks noGrp="1"/>
          </p:cNvSpPr>
          <p:nvPr>
            <p:ph type="body" sz="quarter" idx="3"/>
          </p:nvPr>
        </p:nvSpPr>
        <p:spPr>
          <a:xfrm>
            <a:off x="315667" y="3609161"/>
            <a:ext cx="6478660" cy="4989490"/>
          </a:xfrm>
          <a:prstGeom prst="rect">
            <a:avLst/>
          </a:prstGeom>
        </p:spPr>
        <p:txBody>
          <a:bodyPr vert="horz" lIns="94215" tIns="47107" rIns="94215" bIns="471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343375" y="9015918"/>
            <a:ext cx="757456" cy="372558"/>
          </a:xfrm>
          <a:prstGeom prst="rect">
            <a:avLst/>
          </a:prstGeom>
        </p:spPr>
        <p:txBody>
          <a:bodyPr vert="horz" lIns="94215" tIns="47107" rIns="94215" bIns="47107" rtlCol="0" anchor="b"/>
          <a:lstStyle>
            <a:lvl1pPr algn="r">
              <a:defRPr sz="1200"/>
            </a:lvl1pPr>
          </a:lstStyle>
          <a:p>
            <a:fld id="{D8AAF4FE-1EC2-41BF-9E1F-1D60F871BC2F}" type="slidenum">
              <a:rPr lang="en-US" smtClean="0"/>
              <a:t>‹#›</a:t>
            </a:fld>
            <a:endParaRPr lang="en-US"/>
          </a:p>
        </p:txBody>
      </p:sp>
    </p:spTree>
    <p:extLst>
      <p:ext uri="{BB962C8B-B14F-4D97-AF65-F5344CB8AC3E}">
        <p14:creationId xmlns:p14="http://schemas.microsoft.com/office/powerpoint/2010/main" val="4134017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dept.cgaux.org/pdf/Classroom%20Safety%20Checklis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ow.uscgaux.info/content.php?unit=E-DEPT&amp;category=2020-instructor-de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ow.uscgaux.info/content.php?unit=E-DEPT&amp;category=maxim-awar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ow.uscgaux.info/content.php?unit=E-DEPT&amp;category=virtual-pe-class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ow.uscgaux.info/content.php?unit=E-DEPT&amp;category=market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ow.uscgaux.info/content.php?unit=E-DEPT&amp;category=nasbla-cours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auxcen.com/public-education/"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ow.uscgaux.info/content.php?unit=E-DEPT&amp;category=pe-cours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This is the Instructor Workshop for 2024. Members can read the material and submit a self-attestation form, or a qualified facilitator can present the material. </a:t>
            </a:r>
          </a:p>
          <a:p>
            <a:endParaRPr lang="en-US" dirty="0"/>
          </a:p>
          <a:p>
            <a:r>
              <a:rPr lang="en-US" dirty="0"/>
              <a:t>We highly recommend presenting this workshop by a qualified facilitator who has made themselves thoroughly familiar with these extensive instructor notes. The notes are intended to supplement the brief information presented on the slides. A careful reading and understanding of the notes are required to understand the concept and details of the slide. Just reading the slides is not enough. Facilitators should spend sufficient time developing their lesson plans before presenting this material. Everyone will benefit from the proper preparation and delivery of this workshop.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All photos appearing in this workshop were taken by Karen Miller, DVC-EID, during CG Auxiliary missions or found on the Auxiliary Stock Photos and Graphics on Flickr maintained by the </a:t>
            </a:r>
            <a:r>
              <a:rPr lang="en-US"/>
              <a:t>Public Affairs </a:t>
            </a:r>
            <a:r>
              <a:rPr lang="en-US" dirty="0"/>
              <a:t>Directorate. Miscellaneous graphics are from royalty-free Unsplash.</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a:t>
            </a:fld>
            <a:endParaRPr lang="en-US"/>
          </a:p>
        </p:txBody>
      </p:sp>
    </p:spTree>
    <p:extLst>
      <p:ext uri="{BB962C8B-B14F-4D97-AF65-F5344CB8AC3E}">
        <p14:creationId xmlns:p14="http://schemas.microsoft.com/office/powerpoint/2010/main" val="347126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6" y="3609161"/>
            <a:ext cx="6559925" cy="4989490"/>
          </a:xfrm>
        </p:spPr>
        <p:txBody>
          <a:bodyPr/>
          <a:lstStyle/>
          <a:p>
            <a:r>
              <a:rPr lang="en-US" dirty="0"/>
              <a:t>Deliberate risk management (RM) is critical to mission performance, safety, and asset preservation. Risk assessments provide the necessary information to plan, brief, execute, and monitor operations. Risk management training is intended to reinforce the principles and concepts of RM and to demonstrate how the information collected during the RM process is used during the critical phases of mission analysis, mission briefing, mission execution, and mission debriefing. </a:t>
            </a:r>
          </a:p>
          <a:p>
            <a:endParaRPr lang="en-US" dirty="0"/>
          </a:p>
          <a:p>
            <a:r>
              <a:rPr lang="en-US" dirty="0"/>
              <a:t>The emphasis is on deliberate RM and not waiting until the mission activity is imminent to begin RM actions. RM is essential to integrate the critical human factors (e.g., mission analysis, leadership, adaptability and flexibility, situational awareness, decision-making, communication, and assertiveness) that are indispensable for safe and effective mission execution.</a:t>
            </a:r>
          </a:p>
          <a:p>
            <a:endParaRPr lang="en-US" dirty="0"/>
          </a:p>
          <a:p>
            <a:r>
              <a:rPr lang="en-US" dirty="0"/>
              <a:t>Most of us think of risk management as related to underway operations. But there is a reason that members must take the Introduction to Risk Management to be certified as Instructors: risk is inherent in everything we do.</a:t>
            </a:r>
          </a:p>
          <a:p>
            <a:endParaRPr lang="en-US" dirty="0"/>
          </a:p>
          <a:p>
            <a:r>
              <a:rPr lang="en-US" dirty="0"/>
              <a:t>Clearly establishing the objective(s) of the mission/activity, identifying potential challenges that can compromise the safety and success of the mission, and discussing controls and mitigations for hazards establish expectations and a common operating picture. This process is critical for preventing common failures associated with human factors (e.g., leadership, adaptability and flexibility, situational awareness, decision-making, communication, and assertiveness). The RM process provides the necessary data for members to leverage the human factors during mission execution. For example, discussing hazards and corresponding controls during the brief will enhance communication, situational awareness, decision-making, and assertiveness since this common mental model is established. Without a common mental model, each member relies on their mental model to decide if/how they communicate, what is relevant for situation awareness, etc. RM is indispensable and directly influences critical human factors. </a:t>
            </a:r>
          </a:p>
        </p:txBody>
      </p:sp>
      <p:sp>
        <p:nvSpPr>
          <p:cNvPr id="4" name="Slide Number Placeholder 3"/>
          <p:cNvSpPr>
            <a:spLocks noGrp="1"/>
          </p:cNvSpPr>
          <p:nvPr>
            <p:ph type="sldNum" sz="quarter" idx="5"/>
          </p:nvPr>
        </p:nvSpPr>
        <p:spPr/>
        <p:txBody>
          <a:bodyPr/>
          <a:lstStyle/>
          <a:p>
            <a:fld id="{D8AAF4FE-1EC2-41BF-9E1F-1D60F871BC2F}" type="slidenum">
              <a:rPr lang="en-US" smtClean="0"/>
              <a:t>10</a:t>
            </a:fld>
            <a:endParaRPr lang="en-US"/>
          </a:p>
        </p:txBody>
      </p:sp>
    </p:spTree>
    <p:extLst>
      <p:ext uri="{BB962C8B-B14F-4D97-AF65-F5344CB8AC3E}">
        <p14:creationId xmlns:p14="http://schemas.microsoft.com/office/powerpoint/2010/main" val="32925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The culture of safety within the Coast Guard Auxiliary extends to its instructional activities, emphasizing the importance of educating both members and the public on safe maritime practices. We are a safety organization at our roots, and it’s part of our DNA.</a:t>
            </a:r>
          </a:p>
          <a:p>
            <a:endParaRPr lang="en-US" sz="500" dirty="0"/>
          </a:p>
          <a:p>
            <a:r>
              <a:rPr lang="en-US" dirty="0"/>
              <a:t>Structured Training Programs:</a:t>
            </a:r>
          </a:p>
          <a:p>
            <a:r>
              <a:rPr lang="en-US" dirty="0"/>
              <a:t>Safety is integrated into various instructional courses, ensuring members receive a thorough education on safe boating practices, navigation, and emergency procedures.</a:t>
            </a:r>
          </a:p>
          <a:p>
            <a:endParaRPr lang="en-US" sz="500" dirty="0"/>
          </a:p>
          <a:p>
            <a:r>
              <a:rPr lang="en-US" dirty="0"/>
              <a:t>Standardized Curriculum:</a:t>
            </a:r>
          </a:p>
          <a:p>
            <a:r>
              <a:rPr lang="en-US" dirty="0"/>
              <a:t>The Auxiliary uses standardized curricula for its training courses designed to meet or exceed established safety standards. This consistency helps ensure that all instructors convey essential safety information to students uniformly.</a:t>
            </a:r>
          </a:p>
          <a:p>
            <a:endParaRPr lang="en-US" sz="500" dirty="0"/>
          </a:p>
          <a:p>
            <a:r>
              <a:rPr lang="en-US" dirty="0"/>
              <a:t>Instructor Qualifications:</a:t>
            </a:r>
          </a:p>
          <a:p>
            <a:r>
              <a:rPr lang="en-US" dirty="0"/>
              <a:t>Instructors undergo rigorous training and certification processes. This includes expertise in the subject matter, a deep understanding of instructional methods, and a commitment to emphasizing safety throughout their teaching.</a:t>
            </a:r>
          </a:p>
          <a:p>
            <a:endParaRPr lang="en-US" sz="500" dirty="0"/>
          </a:p>
          <a:p>
            <a:r>
              <a:rPr lang="en-US" dirty="0"/>
              <a:t>Focus on Practical Skills:</a:t>
            </a:r>
          </a:p>
          <a:p>
            <a:r>
              <a:rPr lang="en-US" dirty="0"/>
              <a:t>Instructional activities often include hands-on, practical exercises that reinforce safety principles. Whether it's demonstrating the proper use of safety equipment or simulating emergency scenarios, the emphasis is on translating knowledge into practical skills.</a:t>
            </a:r>
          </a:p>
          <a:p>
            <a:endParaRPr lang="en-US" sz="500" dirty="0"/>
          </a:p>
          <a:p>
            <a:r>
              <a:rPr lang="en-US" dirty="0"/>
              <a:t>Interactive Learning:</a:t>
            </a:r>
          </a:p>
          <a:p>
            <a:r>
              <a:rPr lang="en-US" dirty="0"/>
              <a:t>The instructional culture encourages interactive learning experiences, allowing participants to engage in discussions, ask questions, and share safety-related experiences. This approach fosters a more dynamic and effective learning environment.</a:t>
            </a:r>
          </a:p>
          <a:p>
            <a:endParaRPr lang="en-US" sz="500" dirty="0"/>
          </a:p>
          <a:p>
            <a:r>
              <a:rPr lang="en-US" dirty="0"/>
              <a:t>Continuous Professional Development:</a:t>
            </a:r>
          </a:p>
          <a:p>
            <a:r>
              <a:rPr lang="en-US" dirty="0"/>
              <a:t>Instructors within the Coast Guard Auxiliary are encouraged to pursue continuous professional development. This includes staying informed about updates to safety regulations, technological advancements, and best practices in instructional techniques.</a:t>
            </a:r>
          </a:p>
        </p:txBody>
      </p:sp>
      <p:sp>
        <p:nvSpPr>
          <p:cNvPr id="4" name="Slide Number Placeholder 3"/>
          <p:cNvSpPr>
            <a:spLocks noGrp="1"/>
          </p:cNvSpPr>
          <p:nvPr>
            <p:ph type="sldNum" sz="quarter" idx="5"/>
          </p:nvPr>
        </p:nvSpPr>
        <p:spPr/>
        <p:txBody>
          <a:bodyPr/>
          <a:lstStyle/>
          <a:p>
            <a:fld id="{D8AAF4FE-1EC2-41BF-9E1F-1D60F871BC2F}" type="slidenum">
              <a:rPr lang="en-US" smtClean="0"/>
              <a:t>11</a:t>
            </a:fld>
            <a:endParaRPr lang="en-US"/>
          </a:p>
        </p:txBody>
      </p:sp>
    </p:spTree>
    <p:extLst>
      <p:ext uri="{BB962C8B-B14F-4D97-AF65-F5344CB8AC3E}">
        <p14:creationId xmlns:p14="http://schemas.microsoft.com/office/powerpoint/2010/main" val="3616893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Adherence to Regulations:</a:t>
            </a:r>
          </a:p>
          <a:p>
            <a:r>
              <a:rPr lang="en-US" dirty="0"/>
              <a:t>Safety instruction aligns with and reinforces relevant maritime regulations and standards. Instructors emphasize the importance of compliance with rules and regulations to ensure the safety of individuals on the water.</a:t>
            </a:r>
          </a:p>
          <a:p>
            <a:endParaRPr lang="en-US" sz="500" dirty="0"/>
          </a:p>
          <a:p>
            <a:r>
              <a:rPr lang="en-US" dirty="0"/>
              <a:t>Safety Demonstrations:</a:t>
            </a:r>
          </a:p>
          <a:p>
            <a:r>
              <a:rPr lang="en-US" dirty="0"/>
              <a:t>Instructors utilize safety demonstrations to provide visual and hands-on examples of safety practices. This may include demonstrating the proper use of life jackets, emergency signaling devices, and other safety equipment.</a:t>
            </a:r>
          </a:p>
          <a:p>
            <a:endParaRPr lang="en-US" sz="500" dirty="0"/>
          </a:p>
          <a:p>
            <a:r>
              <a:rPr lang="en-US" dirty="0"/>
              <a:t>Evaluation and Feedback:</a:t>
            </a:r>
          </a:p>
          <a:p>
            <a:r>
              <a:rPr lang="en-US" dirty="0"/>
              <a:t>The culture of safety encourages regular evaluation and feedback. Instructors assess the effectiveness of their training sessions and seek input from participants to identify areas for improvement. This feedback loop contributes to ongoing enhancements in safety instruction.</a:t>
            </a:r>
          </a:p>
          <a:p>
            <a:endParaRPr lang="en-US" sz="400" dirty="0"/>
          </a:p>
          <a:p>
            <a:r>
              <a:rPr lang="en-US" dirty="0"/>
              <a:t>Community Outreach:</a:t>
            </a:r>
          </a:p>
          <a:p>
            <a:r>
              <a:rPr lang="en-US" dirty="0"/>
              <a:t>Instructors actively engage in community outreach efforts to educate on safe boating practices. This may involve conducting boating safety classes, workshops, and other events to raise awareness and promote a culture of safety beyond the Auxiliary membership.</a:t>
            </a:r>
          </a:p>
          <a:p>
            <a:endParaRPr lang="en-US" dirty="0"/>
          </a:p>
          <a:p>
            <a:r>
              <a:rPr lang="en-US" dirty="0"/>
              <a:t>By integrating safety principles into instruction and fostering a culture that values continuous learning and improvement, the Coast Guard Auxiliary ensures its members are well-equipped to educate others on safe maritime practices.</a:t>
            </a:r>
          </a:p>
        </p:txBody>
      </p:sp>
      <p:sp>
        <p:nvSpPr>
          <p:cNvPr id="4" name="Slide Number Placeholder 3"/>
          <p:cNvSpPr>
            <a:spLocks noGrp="1"/>
          </p:cNvSpPr>
          <p:nvPr>
            <p:ph type="sldNum" sz="quarter" idx="5"/>
          </p:nvPr>
        </p:nvSpPr>
        <p:spPr/>
        <p:txBody>
          <a:bodyPr/>
          <a:lstStyle/>
          <a:p>
            <a:fld id="{D8AAF4FE-1EC2-41BF-9E1F-1D60F871BC2F}" type="slidenum">
              <a:rPr lang="en-US" smtClean="0"/>
              <a:t>12</a:t>
            </a:fld>
            <a:endParaRPr lang="en-US"/>
          </a:p>
        </p:txBody>
      </p:sp>
    </p:spTree>
    <p:extLst>
      <p:ext uri="{BB962C8B-B14F-4D97-AF65-F5344CB8AC3E}">
        <p14:creationId xmlns:p14="http://schemas.microsoft.com/office/powerpoint/2010/main" val="356344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Risk management in a classroom setting involves identifying, assessing, and mitigating potential risks to ensure the safety, well-being, and effective students' and instructors' safety, well-being, and effective learning. Here are key considerations for risk management in a classroom:</a:t>
            </a:r>
          </a:p>
          <a:p>
            <a:endParaRPr lang="en-US" sz="500" dirty="0"/>
          </a:p>
          <a:p>
            <a:r>
              <a:rPr lang="en-US" b="1" dirty="0"/>
              <a:t>Physical Safety:</a:t>
            </a:r>
          </a:p>
          <a:p>
            <a:r>
              <a:rPr lang="en-US" dirty="0"/>
              <a:t>Classroom Layout: Arrange furniture and equipment to minimize physical hazards and allow for easy movement.</a:t>
            </a:r>
          </a:p>
          <a:p>
            <a:r>
              <a:rPr lang="en-US" dirty="0"/>
              <a:t>Emergency Exits: Ensure clear and accessible emergency exits.</a:t>
            </a:r>
          </a:p>
          <a:p>
            <a:r>
              <a:rPr lang="en-US" dirty="0"/>
              <a:t>Equipment Safety: Regularly inspect and maintain classroom equipment to prevent accidents.</a:t>
            </a:r>
          </a:p>
          <a:p>
            <a:endParaRPr lang="en-US" sz="500" dirty="0"/>
          </a:p>
          <a:p>
            <a:r>
              <a:rPr lang="en-US" b="1" dirty="0"/>
              <a:t>Health and Wellness:</a:t>
            </a:r>
          </a:p>
          <a:p>
            <a:r>
              <a:rPr lang="en-US" dirty="0"/>
              <a:t>Hygiene Practices: Promote good hygiene practices to prevent the spread of illnesses. This includes handwashing and proper disposal of tissues.</a:t>
            </a:r>
          </a:p>
          <a:p>
            <a:r>
              <a:rPr lang="en-US" dirty="0"/>
              <a:t>First Aid: Have a well-stocked first aid kit and ensure that instructors are trained in basic first aid procedures. If an AED is present, the instructor or aide should know how to use it.</a:t>
            </a:r>
          </a:p>
          <a:p>
            <a:endParaRPr lang="en-US" sz="500" dirty="0"/>
          </a:p>
          <a:p>
            <a:r>
              <a:rPr lang="en-US" b="1" dirty="0"/>
              <a:t>Behavioral Management:</a:t>
            </a:r>
          </a:p>
          <a:p>
            <a:r>
              <a:rPr lang="en-US" dirty="0"/>
              <a:t>Classroom Rules: Clearly communicate and enforce classroom rules to maintain a positive and respectful learning environment.</a:t>
            </a:r>
          </a:p>
          <a:p>
            <a:endParaRPr lang="en-US" sz="500" dirty="0"/>
          </a:p>
          <a:p>
            <a:r>
              <a:rPr lang="en-US" dirty="0"/>
              <a:t>Conflict Resolution: Equip instructors with skills for effective conflict resolution to address interpersonal issues among students.</a:t>
            </a:r>
          </a:p>
          <a:p>
            <a:endParaRPr lang="en-US" sz="500" dirty="0"/>
          </a:p>
          <a:p>
            <a:r>
              <a:rPr lang="en-US" b="1" dirty="0"/>
              <a:t>Digital Safety:</a:t>
            </a:r>
          </a:p>
          <a:p>
            <a:r>
              <a:rPr lang="en-US" dirty="0"/>
              <a:t>Device Security: Implement measures to secure digital devices and protect against unauthorized access.</a:t>
            </a:r>
          </a:p>
          <a:p>
            <a:endParaRPr lang="en-US" sz="500" dirty="0"/>
          </a:p>
          <a:p>
            <a:r>
              <a:rPr lang="en-US" b="1" dirty="0"/>
              <a:t>Emergency Preparedness:</a:t>
            </a:r>
          </a:p>
          <a:p>
            <a:r>
              <a:rPr lang="en-US" dirty="0"/>
              <a:t>Emergency Plans: Develop and regularly review emergency response plans, including procedures for natural disasters and other potential crises.</a:t>
            </a:r>
          </a:p>
          <a:p>
            <a:endParaRPr lang="en-US" sz="500" dirty="0"/>
          </a:p>
          <a:p>
            <a:r>
              <a:rPr lang="en-US" dirty="0"/>
              <a:t>See the infographic on the E-Directorate website at: </a:t>
            </a:r>
            <a:r>
              <a:rPr lang="en-US" dirty="0">
                <a:hlinkClick r:id="rId3"/>
              </a:rPr>
              <a:t>http://edept.cgaux.org/pdf/Classroom%20Safety%20Checklist.pdf</a:t>
            </a:r>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13</a:t>
            </a:fld>
            <a:endParaRPr lang="en-US"/>
          </a:p>
        </p:txBody>
      </p:sp>
    </p:spTree>
    <p:extLst>
      <p:ext uri="{BB962C8B-B14F-4D97-AF65-F5344CB8AC3E}">
        <p14:creationId xmlns:p14="http://schemas.microsoft.com/office/powerpoint/2010/main" val="151221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quote "Continuous improvement is better than delayed perfection" is often attributed to Mark Twain, although there is some debate about its origin. Regardless of the source, the quote’s meaning is clear and relevant in various contexts.</a:t>
            </a:r>
          </a:p>
          <a:p>
            <a:endParaRPr lang="en-US" dirty="0"/>
          </a:p>
          <a:p>
            <a:r>
              <a:rPr lang="en-US" dirty="0"/>
              <a:t>The quote emphasizes the value of ongoing progress and gradually refining things rather than waiting for a perfect outcome. It suggests that constant, incremental improvements are preferable to striving for absolute perfection, which may result in delays or inaction.</a:t>
            </a:r>
          </a:p>
          <a:p>
            <a:endParaRPr lang="en-US" dirty="0"/>
          </a:p>
          <a:p>
            <a:r>
              <a:rPr lang="en-US" dirty="0"/>
              <a:t>In a practical sense, it encourages individuals and organizations to focus on making consistent strides toward improvement rather than getting bogged down by pursuing an idealized, flawless result. It acknowledges that perfection may be elusive and time-consuming and that the pursuit of continuous improvement allows for adaptability, learning from mistakes, and evolving over time.</a:t>
            </a:r>
          </a:p>
          <a:p>
            <a:endParaRPr lang="en-US" dirty="0"/>
          </a:p>
          <a:p>
            <a:r>
              <a:rPr lang="en-US" dirty="0"/>
              <a:t>This mindset is particularly relevant in the Coast Guard Auxiliary and our instructors, where the emphasis is on learning from experience, making adjustments, and steadily moving forward rather than waiting for an impractical level of perfection that may never be achieved.</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14</a:t>
            </a:fld>
            <a:endParaRPr lang="en-US"/>
          </a:p>
        </p:txBody>
      </p:sp>
    </p:spTree>
    <p:extLst>
      <p:ext uri="{BB962C8B-B14F-4D97-AF65-F5344CB8AC3E}">
        <p14:creationId xmlns:p14="http://schemas.microsoft.com/office/powerpoint/2010/main" val="373441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We must reassess our teaching techniques and lesson plans constantly. Besides using lesson plans for all classes you teach, make sure to update those lesson plans with lessons learned.</a:t>
            </a:r>
          </a:p>
          <a:p>
            <a:endParaRPr lang="en-US" dirty="0"/>
          </a:p>
          <a:p>
            <a:r>
              <a:rPr lang="en-US" dirty="0"/>
              <a:t>Ask other flotilla Instructors to give you a critique of your instruction. Ideally, in a classroom setting, set up a smartphone to record your class instruction. Similarly, in a virtual environment, enable the record function. You will be amazed at how much you can learn about your instructional techniques and easily pinpoint areas that require improvement.</a:t>
            </a:r>
          </a:p>
          <a:p>
            <a:endParaRPr lang="en-US" dirty="0"/>
          </a:p>
          <a:p>
            <a:r>
              <a:rPr lang="en-US" dirty="0"/>
              <a:t>Take advantage of any and all training opportunities that will further your knowledge of the subjects you want to teach or mentor.</a:t>
            </a:r>
          </a:p>
          <a:p>
            <a:endParaRPr lang="en-US" dirty="0"/>
          </a:p>
          <a:p>
            <a:r>
              <a:rPr lang="en-US" dirty="0"/>
              <a:t>To help instructors and would-be instructors get the best training possible, the E-Directorate will be updating the Instructor Development (ID2020) with an ID2024 course that should be available within the first quarter of 2024. All instructors will be encouraged to upgrade their skills by learning the material in this updated version.</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15</a:t>
            </a:fld>
            <a:endParaRPr lang="en-US"/>
          </a:p>
        </p:txBody>
      </p:sp>
    </p:spTree>
    <p:extLst>
      <p:ext uri="{BB962C8B-B14F-4D97-AF65-F5344CB8AC3E}">
        <p14:creationId xmlns:p14="http://schemas.microsoft.com/office/powerpoint/2010/main" val="3808818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These are essential topics. These apply to both PE and MT classes.</a:t>
            </a:r>
          </a:p>
          <a:p>
            <a:endParaRPr lang="en-US" sz="500" dirty="0"/>
          </a:p>
          <a:p>
            <a:pPr marL="176653" indent="-176653">
              <a:buFont typeface="Arial" panose="020B0604020202020204" pitchFamily="34" charset="0"/>
              <a:buChar char="•"/>
            </a:pPr>
            <a:r>
              <a:rPr lang="en-US" dirty="0"/>
              <a:t>Can everyone in the room see the screen or whiteboard?</a:t>
            </a:r>
          </a:p>
          <a:p>
            <a:r>
              <a:rPr lang="en-US" dirty="0"/>
              <a:t>The instructor needs to walk around the room while setting up and make sure.</a:t>
            </a:r>
          </a:p>
          <a:p>
            <a:endParaRPr lang="en-US" sz="500" dirty="0"/>
          </a:p>
          <a:p>
            <a:pPr marL="176653" indent="-176653">
              <a:buFont typeface="Arial" panose="020B0604020202020204" pitchFamily="34" charset="0"/>
              <a:buChar char="•"/>
            </a:pPr>
            <a:r>
              <a:rPr lang="en-US" dirty="0"/>
              <a:t>Is the room set up to make facilitation and learning more accessible?</a:t>
            </a:r>
          </a:p>
          <a:p>
            <a:r>
              <a:rPr lang="en-US" dirty="0"/>
              <a:t>Many feel that “U” shaped table arrangements are better suited for discussions than the traditional “classroom” style of tables in rows. Can the instructor freely circulate around the room and interact with the class?</a:t>
            </a:r>
          </a:p>
          <a:p>
            <a:endParaRPr lang="en-US" sz="500" dirty="0"/>
          </a:p>
          <a:p>
            <a:pPr marL="176653" indent="-176653">
              <a:buFont typeface="Arial" panose="020B0604020202020204" pitchFamily="34" charset="0"/>
              <a:buChar char="•"/>
            </a:pPr>
            <a:r>
              <a:rPr lang="en-US" dirty="0"/>
              <a:t>How can you make the material in the class as close to the participant’s real-life boating experiences as possible? </a:t>
            </a:r>
          </a:p>
          <a:p>
            <a:r>
              <a:rPr lang="en-US" dirty="0"/>
              <a:t>Use hands-on exercises that get the class involved in doing. Get the class involved through discussion. There is a wealth of experience within every group; a good instructor will realize and capitalize on that.</a:t>
            </a:r>
          </a:p>
          <a:p>
            <a:endParaRPr lang="en-US" sz="500" dirty="0"/>
          </a:p>
          <a:p>
            <a:pPr marL="176653" indent="-176653">
              <a:buFont typeface="Arial" panose="020B0604020202020204" pitchFamily="34" charset="0"/>
              <a:buChar char="•"/>
            </a:pPr>
            <a:r>
              <a:rPr lang="en-US" dirty="0"/>
              <a:t>Humor as an icebreaker works well. Use it tastefully and never at anyone in the class’s expense.</a:t>
            </a:r>
          </a:p>
          <a:p>
            <a:endParaRPr lang="en-US" sz="400" dirty="0"/>
          </a:p>
          <a:p>
            <a:pPr marL="176653" indent="-176653">
              <a:buFont typeface="Arial" panose="020B0604020202020204" pitchFamily="34" charset="0"/>
              <a:buChar char="•"/>
            </a:pPr>
            <a:r>
              <a:rPr lang="en-US" dirty="0"/>
              <a:t>Use other “subject matter experts.” Firefighters, EMTs, Harbor Patrol, Park Rangers, sailing instructors, and others are excellent resources who can bring a depth of knowledge to the session. </a:t>
            </a:r>
          </a:p>
          <a:p>
            <a:endParaRPr lang="en-US" sz="400" dirty="0"/>
          </a:p>
          <a:p>
            <a:pPr marL="176653" indent="-176653">
              <a:buFont typeface="Arial" panose="020B0604020202020204" pitchFamily="34" charset="0"/>
              <a:buChar char="•"/>
            </a:pPr>
            <a:r>
              <a:rPr lang="en-US" dirty="0"/>
              <a:t>You’ve heard the expression, “If it’s not in AUXDATA II, it didn’t happen.” Send the appropriate 7030s to your FSO-IS to record your hard work in MT or PE. Even better, get familiar with AUXDATA II and complete the entries directly yourself. Or follow district or division policy.</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16</a:t>
            </a:fld>
            <a:endParaRPr lang="en-US"/>
          </a:p>
        </p:txBody>
      </p:sp>
    </p:spTree>
    <p:extLst>
      <p:ext uri="{BB962C8B-B14F-4D97-AF65-F5344CB8AC3E}">
        <p14:creationId xmlns:p14="http://schemas.microsoft.com/office/powerpoint/2010/main" val="254424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This course helps the Auxiliary instructor perfect their presentation skills. It is required for initial qualification and recommended as a refresher for seasoned instructors.</a:t>
            </a:r>
          </a:p>
          <a:p>
            <a:endParaRPr lang="en-US" sz="600" dirty="0"/>
          </a:p>
          <a:p>
            <a:r>
              <a:rPr lang="en-US" dirty="0"/>
              <a:t>The eight units emphasize learning the information through practical application rather than memorizing theoretical instructor material. It focuses on the latest and most effective methods for teaching, facilitation, multi-media, and demonstration of skills.</a:t>
            </a:r>
          </a:p>
          <a:p>
            <a:endParaRPr lang="en-US" sz="600" dirty="0"/>
          </a:p>
          <a:p>
            <a:r>
              <a:rPr lang="en-US" dirty="0"/>
              <a:t>The units include:</a:t>
            </a:r>
          </a:p>
          <a:p>
            <a:endParaRPr lang="en-US" sz="500" dirty="0"/>
          </a:p>
          <a:p>
            <a:r>
              <a:rPr lang="en-US" dirty="0"/>
              <a:t>14 instructor competencies</a:t>
            </a:r>
          </a:p>
          <a:p>
            <a:r>
              <a:rPr lang="en-US" dirty="0"/>
              <a:t>Lesson planning</a:t>
            </a:r>
          </a:p>
          <a:p>
            <a:r>
              <a:rPr lang="en-US" dirty="0"/>
              <a:t>Using Media Effectively</a:t>
            </a:r>
          </a:p>
          <a:p>
            <a:r>
              <a:rPr lang="en-US" dirty="0"/>
              <a:t>Effective Communications Skills</a:t>
            </a:r>
          </a:p>
          <a:p>
            <a:r>
              <a:rPr lang="en-US" dirty="0"/>
              <a:t>Handling Difficult situations</a:t>
            </a:r>
          </a:p>
          <a:p>
            <a:r>
              <a:rPr lang="en-US" dirty="0"/>
              <a:t>Accommodating all students</a:t>
            </a:r>
          </a:p>
          <a:p>
            <a:r>
              <a:rPr lang="en-US" dirty="0"/>
              <a:t>Learning with Electronic Technologies</a:t>
            </a:r>
          </a:p>
          <a:p>
            <a:endParaRPr lang="en-US" sz="500" dirty="0"/>
          </a:p>
          <a:p>
            <a:r>
              <a:rPr lang="en-US" dirty="0"/>
              <a:t>There are also several appendices:</a:t>
            </a:r>
          </a:p>
          <a:p>
            <a:r>
              <a:rPr lang="en-US" dirty="0"/>
              <a:t>Instructional equipment</a:t>
            </a:r>
          </a:p>
          <a:p>
            <a:r>
              <a:rPr lang="en-US" dirty="0"/>
              <a:t>Presentation tips and best practices</a:t>
            </a:r>
          </a:p>
          <a:p>
            <a:r>
              <a:rPr lang="en-US" dirty="0"/>
              <a:t>The performance qualification standard</a:t>
            </a:r>
          </a:p>
          <a:p>
            <a:endParaRPr lang="en-US" sz="400" dirty="0"/>
          </a:p>
          <a:p>
            <a:r>
              <a:rPr lang="en-US" dirty="0"/>
              <a:t>We recommend that even seasoned instructors review the ID2020 Student Study Guide and then go to NTC and take the new exam. There’s a lot to be learned this way. The new instructor qualification course is based on demonstrating skills in instructing. This will allow the instructor candidate ample time with a mentor to develop their skills.</a:t>
            </a:r>
          </a:p>
          <a:p>
            <a:endParaRPr lang="en-US" sz="500" dirty="0"/>
          </a:p>
          <a:p>
            <a:r>
              <a:rPr lang="en-US" dirty="0"/>
              <a:t>The focus of ID2020 is facilitating an effective learning environment. Mentor instructors will have check sheets of tasks the trainee needs to accomplish. Both mentor and trainee will benefit from the course and the time spent practicing the art of teaching.</a:t>
            </a:r>
          </a:p>
          <a:p>
            <a:endParaRPr lang="en-US" sz="500" dirty="0"/>
          </a:p>
          <a:p>
            <a:r>
              <a:rPr lang="en-US" dirty="0"/>
              <a:t>Access the ID2020 material at:</a:t>
            </a:r>
          </a:p>
          <a:p>
            <a:r>
              <a:rPr lang="en-US" dirty="0">
                <a:hlinkClick r:id="rId3"/>
              </a:rPr>
              <a:t>http://wow.uscgaux.info/content.php?unit=E-DEPT&amp;category=2020-instructor-dev</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17</a:t>
            </a:fld>
            <a:endParaRPr lang="en-US"/>
          </a:p>
        </p:txBody>
      </p:sp>
    </p:spTree>
    <p:extLst>
      <p:ext uri="{BB962C8B-B14F-4D97-AF65-F5344CB8AC3E}">
        <p14:creationId xmlns:p14="http://schemas.microsoft.com/office/powerpoint/2010/main" val="1110814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With a view toward continuous improvement and the value of lessons learned, the E-Directorate will update ID2020 in the first quarter of 2024 to ID2020. </a:t>
            </a:r>
          </a:p>
          <a:p>
            <a:endParaRPr lang="en-US" dirty="0"/>
          </a:p>
          <a:p>
            <a:r>
              <a:rPr lang="en-US" dirty="0"/>
              <a:t>The emphasis of the course will still be on the practical aspects of Auxiliary instruction. But the material will be supplemented with concrete examples, sample questions to use in a classroom, and more information on virtual classrooms using platforms like Zoom, Webex, and Teams. </a:t>
            </a:r>
          </a:p>
          <a:p>
            <a:endParaRPr lang="en-US" dirty="0"/>
          </a:p>
          <a:p>
            <a:r>
              <a:rPr lang="en-US" dirty="0"/>
              <a:t>ID2024 will build on ID2020 and will take advantage of four years of use that trained many new Auxiliary instructors.</a:t>
            </a:r>
          </a:p>
        </p:txBody>
      </p:sp>
      <p:sp>
        <p:nvSpPr>
          <p:cNvPr id="4" name="Slide Number Placeholder 3"/>
          <p:cNvSpPr>
            <a:spLocks noGrp="1"/>
          </p:cNvSpPr>
          <p:nvPr>
            <p:ph type="sldNum" sz="quarter" idx="5"/>
          </p:nvPr>
        </p:nvSpPr>
        <p:spPr/>
        <p:txBody>
          <a:bodyPr/>
          <a:lstStyle/>
          <a:p>
            <a:fld id="{D8AAF4FE-1EC2-41BF-9E1F-1D60F871BC2F}" type="slidenum">
              <a:rPr lang="en-US" smtClean="0"/>
              <a:t>18</a:t>
            </a:fld>
            <a:endParaRPr lang="en-US"/>
          </a:p>
        </p:txBody>
      </p:sp>
    </p:spTree>
    <p:extLst>
      <p:ext uri="{BB962C8B-B14F-4D97-AF65-F5344CB8AC3E}">
        <p14:creationId xmlns:p14="http://schemas.microsoft.com/office/powerpoint/2010/main" val="149489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The Commodore Daniel Maxim Award for Excellence in Education was established to motivate and inspire the entire Instructor cadre to reach beyond the comfortable or ordinary to achieve the extraordinary. Some of the goals of the Award are to increase the diversity of courses offered by flotillas and additional numbers of classes offered; to improve Public Education and Member Training Instructor effectiveness and performance; to improve mentorship of newer or lesser experienced Instructors; to develop new and innovative teaching methods and techniques; to develop new and innovative teaching aids.</a:t>
            </a:r>
          </a:p>
          <a:p>
            <a:endParaRPr lang="en-US" sz="500" dirty="0"/>
          </a:p>
          <a:p>
            <a:r>
              <a:rPr lang="en-US" dirty="0"/>
              <a:t>Visit the E-Directorate website for examples of past winners’ submission packages and award templates for division and flotilla candidates. A best practice that has been suggested is that a flotilla compile a list of their best candidate(s) with bullet points of their assets as instructors. Work with the DSO-PE to see about fleshing out the package for actual development into an award submission.</a:t>
            </a:r>
          </a:p>
          <a:p>
            <a:endParaRPr lang="en-US" sz="500" dirty="0"/>
          </a:p>
          <a:p>
            <a:r>
              <a:rPr lang="en-US" dirty="0"/>
              <a:t>The Commodore Daniel Maxim Award for Excellence in Education material is found at:</a:t>
            </a:r>
          </a:p>
          <a:p>
            <a:r>
              <a:rPr lang="en-US" dirty="0">
                <a:hlinkClick r:id="rId3"/>
              </a:rPr>
              <a:t>http://wow.uscgaux.info/content.php?unit=E-DEPT&amp;category=maxim-award</a:t>
            </a:r>
            <a:endParaRPr lang="en-US" dirty="0"/>
          </a:p>
          <a:p>
            <a:endParaRPr lang="en-US" sz="500" dirty="0"/>
          </a:p>
          <a:p>
            <a:r>
              <a:rPr lang="en-US" dirty="0"/>
              <a:t>Flotillas should consider assembling a team now to begin accumulating supporting documentation for the number of courses taught, the number of graduates, the variety of courses taught, and all other data and testimonials deemed pertinent to preparing the nominee package. Flotilla nomination packages will be due to their DSO-PE on February 28. </a:t>
            </a:r>
          </a:p>
          <a:p>
            <a:r>
              <a:rPr lang="en-US" sz="500" dirty="0"/>
              <a:t> </a:t>
            </a:r>
          </a:p>
          <a:p>
            <a:r>
              <a:rPr lang="en-US" dirty="0"/>
              <a:t>NOTE: Schedule</a:t>
            </a:r>
          </a:p>
          <a:p>
            <a:r>
              <a:rPr lang="en-US" dirty="0"/>
              <a:t>Package from flotillas to DSO-PE: 28Feb.</a:t>
            </a:r>
          </a:p>
          <a:p>
            <a:r>
              <a:rPr lang="en-US" dirty="0"/>
              <a:t>The district selected package to Dir-E and Dir-Ed: 30 Apr.</a:t>
            </a:r>
          </a:p>
          <a:p>
            <a:endParaRPr lang="en-US" sz="500" dirty="0"/>
          </a:p>
          <a:p>
            <a:r>
              <a:rPr lang="en-US" dirty="0"/>
              <a:t>NOTE: Eligibility</a:t>
            </a:r>
          </a:p>
          <a:p>
            <a:r>
              <a:rPr lang="en-US" dirty="0"/>
              <a:t>All instructors in the CG Auxiliary are eligible if nominated for the Maxim Award except a prior National Prize Winner or a member of the Public Education Directorate.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19</a:t>
            </a:fld>
            <a:endParaRPr lang="en-US"/>
          </a:p>
        </p:txBody>
      </p:sp>
    </p:spTree>
    <p:extLst>
      <p:ext uri="{BB962C8B-B14F-4D97-AF65-F5344CB8AC3E}">
        <p14:creationId xmlns:p14="http://schemas.microsoft.com/office/powerpoint/2010/main" val="285093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Whether we’re instructors in public education or member training, we’re involved with teaching and mentoring.</a:t>
            </a:r>
          </a:p>
          <a:p>
            <a:endParaRPr lang="en-US" dirty="0"/>
          </a:p>
          <a:p>
            <a:r>
              <a:rPr lang="en-US" dirty="0"/>
              <a:t>Furthermore, many flotilla members who are not instructors serve as mentors to new members, assist at classes, do vessel safety checks, and help recruit.</a:t>
            </a:r>
          </a:p>
          <a:p>
            <a:endParaRPr lang="en-US" dirty="0"/>
          </a:p>
          <a:p>
            <a:r>
              <a:rPr lang="en-US" dirty="0"/>
              <a:t>This workshop is for all members!</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a:t>
            </a:fld>
            <a:endParaRPr lang="en-US"/>
          </a:p>
        </p:txBody>
      </p:sp>
    </p:spTree>
    <p:extLst>
      <p:ext uri="{BB962C8B-B14F-4D97-AF65-F5344CB8AC3E}">
        <p14:creationId xmlns:p14="http://schemas.microsoft.com/office/powerpoint/2010/main" val="378719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The E-Directorate has created two additional award certificates to recognize your hard work and dedication to teaching. These new certificates acknowledge the sheer number of instruction hours that instructors have logged in a single year. The current Auxiliary Annual PE Service Performance ribbon recognizes those who have completed 30 hours of instruction. But we all know that there are some instructors out there who go way beyond that mark. Those instructors will be rewarded with the prestigious E-Directorate Golden Key Award for any combination of 50 lead hours of Public Education and/or Member Training instruction!</a:t>
            </a:r>
          </a:p>
          <a:p>
            <a:endParaRPr lang="en-US" dirty="0"/>
          </a:p>
          <a:p>
            <a:r>
              <a:rPr lang="en-US" dirty="0"/>
              <a:t>For those truly exceptional instructors who have gone the extra mile, there's the illustrious E-Directorate Lighthouse Award. This award is reserved for instructors who have put in an incredible combination of 100 PE and/or MT lead hours. It's an achievement that shines like a beacon in the night, guiding others toward excellence.</a:t>
            </a:r>
          </a:p>
          <a:p>
            <a:endParaRPr lang="en-US" dirty="0"/>
          </a:p>
          <a:p>
            <a:r>
              <a:rPr lang="en-US" dirty="0"/>
              <a:t>If you're an instructor who's been working tirelessly, pushing yourself to new heights, then these awards are for you. These awards let the world know that you're a true superstar in the field of teaching and that your dedication and hard work have not gone unnoticed. This is a marvelous opportunity to be recognized for your extraordinary commitment to education. If you're ready to shine bright like a lighthouse or unlock the golden door to success, start putting in those lead hours and let the Education Directorate reward you for your hard work and dedication!</a:t>
            </a:r>
          </a:p>
          <a:p>
            <a:endParaRPr lang="en-US" dirty="0"/>
          </a:p>
          <a:p>
            <a:r>
              <a:rPr lang="en-US" dirty="0"/>
              <a:t>Whether you're striving for the Golden Key or the Lighthouse Award, you know you're part of an elite group of instructors who are making a real difference in the world. Get ready to shine because the Education Directorate has just turned up the excitement factor to 11!</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20</a:t>
            </a:fld>
            <a:endParaRPr lang="en-US"/>
          </a:p>
        </p:txBody>
      </p:sp>
    </p:spTree>
    <p:extLst>
      <p:ext uri="{BB962C8B-B14F-4D97-AF65-F5344CB8AC3E}">
        <p14:creationId xmlns:p14="http://schemas.microsoft.com/office/powerpoint/2010/main" val="2027770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The following mission activity code descriptions have been updated to clarify the reporting of efforts related to the Auxiliary Public Education mission:</a:t>
            </a:r>
          </a:p>
          <a:p>
            <a:r>
              <a:rPr lang="en-US" sz="500" dirty="0"/>
              <a:t> </a:t>
            </a:r>
          </a:p>
          <a:p>
            <a:r>
              <a:rPr lang="en-US" dirty="0"/>
              <a:t>14A Boat America</a:t>
            </a:r>
          </a:p>
          <a:p>
            <a:r>
              <a:rPr lang="en-US" dirty="0"/>
              <a:t>14B Boating Skills &amp; Seamanship</a:t>
            </a:r>
          </a:p>
          <a:p>
            <a:r>
              <a:rPr lang="en-US" dirty="0"/>
              <a:t>14C Sailing Skills &amp; Seamanship</a:t>
            </a:r>
          </a:p>
          <a:p>
            <a:r>
              <a:rPr lang="en-US" dirty="0"/>
              <a:t>14D GPS for Navigators</a:t>
            </a:r>
          </a:p>
          <a:p>
            <a:r>
              <a:rPr lang="en-US" dirty="0"/>
              <a:t>14E Weekend Navigator</a:t>
            </a:r>
          </a:p>
          <a:p>
            <a:r>
              <a:rPr lang="en-US" dirty="0"/>
              <a:t>14F Youth Courses</a:t>
            </a:r>
          </a:p>
          <a:p>
            <a:r>
              <a:rPr lang="en-US" dirty="0"/>
              <a:t>14G Other</a:t>
            </a:r>
          </a:p>
          <a:p>
            <a:r>
              <a:rPr lang="en-US" dirty="0"/>
              <a:t>14H State</a:t>
            </a:r>
          </a:p>
          <a:p>
            <a:r>
              <a:rPr lang="en-US" dirty="0"/>
              <a:t>14J Paddlesports America</a:t>
            </a:r>
          </a:p>
          <a:p>
            <a:r>
              <a:rPr lang="en-US" dirty="0"/>
              <a:t>14K </a:t>
            </a:r>
            <a:r>
              <a:rPr lang="en-US" dirty="0" err="1"/>
              <a:t>Navegando</a:t>
            </a:r>
            <a:r>
              <a:rPr lang="en-US" dirty="0"/>
              <a:t> America</a:t>
            </a:r>
          </a:p>
          <a:p>
            <a:r>
              <a:rPr lang="en-US" dirty="0"/>
              <a:t>14M Paddlers Guide to Safety</a:t>
            </a:r>
          </a:p>
          <a:p>
            <a:r>
              <a:rPr lang="en-US" dirty="0"/>
              <a:t>14N Intro to Basic Boating Safety</a:t>
            </a:r>
          </a:p>
          <a:p>
            <a:r>
              <a:rPr lang="en-US" dirty="0"/>
              <a:t>14P Suddenly in Command</a:t>
            </a:r>
          </a:p>
          <a:p>
            <a:r>
              <a:rPr lang="en-US" dirty="0"/>
              <a:t>14R Waterfowl Hunting &amp; Boating Safety</a:t>
            </a:r>
          </a:p>
          <a:p>
            <a:r>
              <a:rPr lang="en-US" dirty="0"/>
              <a:t>14S Kids and Paddlecraft</a:t>
            </a:r>
          </a:p>
          <a:p>
            <a:r>
              <a:rPr lang="en-US" dirty="0"/>
              <a:t>14T Boats 'N Kids</a:t>
            </a:r>
          </a:p>
          <a:p>
            <a:r>
              <a:rPr lang="en-US" dirty="0"/>
              <a:t>14U Waypoints</a:t>
            </a:r>
          </a:p>
          <a:p>
            <a:r>
              <a:rPr lang="en-US" dirty="0"/>
              <a:t>14V </a:t>
            </a:r>
            <a:r>
              <a:rPr lang="en-US" dirty="0" err="1"/>
              <a:t>Introduccion</a:t>
            </a:r>
            <a:r>
              <a:rPr lang="en-US" dirty="0"/>
              <a:t> </a:t>
            </a:r>
            <a:r>
              <a:rPr lang="en-US" dirty="0" err="1"/>
              <a:t>Seguridad</a:t>
            </a:r>
            <a:r>
              <a:rPr lang="en-US" dirty="0"/>
              <a:t> </a:t>
            </a:r>
            <a:r>
              <a:rPr lang="en-US" dirty="0" err="1"/>
              <a:t>Navegacion</a:t>
            </a:r>
            <a:endParaRPr lang="en-US" dirty="0"/>
          </a:p>
          <a:p>
            <a:r>
              <a:rPr lang="en-US" dirty="0"/>
              <a:t>14W Personal Watercraft Course</a:t>
            </a:r>
          </a:p>
          <a:p>
            <a:endParaRPr lang="en-US" dirty="0"/>
          </a:p>
          <a:p>
            <a:r>
              <a:rPr lang="en-US" dirty="0"/>
              <a:t>There is now a drop-down box to indicate if the class is in-person, virtual, or hybrid. This was implemented to help the E-Directorate provide valid data in various reports to support requests from multiple agencies.</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21</a:t>
            </a:fld>
            <a:endParaRPr lang="en-US"/>
          </a:p>
        </p:txBody>
      </p:sp>
    </p:spTree>
    <p:extLst>
      <p:ext uri="{BB962C8B-B14F-4D97-AF65-F5344CB8AC3E}">
        <p14:creationId xmlns:p14="http://schemas.microsoft.com/office/powerpoint/2010/main" val="165992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Coast Guard Commandant Linda Fagan pledges to seek diversity in ranks. She says, “The heartbeat of our Coast Guard is our workforce.“ She added, "I am particularly concerned that diversity decreases with rank, leaving little opportunity for women and minorities at the top." Admiral Linda Fagan pledged the Coast Guard will re-double its efforts to be more inclusive. “The reason it’s critical is because diverse work teams outperform homogenous teams. They’re just stronger, more resilient, have better perspective and deeper strength of thought.”</a:t>
            </a:r>
          </a:p>
          <a:p>
            <a:endParaRPr lang="en-US" sz="500" dirty="0"/>
          </a:p>
          <a:p>
            <a:r>
              <a:rPr lang="en-US" dirty="0"/>
              <a:t>National Commodore Gus Formato states, “As someone who is committed to diversity and inclusion, I understand that providing training is one of the strategies that help to build an inclusive environment, which is crucial to attracting and retaining top talent, building member engagement, and fostering creativity and innovation.” He adds, “The diversity of thoughts, ideas, and competencies of our people keeps the Auxiliary strong and empowers us to achieve mission readiness and excellence.”</a:t>
            </a:r>
          </a:p>
          <a:p>
            <a:endParaRPr lang="en-US" sz="500" dirty="0"/>
          </a:p>
          <a:p>
            <a:r>
              <a:rPr lang="en-US" dirty="0"/>
              <a:t>Many people face physical challenges that leave them with permanent special needs. When our courses are open to the general public, people with special learning needs may require reasonable accommodations. Some students in the courses may face various types of physical challenges.</a:t>
            </a:r>
          </a:p>
          <a:p>
            <a:endParaRPr lang="en-US" sz="500" dirty="0"/>
          </a:p>
          <a:p>
            <a:r>
              <a:rPr lang="en-US" dirty="0"/>
              <a:t>The Americans with Disabilities Act of 1990, as Amended by the ADA Amendments Act of 2008 (ADA), specifies certain requirements for public events, including Coast Guard Auxiliary courses. It mandates, for example, full access to public facilities. In addition, accommodations for students with special needs must be made in class and when administering examinations. When planning an educational experience, physical access to the site is one of the first, but not the only, considerations that must be considered. Some people cannot climb stairs, walk even short distances, sit in the chairs provided, or be in a wheelchair. As for the classroom, some people have hearing problems, while others face visual challenges such as difficulty in seeing or color blindness. Every instructor must anticipate and provide reasonable ways to deal with these possibilities.</a:t>
            </a:r>
          </a:p>
          <a:p>
            <a:endParaRPr lang="en-US" sz="500" dirty="0"/>
          </a:p>
          <a:p>
            <a:r>
              <a:rPr lang="en-US" dirty="0"/>
              <a:t>Instructors need to remember to keep their language gender-neutral. Not all coxswains or captains are men. Not all Culinary Assistants are women. Flotilla Commanders may be of any gender. It is generally acceptable to use they and their instead of she/he or his/her. This recognition of what we say will keep us from offending students in our classes – member training or public education.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22</a:t>
            </a:fld>
            <a:endParaRPr lang="en-US"/>
          </a:p>
        </p:txBody>
      </p:sp>
    </p:spTree>
    <p:extLst>
      <p:ext uri="{BB962C8B-B14F-4D97-AF65-F5344CB8AC3E}">
        <p14:creationId xmlns:p14="http://schemas.microsoft.com/office/powerpoint/2010/main" val="176508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pPr marL="167104" indent="-167104">
              <a:buFont typeface="Arial" panose="020B0604020202020204" pitchFamily="34" charset="0"/>
              <a:buChar char="•"/>
            </a:pPr>
            <a:r>
              <a:rPr lang="en-US" altLang="en-US" sz="1100" dirty="0">
                <a:cs typeface="Arial" panose="020B0604020202020204" pitchFamily="34" charset="0"/>
              </a:rPr>
              <a:t>During Vessel Safety Checks (VSCs) and Recreational Boating Safety (RBS) Program Visits:</a:t>
            </a:r>
          </a:p>
          <a:p>
            <a:pPr marL="1058331" lvl="2" indent="-167104">
              <a:buFont typeface="Arial" panose="020B0604020202020204" pitchFamily="34" charset="0"/>
              <a:buChar char="•"/>
            </a:pPr>
            <a:r>
              <a:rPr lang="en-US" altLang="en-US" sz="1100" dirty="0">
                <a:cs typeface="Arial" panose="020B0604020202020204" pitchFamily="34" charset="0"/>
              </a:rPr>
              <a:t>Go with the Vessel Examiner (VE) or Program Visitor (PV) or provide schedules.</a:t>
            </a:r>
          </a:p>
          <a:p>
            <a:pPr marL="167104" indent="-167104">
              <a:buFont typeface="Arial" panose="020B0604020202020204" pitchFamily="34" charset="0"/>
              <a:buChar char="•"/>
            </a:pPr>
            <a:r>
              <a:rPr lang="en-US" altLang="en-US" sz="1100" dirty="0">
                <a:cs typeface="Arial" panose="020B0604020202020204" pitchFamily="34" charset="0"/>
              </a:rPr>
              <a:t>Conduct a media blitz:</a:t>
            </a:r>
          </a:p>
          <a:p>
            <a:pPr marL="1058331" lvl="2" indent="-167104">
              <a:buFont typeface="Arial" panose="020B0604020202020204" pitchFamily="34" charset="0"/>
              <a:buChar char="•"/>
            </a:pPr>
            <a:r>
              <a:rPr lang="en-US" altLang="en-US" sz="1100" dirty="0">
                <a:cs typeface="Arial" panose="020B0604020202020204" pitchFamily="34" charset="0"/>
              </a:rPr>
              <a:t>The Flotilla Staff Officer-Public Affairs (FSO-PA) can help.</a:t>
            </a:r>
          </a:p>
          <a:p>
            <a:pPr marL="167104" indent="-167104">
              <a:buFont typeface="Arial" panose="020B0604020202020204" pitchFamily="34" charset="0"/>
              <a:buChar char="•"/>
            </a:pPr>
            <a:r>
              <a:rPr lang="en-US" altLang="en-US" sz="1100" dirty="0">
                <a:cs typeface="Arial" panose="020B0604020202020204" pitchFamily="34" charset="0"/>
              </a:rPr>
              <a:t>Tell the world - use the Web:</a:t>
            </a:r>
          </a:p>
          <a:p>
            <a:pPr marL="1058331" lvl="2" indent="-167104">
              <a:buFont typeface="Arial" panose="020B0604020202020204" pitchFamily="34" charset="0"/>
              <a:buChar char="•"/>
            </a:pPr>
            <a:r>
              <a:rPr lang="en-US" altLang="en-US" sz="1100" dirty="0">
                <a:cs typeface="Arial" panose="020B0604020202020204" pitchFamily="34" charset="0"/>
              </a:rPr>
              <a:t>Post your schedule on your website and keep it current.</a:t>
            </a:r>
          </a:p>
          <a:p>
            <a:pPr marL="1058331" lvl="2" indent="-167104">
              <a:buFont typeface="Arial" panose="020B0604020202020204" pitchFamily="34" charset="0"/>
              <a:buChar char="•"/>
            </a:pPr>
            <a:r>
              <a:rPr lang="en-US" altLang="en-US" sz="1100" dirty="0">
                <a:cs typeface="Arial" panose="020B0604020202020204" pitchFamily="34" charset="0"/>
              </a:rPr>
              <a:t>Social Media presence</a:t>
            </a:r>
          </a:p>
          <a:p>
            <a:pPr marL="1058331" lvl="2" indent="-167104">
              <a:buFont typeface="Arial" panose="020B0604020202020204" pitchFamily="34" charset="0"/>
              <a:buChar char="•"/>
            </a:pPr>
            <a:r>
              <a:rPr lang="en-US" altLang="en-US" sz="1100" dirty="0">
                <a:cs typeface="Arial" panose="020B0604020202020204" pitchFamily="34" charset="0"/>
              </a:rPr>
              <a:t>Fill out the 7023 form for all courses offered</a:t>
            </a:r>
          </a:p>
          <a:p>
            <a:pPr marL="167104" indent="-167104">
              <a:buFont typeface="Arial" panose="020B0604020202020204" pitchFamily="34" charset="0"/>
              <a:buChar char="•"/>
            </a:pPr>
            <a:r>
              <a:rPr lang="en-US" altLang="en-US" sz="1100" dirty="0">
                <a:cs typeface="Arial" panose="020B0604020202020204" pitchFamily="34" charset="0"/>
              </a:rPr>
              <a:t>Talk it up:</a:t>
            </a:r>
          </a:p>
          <a:p>
            <a:pPr marL="1058331" lvl="2" indent="-167104">
              <a:buFont typeface="Arial" panose="020B0604020202020204" pitchFamily="34" charset="0"/>
              <a:buChar char="•"/>
            </a:pPr>
            <a:r>
              <a:rPr lang="en-US" altLang="en-US" sz="1100" dirty="0">
                <a:cs typeface="Arial" panose="020B0604020202020204" pitchFamily="34" charset="0"/>
              </a:rPr>
              <a:t>Tell everyone you meet.</a:t>
            </a:r>
          </a:p>
          <a:p>
            <a:pPr marL="167104" indent="-167104">
              <a:buFont typeface="Arial" panose="020B0604020202020204" pitchFamily="34" charset="0"/>
              <a:buChar char="•"/>
            </a:pPr>
            <a:r>
              <a:rPr lang="en-US" altLang="en-US" sz="1100" dirty="0">
                <a:cs typeface="Arial" panose="020B0604020202020204" pitchFamily="34" charset="0"/>
              </a:rPr>
              <a:t>Sign them up at boat shows:</a:t>
            </a:r>
          </a:p>
          <a:p>
            <a:pPr marL="1058331" lvl="2" indent="-167104">
              <a:buFont typeface="Arial" panose="020B0604020202020204" pitchFamily="34" charset="0"/>
              <a:buChar char="•"/>
            </a:pPr>
            <a:r>
              <a:rPr lang="en-US" altLang="en-US" sz="1100" dirty="0">
                <a:cs typeface="Arial" panose="020B0604020202020204" pitchFamily="34" charset="0"/>
              </a:rPr>
              <a:t>Don’t just hand out schedules; sign them up on the spot! </a:t>
            </a:r>
            <a:r>
              <a:rPr lang="en-US" sz="1100" dirty="0">
                <a:cs typeface="Arial" panose="020B0604020202020204" pitchFamily="34" charset="0"/>
              </a:rPr>
              <a:t>Use your laptop to key their information while they wait!</a:t>
            </a:r>
            <a:endParaRPr lang="en-US" altLang="en-US" sz="1100" dirty="0">
              <a:cs typeface="Arial" panose="020B0604020202020204" pitchFamily="34" charset="0"/>
            </a:endParaRPr>
          </a:p>
          <a:p>
            <a:pPr marL="1058331" lvl="2" indent="-167104">
              <a:buFont typeface="Arial" panose="020B0604020202020204" pitchFamily="34" charset="0"/>
              <a:buChar char="•"/>
            </a:pPr>
            <a:r>
              <a:rPr lang="en-US" altLang="en-US" sz="1100" dirty="0">
                <a:cs typeface="Arial" panose="020B0604020202020204" pitchFamily="34" charset="0"/>
              </a:rPr>
              <a:t>Collect course fees and give receipts.</a:t>
            </a:r>
          </a:p>
          <a:p>
            <a:pPr marL="1058331" lvl="2" indent="-167104">
              <a:buFont typeface="Arial" panose="020B0604020202020204" pitchFamily="34" charset="0"/>
              <a:buChar char="•"/>
            </a:pPr>
            <a:r>
              <a:rPr lang="en-US" altLang="en-US" sz="1100" dirty="0">
                <a:cs typeface="Arial" panose="020B0604020202020204" pitchFamily="34" charset="0"/>
              </a:rPr>
              <a:t>Consider a raffle for a free PE class.</a:t>
            </a:r>
          </a:p>
          <a:p>
            <a:pPr marL="1503943" lvl="3" indent="-167104">
              <a:buFont typeface="Arial" panose="020B0604020202020204" pitchFamily="34" charset="0"/>
              <a:buChar char="•"/>
            </a:pPr>
            <a:r>
              <a:rPr lang="en-US" altLang="en-US" sz="1100" dirty="0">
                <a:cs typeface="Arial" panose="020B0604020202020204" pitchFamily="34" charset="0"/>
              </a:rPr>
              <a:t>More people will enter their names.</a:t>
            </a:r>
          </a:p>
          <a:p>
            <a:pPr marL="1503943" lvl="3" indent="-167104">
              <a:buFont typeface="Arial" panose="020B0604020202020204" pitchFamily="34" charset="0"/>
              <a:buChar char="•"/>
            </a:pPr>
            <a:r>
              <a:rPr lang="en-US" altLang="en-US" sz="1100" dirty="0">
                <a:cs typeface="Arial" panose="020B0604020202020204" pitchFamily="34" charset="0"/>
              </a:rPr>
              <a:t>Use as contacts later for classes.</a:t>
            </a:r>
          </a:p>
          <a:p>
            <a:pPr eaLnBrk="1" hangingPunct="1"/>
            <a:r>
              <a:rPr lang="en-US" altLang="en-US" sz="1100" dirty="0"/>
              <a:t>When promoting PE classes, making the registration and course payment as frictionless and seamless as possible is essential. There are numerous programs/applications that flotillas have used successfully. Some of these are:</a:t>
            </a:r>
            <a:endParaRPr lang="en-US" altLang="en-US" sz="400" dirty="0"/>
          </a:p>
          <a:p>
            <a:pPr marL="167104" indent="-167104">
              <a:buFont typeface="Arial" panose="020B0604020202020204" pitchFamily="34" charset="0"/>
              <a:buChar char="•"/>
            </a:pPr>
            <a:r>
              <a:rPr lang="en-US" altLang="en-US" sz="1100" dirty="0"/>
              <a:t>Eventbrite</a:t>
            </a:r>
          </a:p>
          <a:p>
            <a:pPr marL="167104" indent="-167104">
              <a:buFont typeface="Arial" panose="020B0604020202020204" pitchFamily="34" charset="0"/>
              <a:buChar char="•"/>
            </a:pPr>
            <a:r>
              <a:rPr lang="en-US" altLang="en-US" sz="1100" dirty="0" err="1"/>
              <a:t>SignUpGenius</a:t>
            </a:r>
            <a:endParaRPr lang="en-US" altLang="en-US" sz="1100" dirty="0"/>
          </a:p>
          <a:p>
            <a:pPr marL="167104" indent="-167104">
              <a:buFont typeface="Arial" panose="020B0604020202020204" pitchFamily="34" charset="0"/>
              <a:buChar char="•"/>
            </a:pPr>
            <a:r>
              <a:rPr lang="en-US" altLang="en-US" sz="1100" dirty="0"/>
              <a:t>Google Forms</a:t>
            </a:r>
          </a:p>
          <a:p>
            <a:pPr marL="167104" indent="-167104">
              <a:buFont typeface="Arial" panose="020B0604020202020204" pitchFamily="34" charset="0"/>
              <a:buChar char="•"/>
            </a:pPr>
            <a:r>
              <a:rPr lang="en-US" altLang="en-US" sz="1100" dirty="0"/>
              <a:t>PayPal</a:t>
            </a:r>
          </a:p>
          <a:p>
            <a:pPr marL="167104" indent="-167104">
              <a:buFont typeface="Arial" panose="020B0604020202020204" pitchFamily="34" charset="0"/>
              <a:buChar char="•"/>
            </a:pPr>
            <a:r>
              <a:rPr lang="en-US" altLang="en-US" sz="1100" dirty="0"/>
              <a:t>Square</a:t>
            </a:r>
          </a:p>
          <a:p>
            <a:pPr marL="167104" indent="-167104">
              <a:buFont typeface="Arial" panose="020B0604020202020204" pitchFamily="34" charset="0"/>
              <a:buChar char="•"/>
            </a:pPr>
            <a:endParaRPr lang="en-US" altLang="en-US" sz="300" dirty="0"/>
          </a:p>
          <a:p>
            <a:r>
              <a:rPr lang="en-US" altLang="en-US" sz="1100" dirty="0"/>
              <a:t>Collecting payment up front greatly enhances the probability that the students will attend the class. Make this a good customer service experience for the student if they have a conflict and must change dates or give them a refund if that is the right thing to do. Approach the experience from the student’s point of view when you set up your system to handle payments and registration. Make it as friction-free and easy as possible.</a:t>
            </a:r>
          </a:p>
          <a:p>
            <a:pPr marL="167104" indent="-167104">
              <a:buFont typeface="Arial" panose="020B0604020202020204" pitchFamily="34" charset="0"/>
              <a:buChar char="•"/>
            </a:pPr>
            <a:endParaRPr lang="en-US" altLang="en-US" sz="400" dirty="0"/>
          </a:p>
          <a:p>
            <a:pPr eaLnBrk="1" hangingPunct="1"/>
            <a:r>
              <a:rPr lang="en-US" altLang="en-US" sz="1100" dirty="0"/>
              <a:t>Note: The E-Directorate has detailed instructions to help a flotilla set up payments via PayPal at:</a:t>
            </a:r>
          </a:p>
          <a:p>
            <a:pPr eaLnBrk="1" hangingPunct="1"/>
            <a:r>
              <a:rPr lang="en-US" altLang="en-US" sz="1100" dirty="0">
                <a:hlinkClick r:id="rId3"/>
              </a:rPr>
              <a:t>http://wow.uscgaux.info/content.php?unit=E-DEPT&amp;category=virtual-pe-classes</a:t>
            </a:r>
            <a:endParaRPr lang="en-US" altLang="en-US" sz="11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23</a:t>
            </a:fld>
            <a:endParaRPr lang="en-US"/>
          </a:p>
        </p:txBody>
      </p:sp>
    </p:spTree>
    <p:extLst>
      <p:ext uri="{BB962C8B-B14F-4D97-AF65-F5344CB8AC3E}">
        <p14:creationId xmlns:p14="http://schemas.microsoft.com/office/powerpoint/2010/main" val="225055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pPr marL="167104" indent="-167104">
              <a:buFont typeface="Arial" panose="020B0604020202020204" pitchFamily="34" charset="0"/>
              <a:buChar char="•"/>
            </a:pPr>
            <a:r>
              <a:rPr lang="en-US" altLang="en-US" dirty="0">
                <a:cs typeface="Arial" panose="020B0604020202020204" pitchFamily="34" charset="0"/>
              </a:rPr>
              <a:t>Contact the local court:</a:t>
            </a:r>
          </a:p>
          <a:p>
            <a:pPr marL="1058331" lvl="2" indent="-167104">
              <a:buFont typeface="Arial" panose="020B0604020202020204" pitchFamily="34" charset="0"/>
              <a:buChar char="•"/>
            </a:pPr>
            <a:r>
              <a:rPr lang="en-US" altLang="en-US" dirty="0">
                <a:cs typeface="Arial" panose="020B0604020202020204" pitchFamily="34" charset="0"/>
              </a:rPr>
              <a:t>Offer Boat America or Boating Skills and Seamanship for boating infractions.</a:t>
            </a:r>
          </a:p>
          <a:p>
            <a:pPr marL="167104" indent="-167104">
              <a:buFont typeface="Arial" panose="020B0604020202020204" pitchFamily="34" charset="0"/>
              <a:buChar char="•"/>
            </a:pPr>
            <a:r>
              <a:rPr lang="en-US" altLang="en-US" dirty="0">
                <a:cs typeface="Arial" panose="020B0604020202020204" pitchFamily="34" charset="0"/>
              </a:rPr>
              <a:t>Liaison with local insurance agents:</a:t>
            </a:r>
          </a:p>
          <a:p>
            <a:pPr marL="1058331" lvl="2" indent="-167104">
              <a:buFont typeface="Arial" panose="020B0604020202020204" pitchFamily="34" charset="0"/>
              <a:buChar char="•"/>
            </a:pPr>
            <a:r>
              <a:rPr lang="en-US" altLang="en-US" dirty="0">
                <a:cs typeface="Arial" panose="020B0604020202020204" pitchFamily="34" charset="0"/>
              </a:rPr>
              <a:t>Ask them to share your Public Education (PE) class schedule with clients. Insurance offices are also ideal locations for Program Visitors to set up as Program Partners.</a:t>
            </a:r>
          </a:p>
          <a:p>
            <a:pPr marL="167104" indent="-167104">
              <a:buFont typeface="Arial" panose="020B0604020202020204" pitchFamily="34" charset="0"/>
              <a:buChar char="•"/>
            </a:pPr>
            <a:r>
              <a:rPr lang="en-US" altLang="en-US" dirty="0">
                <a:cs typeface="Arial" panose="020B0604020202020204" pitchFamily="34" charset="0"/>
              </a:rPr>
              <a:t>Use “bite-sized” courses:	</a:t>
            </a:r>
          </a:p>
          <a:p>
            <a:pPr marL="1058331" lvl="2" indent="-167104">
              <a:buFont typeface="Arial" panose="020B0604020202020204" pitchFamily="34" charset="0"/>
              <a:buChar char="•"/>
            </a:pPr>
            <a:r>
              <a:rPr lang="en-US" altLang="en-US" dirty="0">
                <a:cs typeface="Arial" panose="020B0604020202020204" pitchFamily="34" charset="0"/>
              </a:rPr>
              <a:t>Mini-classes/seminar courses for clubs and schools.</a:t>
            </a:r>
          </a:p>
          <a:p>
            <a:pPr marL="1058331" lvl="2" indent="-167104">
              <a:buFont typeface="Arial" panose="020B0604020202020204" pitchFamily="34" charset="0"/>
              <a:buChar char="•"/>
            </a:pPr>
            <a:r>
              <a:rPr lang="en-US" altLang="en-US" dirty="0">
                <a:cs typeface="Arial" panose="020B0604020202020204" pitchFamily="34" charset="0"/>
              </a:rPr>
              <a:t>Seminar courses work well for yacht and fishing clubs.</a:t>
            </a:r>
          </a:p>
          <a:p>
            <a:pPr marL="1058331" lvl="2" indent="-167104">
              <a:buFont typeface="Arial" panose="020B0604020202020204" pitchFamily="34" charset="0"/>
              <a:buChar char="•"/>
            </a:pPr>
            <a:r>
              <a:rPr lang="en-US" altLang="en-US" dirty="0">
                <a:cs typeface="Arial" panose="020B0604020202020204" pitchFamily="34" charset="0"/>
              </a:rPr>
              <a:t>Sign them up for a full class on the spot!</a:t>
            </a:r>
          </a:p>
          <a:p>
            <a:pPr marL="167104" indent="-167104">
              <a:buFont typeface="Arial" panose="020B0604020202020204" pitchFamily="34" charset="0"/>
              <a:buChar char="•"/>
            </a:pPr>
            <a:r>
              <a:rPr lang="en-US" altLang="en-US" dirty="0">
                <a:cs typeface="Arial" panose="020B0604020202020204" pitchFamily="34" charset="0"/>
              </a:rPr>
              <a:t>Think “non-traditional:”</a:t>
            </a:r>
          </a:p>
          <a:p>
            <a:pPr marL="1058331" lvl="2" indent="-167104">
              <a:buFont typeface="Arial" panose="020B0604020202020204" pitchFamily="34" charset="0"/>
              <a:buChar char="•"/>
            </a:pPr>
            <a:r>
              <a:rPr lang="en-US" altLang="en-US" dirty="0">
                <a:cs typeface="Arial" panose="020B0604020202020204" pitchFamily="34" charset="0"/>
              </a:rPr>
              <a:t>Hunting and fishing clubs.</a:t>
            </a:r>
          </a:p>
          <a:p>
            <a:pPr marL="1058331" lvl="2" indent="-167104">
              <a:buFont typeface="Arial" panose="020B0604020202020204" pitchFamily="34" charset="0"/>
              <a:buChar char="•"/>
            </a:pPr>
            <a:r>
              <a:rPr lang="en-US" altLang="en-US" dirty="0">
                <a:cs typeface="Arial" panose="020B0604020202020204" pitchFamily="34" charset="0"/>
              </a:rPr>
              <a:t>Paddlesports clubs.</a:t>
            </a:r>
          </a:p>
          <a:p>
            <a:pPr marL="1058331" lvl="2" indent="-167104">
              <a:buFont typeface="Arial" panose="020B0604020202020204" pitchFamily="34" charset="0"/>
              <a:buChar char="•"/>
            </a:pPr>
            <a:r>
              <a:rPr lang="en-US" altLang="en-US" dirty="0">
                <a:cs typeface="Arial" panose="020B0604020202020204" pitchFamily="34" charset="0"/>
              </a:rPr>
              <a:t>Public Works departments.</a:t>
            </a:r>
          </a:p>
          <a:p>
            <a:pPr marL="144066" indent="-167104">
              <a:buFont typeface="Arial" panose="020B0604020202020204" pitchFamily="34" charset="0"/>
              <a:buChar char="•"/>
            </a:pPr>
            <a:r>
              <a:rPr lang="en-US" altLang="en-US" dirty="0">
                <a:cs typeface="Arial" panose="020B0604020202020204" pitchFamily="34" charset="0"/>
              </a:rPr>
              <a:t>Referrals are among the best ways to drive students to our classes. A class member who had a good experience will talk up the class to their family and friends. </a:t>
            </a:r>
          </a:p>
          <a:p>
            <a:pPr eaLnBrk="1" hangingPunct="1"/>
            <a:endParaRPr lang="en-US" altLang="en-US" sz="500" dirty="0"/>
          </a:p>
          <a:p>
            <a:pPr eaLnBrk="1" hangingPunct="1"/>
            <a:r>
              <a:rPr lang="en-US" altLang="en-US" dirty="0"/>
              <a:t>The E-Directorate offers numerous documents to assist the flotillas in marketing their courses. Go to</a:t>
            </a:r>
          </a:p>
          <a:p>
            <a:pPr eaLnBrk="1" hangingPunct="1"/>
            <a:r>
              <a:rPr lang="en-US" altLang="en-US" dirty="0">
                <a:hlinkClick r:id="rId3"/>
              </a:rPr>
              <a:t>http://wow.uscgaux.info/content.php?unit=E-DEPT&amp;category=marketing</a:t>
            </a:r>
            <a:r>
              <a:rPr lang="en-US" altLang="en-US" dirty="0"/>
              <a:t> for access to these documents behind the Member Zone firewall.</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24</a:t>
            </a:fld>
            <a:endParaRPr lang="en-US"/>
          </a:p>
        </p:txBody>
      </p:sp>
    </p:spTree>
    <p:extLst>
      <p:ext uri="{BB962C8B-B14F-4D97-AF65-F5344CB8AC3E}">
        <p14:creationId xmlns:p14="http://schemas.microsoft.com/office/powerpoint/2010/main" val="1359014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pPr marL="167104" indent="-167104">
              <a:buFont typeface="Arial" panose="020B0604020202020204" pitchFamily="34" charset="0"/>
              <a:buChar char="•"/>
            </a:pPr>
            <a:r>
              <a:rPr lang="en-US" altLang="en-US" dirty="0">
                <a:cs typeface="Arial" panose="020B0604020202020204" pitchFamily="34" charset="0"/>
              </a:rPr>
              <a:t>The E-Directorate encourages flotillas to embrace Boat America and/or Boating Skills and Seamanship (BS&amp;S). The slides and instructor notes are included on the E-Directorate website under a Member Zone-protected section titled PE Courses. </a:t>
            </a:r>
          </a:p>
          <a:p>
            <a:pPr marL="167104" indent="-167104">
              <a:buFont typeface="Arial" panose="020B0604020202020204" pitchFamily="34" charset="0"/>
              <a:buChar char="•"/>
            </a:pPr>
            <a:endParaRPr lang="en-US" altLang="en-US" sz="500" dirty="0">
              <a:cs typeface="Arial" panose="020B0604020202020204" pitchFamily="34" charset="0"/>
            </a:endParaRPr>
          </a:p>
          <a:p>
            <a:pPr marL="167104" indent="-167104">
              <a:buFont typeface="Arial" panose="020B0604020202020204" pitchFamily="34" charset="0"/>
              <a:buChar char="•"/>
            </a:pPr>
            <a:r>
              <a:rPr lang="en-US" altLang="en-US" dirty="0">
                <a:cs typeface="Arial" panose="020B0604020202020204" pitchFamily="34" charset="0"/>
              </a:rPr>
              <a:t>The state supplements are also on the website for Boat America and BS&amp;S, thus ensuring ease of use for flotillas teaching these certificate courses. Whenever a state requests changes to its slides and/or test, the Division Chief for Course Development implements the updates and then notifies the appropriate DSO-PE, who passes the information down to the </a:t>
            </a:r>
            <a:r>
              <a:rPr lang="en-US" altLang="en-US" dirty="0" err="1">
                <a:cs typeface="Arial" panose="020B0604020202020204" pitchFamily="34" charset="0"/>
              </a:rPr>
              <a:t>SOs</a:t>
            </a:r>
            <a:r>
              <a:rPr lang="en-US" altLang="en-US" dirty="0">
                <a:cs typeface="Arial" panose="020B0604020202020204" pitchFamily="34" charset="0"/>
              </a:rPr>
              <a:t>-PE and FSOs-PE.</a:t>
            </a:r>
          </a:p>
          <a:p>
            <a:pPr marL="167104" indent="-167104">
              <a:buFont typeface="Arial" panose="020B0604020202020204" pitchFamily="34" charset="0"/>
              <a:buChar char="•"/>
            </a:pPr>
            <a:endParaRPr lang="en-US" altLang="en-US" sz="500" dirty="0">
              <a:cs typeface="Arial" panose="020B0604020202020204" pitchFamily="34" charset="0"/>
            </a:endParaRPr>
          </a:p>
          <a:p>
            <a:pPr marL="167104" indent="-167104">
              <a:buFont typeface="Arial" panose="020B0604020202020204" pitchFamily="34" charset="0"/>
              <a:buChar char="•"/>
            </a:pPr>
            <a:r>
              <a:rPr lang="en-US" altLang="en-US" dirty="0">
                <a:cs typeface="Arial" panose="020B0604020202020204" pitchFamily="34" charset="0"/>
              </a:rPr>
              <a:t>Flotillas are encouraged to add to the slides any appropriate material that will enhance the presentation and make it applicable to the local area. Remember, you can’t delete material but can add appropriate items to explain a point better, such as additional slides, videos, etc.</a:t>
            </a:r>
          </a:p>
          <a:p>
            <a:pPr marL="167104" indent="-167104">
              <a:buFont typeface="Arial" panose="020B0604020202020204" pitchFamily="34" charset="0"/>
              <a:buChar char="•"/>
            </a:pPr>
            <a:endParaRPr lang="en-US" altLang="en-US" sz="500" dirty="0">
              <a:cs typeface="Arial" panose="020B0604020202020204" pitchFamily="34" charset="0"/>
            </a:endParaRPr>
          </a:p>
          <a:p>
            <a:pPr marL="167104" indent="-167104">
              <a:buFont typeface="Arial" panose="020B0604020202020204" pitchFamily="34" charset="0"/>
              <a:buChar char="•"/>
            </a:pPr>
            <a:r>
              <a:rPr lang="en-US" altLang="en-US" dirty="0">
                <a:cs typeface="Arial" panose="020B0604020202020204" pitchFamily="34" charset="0"/>
              </a:rPr>
              <a:t>These courses work well for both in-person delivery and via virtual platforms.</a:t>
            </a:r>
          </a:p>
          <a:p>
            <a:pPr marL="167104" indent="-167104">
              <a:buFont typeface="Arial" panose="020B0604020202020204" pitchFamily="34" charset="0"/>
              <a:buChar char="•"/>
            </a:pPr>
            <a:endParaRPr lang="en-US" altLang="en-US" sz="500" dirty="0">
              <a:cs typeface="Arial" panose="020B0604020202020204" pitchFamily="34" charset="0"/>
            </a:endParaRPr>
          </a:p>
          <a:p>
            <a:pPr marL="167104" indent="-167104">
              <a:buFont typeface="Arial" panose="020B0604020202020204" pitchFamily="34" charset="0"/>
              <a:buChar char="•"/>
            </a:pPr>
            <a:r>
              <a:rPr lang="en-US" altLang="en-US" dirty="0">
                <a:cs typeface="Arial" panose="020B0604020202020204" pitchFamily="34" charset="0"/>
              </a:rPr>
              <a:t>Find the slides with instructor notes and the state supplement slides at:</a:t>
            </a:r>
          </a:p>
          <a:p>
            <a:pPr marL="624237" lvl="1" indent="-167104">
              <a:buFont typeface="Arial" panose="020B0604020202020204" pitchFamily="34" charset="0"/>
              <a:buChar char="•"/>
            </a:pPr>
            <a:r>
              <a:rPr lang="en-US" altLang="en-US" dirty="0">
                <a:cs typeface="Arial" panose="020B0604020202020204" pitchFamily="34" charset="0"/>
                <a:hlinkClick r:id="rId3"/>
              </a:rPr>
              <a:t>http://wow.uscgaux.info/content.php?unit=E-DEPT&amp;category=nasbla-courses</a:t>
            </a:r>
            <a:endParaRPr lang="en-US" altLang="en-US" dirty="0">
              <a:cs typeface="Arial" panose="020B0604020202020204" pitchFamily="34" charset="0"/>
            </a:endParaRPr>
          </a:p>
          <a:p>
            <a:pPr marL="624237" lvl="1" indent="-167104">
              <a:buFont typeface="Arial" panose="020B0604020202020204" pitchFamily="34" charset="0"/>
              <a:buChar char="•"/>
            </a:pPr>
            <a:endParaRPr lang="en-US" altLang="en-US" sz="500" dirty="0">
              <a:cs typeface="Arial" panose="020B0604020202020204" pitchFamily="34" charset="0"/>
            </a:endParaRPr>
          </a:p>
          <a:p>
            <a:r>
              <a:rPr lang="en-US" dirty="0"/>
              <a:t>The </a:t>
            </a:r>
            <a:r>
              <a:rPr lang="en-US" i="1" dirty="0"/>
              <a:t>Auxiliary Manual</a:t>
            </a:r>
            <a:r>
              <a:rPr lang="en-US" dirty="0"/>
              <a:t>, Chapter 2, section B.13.d, states: The Coast Guard Auxiliary Association, Incorporated (CGAuxA, Inc.) develops and publishes and/or acquires and distributes course materials and examinations. These materials are to be used to conduct all Auxiliary PE courses. …Course materials are only purchased from Coast Guard Auxiliary district material centers or the Auxiliary Center (AUXCEN). Course books, appropriate tests, marking templates, and evaluation forms are sold and shipped according to the current pricing available on the AUXCEN website. (</a:t>
            </a:r>
            <a:r>
              <a:rPr lang="en-US" dirty="0">
                <a:hlinkClick r:id="rId4"/>
              </a:rPr>
              <a:t>https://auxcen.com/public-education/</a:t>
            </a:r>
            <a:r>
              <a:rPr lang="en-US" dirty="0"/>
              <a:t>)</a:t>
            </a:r>
          </a:p>
          <a:p>
            <a:endParaRPr lang="en-US" sz="500" dirty="0"/>
          </a:p>
          <a:p>
            <a:r>
              <a:rPr lang="en-US" dirty="0"/>
              <a:t>Auxiliary National Supply Center: ANSC supplies Auxiliary units with a wide variety of brochures that are appropriate to supplement the course book and class information at no charge to the flotilla. The current ANSC catalog lists all the materials available to the public education instructor. The materials officer usually does the ordering. The catalog is located in the AUX MEMBERS drop-down menu on cgaux.org.</a:t>
            </a:r>
          </a:p>
        </p:txBody>
      </p:sp>
      <p:sp>
        <p:nvSpPr>
          <p:cNvPr id="4" name="Slide Number Placeholder 3"/>
          <p:cNvSpPr>
            <a:spLocks noGrp="1"/>
          </p:cNvSpPr>
          <p:nvPr>
            <p:ph type="sldNum" sz="quarter" idx="5"/>
          </p:nvPr>
        </p:nvSpPr>
        <p:spPr/>
        <p:txBody>
          <a:bodyPr/>
          <a:lstStyle/>
          <a:p>
            <a:fld id="{D8AAF4FE-1EC2-41BF-9E1F-1D60F871BC2F}" type="slidenum">
              <a:rPr lang="en-US" smtClean="0"/>
              <a:t>25</a:t>
            </a:fld>
            <a:endParaRPr lang="en-US"/>
          </a:p>
        </p:txBody>
      </p:sp>
    </p:spTree>
    <p:extLst>
      <p:ext uri="{BB962C8B-B14F-4D97-AF65-F5344CB8AC3E}">
        <p14:creationId xmlns:p14="http://schemas.microsoft.com/office/powerpoint/2010/main" val="4053848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A 2017 study published by the National Marine Manufacturers Association, Recreational Boating &amp; Fishing Foundation, and Discover Boating showed that Spanish-speaking boaters represent a fast-growing, emerging market of first-time boat buyers. In response, the E-Directorate is rolling out a series of courses translated into Spanish. All supplemental material – PowerPoint Slides, Instructor Notes, and Final Exams are all in Spanish; the textbooks will remain in English.</a:t>
            </a:r>
          </a:p>
          <a:p>
            <a:endParaRPr lang="en-US" sz="500" dirty="0"/>
          </a:p>
          <a:p>
            <a:r>
              <a:rPr lang="en-US" dirty="0"/>
              <a:t>These Spanish language courses can be found on the Public Education website on the left menu under PE Courses (protected by the Member Zone password).  The first two below are both National Association of State Boating Law Administrators (NASBLA) courses, and the other is a Seminar Course. </a:t>
            </a:r>
          </a:p>
          <a:p>
            <a:endParaRPr lang="en-US" sz="500" dirty="0"/>
          </a:p>
          <a:p>
            <a:r>
              <a:rPr lang="en-US" dirty="0"/>
              <a:t>Boat America</a:t>
            </a:r>
          </a:p>
          <a:p>
            <a:r>
              <a:rPr lang="en-US" dirty="0"/>
              <a:t>Boating Skills and Seamanship</a:t>
            </a:r>
          </a:p>
          <a:p>
            <a:r>
              <a:rPr lang="en-US" dirty="0"/>
              <a:t>Introduction to Basic Boating Safety</a:t>
            </a:r>
          </a:p>
          <a:p>
            <a:endParaRPr lang="en-US" sz="500" dirty="0"/>
          </a:p>
          <a:p>
            <a:r>
              <a:rPr lang="en-US" dirty="0"/>
              <a:t>The Spanish language courses are available at:</a:t>
            </a:r>
          </a:p>
          <a:p>
            <a:r>
              <a:rPr lang="en-US" dirty="0">
                <a:hlinkClick r:id="rId3"/>
              </a:rPr>
              <a:t>http://wow.uscgaux.info/content.php?unit=E-DEPT&amp;category=pe-courses</a:t>
            </a:r>
            <a:endParaRPr lang="en-US" dirty="0"/>
          </a:p>
          <a:p>
            <a:endParaRPr lang="en-US" sz="500" dirty="0"/>
          </a:p>
          <a:p>
            <a:r>
              <a:rPr lang="en-US" dirty="0"/>
              <a:t>A team of bi-lingual CG Auxiliary members converted all Boat America and Boating Skills and Seamanship slides, instructor notes, and examinations into Spanish. This effort is intended to help educate Hispanic community members about safe boating in their native language. Similarly, they converted the seminar course Introduction to Basic Boating Seminar. This is often an introductory course leading to students signing up for the NASBLA-certified courses.</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26</a:t>
            </a:fld>
            <a:endParaRPr lang="en-US"/>
          </a:p>
        </p:txBody>
      </p:sp>
    </p:spTree>
    <p:extLst>
      <p:ext uri="{BB962C8B-B14F-4D97-AF65-F5344CB8AC3E}">
        <p14:creationId xmlns:p14="http://schemas.microsoft.com/office/powerpoint/2010/main" val="771971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228601" y="3442441"/>
            <a:ext cx="6677024" cy="5427712"/>
          </a:xfrm>
        </p:spPr>
        <p:txBody>
          <a:bodyPr/>
          <a:lstStyle/>
          <a:p>
            <a:r>
              <a:rPr lang="en-US" dirty="0"/>
              <a:t>One of our most important missions is to offer safe boating classes to the recreational public. This new training course is designed for both the new Flotilla Staff Officer-Public Education (known as FSO-PE) and for those returning to the position who want to learn best practices. </a:t>
            </a:r>
          </a:p>
          <a:p>
            <a:endParaRPr lang="en-US" sz="500" dirty="0"/>
          </a:p>
          <a:p>
            <a:r>
              <a:rPr lang="en-US" dirty="0"/>
              <a:t>The FSO-PE position is critical to the Coast Guard Auxiliary’s Recreational Boating Safety mission and the flotilla’s finances. Once a member has mastered the Flotilla Position, there’s the Division Staff Officer, Assistant District Staff Officer, and even District Staff Officer. Each position is a learning experience and can prepare the member to advance to more responsibility.</a:t>
            </a:r>
          </a:p>
          <a:p>
            <a:endParaRPr lang="en-US" sz="500" dirty="0"/>
          </a:p>
          <a:p>
            <a:r>
              <a:rPr lang="en-US" dirty="0"/>
              <a:t>As the  FSO-PE you:</a:t>
            </a:r>
          </a:p>
          <a:p>
            <a:pPr marL="171424" indent="-171424">
              <a:buFont typeface="Arial" panose="020B0604020202020204" pitchFamily="34" charset="0"/>
              <a:buChar char="•"/>
            </a:pPr>
            <a:r>
              <a:rPr lang="en-US" dirty="0"/>
              <a:t>Supervise and schedule qualified Auxiliarists to perform specific activities in support of the Public Education Program. </a:t>
            </a:r>
          </a:p>
          <a:p>
            <a:pPr marL="171424" indent="-171424">
              <a:buFont typeface="Arial" panose="020B0604020202020204" pitchFamily="34" charset="0"/>
              <a:buChar char="•"/>
            </a:pPr>
            <a:r>
              <a:rPr lang="en-US" dirty="0"/>
              <a:t>In close coordination with the FSO-PA, plan, organize, and direct programs and activities to promote and publicize boating safety and Auxiliary Public Education Courses.</a:t>
            </a:r>
          </a:p>
          <a:p>
            <a:pPr marL="171424" indent="-171424">
              <a:buFont typeface="Arial" panose="020B0604020202020204" pitchFamily="34" charset="0"/>
              <a:buChar char="•"/>
            </a:pPr>
            <a:r>
              <a:rPr lang="en-US" dirty="0"/>
              <a:t>Ensure that the Human Resources Staff Officer is given time to discuss the Auxiliary and Auxiliary membership in every public education course.</a:t>
            </a:r>
          </a:p>
          <a:p>
            <a:pPr marL="171424" indent="-171424">
              <a:buFont typeface="Arial" panose="020B0604020202020204" pitchFamily="34" charset="0"/>
              <a:buChar char="•"/>
            </a:pPr>
            <a:r>
              <a:rPr lang="en-US" dirty="0"/>
              <a:t>Maintain close liaison with the Division PE Officer to implement the public education programs established for nationwide, district, and division use.</a:t>
            </a:r>
          </a:p>
          <a:p>
            <a:pPr marL="171424" indent="-171424">
              <a:buFont typeface="Arial" panose="020B0604020202020204" pitchFamily="34" charset="0"/>
              <a:buChar char="•"/>
            </a:pPr>
            <a:r>
              <a:rPr lang="en-US" dirty="0"/>
              <a:t>Coordinate and cooperate with the FSO-MT to increase the number of qualified instructors.</a:t>
            </a:r>
          </a:p>
          <a:p>
            <a:pPr marL="171424" indent="-171424">
              <a:buFont typeface="Arial" panose="020B0604020202020204" pitchFamily="34" charset="0"/>
              <a:buChar char="•"/>
            </a:pPr>
            <a:r>
              <a:rPr lang="en-US" dirty="0"/>
              <a:t>Maintain close contact with flotilla instructors to encourage increased activity and maintain uniformly high standards.</a:t>
            </a:r>
          </a:p>
          <a:p>
            <a:pPr marL="171424" indent="-171424">
              <a:buFont typeface="Arial" panose="020B0604020202020204" pitchFamily="34" charset="0"/>
              <a:buChar char="•"/>
            </a:pPr>
            <a:r>
              <a:rPr lang="en-US" dirty="0"/>
              <a:t>Forward to the Division PE such methods, training aids, course materials, or other educational tools developed within the flotilla that may have division-wide applications.</a:t>
            </a:r>
          </a:p>
          <a:p>
            <a:pPr marL="171424" indent="-171424">
              <a:buFont typeface="Arial" panose="020B0604020202020204" pitchFamily="34" charset="0"/>
              <a:buChar char="•"/>
            </a:pPr>
            <a:r>
              <a:rPr lang="en-US" dirty="0"/>
              <a:t>Encourage and assist in developing training aids for use by flotilla instructors.</a:t>
            </a:r>
          </a:p>
          <a:p>
            <a:pPr marL="171424" indent="-171424">
              <a:buFont typeface="Arial" panose="020B0604020202020204" pitchFamily="34" charset="0"/>
              <a:buChar char="•"/>
            </a:pPr>
            <a:r>
              <a:rPr lang="en-US" dirty="0"/>
              <a:t>Be familiar with the course content and instructional requirements of all approved PE courses.</a:t>
            </a:r>
          </a:p>
          <a:p>
            <a:pPr marL="171424" indent="-171424">
              <a:buFont typeface="Arial" panose="020B0604020202020204" pitchFamily="34" charset="0"/>
              <a:buChar char="•"/>
            </a:pPr>
            <a:r>
              <a:rPr lang="en-US" dirty="0"/>
              <a:t>Ensure that instructors have coordinated in advance to have necessary training aids, screens, projectors, and handouts on hand before class. Report as required to the Flotilla Vice Commander and Division Public Education Officer all progress and activities in the field of public education.</a:t>
            </a:r>
          </a:p>
          <a:p>
            <a:pPr marL="171424" indent="-171424">
              <a:buFont typeface="Arial" panose="020B0604020202020204" pitchFamily="34" charset="0"/>
              <a:buChar char="•"/>
            </a:pPr>
            <a:r>
              <a:rPr lang="en-US" dirty="0"/>
              <a:t>Enter the class information (instructor time, graduates, etc.) into AUXDATA II and submit student information to the state (if required)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27</a:t>
            </a:fld>
            <a:endParaRPr lang="en-US"/>
          </a:p>
        </p:txBody>
      </p:sp>
    </p:spTree>
    <p:extLst>
      <p:ext uri="{BB962C8B-B14F-4D97-AF65-F5344CB8AC3E}">
        <p14:creationId xmlns:p14="http://schemas.microsoft.com/office/powerpoint/2010/main" val="349132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With most COVID-19 restrictions lifted, instructor currency policy has reverted to the “standard” in place pre-COVID.</a:t>
            </a:r>
          </a:p>
          <a:p>
            <a:endParaRPr lang="en-US" sz="500" dirty="0"/>
          </a:p>
          <a:p>
            <a:r>
              <a:rPr lang="en-US" dirty="0"/>
              <a:t>The current policy is that instructors must maintain currency in 2024. This includes:</a:t>
            </a:r>
          </a:p>
          <a:p>
            <a:r>
              <a:rPr lang="en-US" dirty="0"/>
              <a:t>Two hours as a lead instructor or;</a:t>
            </a:r>
          </a:p>
          <a:p>
            <a:r>
              <a:rPr lang="en-US" dirty="0"/>
              <a:t>Four hours as a non-lead instructor or;</a:t>
            </a:r>
          </a:p>
          <a:p>
            <a:r>
              <a:rPr lang="en-US" dirty="0"/>
              <a:t>A combination of both;</a:t>
            </a:r>
          </a:p>
          <a:p>
            <a:r>
              <a:rPr lang="en-US" dirty="0"/>
              <a:t>Plus highly recommended: completion of the 2024 instructor workshop.</a:t>
            </a:r>
          </a:p>
          <a:p>
            <a:endParaRPr lang="en-US" sz="500" dirty="0"/>
          </a:p>
          <a:p>
            <a:r>
              <a:rPr lang="en-US" dirty="0"/>
              <a:t>If a member failed to complete the required hours as lead and/or non-lead instructor in 2023, they became REYR – required yearly task not met – for 2024 and need to make up the deficit during 2024 to recertify as an instructor.</a:t>
            </a:r>
          </a:p>
          <a:p>
            <a:endParaRPr lang="en-US" sz="500" dirty="0"/>
          </a:p>
          <a:p>
            <a:r>
              <a:rPr lang="en-US" dirty="0"/>
              <a:t>If the member failed to instruct for two hours as lead or, four hours as non-lead, or a combination of both, they need to complete the missing hours in 2024 as a </a:t>
            </a:r>
            <a:r>
              <a:rPr lang="en-US" u="sng" dirty="0"/>
              <a:t>trainee</a:t>
            </a:r>
            <a:r>
              <a:rPr lang="en-US" dirty="0"/>
              <a:t> and have those hours entered into AUXDATA II. The member needs to complete the 2024 workshop; they must review it and sign the self-attestation form. This form is then submitted to the Information Services Officer for entry into AUXDATA II. </a:t>
            </a:r>
          </a:p>
          <a:p>
            <a:endParaRPr lang="en-US" sz="500" dirty="0"/>
          </a:p>
          <a:p>
            <a:r>
              <a:rPr lang="en-US" dirty="0"/>
              <a:t>Once the trainee hours and self-attestation form are entered in AUXDATA II, the Flotilla Commander needs to notify their district DIRAUX according to district policy to re-certify the member as an instructor.</a:t>
            </a:r>
          </a:p>
          <a:p>
            <a:endParaRPr lang="en-US" sz="500" dirty="0"/>
          </a:p>
          <a:p>
            <a:r>
              <a:rPr lang="en-US" dirty="0"/>
              <a:t>To remain an instructor in 2024 after being recertified, the member must teach:</a:t>
            </a:r>
          </a:p>
          <a:p>
            <a:r>
              <a:rPr lang="en-US" dirty="0"/>
              <a:t>Two hours as a lead instructor or;</a:t>
            </a:r>
          </a:p>
          <a:p>
            <a:r>
              <a:rPr lang="en-US" dirty="0"/>
              <a:t>Four hours as a non-lead instructor or;</a:t>
            </a:r>
          </a:p>
          <a:p>
            <a:r>
              <a:rPr lang="en-US" dirty="0"/>
              <a:t>A combination of both;</a:t>
            </a:r>
          </a:p>
          <a:p>
            <a:r>
              <a:rPr lang="en-US" sz="600" dirty="0"/>
              <a:t> </a:t>
            </a:r>
          </a:p>
          <a:p>
            <a:r>
              <a:rPr lang="en-US" dirty="0"/>
              <a:t>NOTE: This all assumes the member is current in Core Training.</a:t>
            </a:r>
          </a:p>
        </p:txBody>
      </p:sp>
      <p:sp>
        <p:nvSpPr>
          <p:cNvPr id="4" name="Slide Number Placeholder 3"/>
          <p:cNvSpPr>
            <a:spLocks noGrp="1"/>
          </p:cNvSpPr>
          <p:nvPr>
            <p:ph type="sldNum" sz="quarter" idx="5"/>
          </p:nvPr>
        </p:nvSpPr>
        <p:spPr/>
        <p:txBody>
          <a:bodyPr/>
          <a:lstStyle/>
          <a:p>
            <a:fld id="{D8AAF4FE-1EC2-41BF-9E1F-1D60F871BC2F}" type="slidenum">
              <a:rPr lang="en-US" smtClean="0"/>
              <a:t>28</a:t>
            </a:fld>
            <a:endParaRPr lang="en-US"/>
          </a:p>
        </p:txBody>
      </p:sp>
    </p:spTree>
    <p:extLst>
      <p:ext uri="{BB962C8B-B14F-4D97-AF65-F5344CB8AC3E}">
        <p14:creationId xmlns:p14="http://schemas.microsoft.com/office/powerpoint/2010/main" val="520652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Our Public Education classes can be very effective recruiting opportunities. Here are some ideas:</a:t>
            </a:r>
          </a:p>
          <a:p>
            <a:endParaRPr lang="en-US" sz="500" dirty="0"/>
          </a:p>
          <a:p>
            <a:pPr marL="171424" indent="-171424">
              <a:buFont typeface="Arial" panose="020B0604020202020204" pitchFamily="34" charset="0"/>
              <a:buChar char="•"/>
            </a:pPr>
            <a:r>
              <a:rPr lang="en-US" dirty="0"/>
              <a:t>Offer meetings with the Flotilla Staff Officer-Human Resources (FSO-HR) and other Flotilla Staff Officers.</a:t>
            </a:r>
          </a:p>
          <a:p>
            <a:pPr marL="171424" indent="-171424">
              <a:buFont typeface="Arial" panose="020B0604020202020204" pitchFamily="34" charset="0"/>
              <a:buChar char="•"/>
            </a:pPr>
            <a:r>
              <a:rPr lang="en-US" dirty="0"/>
              <a:t>Distribute plenty of handouts to the students. Showcase various Auxiliary missions.   </a:t>
            </a:r>
          </a:p>
          <a:p>
            <a:pPr marL="171424" indent="-171424">
              <a:buFont typeface="Arial" panose="020B0604020202020204" pitchFamily="34" charset="0"/>
              <a:buChar char="•"/>
            </a:pPr>
            <a:r>
              <a:rPr lang="en-US" dirty="0"/>
              <a:t>Show common interests. Build rapport with students.</a:t>
            </a:r>
          </a:p>
          <a:p>
            <a:pPr marL="171424" indent="-171424">
              <a:buFont typeface="Arial" panose="020B0604020202020204" pitchFamily="34" charset="0"/>
              <a:buChar char="•"/>
            </a:pPr>
            <a:r>
              <a:rPr lang="en-US" dirty="0"/>
              <a:t>Remember diversity and inclusion. The Auxiliary has a place for personal growth.</a:t>
            </a:r>
          </a:p>
          <a:p>
            <a:pPr marL="171424" indent="-171424">
              <a:buFont typeface="Arial" panose="020B0604020202020204" pitchFamily="34" charset="0"/>
              <a:buChar char="•"/>
            </a:pPr>
            <a:r>
              <a:rPr lang="en-US" dirty="0"/>
              <a:t>Actively mention your flotilla needs. Not just boats- finance, computer skills, etc.</a:t>
            </a:r>
          </a:p>
          <a:p>
            <a:pPr marL="171424" indent="-171424">
              <a:buFont typeface="Arial" panose="020B0604020202020204" pitchFamily="34" charset="0"/>
              <a:buChar char="•"/>
            </a:pPr>
            <a:r>
              <a:rPr lang="en-US" dirty="0"/>
              <a:t>Be approachable. Set the mood and establish rapport with students when they arrive in the classroom. Engage in conversation to find out about them one-on-one. Don’t wait for class introductions. You want to break down barriers that will allow you to have two-way communication once the class begins. Spend as much time as you can one-on-one with students rather than just using lectures. Use your class aides to assist whenever possible – be a team.</a:t>
            </a:r>
          </a:p>
          <a:p>
            <a:pPr marL="171424" indent="-171424">
              <a:buFont typeface="Arial" panose="020B0604020202020204" pitchFamily="34" charset="0"/>
              <a:buChar char="•"/>
            </a:pPr>
            <a:r>
              <a:rPr lang="en-US" dirty="0"/>
              <a:t>Walk around the room; don’t remain behind the podium. During breaks, remain available for students to ask questions. Ask students about their boats, boating experience, and boating mishaps.</a:t>
            </a:r>
          </a:p>
          <a:p>
            <a:pPr marL="171424" indent="-171424">
              <a:buFont typeface="Arial" panose="020B0604020202020204" pitchFamily="34" charset="0"/>
              <a:buChar char="•"/>
            </a:pPr>
            <a:r>
              <a:rPr lang="en-US" dirty="0"/>
              <a:t>Talk to students, not to each other. Instructor cliques scream – “don’t bother talking to me – you are not part of my world.” Talk up our missions to them individually. Whenever possible, instructors should make themselves available to the students and avoid congregating in groups of other Auxiliarists. Avoid “inside jokes” and “acronym lingo” when having discussions with students. Always use plain English – use “life jackets” and not “PFDs.”</a:t>
            </a:r>
          </a:p>
          <a:p>
            <a:pPr marL="171424" indent="-171424">
              <a:buFont typeface="Arial" panose="020B0604020202020204" pitchFamily="34" charset="0"/>
              <a:buChar char="•"/>
            </a:pPr>
            <a:r>
              <a:rPr lang="en-US" dirty="0"/>
              <a:t>What does your flotilla need?</a:t>
            </a:r>
          </a:p>
          <a:p>
            <a:pPr marL="171424" indent="-171424">
              <a:buFont typeface="Arial" panose="020B0604020202020204" pitchFamily="34" charset="0"/>
              <a:buChar char="•"/>
            </a:pPr>
            <a:r>
              <a:rPr lang="en-US" dirty="0"/>
              <a:t>Work in local pictures or anecdotes.</a:t>
            </a:r>
          </a:p>
          <a:p>
            <a:pPr marL="171424" indent="-171424">
              <a:buFont typeface="Arial" panose="020B0604020202020204" pitchFamily="34" charset="0"/>
              <a:buChar char="•"/>
            </a:pPr>
            <a:r>
              <a:rPr lang="en-US" dirty="0"/>
              <a:t>The Auxiliary message, every time! Work recruiting topics into every session. Make recruiting part of the lesson plan. Deliver benefits of membership constantly. Show your enthusiasm for what you do. Showcase a local event/experience every class. If you are not having fun presenting the class, it will show and destroy the image you are trying to create. Remain positive and highlight the successes of your flotilla, division, or district.</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29</a:t>
            </a:fld>
            <a:endParaRPr lang="en-US"/>
          </a:p>
        </p:txBody>
      </p:sp>
    </p:spTree>
    <p:extLst>
      <p:ext uri="{BB962C8B-B14F-4D97-AF65-F5344CB8AC3E}">
        <p14:creationId xmlns:p14="http://schemas.microsoft.com/office/powerpoint/2010/main" val="76185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first impression most people get of us, the Coast Guard Auxiliary, is in a boating class. The members involved in Public Education (PE) are front-line ambassadors.</a:t>
            </a:r>
          </a:p>
          <a:p>
            <a:endParaRPr lang="en-US" dirty="0"/>
          </a:p>
          <a:p>
            <a:r>
              <a:rPr lang="en-US" dirty="0"/>
              <a:t>The ability to present our organization as a team of professionals largely rests on the shoulders of our instructors.</a:t>
            </a:r>
          </a:p>
          <a:p>
            <a:endParaRPr lang="en-US" dirty="0"/>
          </a:p>
          <a:p>
            <a:r>
              <a:rPr lang="en-US" dirty="0"/>
              <a:t>Likewise, once a new member has been recruited and joined a flotilla, the satisfaction they derive from membership is mainly proportional to the quality of the training they receive. Our member training (MT) instructors are also front-line ambassadors.</a:t>
            </a:r>
          </a:p>
          <a:p>
            <a:endParaRPr lang="en-US" dirty="0"/>
          </a:p>
          <a:p>
            <a:r>
              <a:rPr lang="en-US" dirty="0"/>
              <a:t>Our organization’s first impression rests largely on our instructors.</a:t>
            </a:r>
          </a:p>
          <a:p>
            <a:endParaRPr lang="en-US" dirty="0"/>
          </a:p>
          <a:p>
            <a:r>
              <a:rPr lang="en-US" dirty="0"/>
              <a:t>New member satisfaction = the quality of the training received.</a:t>
            </a:r>
          </a:p>
          <a:p>
            <a:endParaRPr lang="en-US" dirty="0"/>
          </a:p>
          <a:p>
            <a:r>
              <a:rPr lang="en-US" dirty="0"/>
              <a:t>The high quality of both PE and MT Instructors results in Recruiting and Retention!</a:t>
            </a:r>
          </a:p>
          <a:p>
            <a:endParaRPr lang="en-US" dirty="0"/>
          </a:p>
          <a:p>
            <a:r>
              <a:rPr lang="en-US" dirty="0"/>
              <a:t>Our members need to understand that our purpose in assembling this workshop is to accomplish two intertwined objectives:</a:t>
            </a:r>
          </a:p>
          <a:p>
            <a:endParaRPr lang="en-US" dirty="0"/>
          </a:p>
          <a:p>
            <a:pPr marL="171424" indent="-171424">
              <a:buFont typeface="Arial" panose="020B0604020202020204" pitchFamily="34" charset="0"/>
              <a:buChar char="•"/>
            </a:pPr>
            <a:r>
              <a:rPr lang="en-US" dirty="0"/>
              <a:t>Improve the quality of the instruction delivered to our members and to the public</a:t>
            </a:r>
          </a:p>
          <a:p>
            <a:pPr marL="171424" indent="-171424">
              <a:buFont typeface="Arial" panose="020B0604020202020204" pitchFamily="34" charset="0"/>
              <a:buChar char="•"/>
            </a:pPr>
            <a:r>
              <a:rPr lang="en-US" dirty="0"/>
              <a:t>Update our instructors relative to key issues in Member Training and Public Education</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a:t>
            </a:fld>
            <a:endParaRPr lang="en-US"/>
          </a:p>
        </p:txBody>
      </p:sp>
    </p:spTree>
    <p:extLst>
      <p:ext uri="{BB962C8B-B14F-4D97-AF65-F5344CB8AC3E}">
        <p14:creationId xmlns:p14="http://schemas.microsoft.com/office/powerpoint/2010/main" val="1824587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In any organization, the strength of its membership is directly tied to the quality of training provided. This principle holds true for the United States Coast Guard Auxiliary, where member training is pivotal in fostering a strong and committed community. The value of member training extends far beyond skill acquisition; it is a cornerstone of member retention, ensuring a dedicated and proficient force ready to serve the nation.</a:t>
            </a:r>
          </a:p>
          <a:p>
            <a:endParaRPr lang="en-US" sz="600" dirty="0"/>
          </a:p>
          <a:p>
            <a:pPr marL="171424" indent="-171424">
              <a:buFont typeface="Arial" panose="020B0604020202020204" pitchFamily="34" charset="0"/>
              <a:buChar char="•"/>
            </a:pPr>
            <a:r>
              <a:rPr lang="en-US" dirty="0"/>
              <a:t>Building Competence: One of the primary benefits of member training is the development of essential skills and competencies. From navigation to search and rescue techniques, training equips members with the knowledge and capabilities needed to carry out their duties effectively. A well-trained member is not only more confident in their role but also more likely to find fulfillment in their service, fostering a sense of purpose and commitment.</a:t>
            </a:r>
          </a:p>
          <a:p>
            <a:pPr marL="171424" indent="-171424">
              <a:buFont typeface="Arial" panose="020B0604020202020204" pitchFamily="34" charset="0"/>
              <a:buChar char="•"/>
            </a:pPr>
            <a:r>
              <a:rPr lang="en-US" dirty="0"/>
              <a:t>Enhancing Team Cohesion: We rely on teamwork and collaboration to execute our multifaceted missions successfully. Comprehensive training programs create a shared foundation of knowledge among members, fostering a sense of unity and cohesion. As members undergo training together, they develop a common language and understanding of procedures, promoting effective communication and cooperation during operations. This shared experience builds strong bonds within the organization, making members more likely to stay engaged and committed over the long term.</a:t>
            </a:r>
          </a:p>
          <a:p>
            <a:pPr marL="171424" indent="-171424">
              <a:buFont typeface="Arial" panose="020B0604020202020204" pitchFamily="34" charset="0"/>
              <a:buChar char="•"/>
            </a:pPr>
            <a:r>
              <a:rPr lang="en-US" dirty="0"/>
              <a:t>Fostering a Culture of Continuous Learning: A commitment to ongoing education is a key factor in member retention. We operate in a dynamic and ever-evolving environment, necessitating continuous learning to stay abreast of new technologies, techniques, and policies. Training programs that emphasize a culture of continuous learning empower members to adapt to change and stay relevant in their roles. This adaptability not only benefits the individual member but also contributes to the overall resilience and effectiveness of the entire Auxiliary.</a:t>
            </a:r>
          </a:p>
          <a:p>
            <a:pPr marL="171424" indent="-171424">
              <a:buFont typeface="Arial" panose="020B0604020202020204" pitchFamily="34" charset="0"/>
              <a:buChar char="•"/>
            </a:pPr>
            <a:r>
              <a:rPr lang="en-US" dirty="0"/>
              <a:t>Recognizing and Rewarding Achievement: Member training provides opportunities for recognition and reward, further bolstering retention efforts. Acknowledging and celebrating members' accomplishments, whether through certifications or commendations, reinforces their sense of value within the organization. Recognition serves as a powerful motivator, encouraging members to stay committed and strive for excellence in their roles.</a:t>
            </a:r>
          </a:p>
        </p:txBody>
      </p:sp>
      <p:sp>
        <p:nvSpPr>
          <p:cNvPr id="4" name="Slide Number Placeholder 3"/>
          <p:cNvSpPr>
            <a:spLocks noGrp="1"/>
          </p:cNvSpPr>
          <p:nvPr>
            <p:ph type="sldNum" sz="quarter" idx="5"/>
          </p:nvPr>
        </p:nvSpPr>
        <p:spPr/>
        <p:txBody>
          <a:bodyPr/>
          <a:lstStyle/>
          <a:p>
            <a:fld id="{D8AAF4FE-1EC2-41BF-9E1F-1D60F871BC2F}" type="slidenum">
              <a:rPr lang="en-US" smtClean="0"/>
              <a:t>30</a:t>
            </a:fld>
            <a:endParaRPr lang="en-US"/>
          </a:p>
        </p:txBody>
      </p:sp>
    </p:spTree>
    <p:extLst>
      <p:ext uri="{BB962C8B-B14F-4D97-AF65-F5344CB8AC3E}">
        <p14:creationId xmlns:p14="http://schemas.microsoft.com/office/powerpoint/2010/main" val="4161763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b="1" dirty="0"/>
              <a:t>A Paddler’s Guide to Safety</a:t>
            </a:r>
            <a:r>
              <a:rPr lang="en-US" dirty="0"/>
              <a:t>: Introduced in April 2023, this is a refreshed and modernized version of A Paddler’s Guide to Safety. This long-awaited course, along with its up-to-date graphics and detailed and comprehensive instructor notes, dramatically enhances the ability of instructors to provide safety classes to the ever-growing paddling community throughout the nation. Members of the Educational Directorate, the Recreational Boating Safety Outreach Directorate, and the American Canoe Association carefully vetted the material in this updated presentation. The improvements made to both its course content and its visual appeal render this an almost entirely new course. With the growing number of paddlers on the waterways, please go to the E-Directorate website and download this refreshed presentation to help educate a safe paddling community.</a:t>
            </a:r>
          </a:p>
          <a:p>
            <a:endParaRPr lang="en-US" sz="500" dirty="0"/>
          </a:p>
          <a:p>
            <a:r>
              <a:rPr lang="en-US" b="1" dirty="0"/>
              <a:t>NOAA Whales Education</a:t>
            </a:r>
            <a:r>
              <a:rPr lang="en-US" dirty="0"/>
              <a:t>: As part of our ongoing collaboration with NOAA, they have produced additional content on boating safely around Whales for use in Public Education classes. This new material includes a four-slide PowerPoint slide deck that can be added to our courses and seminars. Also available are handouts that instructors can use in classrooms or share with students if teaching virtually. While this material targets New England and Mid-Atlantic states, it contains useful information for use anywhere you could encounter whales. </a:t>
            </a:r>
          </a:p>
          <a:p>
            <a:endParaRPr lang="en-US" sz="500" dirty="0"/>
          </a:p>
          <a:p>
            <a:r>
              <a:rPr lang="en-US" b="1" dirty="0"/>
              <a:t>Personal Watercraft (PWC) Seminar Course</a:t>
            </a:r>
            <a:r>
              <a:rPr lang="en-US" dirty="0"/>
              <a:t>: An exciting and comprehensive course designed to enhance safety, skills, and knowledge for PWC enthusiasts. This seminar course is designed for instructors who want to expand their flotilla’s course offerings. It is designed to teach participants the basics of safe PWC operation, including how to operate a PWC in a variety of conditions; how to avoid accidents and injuries; and how to be a courteous and responsible PWC operator. It is estimated that the presentation of the material will require approximately one and one-half hours.</a:t>
            </a:r>
          </a:p>
          <a:p>
            <a:endParaRPr lang="en-US" sz="500" dirty="0"/>
          </a:p>
          <a:p>
            <a:r>
              <a:rPr lang="en-US" b="1" dirty="0"/>
              <a:t>Water N’ Kids Youth Course</a:t>
            </a:r>
            <a:r>
              <a:rPr lang="en-US" dirty="0"/>
              <a:t>: Designed to enhance safety, skills, and knowledge for students ages 8 to 10 years (third and fourth grade). This course includes many support templates to help instructors contact schools, teachers, parent information, a general lesson plan, and more for those instructors who want to expand their flotilla’s course offerings. Water N’ Kids is designed to teach basic water safety topics to young students.</a:t>
            </a:r>
          </a:p>
          <a:p>
            <a:endParaRPr lang="en-US" sz="500" dirty="0"/>
          </a:p>
          <a:p>
            <a:r>
              <a:rPr lang="en-US" dirty="0"/>
              <a:t>We recommend you regularly check the E-Directorate website for new courses and review the course catalog to see about expanding your class offerings.</a:t>
            </a:r>
          </a:p>
        </p:txBody>
      </p:sp>
      <p:sp>
        <p:nvSpPr>
          <p:cNvPr id="4" name="Slide Number Placeholder 3"/>
          <p:cNvSpPr>
            <a:spLocks noGrp="1"/>
          </p:cNvSpPr>
          <p:nvPr>
            <p:ph type="sldNum" sz="quarter" idx="5"/>
          </p:nvPr>
        </p:nvSpPr>
        <p:spPr/>
        <p:txBody>
          <a:bodyPr/>
          <a:lstStyle/>
          <a:p>
            <a:fld id="{D8AAF4FE-1EC2-41BF-9E1F-1D60F871BC2F}" type="slidenum">
              <a:rPr lang="en-US" smtClean="0"/>
              <a:t>31</a:t>
            </a:fld>
            <a:endParaRPr lang="en-US"/>
          </a:p>
        </p:txBody>
      </p:sp>
    </p:spTree>
    <p:extLst>
      <p:ext uri="{BB962C8B-B14F-4D97-AF65-F5344CB8AC3E}">
        <p14:creationId xmlns:p14="http://schemas.microsoft.com/office/powerpoint/2010/main" val="114209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It’s the policy of the CG Auxiliary that we solve issues at the lowest level. If the problem, question, or matter cannot be handled at this lower level, follow the Chain and press the issue higher. </a:t>
            </a:r>
          </a:p>
          <a:p>
            <a:r>
              <a:rPr lang="en-US" dirty="0"/>
              <a:t>All issues should be solved at the lowest possible level and elevated as needed through the chain of leadership and management to address the issue. It is NOT appropriate to go outside our organization for answers to education-related problems unless specifically instructed by the staff of the Education Directorate. Inquiries posed outside our organization confuse our partners and delay a proper response. </a:t>
            </a:r>
          </a:p>
          <a:p>
            <a:endParaRPr lang="en-US" dirty="0"/>
          </a:p>
          <a:p>
            <a:r>
              <a:rPr lang="en-US" dirty="0"/>
              <a:t>The entire staff of the E Directorate is standing by to answer any education questions that cannot be answered at a lower level. </a:t>
            </a:r>
          </a:p>
          <a:p>
            <a:endParaRPr lang="en-US" dirty="0"/>
          </a:p>
          <a:p>
            <a:r>
              <a:rPr lang="en-US" dirty="0"/>
              <a:t>The E-Directorate also maintains a feedback email address to assist members with answers they could not find anywhere else within the Auxiliary.</a:t>
            </a:r>
          </a:p>
          <a:p>
            <a:endParaRPr lang="en-US" dirty="0"/>
          </a:p>
          <a:p>
            <a:r>
              <a:rPr lang="en-US" dirty="0"/>
              <a:t>Members must understand they should not contact the Chief Director’s office or anyone outside the CG Auxiliary Chain of Leadership and Management. Any requests outside the Chain unnecessarily tie up resources answering these questions at BSX, NASBLA, and the BLA offices for internal Auxiliary queries. At the very least, it paints the Auxiliary as undisciplined and unable to communicate internally. At worst, it threatens our credibility at a national level with these national partners, which can have significant ramifications on future relationships.</a:t>
            </a:r>
          </a:p>
          <a:p>
            <a:endParaRPr lang="en-US" dirty="0"/>
          </a:p>
          <a:p>
            <a:r>
              <a:rPr lang="en-US" dirty="0"/>
              <a:t>You may email the E-Directorate at:</a:t>
            </a:r>
          </a:p>
          <a:p>
            <a:r>
              <a:rPr lang="en-US" dirty="0"/>
              <a:t> </a:t>
            </a:r>
            <a:r>
              <a:rPr lang="en-US" dirty="0">
                <a:hlinkClick r:id="rId3"/>
              </a:rPr>
              <a:t>pe.feedback@cgauxnet.us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32</a:t>
            </a:fld>
            <a:endParaRPr lang="en-US"/>
          </a:p>
        </p:txBody>
      </p:sp>
    </p:spTree>
    <p:extLst>
      <p:ext uri="{BB962C8B-B14F-4D97-AF65-F5344CB8AC3E}">
        <p14:creationId xmlns:p14="http://schemas.microsoft.com/office/powerpoint/2010/main" val="2521457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33</a:t>
            </a:fld>
            <a:endParaRPr lang="en-US"/>
          </a:p>
        </p:txBody>
      </p:sp>
    </p:spTree>
    <p:extLst>
      <p:ext uri="{BB962C8B-B14F-4D97-AF65-F5344CB8AC3E}">
        <p14:creationId xmlns:p14="http://schemas.microsoft.com/office/powerpoint/2010/main" val="1638408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a:xfrm>
            <a:off x="315667" y="3442441"/>
            <a:ext cx="6478660" cy="5427712"/>
          </a:xfrm>
        </p:spPr>
        <p:txBody>
          <a:bodyPr/>
          <a:lstStyle/>
          <a:p>
            <a:r>
              <a:rPr lang="en-US" dirty="0"/>
              <a:t>Never lose the desire to improve. Whether you are an instructor in public education, member training, or engaged in mentoring in any of the flotilla missions, the satisfaction you and those you teach depends on the quality of </a:t>
            </a:r>
            <a:r>
              <a:rPr lang="en-US" u="sng" dirty="0"/>
              <a:t>your</a:t>
            </a:r>
            <a:r>
              <a:rPr lang="en-US" dirty="0"/>
              <a:t> instruction.</a:t>
            </a:r>
          </a:p>
          <a:p>
            <a:endParaRPr lang="en-US" dirty="0"/>
          </a:p>
          <a:p>
            <a:r>
              <a:rPr lang="en-US" dirty="0"/>
              <a:t>Continue to practice and find ways to improve!</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34</a:t>
            </a:fld>
            <a:endParaRPr lang="en-US"/>
          </a:p>
        </p:txBody>
      </p:sp>
    </p:spTree>
    <p:extLst>
      <p:ext uri="{BB962C8B-B14F-4D97-AF65-F5344CB8AC3E}">
        <p14:creationId xmlns:p14="http://schemas.microsoft.com/office/powerpoint/2010/main" val="177074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idea that professional quality instructors contribute to better recruiting and higher retention rates revolves around the notion that skilled, knowledgeable, and engaging instructors create a positive and effective learning environment. </a:t>
            </a:r>
          </a:p>
          <a:p>
            <a:endParaRPr lang="en-US" dirty="0"/>
          </a:p>
          <a:p>
            <a:r>
              <a:rPr lang="en-US" dirty="0"/>
              <a:t>The quality of instructors plays a crucial role in shaping the overall learning experience. Organizations that prioritize professional development for instructors and emphasize the importance of high-quality teaching are likely to see benefits in terms of attracting and retaining students and members. This positive cycle of effective teaching, satisfied students, and a strong reputation can lead to long-term success for the Coast Guard Auxiliary.</a:t>
            </a:r>
          </a:p>
          <a:p>
            <a:endParaRPr lang="en-US" dirty="0"/>
          </a:p>
          <a:p>
            <a:r>
              <a:rPr lang="en-US" dirty="0"/>
              <a:t>Groups with professional quality instructors often build a positive reputation. Word-of-mouth from satisfied learners contributes to a favorable perception, making us more attractive to potential students. Skilled instructors are often better equipped to adapt to diverse learning styles and needs. This adaptability is crucial in catering to a broad range of students, making the learning experience more inclusive and effective.</a:t>
            </a:r>
          </a:p>
          <a:p>
            <a:endParaRPr lang="en-US" dirty="0"/>
          </a:p>
          <a:p>
            <a:r>
              <a:rPr lang="en-US" dirty="0"/>
              <a:t>Higher-quality instructors contribute to our long-term success. Students and members with positive learning experiences are more likely to recommend the Coast Guard Auxiliary to others, contributing to a cycle of continued growth and success.</a:t>
            </a:r>
          </a:p>
          <a:p>
            <a:endParaRPr lang="en-US" dirty="0"/>
          </a:p>
          <a:p>
            <a:r>
              <a:rPr lang="en-US" dirty="0"/>
              <a:t>Instructors need to study, train, teach, and practice constantly. While two hours of instruction are all that are required to retain certification, instructors are highly encouraged to go beyond the minimum. Proficiency and effectiveness come with practice – practice teaching students. Consider setting a personal goal of substantially increasing your instructional hours over the previous year.</a:t>
            </a:r>
          </a:p>
          <a:p>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4</a:t>
            </a:fld>
            <a:endParaRPr lang="en-US"/>
          </a:p>
        </p:txBody>
      </p:sp>
    </p:spTree>
    <p:extLst>
      <p:ext uri="{BB962C8B-B14F-4D97-AF65-F5344CB8AC3E}">
        <p14:creationId xmlns:p14="http://schemas.microsoft.com/office/powerpoint/2010/main" val="2981755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term "instructor's mindset" generally refers to the attitudes, beliefs, and perspectives that instructors bring to their roles in education. It encompasses their approach to teaching, their views on learning, and their overall philosophy of education. The instructor's mindset can significantly impact the learning environment and the effectiveness of their teaching. Here are some key aspects often associated with a positive instructor's mindset:</a:t>
            </a:r>
          </a:p>
          <a:p>
            <a:endParaRPr lang="en-US" dirty="0"/>
          </a:p>
          <a:p>
            <a:pPr marL="176653" indent="-176653">
              <a:buFont typeface="Arial" panose="020B0604020202020204" pitchFamily="34" charset="0"/>
              <a:buChar char="•"/>
            </a:pPr>
            <a:r>
              <a:rPr lang="en-US" dirty="0"/>
              <a:t>Student-Centered Approach: A good instructor focuses on the needs and abilities of the students. They understand that each student is unique and may have different learning styles and preferences.</a:t>
            </a:r>
          </a:p>
          <a:p>
            <a:endParaRPr lang="en-US" dirty="0"/>
          </a:p>
          <a:p>
            <a:pPr marL="176653" indent="-176653">
              <a:buFont typeface="Arial" panose="020B0604020202020204" pitchFamily="34" charset="0"/>
              <a:buChar char="•"/>
            </a:pPr>
            <a:r>
              <a:rPr lang="en-US" dirty="0"/>
              <a:t>Continuous Learning: An effective instructor embraces a mindset of continuous learning. They are open to new ideas, teaching methods, and technologies. They seek to stay informed about developments in their field and are willing to adapt their teaching strategies accordingly.</a:t>
            </a:r>
          </a:p>
          <a:p>
            <a:endParaRPr lang="en-US" dirty="0"/>
          </a:p>
          <a:p>
            <a:pPr marL="176653" indent="-176653">
              <a:buFont typeface="Arial" panose="020B0604020202020204" pitchFamily="34" charset="0"/>
              <a:buChar char="•"/>
            </a:pPr>
            <a:r>
              <a:rPr lang="en-US" dirty="0"/>
              <a:t>Passion for Teaching: Instructors with a positive mindset are passionate about their subject matter and the act of teaching itself. This enthusiasm can be contagious and contribute to a more engaging learning experience for students.</a:t>
            </a:r>
          </a:p>
          <a:p>
            <a:pPr marL="176653" indent="-176653">
              <a:buFont typeface="Arial" panose="020B0604020202020204" pitchFamily="34" charset="0"/>
              <a:buChar char="•"/>
            </a:pPr>
            <a:endParaRPr lang="en-US" dirty="0"/>
          </a:p>
          <a:p>
            <a:r>
              <a:rPr lang="en-US" dirty="0"/>
              <a:t>More on the next slide</a:t>
            </a:r>
          </a:p>
        </p:txBody>
      </p:sp>
      <p:sp>
        <p:nvSpPr>
          <p:cNvPr id="4" name="Slide Number Placeholder 3"/>
          <p:cNvSpPr>
            <a:spLocks noGrp="1"/>
          </p:cNvSpPr>
          <p:nvPr>
            <p:ph type="sldNum" sz="quarter" idx="5"/>
          </p:nvPr>
        </p:nvSpPr>
        <p:spPr/>
        <p:txBody>
          <a:bodyPr/>
          <a:lstStyle/>
          <a:p>
            <a:fld id="{D8AAF4FE-1EC2-41BF-9E1F-1D60F871BC2F}" type="slidenum">
              <a:rPr lang="en-US" smtClean="0"/>
              <a:t>5</a:t>
            </a:fld>
            <a:endParaRPr lang="en-US"/>
          </a:p>
        </p:txBody>
      </p:sp>
    </p:spTree>
    <p:extLst>
      <p:ext uri="{BB962C8B-B14F-4D97-AF65-F5344CB8AC3E}">
        <p14:creationId xmlns:p14="http://schemas.microsoft.com/office/powerpoint/2010/main" val="248171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pPr marL="176653" indent="-176653">
              <a:buFont typeface="Arial" panose="020B0604020202020204" pitchFamily="34" charset="0"/>
              <a:buChar char="•"/>
            </a:pPr>
            <a:r>
              <a:rPr lang="en-US" dirty="0"/>
              <a:t>Flexibility: A good instructor is flexible and adaptable. They can adjust their teaching methods based on the needs of the students, the context of the learning environment, and any unforeseen challenges that may arise.</a:t>
            </a:r>
          </a:p>
          <a:p>
            <a:pPr marL="176653" indent="-176653">
              <a:buFont typeface="Arial" panose="020B0604020202020204" pitchFamily="34" charset="0"/>
              <a:buChar char="•"/>
            </a:pPr>
            <a:endParaRPr lang="en-US" dirty="0"/>
          </a:p>
          <a:p>
            <a:pPr marL="176653" indent="-176653">
              <a:buFont typeface="Arial" panose="020B0604020202020204" pitchFamily="34" charset="0"/>
              <a:buChar char="•"/>
            </a:pPr>
            <a:r>
              <a:rPr lang="en-US" dirty="0"/>
              <a:t>Empathy and Understanding: The instructor's mindset includes empathy and understanding for their students. They recognize that learners come from diverse backgrounds, may face various challenges, and have different levels of prior knowledge.</a:t>
            </a:r>
          </a:p>
          <a:p>
            <a:pPr marL="176653" indent="-176653">
              <a:buFont typeface="Arial" panose="020B0604020202020204" pitchFamily="34" charset="0"/>
              <a:buChar char="•"/>
            </a:pPr>
            <a:endParaRPr lang="en-US" dirty="0"/>
          </a:p>
          <a:p>
            <a:pPr marL="176653" indent="-176653">
              <a:buFont typeface="Arial" panose="020B0604020202020204" pitchFamily="34" charset="0"/>
              <a:buChar char="•"/>
            </a:pPr>
            <a:r>
              <a:rPr lang="en-US" dirty="0"/>
              <a:t>Clear Communication: Effective communication is crucial in teaching. Instructors with a positive mindset strive to communicate clearly and ensure that students understand the material. They also encourage open communication and feedback.</a:t>
            </a:r>
          </a:p>
          <a:p>
            <a:pPr marL="176653" indent="-176653">
              <a:buFont typeface="Arial" panose="020B0604020202020204" pitchFamily="34" charset="0"/>
              <a:buChar char="•"/>
            </a:pPr>
            <a:endParaRPr lang="en-US" dirty="0"/>
          </a:p>
          <a:p>
            <a:pPr marL="176653" indent="-176653">
              <a:buFont typeface="Arial" panose="020B0604020202020204" pitchFamily="34" charset="0"/>
              <a:buChar char="•"/>
            </a:pPr>
            <a:r>
              <a:rPr lang="en-US" dirty="0"/>
              <a:t>High Expectations: A positive instructor's mindset includes setting high expectations for students. This doesn't mean being overly demanding but rather believing in the potential of each student and encouraging them to achieve their best.</a:t>
            </a:r>
          </a:p>
          <a:p>
            <a:pPr marL="176653" indent="-176653">
              <a:buFont typeface="Arial" panose="020B0604020202020204" pitchFamily="34" charset="0"/>
              <a:buChar char="•"/>
            </a:pPr>
            <a:endParaRPr lang="en-US" dirty="0"/>
          </a:p>
          <a:p>
            <a:pPr marL="176653" indent="-176653">
              <a:buFont typeface="Arial" panose="020B0604020202020204" pitchFamily="34" charset="0"/>
              <a:buChar char="•"/>
            </a:pPr>
            <a:r>
              <a:rPr lang="en-US" dirty="0"/>
              <a:t>Assessment for Learning: Instead of merely focusing on grading, an instructor with a positive mindset sees assessment as a tool for learning. They use assessments to gauge student understanding and tailor their teaching accordingly.</a:t>
            </a:r>
          </a:p>
          <a:p>
            <a:pPr marL="176653" indent="-176653">
              <a:buFont typeface="Arial" panose="020B0604020202020204" pitchFamily="34" charset="0"/>
              <a:buChar char="•"/>
            </a:pPr>
            <a:endParaRPr lang="en-US" dirty="0"/>
          </a:p>
          <a:p>
            <a:r>
              <a:rPr lang="en-US" dirty="0"/>
              <a:t>It's important to note that the instructor's mindset can vary among individuals, and different teaching contexts may require different approaches. Effective teaching often involves ongoing reflection and a willingness to refine one's mindset based on experience and feedback.</a:t>
            </a:r>
          </a:p>
        </p:txBody>
      </p:sp>
      <p:sp>
        <p:nvSpPr>
          <p:cNvPr id="4" name="Slide Number Placeholder 3"/>
          <p:cNvSpPr>
            <a:spLocks noGrp="1"/>
          </p:cNvSpPr>
          <p:nvPr>
            <p:ph type="sldNum" sz="quarter" idx="5"/>
          </p:nvPr>
        </p:nvSpPr>
        <p:spPr/>
        <p:txBody>
          <a:bodyPr/>
          <a:lstStyle/>
          <a:p>
            <a:fld id="{D8AAF4FE-1EC2-41BF-9E1F-1D60F871BC2F}" type="slidenum">
              <a:rPr lang="en-US" smtClean="0"/>
              <a:t>6</a:t>
            </a:fld>
            <a:endParaRPr lang="en-US"/>
          </a:p>
        </p:txBody>
      </p:sp>
    </p:spTree>
    <p:extLst>
      <p:ext uri="{BB962C8B-B14F-4D97-AF65-F5344CB8AC3E}">
        <p14:creationId xmlns:p14="http://schemas.microsoft.com/office/powerpoint/2010/main" val="364846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This workshop is designed to assist all members involved with Public Education and Member Training: Staff Officers for Member Training and Public Education at all levels, Instructors, and their elected officers. The material in this presentation will provide the members with ways to improve class presentations and take advantage of the material on the Public Education Directorate website.</a:t>
            </a:r>
          </a:p>
          <a:p>
            <a:endParaRPr lang="en-US" dirty="0"/>
          </a:p>
          <a:p>
            <a:r>
              <a:rPr lang="en-US" dirty="0"/>
              <a:t>Emphasis will be on the items listed, including:</a:t>
            </a:r>
          </a:p>
          <a:p>
            <a:pPr marL="176653" indent="-176653">
              <a:buFont typeface="Arial" panose="020B0604020202020204" pitchFamily="34" charset="0"/>
              <a:buChar char="•"/>
            </a:pPr>
            <a:r>
              <a:rPr lang="en-US" dirty="0"/>
              <a:t>The role of Risk Management in our classrooms and other learning environments</a:t>
            </a:r>
          </a:p>
          <a:p>
            <a:pPr marL="176653" indent="-176653">
              <a:buFont typeface="Arial" panose="020B0604020202020204" pitchFamily="34" charset="0"/>
              <a:buChar char="•"/>
            </a:pPr>
            <a:r>
              <a:rPr lang="en-US" dirty="0"/>
              <a:t>Responsibility of our Instructors when conducting classes and how to retain members through training.</a:t>
            </a:r>
          </a:p>
          <a:p>
            <a:pPr marL="176653" indent="-176653">
              <a:buFont typeface="Arial" panose="020B0604020202020204" pitchFamily="34" charset="0"/>
              <a:buChar char="•"/>
            </a:pPr>
            <a:r>
              <a:rPr lang="en-US" dirty="0"/>
              <a:t>Instructor Development 2020/2024 – this section will introduce the ID2020 program and the related Performance Qualification Standard (PQS). It will also cover the expected 2024 update.</a:t>
            </a:r>
          </a:p>
          <a:p>
            <a:pPr marL="176653" indent="-176653">
              <a:buFont typeface="Arial" panose="020B0604020202020204" pitchFamily="34" charset="0"/>
              <a:buChar char="•"/>
            </a:pPr>
            <a:r>
              <a:rPr lang="en-US" dirty="0"/>
              <a:t>Awards – The winners of the 2022 Maxim Award were selected and announced at NACON 2023. It’s now time to get the 2023 packages in. There are also two new awards: the Golden Key Award and the Lighthouse Award.</a:t>
            </a:r>
          </a:p>
          <a:p>
            <a:pPr marL="176653" indent="-176653">
              <a:buFont typeface="Arial" panose="020B0604020202020204" pitchFamily="34" charset="0"/>
              <a:buChar char="•"/>
            </a:pPr>
            <a:r>
              <a:rPr lang="en-US" dirty="0"/>
              <a:t>Diversity and accommodations are necessary and consistent with the Commandant and National Commodore’s programs.</a:t>
            </a:r>
          </a:p>
          <a:p>
            <a:pPr marL="176653" indent="-176653">
              <a:buFont typeface="Arial" panose="020B0604020202020204" pitchFamily="34" charset="0"/>
              <a:buChar char="•"/>
            </a:pPr>
            <a:r>
              <a:rPr lang="en-US" dirty="0"/>
              <a:t>Marketing Our Classes – this area will provide concrete suggestions for marketing our PE classes.</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7</a:t>
            </a:fld>
            <a:endParaRPr lang="en-US"/>
          </a:p>
        </p:txBody>
      </p:sp>
    </p:spTree>
    <p:extLst>
      <p:ext uri="{BB962C8B-B14F-4D97-AF65-F5344CB8AC3E}">
        <p14:creationId xmlns:p14="http://schemas.microsoft.com/office/powerpoint/2010/main" val="209026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pPr marL="176653" indent="-176653">
              <a:buFont typeface="Arial" panose="020B0604020202020204" pitchFamily="34" charset="0"/>
              <a:buChar char="•"/>
            </a:pPr>
            <a:r>
              <a:rPr lang="en-US" dirty="0"/>
              <a:t>Boat America and Boating Skills and Seamanship (BS&amp;S) – Review of Boat America resources and an update on the recertification of both courses with the National Association of State Boating Law Administrators (NASBLA).</a:t>
            </a:r>
          </a:p>
          <a:p>
            <a:pPr marL="176653" indent="-176653">
              <a:buFont typeface="Arial" panose="020B0604020202020204" pitchFamily="34" charset="0"/>
              <a:buChar char="•"/>
            </a:pPr>
            <a:r>
              <a:rPr lang="en-US" dirty="0"/>
              <a:t>Spanish Language Classes – when reviewing boating accident and fatality statistics, it became apparent that the Hispanic and Latin population was underserved. The E-Directorate has responded with several translations.</a:t>
            </a:r>
          </a:p>
          <a:p>
            <a:pPr marL="176653" indent="-176653">
              <a:buFont typeface="Arial" panose="020B0604020202020204" pitchFamily="34" charset="0"/>
              <a:buChar char="•"/>
            </a:pPr>
            <a:r>
              <a:rPr lang="en-US" dirty="0"/>
              <a:t>How-to for a PE Officer – many Flotilla Staff Officers-Public Education are new to the position. This section will present an overview of resources available on the E-Directorate website.</a:t>
            </a:r>
          </a:p>
          <a:p>
            <a:pPr marL="176653" indent="-176653">
              <a:buFont typeface="Arial" panose="020B0604020202020204" pitchFamily="34" charset="0"/>
              <a:buChar char="•"/>
            </a:pPr>
            <a:r>
              <a:rPr lang="en-US" dirty="0"/>
              <a:t>Recertifying after REYR – if an instructor has gone REYR (Yearly Requirement Not Met), here are instructions on re-certifying.</a:t>
            </a:r>
          </a:p>
          <a:p>
            <a:pPr marL="176653" indent="-176653">
              <a:buFont typeface="Arial" panose="020B0604020202020204" pitchFamily="34" charset="0"/>
              <a:buChar char="•"/>
            </a:pPr>
            <a:r>
              <a:rPr lang="en-US" dirty="0"/>
              <a:t>How to parlay the class participants into members and look at ways to recruit from PE.</a:t>
            </a:r>
          </a:p>
          <a:p>
            <a:pPr marL="176653" indent="-176653">
              <a:buFont typeface="Arial" panose="020B0604020202020204" pitchFamily="34" charset="0"/>
              <a:buChar char="•"/>
            </a:pPr>
            <a:r>
              <a:rPr lang="en-US" dirty="0"/>
              <a:t>The value of member training in retaining members</a:t>
            </a:r>
          </a:p>
          <a:p>
            <a:pPr marL="176653" indent="-176653">
              <a:buFont typeface="Arial" panose="020B0604020202020204" pitchFamily="34" charset="0"/>
              <a:buChar char="•"/>
            </a:pPr>
            <a:r>
              <a:rPr lang="en-US" dirty="0"/>
              <a:t>What’s New – new course on Personal Watercraft (PWCs) and Water ‘n Kids, a complete program for teaching America’s youth about safety in, on, and around the water.</a:t>
            </a:r>
          </a:p>
          <a:p>
            <a:pPr marL="176653" indent="-176653">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8</a:t>
            </a:fld>
            <a:endParaRPr lang="en-US"/>
          </a:p>
        </p:txBody>
      </p:sp>
    </p:spTree>
    <p:extLst>
      <p:ext uri="{BB962C8B-B14F-4D97-AF65-F5344CB8AC3E}">
        <p14:creationId xmlns:p14="http://schemas.microsoft.com/office/powerpoint/2010/main" val="125168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190500"/>
            <a:ext cx="5630863" cy="3168650"/>
          </a:xfrm>
        </p:spPr>
      </p:sp>
      <p:sp>
        <p:nvSpPr>
          <p:cNvPr id="3" name="Notes Placeholder 2"/>
          <p:cNvSpPr>
            <a:spLocks noGrp="1"/>
          </p:cNvSpPr>
          <p:nvPr>
            <p:ph type="body" idx="1"/>
          </p:nvPr>
        </p:nvSpPr>
        <p:spPr/>
        <p:txBody>
          <a:bodyPr/>
          <a:lstStyle/>
          <a:p>
            <a:r>
              <a:rPr lang="en-US" dirty="0"/>
              <a:t>The mission of the Public Education Directorate of the US Coast Guard Auxiliary is two-fold: to provide exceptional boating safety education to the American public to reduce loss of life, personal injury, and property damage to recreational boaters and to deliver the highest possible quality training, resources, and timely materials in support of our flotilla instructors and public education staff officers at every level who are furnishing such boating safety education. </a:t>
            </a:r>
          </a:p>
          <a:p>
            <a:endParaRPr lang="en-US" dirty="0"/>
          </a:p>
          <a:p>
            <a:r>
              <a:rPr lang="en-US" dirty="0"/>
              <a:t>The Public Education Directorate is committed to helping realize those goals by reaching as many people with safe boating information as possible, especially high-risk boaters.</a:t>
            </a:r>
          </a:p>
          <a:p>
            <a:endParaRPr lang="en-US" dirty="0"/>
          </a:p>
          <a:p>
            <a:r>
              <a:rPr lang="en-US" dirty="0"/>
              <a:t>In addition, we have these goals:</a:t>
            </a:r>
          </a:p>
          <a:p>
            <a:endParaRPr lang="en-US" dirty="0"/>
          </a:p>
          <a:p>
            <a:pPr marL="176653" indent="-176653">
              <a:buFont typeface="Arial" panose="020B0604020202020204" pitchFamily="34" charset="0"/>
              <a:buChar char="•"/>
            </a:pPr>
            <a:r>
              <a:rPr lang="en-US" dirty="0"/>
              <a:t>Develop and/or maintain up-to-date and effective educational materials; </a:t>
            </a:r>
          </a:p>
          <a:p>
            <a:pPr marL="176653" indent="-176653">
              <a:buFont typeface="Arial" panose="020B0604020202020204" pitchFamily="34" charset="0"/>
              <a:buChar char="•"/>
            </a:pPr>
            <a:r>
              <a:rPr lang="en-US" dirty="0"/>
              <a:t>Continue to focus on the segment of the boating public most at risk; </a:t>
            </a:r>
          </a:p>
          <a:p>
            <a:pPr marL="176653" indent="-176653">
              <a:buFont typeface="Arial" panose="020B0604020202020204" pitchFamily="34" charset="0"/>
              <a:buChar char="•"/>
            </a:pPr>
            <a:r>
              <a:rPr lang="en-US" dirty="0"/>
              <a:t>Increase flotilla-taught basic boating safety education by at least 10% annually; </a:t>
            </a:r>
          </a:p>
          <a:p>
            <a:pPr marL="176653" indent="-176653">
              <a:buFont typeface="Arial" panose="020B0604020202020204" pitchFamily="34" charset="0"/>
              <a:buChar char="•"/>
            </a:pPr>
            <a:r>
              <a:rPr lang="en-US" dirty="0"/>
              <a:t>Provide and promote ongoing quality instructor development; </a:t>
            </a:r>
          </a:p>
          <a:p>
            <a:pPr marL="176653" indent="-176653">
              <a:buFont typeface="Arial" panose="020B0604020202020204" pitchFamily="34" charset="0"/>
              <a:buChar char="•"/>
            </a:pPr>
            <a:r>
              <a:rPr lang="en-US" dirty="0"/>
              <a:t>Make use of appropriate technological resources; </a:t>
            </a:r>
          </a:p>
          <a:p>
            <a:pPr marL="176653" indent="-176653">
              <a:buFont typeface="Arial" panose="020B0604020202020204" pitchFamily="34" charset="0"/>
              <a:buChar char="•"/>
            </a:pPr>
            <a:r>
              <a:rPr lang="en-US" dirty="0"/>
              <a:t>Adopt e-learning as a viable way to reach boaters; </a:t>
            </a:r>
          </a:p>
          <a:p>
            <a:pPr marL="176653" indent="-176653">
              <a:buFont typeface="Arial" panose="020B0604020202020204" pitchFamily="34" charset="0"/>
              <a:buChar char="•"/>
            </a:pPr>
            <a:r>
              <a:rPr lang="en-US" dirty="0"/>
              <a:t>Utilize e-learning to challenge and grow our instructor corps; </a:t>
            </a:r>
          </a:p>
          <a:p>
            <a:pPr marL="176653" indent="-176653">
              <a:buFont typeface="Arial" panose="020B0604020202020204" pitchFamily="34" charset="0"/>
              <a:buChar char="•"/>
            </a:pPr>
            <a:r>
              <a:rPr lang="en-US" dirty="0"/>
              <a:t>Partner with outside organizations where applicable to further boating education; </a:t>
            </a:r>
          </a:p>
          <a:p>
            <a:pPr marL="176653" indent="-176653">
              <a:buFont typeface="Arial" panose="020B0604020202020204" pitchFamily="34" charset="0"/>
              <a:buChar char="•"/>
            </a:pPr>
            <a:r>
              <a:rPr lang="en-US" dirty="0"/>
              <a:t>Continue to team with the experience and expertise of the other National Departments to provide solid programs and course content.</a:t>
            </a:r>
          </a:p>
          <a:p>
            <a:endParaRPr lang="en-US" dirty="0"/>
          </a:p>
        </p:txBody>
      </p:sp>
      <p:sp>
        <p:nvSpPr>
          <p:cNvPr id="4" name="Slide Number Placeholder 3"/>
          <p:cNvSpPr>
            <a:spLocks noGrp="1"/>
          </p:cNvSpPr>
          <p:nvPr>
            <p:ph type="sldNum" sz="quarter" idx="5"/>
          </p:nvPr>
        </p:nvSpPr>
        <p:spPr/>
        <p:txBody>
          <a:bodyPr/>
          <a:lstStyle/>
          <a:p>
            <a:fld id="{D8AAF4FE-1EC2-41BF-9E1F-1D60F871BC2F}" type="slidenum">
              <a:rPr lang="en-US" smtClean="0"/>
              <a:t>9</a:t>
            </a:fld>
            <a:endParaRPr lang="en-US"/>
          </a:p>
        </p:txBody>
      </p:sp>
    </p:spTree>
    <p:extLst>
      <p:ext uri="{BB962C8B-B14F-4D97-AF65-F5344CB8AC3E}">
        <p14:creationId xmlns:p14="http://schemas.microsoft.com/office/powerpoint/2010/main" val="3290405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97804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54A-D8D0-6510-8080-851130BD2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897E19-5447-1C06-C8BB-98052F09E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F34B7-CDF5-3802-7433-F0D51CB5D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E3808-051C-E053-D929-F7E0BE9930C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AAA6C0-1FBC-4B8D-355A-A980E38C8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C3618-DCDA-640F-2FC2-3EC43C9C6311}"/>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682463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F772-ACC4-6D20-EC5F-E9C164E81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BBE7B-ABDD-ACDE-75E3-4059496D3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CA85-0F17-68CC-2D74-DD8527476F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B146DF-D00E-22FC-6938-70235A809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9C3FA-7D79-2E1C-B76F-081BD48529E7}"/>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31007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DDBF0-F66B-449E-BD54-CF8ED27BA1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1B2B2-0F0D-873D-21CE-91E0CEF8A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461D-3ACC-46C8-2474-D7D6576BA4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034223-EA46-68FD-3B61-C231941B0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CA23-011B-9F9D-63BC-70F3BEDDAEE4}"/>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43055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32671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72E2-D2C4-1491-03C7-673626E98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7B798-7235-927C-AFAF-344179A96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51BB-7BC6-1053-ED3B-00A4E0C263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DD9160-07B3-7C0E-2B52-C144130B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386BB-D6BB-EC56-41DF-39AC0AD3627C}"/>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427571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2B75-114C-12F0-7C8A-368FCBEEC3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050EB-3A25-9921-6674-6370202C9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E4065D-A12E-F301-2068-AB4265F0BB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BB711-071E-D0C6-0ABE-C38457B97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E4052-F06A-432A-6CEA-630FA429432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0913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55B4-1C30-88B1-351E-723E5030A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3B67F-6DF1-ABEA-C1F1-44F757EB4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B54-38D2-ED6C-C282-3A4C25946F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301D1-83EF-BC08-D32F-920EF7DB01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D7A0145-CC14-F629-F79B-6D07F8D77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F03AB-4A17-E7B0-187E-FFF38CD07B4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55817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5907-FF02-8D60-536D-0A1AE92A1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62608-DB9E-A232-822A-7C53AEDC7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21214-98D4-75AB-72E1-17137C3C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39F7D-41EA-3CD3-033E-F96FC09AC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39B81-F553-335E-C715-BCAF9ED47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59D5B-407F-599B-43A6-032FE8675A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F76518E-3CFA-D3B6-B3B9-26DA8D377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A9077-B3D2-4B0B-D122-30AD077E6E08}"/>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26019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A20C-522C-D974-661A-94FA0B7B2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F44CF-56F1-2159-1F4E-F09E60C660C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1EAD559-D197-6D10-FF9A-1E0F838BC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BDE60-2B58-9B3C-DD97-58E8A10725C0}"/>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74653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AF52-E4B8-34AD-13EE-D18345290F6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BCB309-0F4A-9D52-F432-C3CDBD725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268FB1-8EDD-491E-9A38-471B30AA4686}"/>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26405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9536-427C-2491-91FA-AABB102F9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ADB3B-5D48-01DE-C2F6-655760BF3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FABC-D905-EFA7-1D4D-FA8289E5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53DA9-800B-E1C3-C524-34E922217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FC98DC-2D69-59B5-A58F-9715E06C6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4BA8A-2FB6-FE18-3890-5051D5E66C6A}"/>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1694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36C3A-A22B-212A-4F17-B2E1ED38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8A5C9-5DFB-C43C-8B5D-5D211A241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A28D6-DC00-DE25-0AC0-0E232C690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B170B39-C557-06FA-0678-8E52FF06F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4099E-18F6-E602-64AC-6FA9DC9F9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3B4D0-86E3-4A85-8625-C4A58CEE2E59}" type="slidenum">
              <a:rPr lang="en-US" smtClean="0"/>
              <a:t>‹#›</a:t>
            </a:fld>
            <a:endParaRPr lang="en-US"/>
          </a:p>
        </p:txBody>
      </p:sp>
    </p:spTree>
    <p:extLst>
      <p:ext uri="{BB962C8B-B14F-4D97-AF65-F5344CB8AC3E}">
        <p14:creationId xmlns:p14="http://schemas.microsoft.com/office/powerpoint/2010/main" val="24968760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edept.cgaux.org/pdf/Classroom%20Safety%20Checklist.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ow.uscgaux.info/content.php?unit=E-DEPT&amp;category=2020-instructor-dev"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auxcen.com/public-educatio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ow.uscgaux.info/content.php?unit=E-DEPT&amp;category=nasbla-cours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hyperlink" Target="https://auxofficer.cgaux.org/auxoff/index.php"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1788739"/>
          </a:xfrm>
        </p:spPr>
        <p:txBody>
          <a:bodyPr>
            <a:normAutofit/>
          </a:bodyPr>
          <a:lstStyle/>
          <a:p>
            <a:r>
              <a:rPr lang="en-US" dirty="0">
                <a:solidFill>
                  <a:srgbClr val="002060"/>
                </a:solidFill>
              </a:rPr>
              <a:t>National Public Education Directorate </a:t>
            </a:r>
            <a:br>
              <a:rPr lang="en-US" dirty="0">
                <a:solidFill>
                  <a:srgbClr val="002060"/>
                </a:solidFill>
              </a:rPr>
            </a:br>
            <a:r>
              <a:rPr lang="en-US" dirty="0">
                <a:solidFill>
                  <a:srgbClr val="002060"/>
                </a:solidFill>
              </a:rPr>
              <a:t>Instructor Workshop 2024</a:t>
            </a:r>
          </a:p>
        </p:txBody>
      </p:sp>
      <p:pic>
        <p:nvPicPr>
          <p:cNvPr id="4" name="Picture 3">
            <a:extLst>
              <a:ext uri="{FF2B5EF4-FFF2-40B4-BE49-F238E27FC236}">
                <a16:creationId xmlns:a16="http://schemas.microsoft.com/office/drawing/2014/main" id="{79C71250-2B48-F7CA-620E-DC3D3919A982}"/>
              </a:ext>
            </a:extLst>
          </p:cNvPr>
          <p:cNvPicPr>
            <a:picLocks noChangeAspect="1"/>
          </p:cNvPicPr>
          <p:nvPr/>
        </p:nvPicPr>
        <p:blipFill>
          <a:blip r:embed="rId3"/>
          <a:stretch>
            <a:fillRect/>
          </a:stretch>
        </p:blipFill>
        <p:spPr>
          <a:xfrm>
            <a:off x="4011798" y="1906859"/>
            <a:ext cx="4346825" cy="4291956"/>
          </a:xfrm>
          <a:prstGeom prst="rect">
            <a:avLst/>
          </a:prstGeom>
        </p:spPr>
      </p:pic>
      <p:sp>
        <p:nvSpPr>
          <p:cNvPr id="5" name="Slide Number Placeholder 4">
            <a:extLst>
              <a:ext uri="{FF2B5EF4-FFF2-40B4-BE49-F238E27FC236}">
                <a16:creationId xmlns:a16="http://schemas.microsoft.com/office/drawing/2014/main" id="{0C3D86F5-6415-0D70-DA13-2EB8003732A0}"/>
              </a:ext>
            </a:extLst>
          </p:cNvPr>
          <p:cNvSpPr>
            <a:spLocks noGrp="1"/>
          </p:cNvSpPr>
          <p:nvPr>
            <p:ph type="sldNum" sz="quarter" idx="12"/>
          </p:nvPr>
        </p:nvSpPr>
        <p:spPr/>
        <p:txBody>
          <a:bodyPr/>
          <a:lstStyle/>
          <a:p>
            <a:fld id="{AEF3B4D0-86E3-4A85-8625-C4A58CEE2E59}" type="slidenum">
              <a:rPr lang="en-US" smtClean="0"/>
              <a:t>1</a:t>
            </a:fld>
            <a:endParaRPr lang="en-US"/>
          </a:p>
        </p:txBody>
      </p:sp>
    </p:spTree>
    <p:extLst>
      <p:ext uri="{BB962C8B-B14F-4D97-AF65-F5344CB8AC3E}">
        <p14:creationId xmlns:p14="http://schemas.microsoft.com/office/powerpoint/2010/main" val="394401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661719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RM integrates human factors that are crucial for safe and effective mission execution:</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Mission analysis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Leadership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Adaptability and Flexibility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Situational Awareness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Decision-making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Communication </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Assertiveness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Not just for operations – for </a:t>
            </a:r>
            <a:r>
              <a:rPr lang="en-US" sz="3200" b="1" u="sng" dirty="0">
                <a:solidFill>
                  <a:srgbClr val="002060"/>
                </a:solidFill>
                <a:latin typeface="Arial" panose="020B0604020202020204" pitchFamily="34" charset="0"/>
                <a:cs typeface="Arial" panose="020B0604020202020204" pitchFamily="34" charset="0"/>
              </a:rPr>
              <a:t>all</a:t>
            </a:r>
            <a:r>
              <a:rPr lang="en-US" sz="3200" b="1" dirty="0">
                <a:solidFill>
                  <a:srgbClr val="002060"/>
                </a:solidFill>
                <a:latin typeface="Arial" panose="020B0604020202020204" pitchFamily="34" charset="0"/>
                <a:cs typeface="Arial" panose="020B0604020202020204" pitchFamily="34" charset="0"/>
              </a:rPr>
              <a:t> missions</a:t>
            </a: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10</a:t>
            </a:fld>
            <a:endParaRPr lang="en-US"/>
          </a:p>
        </p:txBody>
      </p:sp>
      <p:pic>
        <p:nvPicPr>
          <p:cNvPr id="3" name="Picture 2">
            <a:extLst>
              <a:ext uri="{FF2B5EF4-FFF2-40B4-BE49-F238E27FC236}">
                <a16:creationId xmlns:a16="http://schemas.microsoft.com/office/drawing/2014/main" id="{49A1E311-5863-76EB-3AD5-F0C008680EA6}"/>
              </a:ext>
            </a:extLst>
          </p:cNvPr>
          <p:cNvPicPr>
            <a:picLocks noChangeAspect="1"/>
          </p:cNvPicPr>
          <p:nvPr/>
        </p:nvPicPr>
        <p:blipFill>
          <a:blip r:embed="rId3"/>
          <a:stretch>
            <a:fillRect/>
          </a:stretch>
        </p:blipFill>
        <p:spPr>
          <a:xfrm>
            <a:off x="7985375" y="2603743"/>
            <a:ext cx="3737172" cy="2542252"/>
          </a:xfrm>
          <a:prstGeom prst="rect">
            <a:avLst/>
          </a:prstGeom>
        </p:spPr>
      </p:pic>
    </p:spTree>
    <p:extLst>
      <p:ext uri="{BB962C8B-B14F-4D97-AF65-F5344CB8AC3E}">
        <p14:creationId xmlns:p14="http://schemas.microsoft.com/office/powerpoint/2010/main" val="3302248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3539430"/>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Culture of Safety</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Instructor Qualifications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Practical Skills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Interactive Learning</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Continuous Professional Development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11</a:t>
            </a:fld>
            <a:endParaRPr lang="en-US"/>
          </a:p>
        </p:txBody>
      </p:sp>
      <p:pic>
        <p:nvPicPr>
          <p:cNvPr id="5" name="Picture 4" descr="A diagram of a safety culture&#10;&#10;Description automatically generated">
            <a:extLst>
              <a:ext uri="{FF2B5EF4-FFF2-40B4-BE49-F238E27FC236}">
                <a16:creationId xmlns:a16="http://schemas.microsoft.com/office/drawing/2014/main" id="{1FA95E16-84A4-09A3-80E4-47F1AC328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509" y="4201298"/>
            <a:ext cx="2938981" cy="2520176"/>
          </a:xfrm>
          <a:prstGeom prst="rect">
            <a:avLst/>
          </a:prstGeom>
        </p:spPr>
      </p:pic>
    </p:spTree>
    <p:extLst>
      <p:ext uri="{BB962C8B-B14F-4D97-AF65-F5344CB8AC3E}">
        <p14:creationId xmlns:p14="http://schemas.microsoft.com/office/powerpoint/2010/main" val="80702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3539430"/>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Culture of Safety</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Adherence to Regulations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Safety Demonstrations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Evaluation and Feedback</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Community Outreach</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12</a:t>
            </a:fld>
            <a:endParaRPr lang="en-US"/>
          </a:p>
        </p:txBody>
      </p:sp>
      <p:pic>
        <p:nvPicPr>
          <p:cNvPr id="5" name="Picture 4">
            <a:extLst>
              <a:ext uri="{FF2B5EF4-FFF2-40B4-BE49-F238E27FC236}">
                <a16:creationId xmlns:a16="http://schemas.microsoft.com/office/drawing/2014/main" id="{7126092A-63DB-882B-950D-0B7A9924BC45}"/>
              </a:ext>
            </a:extLst>
          </p:cNvPr>
          <p:cNvPicPr>
            <a:picLocks noChangeAspect="1"/>
          </p:cNvPicPr>
          <p:nvPr/>
        </p:nvPicPr>
        <p:blipFill>
          <a:blip r:embed="rId3"/>
          <a:stretch>
            <a:fillRect/>
          </a:stretch>
        </p:blipFill>
        <p:spPr>
          <a:xfrm>
            <a:off x="7772400" y="3292250"/>
            <a:ext cx="4013510" cy="2829525"/>
          </a:xfrm>
          <a:prstGeom prst="rect">
            <a:avLst/>
          </a:prstGeom>
        </p:spPr>
      </p:pic>
    </p:spTree>
    <p:extLst>
      <p:ext uri="{BB962C8B-B14F-4D97-AF65-F5344CB8AC3E}">
        <p14:creationId xmlns:p14="http://schemas.microsoft.com/office/powerpoint/2010/main" val="17391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Risk Management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7017834" cy="3564053"/>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Culture of Safety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Review the Classroom Safety Checklist on the E-Directorate Website in What’s New</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http://edept.cgaux.org/pdf/Classroom%20Safety%20Checklist.pdf</a:t>
            </a:r>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13</a:t>
            </a:fld>
            <a:endParaRPr lang="en-US"/>
          </a:p>
        </p:txBody>
      </p:sp>
      <p:pic>
        <p:nvPicPr>
          <p:cNvPr id="3" name="Picture 2">
            <a:extLst>
              <a:ext uri="{FF2B5EF4-FFF2-40B4-BE49-F238E27FC236}">
                <a16:creationId xmlns:a16="http://schemas.microsoft.com/office/drawing/2014/main" id="{EDC6B252-B4BB-BB11-E5BC-4482048598A7}"/>
              </a:ext>
            </a:extLst>
          </p:cNvPr>
          <p:cNvPicPr>
            <a:picLocks noChangeAspect="1"/>
          </p:cNvPicPr>
          <p:nvPr/>
        </p:nvPicPr>
        <p:blipFill>
          <a:blip r:embed="rId4"/>
          <a:stretch>
            <a:fillRect/>
          </a:stretch>
        </p:blipFill>
        <p:spPr>
          <a:xfrm>
            <a:off x="9345818" y="810566"/>
            <a:ext cx="2287524" cy="5716524"/>
          </a:xfrm>
          <a:prstGeom prst="rect">
            <a:avLst/>
          </a:prstGeom>
        </p:spPr>
      </p:pic>
    </p:spTree>
    <p:extLst>
      <p:ext uri="{BB962C8B-B14F-4D97-AF65-F5344CB8AC3E}">
        <p14:creationId xmlns:p14="http://schemas.microsoft.com/office/powerpoint/2010/main" val="384037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2379753"/>
          </a:xfrm>
        </p:spPr>
        <p:txBody>
          <a:bodyPr>
            <a:normAutofit fontScale="90000"/>
          </a:bodyPr>
          <a:lstStyle/>
          <a:p>
            <a:r>
              <a:rPr lang="en-US" dirty="0">
                <a:solidFill>
                  <a:srgbClr val="002060"/>
                </a:solidFill>
              </a:rPr>
              <a:t>“Continuous improvement is better than delayed perfection.”</a:t>
            </a:r>
            <a:br>
              <a:rPr lang="en-US" dirty="0">
                <a:solidFill>
                  <a:srgbClr val="002060"/>
                </a:solidFill>
              </a:rPr>
            </a:br>
            <a:br>
              <a:rPr lang="en-US" dirty="0">
                <a:solidFill>
                  <a:srgbClr val="002060"/>
                </a:solidFill>
              </a:rPr>
            </a:br>
            <a:r>
              <a:rPr lang="en-US" dirty="0">
                <a:solidFill>
                  <a:srgbClr val="002060"/>
                </a:solidFill>
              </a:rPr>
              <a:t>Mark Twain</a:t>
            </a:r>
          </a:p>
        </p:txBody>
      </p:sp>
      <p:pic>
        <p:nvPicPr>
          <p:cNvPr id="10" name="Picture 9">
            <a:extLst>
              <a:ext uri="{FF2B5EF4-FFF2-40B4-BE49-F238E27FC236}">
                <a16:creationId xmlns:a16="http://schemas.microsoft.com/office/drawing/2014/main" id="{AA71B53A-DE07-62C3-1109-EAC2C13D9E0D}"/>
              </a:ext>
            </a:extLst>
          </p:cNvPr>
          <p:cNvPicPr>
            <a:picLocks noChangeAspect="1"/>
          </p:cNvPicPr>
          <p:nvPr/>
        </p:nvPicPr>
        <p:blipFill>
          <a:blip r:embed="rId3"/>
          <a:stretch>
            <a:fillRect/>
          </a:stretch>
        </p:blipFill>
        <p:spPr>
          <a:xfrm>
            <a:off x="3673398" y="3074949"/>
            <a:ext cx="5715000" cy="3429000"/>
          </a:xfrm>
          <a:prstGeom prst="rect">
            <a:avLst/>
          </a:prstGeom>
        </p:spPr>
      </p:pic>
      <p:sp>
        <p:nvSpPr>
          <p:cNvPr id="11" name="Slide Number Placeholder 10">
            <a:extLst>
              <a:ext uri="{FF2B5EF4-FFF2-40B4-BE49-F238E27FC236}">
                <a16:creationId xmlns:a16="http://schemas.microsoft.com/office/drawing/2014/main" id="{631FBE50-9489-6159-DE91-2D0717AD2FF5}"/>
              </a:ext>
            </a:extLst>
          </p:cNvPr>
          <p:cNvSpPr>
            <a:spLocks noGrp="1"/>
          </p:cNvSpPr>
          <p:nvPr>
            <p:ph type="sldNum" sz="quarter" idx="12"/>
          </p:nvPr>
        </p:nvSpPr>
        <p:spPr/>
        <p:txBody>
          <a:bodyPr/>
          <a:lstStyle/>
          <a:p>
            <a:fld id="{AEF3B4D0-86E3-4A85-8625-C4A58CEE2E59}" type="slidenum">
              <a:rPr lang="en-US" smtClean="0"/>
              <a:t>14</a:t>
            </a:fld>
            <a:endParaRPr lang="en-US"/>
          </a:p>
        </p:txBody>
      </p:sp>
    </p:spTree>
    <p:extLst>
      <p:ext uri="{BB962C8B-B14F-4D97-AF65-F5344CB8AC3E}">
        <p14:creationId xmlns:p14="http://schemas.microsoft.com/office/powerpoint/2010/main" val="1108944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Responsibility</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314547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Self-preparation</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Why is this important?</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What are some ways to self-prepare?</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Continue to educate yourself in areas of interest</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Take advantage of our many training courses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15</a:t>
            </a:fld>
            <a:endParaRPr lang="en-US"/>
          </a:p>
        </p:txBody>
      </p:sp>
      <p:pic>
        <p:nvPicPr>
          <p:cNvPr id="5" name="Picture 4">
            <a:extLst>
              <a:ext uri="{FF2B5EF4-FFF2-40B4-BE49-F238E27FC236}">
                <a16:creationId xmlns:a16="http://schemas.microsoft.com/office/drawing/2014/main" id="{D31D492D-46F2-ED8F-8617-248DA50064C2}"/>
              </a:ext>
            </a:extLst>
          </p:cNvPr>
          <p:cNvPicPr>
            <a:picLocks noChangeAspect="1"/>
          </p:cNvPicPr>
          <p:nvPr/>
        </p:nvPicPr>
        <p:blipFill>
          <a:blip r:embed="rId3"/>
          <a:stretch>
            <a:fillRect/>
          </a:stretch>
        </p:blipFill>
        <p:spPr>
          <a:xfrm>
            <a:off x="4594302" y="4412353"/>
            <a:ext cx="1917638" cy="2262030"/>
          </a:xfrm>
          <a:prstGeom prst="rect">
            <a:avLst/>
          </a:prstGeom>
          <a:ln>
            <a:solidFill>
              <a:srgbClr val="002060"/>
            </a:solidFill>
          </a:ln>
        </p:spPr>
      </p:pic>
    </p:spTree>
    <p:extLst>
      <p:ext uri="{BB962C8B-B14F-4D97-AF65-F5344CB8AC3E}">
        <p14:creationId xmlns:p14="http://schemas.microsoft.com/office/powerpoint/2010/main" val="3538011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Responsibility</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4622804"/>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Planning the lesson</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Room setup</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Classroom hands-on exercises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Discussions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Example: “MOB- what would you do?”</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Humor- when and how</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Guest speakers or other resources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Paperwork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16</a:t>
            </a:fld>
            <a:endParaRPr lang="en-US"/>
          </a:p>
        </p:txBody>
      </p:sp>
    </p:spTree>
    <p:extLst>
      <p:ext uri="{BB962C8B-B14F-4D97-AF65-F5344CB8AC3E}">
        <p14:creationId xmlns:p14="http://schemas.microsoft.com/office/powerpoint/2010/main" val="307101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Development (ID2020)</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5324535"/>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Updated material and exam</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Introduced in January 2020</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New instruction techniques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Emphasis on learning rather than memorizing</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Includes:</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Use of electronic media</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Compliance with ADA</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Value and use of lesson plans</a:t>
            </a:r>
          </a:p>
          <a:p>
            <a:pPr marL="342900" indent="-342900">
              <a:spcBef>
                <a:spcPts val="25"/>
              </a:spcBef>
              <a:buFont typeface="Arial" panose="020B0604020202020204" pitchFamily="34" charset="0"/>
              <a:buChar cha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a:spcBef>
                <a:spcPts val="25"/>
              </a:spcBef>
            </a:pPr>
            <a:r>
              <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3"/>
              </a:rPr>
              <a:t>http://wow.uscgaux.info/content.php?unit=E-DEPT&amp;category=2020-instructor-dev</a:t>
            </a:r>
            <a:endPar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a:spcBef>
                <a:spcPts val="25"/>
              </a:spcBef>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17</a:t>
            </a:fld>
            <a:endParaRPr lang="en-US"/>
          </a:p>
        </p:txBody>
      </p:sp>
    </p:spTree>
    <p:extLst>
      <p:ext uri="{BB962C8B-B14F-4D97-AF65-F5344CB8AC3E}">
        <p14:creationId xmlns:p14="http://schemas.microsoft.com/office/powerpoint/2010/main" val="2108395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Development (ID2024)</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89" cy="5213735"/>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Scheduled for First Quarter 2024</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Updated based on:</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Experience teaching ID2020 in numerous MT classes</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Lessons learned – what worked and what could use improvement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Will employ concrete examples and sample questions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3200" b="1" dirty="0">
                <a:solidFill>
                  <a:srgbClr val="002060"/>
                </a:solidFill>
                <a:latin typeface="Arial" panose="020B0604020202020204" pitchFamily="34" charset="0"/>
                <a:cs typeface="Arial" panose="020B0604020202020204" pitchFamily="34" charset="0"/>
              </a:rPr>
              <a:t>Supporting material will be updated – instructor notes and slide deck</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18</a:t>
            </a:fld>
            <a:endParaRPr lang="en-US"/>
          </a:p>
        </p:txBody>
      </p:sp>
    </p:spTree>
    <p:extLst>
      <p:ext uri="{BB962C8B-B14F-4D97-AF65-F5344CB8AC3E}">
        <p14:creationId xmlns:p14="http://schemas.microsoft.com/office/powerpoint/2010/main" val="48468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Awards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6493727" cy="5016758"/>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Maxim Award is intended</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to motivate instructors: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 achieve excellence in instruction</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Develop innovative methods and training aids</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Increase mentorship</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Nominated by flotilla no later than February 28th</a:t>
            </a:r>
          </a:p>
          <a:p>
            <a:pPr marL="342900" indent="-342900">
              <a:spcBef>
                <a:spcPts val="25"/>
              </a:spcBef>
              <a:buFont typeface="Arial" panose="020B0604020202020204" pitchFamily="34" charset="0"/>
              <a:buChar char="•"/>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19</a:t>
            </a:fld>
            <a:endParaRPr lang="en-US"/>
          </a:p>
        </p:txBody>
      </p:sp>
      <p:pic>
        <p:nvPicPr>
          <p:cNvPr id="3" name="Picture 2">
            <a:extLst>
              <a:ext uri="{FF2B5EF4-FFF2-40B4-BE49-F238E27FC236}">
                <a16:creationId xmlns:a16="http://schemas.microsoft.com/office/drawing/2014/main" id="{A1E5B1E9-049F-D192-E4E2-F2B06BF8EEF2}"/>
              </a:ext>
            </a:extLst>
          </p:cNvPr>
          <p:cNvPicPr>
            <a:picLocks noChangeAspect="1"/>
          </p:cNvPicPr>
          <p:nvPr/>
        </p:nvPicPr>
        <p:blipFill>
          <a:blip r:embed="rId3"/>
          <a:stretch>
            <a:fillRect/>
          </a:stretch>
        </p:blipFill>
        <p:spPr>
          <a:xfrm>
            <a:off x="8290235" y="2277237"/>
            <a:ext cx="3749365" cy="2505673"/>
          </a:xfrm>
          <a:prstGeom prst="rect">
            <a:avLst/>
          </a:prstGeom>
        </p:spPr>
      </p:pic>
    </p:spTree>
    <p:extLst>
      <p:ext uri="{BB962C8B-B14F-4D97-AF65-F5344CB8AC3E}">
        <p14:creationId xmlns:p14="http://schemas.microsoft.com/office/powerpoint/2010/main" val="434166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Who Should Take this Workshop?</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35756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 involved in public education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 involved in member training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 mentoring new members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All members!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a:t>
            </a:fld>
            <a:endParaRPr lang="en-US"/>
          </a:p>
        </p:txBody>
      </p:sp>
      <p:pic>
        <p:nvPicPr>
          <p:cNvPr id="3" name="Picture 2">
            <a:extLst>
              <a:ext uri="{FF2B5EF4-FFF2-40B4-BE49-F238E27FC236}">
                <a16:creationId xmlns:a16="http://schemas.microsoft.com/office/drawing/2014/main" id="{CFD25C2A-62D8-E866-17CA-E869643E9A22}"/>
              </a:ext>
            </a:extLst>
          </p:cNvPr>
          <p:cNvPicPr>
            <a:picLocks noChangeAspect="1"/>
          </p:cNvPicPr>
          <p:nvPr/>
        </p:nvPicPr>
        <p:blipFill>
          <a:blip r:embed="rId3"/>
          <a:stretch>
            <a:fillRect/>
          </a:stretch>
        </p:blipFill>
        <p:spPr>
          <a:xfrm>
            <a:off x="5741043" y="3142557"/>
            <a:ext cx="5388267" cy="3597324"/>
          </a:xfrm>
          <a:prstGeom prst="rect">
            <a:avLst/>
          </a:prstGeom>
        </p:spPr>
      </p:pic>
    </p:spTree>
    <p:extLst>
      <p:ext uri="{BB962C8B-B14F-4D97-AF65-F5344CB8AC3E}">
        <p14:creationId xmlns:p14="http://schemas.microsoft.com/office/powerpoint/2010/main" val="150591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Awards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6794810" cy="5016758"/>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Golden Key and Lighthouse</a:t>
            </a:r>
          </a:p>
          <a:p>
            <a:pPr marL="342900"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Designed to reward instructors:</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Instructing 50-99 lead hours in a year – Golden Key Award</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Instructing 100 or more </a:t>
            </a:r>
            <a:r>
              <a:rPr lang="en-US" altLang="en-US" sz="3200" b="1" dirty="0">
                <a:solidFill>
                  <a:srgbClr val="002060"/>
                </a:solidFill>
                <a:latin typeface="Arial" panose="020B0604020202020204" pitchFamily="34" charset="0"/>
                <a:cs typeface="Arial" panose="020B0604020202020204" pitchFamily="34" charset="0"/>
              </a:rPr>
              <a:t>le</a:t>
            </a: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ad hours in a year – Lighthouse Award</a:t>
            </a:r>
          </a:p>
          <a:p>
            <a:pPr marL="342900"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Recognizes our instructors who go over and above – our superstars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20</a:t>
            </a:fld>
            <a:endParaRPr lang="en-US"/>
          </a:p>
        </p:txBody>
      </p:sp>
      <p:graphicFrame>
        <p:nvGraphicFramePr>
          <p:cNvPr id="5" name="Object 4">
            <a:extLst>
              <a:ext uri="{FF2B5EF4-FFF2-40B4-BE49-F238E27FC236}">
                <a16:creationId xmlns:a16="http://schemas.microsoft.com/office/drawing/2014/main" id="{0C9F88F9-D76B-9E3E-B552-9B00F4597EB5}"/>
              </a:ext>
            </a:extLst>
          </p:cNvPr>
          <p:cNvGraphicFramePr>
            <a:graphicFrameLocks noChangeAspect="1"/>
          </p:cNvGraphicFramePr>
          <p:nvPr>
            <p:extLst>
              <p:ext uri="{D42A27DB-BD31-4B8C-83A1-F6EECF244321}">
                <p14:modId xmlns:p14="http://schemas.microsoft.com/office/powerpoint/2010/main" val="3646405117"/>
              </p:ext>
            </p:extLst>
          </p:nvPr>
        </p:nvGraphicFramePr>
        <p:xfrm>
          <a:off x="8514527" y="691731"/>
          <a:ext cx="3542348" cy="2737269"/>
        </p:xfrm>
        <a:graphic>
          <a:graphicData uri="http://schemas.openxmlformats.org/presentationml/2006/ole">
            <mc:AlternateContent xmlns:mc="http://schemas.openxmlformats.org/markup-compatibility/2006">
              <mc:Choice xmlns:v="urn:schemas-microsoft-com:vml" Requires="v">
                <p:oleObj name="Acrobat Document" r:id="rId3" imgW="7543540" imgH="5829184" progId="Acrobat.Document.DC">
                  <p:embed/>
                </p:oleObj>
              </mc:Choice>
              <mc:Fallback>
                <p:oleObj name="Acrobat Document" r:id="rId3" imgW="7543540" imgH="5829184" progId="Acrobat.Document.DC">
                  <p:embed/>
                  <p:pic>
                    <p:nvPicPr>
                      <p:cNvPr id="0" name=""/>
                      <p:cNvPicPr/>
                      <p:nvPr/>
                    </p:nvPicPr>
                    <p:blipFill>
                      <a:blip r:embed="rId4"/>
                      <a:stretch>
                        <a:fillRect/>
                      </a:stretch>
                    </p:blipFill>
                    <p:spPr>
                      <a:xfrm>
                        <a:off x="8514527" y="691731"/>
                        <a:ext cx="3542348" cy="273726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22BFA81-012B-D050-F624-643475CED342}"/>
              </a:ext>
            </a:extLst>
          </p:cNvPr>
          <p:cNvGraphicFramePr>
            <a:graphicFrameLocks noChangeAspect="1"/>
          </p:cNvGraphicFramePr>
          <p:nvPr>
            <p:extLst>
              <p:ext uri="{D42A27DB-BD31-4B8C-83A1-F6EECF244321}">
                <p14:modId xmlns:p14="http://schemas.microsoft.com/office/powerpoint/2010/main" val="255734129"/>
              </p:ext>
            </p:extLst>
          </p:nvPr>
        </p:nvGraphicFramePr>
        <p:xfrm>
          <a:off x="8576408" y="3714714"/>
          <a:ext cx="3418587" cy="2641635"/>
        </p:xfrm>
        <a:graphic>
          <a:graphicData uri="http://schemas.openxmlformats.org/presentationml/2006/ole">
            <mc:AlternateContent xmlns:mc="http://schemas.openxmlformats.org/markup-compatibility/2006">
              <mc:Choice xmlns:v="urn:schemas-microsoft-com:vml" Requires="v">
                <p:oleObj name="Acrobat Document" r:id="rId5" imgW="7543540" imgH="5829184" progId="Acrobat.Document.DC">
                  <p:embed/>
                </p:oleObj>
              </mc:Choice>
              <mc:Fallback>
                <p:oleObj name="Acrobat Document" r:id="rId5" imgW="7543540" imgH="5829184" progId="Acrobat.Document.DC">
                  <p:embed/>
                  <p:pic>
                    <p:nvPicPr>
                      <p:cNvPr id="0" name=""/>
                      <p:cNvPicPr/>
                      <p:nvPr/>
                    </p:nvPicPr>
                    <p:blipFill>
                      <a:blip r:embed="rId6"/>
                      <a:stretch>
                        <a:fillRect/>
                      </a:stretch>
                    </p:blipFill>
                    <p:spPr>
                      <a:xfrm>
                        <a:off x="8576408" y="3714714"/>
                        <a:ext cx="3418587" cy="2641635"/>
                      </a:xfrm>
                      <a:prstGeom prst="rect">
                        <a:avLst/>
                      </a:prstGeom>
                    </p:spPr>
                  </p:pic>
                </p:oleObj>
              </mc:Fallback>
            </mc:AlternateContent>
          </a:graphicData>
        </a:graphic>
      </p:graphicFrame>
    </p:spTree>
    <p:extLst>
      <p:ext uri="{BB962C8B-B14F-4D97-AF65-F5344CB8AC3E}">
        <p14:creationId xmlns:p14="http://schemas.microsoft.com/office/powerpoint/2010/main" val="146779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New AUXDATA II Codes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6148039" cy="2554545"/>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AUXDATA II Public Education Codes Updated</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Additional courses added</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Checkbox for in-person, virtual, or hybrid classes </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21</a:t>
            </a:fld>
            <a:endParaRPr lang="en-US"/>
          </a:p>
        </p:txBody>
      </p:sp>
      <p:pic>
        <p:nvPicPr>
          <p:cNvPr id="3" name="Picture 2">
            <a:extLst>
              <a:ext uri="{FF2B5EF4-FFF2-40B4-BE49-F238E27FC236}">
                <a16:creationId xmlns:a16="http://schemas.microsoft.com/office/drawing/2014/main" id="{96B3E454-31FD-AC57-616C-B702D7790440}"/>
              </a:ext>
            </a:extLst>
          </p:cNvPr>
          <p:cNvPicPr>
            <a:picLocks noChangeAspect="1"/>
          </p:cNvPicPr>
          <p:nvPr/>
        </p:nvPicPr>
        <p:blipFill>
          <a:blip r:embed="rId3"/>
          <a:stretch>
            <a:fillRect/>
          </a:stretch>
        </p:blipFill>
        <p:spPr>
          <a:xfrm>
            <a:off x="7328212" y="1314632"/>
            <a:ext cx="4400741" cy="5175378"/>
          </a:xfrm>
          <a:prstGeom prst="rect">
            <a:avLst/>
          </a:prstGeom>
        </p:spPr>
      </p:pic>
      <p:pic>
        <p:nvPicPr>
          <p:cNvPr id="9" name="Picture 8">
            <a:extLst>
              <a:ext uri="{FF2B5EF4-FFF2-40B4-BE49-F238E27FC236}">
                <a16:creationId xmlns:a16="http://schemas.microsoft.com/office/drawing/2014/main" id="{0197B6F5-9E2D-4531-F960-1A80614C1B3B}"/>
              </a:ext>
            </a:extLst>
          </p:cNvPr>
          <p:cNvPicPr>
            <a:picLocks noChangeAspect="1"/>
          </p:cNvPicPr>
          <p:nvPr/>
        </p:nvPicPr>
        <p:blipFill>
          <a:blip r:embed="rId4"/>
          <a:stretch>
            <a:fillRect/>
          </a:stretch>
        </p:blipFill>
        <p:spPr>
          <a:xfrm>
            <a:off x="2022267" y="3976526"/>
            <a:ext cx="4400741" cy="2562385"/>
          </a:xfrm>
          <a:prstGeom prst="rect">
            <a:avLst/>
          </a:prstGeom>
          <a:ln>
            <a:solidFill>
              <a:srgbClr val="002060"/>
            </a:solidFill>
          </a:ln>
        </p:spPr>
      </p:pic>
    </p:spTree>
    <p:extLst>
      <p:ext uri="{BB962C8B-B14F-4D97-AF65-F5344CB8AC3E}">
        <p14:creationId xmlns:p14="http://schemas.microsoft.com/office/powerpoint/2010/main" val="228850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Embracing Diversity</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4031873"/>
          </a:xfrm>
          <a:prstGeom prst="rect">
            <a:avLst/>
          </a:prstGeom>
          <a:noFill/>
        </p:spPr>
        <p:txBody>
          <a:bodyPr wrap="square">
            <a:spAutoFit/>
          </a:bodyPr>
          <a:lstStyle/>
          <a:p>
            <a:pPr algn="ctr">
              <a:spcBef>
                <a:spcPts val="25"/>
              </a:spcBef>
            </a:pPr>
            <a:r>
              <a:rPr lang="en-US" sz="3200" b="1" dirty="0">
                <a:solidFill>
                  <a:srgbClr val="002060"/>
                </a:solidFill>
                <a:latin typeface="Arial" panose="020B0604020202020204" pitchFamily="34" charset="0"/>
                <a:cs typeface="Arial" panose="020B0604020202020204" pitchFamily="34" charset="0"/>
              </a:rPr>
              <a:t>Top Issue for Commandant</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and National Commodore</a:t>
            </a:r>
          </a:p>
          <a:p>
            <a:pPr algn="ctr">
              <a:spcBef>
                <a:spcPts val="25"/>
              </a:spcBef>
            </a:pP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Welcome students to classes, regardless of differences</a:t>
            </a:r>
          </a:p>
          <a:p>
            <a:pPr marL="800100" lvl="1" indent="-342900">
              <a:spcBef>
                <a:spcPts val="25"/>
              </a:spcBef>
              <a:buFont typeface="Arial" panose="020B0604020202020204" pitchFamily="34" charset="0"/>
              <a:buChar cha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Provide for students’ </a:t>
            </a:r>
            <a:br>
              <a:rPr lang="en-US" altLang="en-US" sz="3200" b="1" dirty="0">
                <a:solidFill>
                  <a:srgbClr val="002060"/>
                </a:solidFill>
                <a:latin typeface="Arial" panose="020B0604020202020204" pitchFamily="34" charset="0"/>
                <a:cs typeface="Arial" panose="020B0604020202020204" pitchFamily="34" charset="0"/>
              </a:rPr>
            </a:b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disabilities in classes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Watch your language</a:t>
            </a:r>
            <a:endPar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22</a:t>
            </a:fld>
            <a:endParaRPr lang="en-US"/>
          </a:p>
        </p:txBody>
      </p:sp>
      <p:pic>
        <p:nvPicPr>
          <p:cNvPr id="5" name="Picture 4">
            <a:extLst>
              <a:ext uri="{FF2B5EF4-FFF2-40B4-BE49-F238E27FC236}">
                <a16:creationId xmlns:a16="http://schemas.microsoft.com/office/drawing/2014/main" id="{42138179-150B-5A2C-E1F5-A8F24F765BA1}"/>
              </a:ext>
            </a:extLst>
          </p:cNvPr>
          <p:cNvPicPr>
            <a:picLocks noChangeAspect="1"/>
          </p:cNvPicPr>
          <p:nvPr/>
        </p:nvPicPr>
        <p:blipFill>
          <a:blip r:embed="rId3"/>
          <a:stretch>
            <a:fillRect/>
          </a:stretch>
        </p:blipFill>
        <p:spPr>
          <a:xfrm>
            <a:off x="8135815" y="3499594"/>
            <a:ext cx="3240286" cy="3240286"/>
          </a:xfrm>
          <a:prstGeom prst="rect">
            <a:avLst/>
          </a:prstGeom>
        </p:spPr>
      </p:pic>
    </p:spTree>
    <p:extLst>
      <p:ext uri="{BB962C8B-B14F-4D97-AF65-F5344CB8AC3E}">
        <p14:creationId xmlns:p14="http://schemas.microsoft.com/office/powerpoint/2010/main" val="316065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Marketing Public Education Classes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255454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During VSCs and RBS Program Visits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Conduct a media blitz</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Tell the world - use the Web and Social Media</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Talk it up!</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Sign them up at boat shows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23</a:t>
            </a:fld>
            <a:endParaRPr lang="en-US"/>
          </a:p>
        </p:txBody>
      </p:sp>
      <p:pic>
        <p:nvPicPr>
          <p:cNvPr id="7" name="Picture 6" descr="A group of men standing in a room with flags&#10;&#10;Description automatically generated">
            <a:extLst>
              <a:ext uri="{FF2B5EF4-FFF2-40B4-BE49-F238E27FC236}">
                <a16:creationId xmlns:a16="http://schemas.microsoft.com/office/drawing/2014/main" id="{B8E97A0E-F0F0-1692-D56A-06B8842DD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536" y="3869177"/>
            <a:ext cx="3865756" cy="2899317"/>
          </a:xfrm>
          <a:prstGeom prst="rect">
            <a:avLst/>
          </a:prstGeom>
        </p:spPr>
      </p:pic>
    </p:spTree>
    <p:extLst>
      <p:ext uri="{BB962C8B-B14F-4D97-AF65-F5344CB8AC3E}">
        <p14:creationId xmlns:p14="http://schemas.microsoft.com/office/powerpoint/2010/main" val="340729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Marketing Public Education Classes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2554545"/>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Contact the local court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Liaison with local insurance agents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Use “bite-sized” seminar courses	</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Think “non-traditional”</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Take advantage of “word of mouth”</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24</a:t>
            </a:fld>
            <a:endParaRPr lang="en-US"/>
          </a:p>
        </p:txBody>
      </p:sp>
      <p:pic>
        <p:nvPicPr>
          <p:cNvPr id="3" name="Picture 2">
            <a:extLst>
              <a:ext uri="{FF2B5EF4-FFF2-40B4-BE49-F238E27FC236}">
                <a16:creationId xmlns:a16="http://schemas.microsoft.com/office/drawing/2014/main" id="{36C919D8-09E7-794D-91B7-A34B818FECEB}"/>
              </a:ext>
            </a:extLst>
          </p:cNvPr>
          <p:cNvPicPr>
            <a:picLocks noChangeAspect="1"/>
          </p:cNvPicPr>
          <p:nvPr/>
        </p:nvPicPr>
        <p:blipFill>
          <a:blip r:embed="rId3"/>
          <a:stretch>
            <a:fillRect/>
          </a:stretch>
        </p:blipFill>
        <p:spPr>
          <a:xfrm>
            <a:off x="7514608" y="4153303"/>
            <a:ext cx="3922827" cy="2554545"/>
          </a:xfrm>
          <a:prstGeom prst="rect">
            <a:avLst/>
          </a:prstGeom>
        </p:spPr>
      </p:pic>
      <p:pic>
        <p:nvPicPr>
          <p:cNvPr id="8" name="Picture 7">
            <a:extLst>
              <a:ext uri="{FF2B5EF4-FFF2-40B4-BE49-F238E27FC236}">
                <a16:creationId xmlns:a16="http://schemas.microsoft.com/office/drawing/2014/main" id="{9307F67A-0670-2941-964F-EDDE13AE5BF0}"/>
              </a:ext>
            </a:extLst>
          </p:cNvPr>
          <p:cNvPicPr>
            <a:picLocks noChangeAspect="1"/>
          </p:cNvPicPr>
          <p:nvPr/>
        </p:nvPicPr>
        <p:blipFill>
          <a:blip r:embed="rId4"/>
          <a:stretch>
            <a:fillRect/>
          </a:stretch>
        </p:blipFill>
        <p:spPr>
          <a:xfrm>
            <a:off x="1837176" y="4153303"/>
            <a:ext cx="3415048" cy="2568171"/>
          </a:xfrm>
          <a:prstGeom prst="rect">
            <a:avLst/>
          </a:prstGeom>
          <a:ln>
            <a:solidFill>
              <a:srgbClr val="002060"/>
            </a:solidFill>
          </a:ln>
        </p:spPr>
      </p:pic>
    </p:spTree>
    <p:extLst>
      <p:ext uri="{BB962C8B-B14F-4D97-AF65-F5344CB8AC3E}">
        <p14:creationId xmlns:p14="http://schemas.microsoft.com/office/powerpoint/2010/main" val="1107430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Boat America and BS&amp;S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816429"/>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Boat America and BS&amp;S offered as NASBLA-approved certificate courses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Order from AUXCEN (Shop Auxiliary) </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hlinkClick r:id="rId3"/>
              </a:rPr>
              <a:t>https://auxcen.com/public-education/ </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Find the slides with instructor notes and the state supplement slides at:</a:t>
            </a:r>
          </a:p>
          <a:p>
            <a:pPr marL="1257300" lvl="2" indent="-342900">
              <a:spcBef>
                <a:spcPts val="25"/>
              </a:spcBef>
              <a:buFont typeface="Arial" panose="020B0604020202020204" pitchFamily="34" charset="0"/>
              <a:buChar char="•"/>
            </a:pPr>
            <a:r>
              <a:rPr lang="en-US" altLang="en-US" b="1" dirty="0">
                <a:solidFill>
                  <a:srgbClr val="002060"/>
                </a:solidFill>
                <a:latin typeface="Arial" panose="020B0604020202020204" pitchFamily="34" charset="0"/>
                <a:cs typeface="Arial" panose="020B0604020202020204" pitchFamily="34" charset="0"/>
                <a:hlinkClick r:id="rId4"/>
              </a:rPr>
              <a:t>http://wow.uscgaux.info/content.php?unit=E-DEPT&amp;category=nasbla-courses</a:t>
            </a:r>
            <a:endParaRPr lang="en-US" altLang="en-US"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25</a:t>
            </a:fld>
            <a:endParaRPr lang="en-US"/>
          </a:p>
        </p:txBody>
      </p:sp>
      <p:pic>
        <p:nvPicPr>
          <p:cNvPr id="7" name="Picture 6">
            <a:extLst>
              <a:ext uri="{FF2B5EF4-FFF2-40B4-BE49-F238E27FC236}">
                <a16:creationId xmlns:a16="http://schemas.microsoft.com/office/drawing/2014/main" id="{046527B4-F510-FD21-96B8-0410176F7D14}"/>
              </a:ext>
            </a:extLst>
          </p:cNvPr>
          <p:cNvPicPr>
            <a:picLocks noChangeAspect="1"/>
          </p:cNvPicPr>
          <p:nvPr/>
        </p:nvPicPr>
        <p:blipFill>
          <a:blip r:embed="rId5"/>
          <a:stretch>
            <a:fillRect/>
          </a:stretch>
        </p:blipFill>
        <p:spPr>
          <a:xfrm>
            <a:off x="9165373" y="4759050"/>
            <a:ext cx="1667108" cy="1962424"/>
          </a:xfrm>
          <a:prstGeom prst="rect">
            <a:avLst/>
          </a:prstGeom>
        </p:spPr>
      </p:pic>
      <p:pic>
        <p:nvPicPr>
          <p:cNvPr id="9" name="Picture 8">
            <a:extLst>
              <a:ext uri="{FF2B5EF4-FFF2-40B4-BE49-F238E27FC236}">
                <a16:creationId xmlns:a16="http://schemas.microsoft.com/office/drawing/2014/main" id="{B1DFB0A3-71C0-F7A4-FC04-CF505F3D5C95}"/>
              </a:ext>
            </a:extLst>
          </p:cNvPr>
          <p:cNvPicPr>
            <a:picLocks noChangeAspect="1"/>
          </p:cNvPicPr>
          <p:nvPr/>
        </p:nvPicPr>
        <p:blipFill>
          <a:blip r:embed="rId6"/>
          <a:stretch>
            <a:fillRect/>
          </a:stretch>
        </p:blipFill>
        <p:spPr>
          <a:xfrm>
            <a:off x="3574455" y="4759050"/>
            <a:ext cx="1463535" cy="1933786"/>
          </a:xfrm>
          <a:prstGeom prst="rect">
            <a:avLst/>
          </a:prstGeom>
        </p:spPr>
      </p:pic>
    </p:spTree>
    <p:extLst>
      <p:ext uri="{BB962C8B-B14F-4D97-AF65-F5344CB8AC3E}">
        <p14:creationId xmlns:p14="http://schemas.microsoft.com/office/powerpoint/2010/main" val="2743450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Spanish Language Classes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04698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Spanish-speaking boaters: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Represent fast-growing boat buyers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Emerging market of first-time boat buyers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Under-served boating education market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All slides, instructor notes, and exams in Spanish - books are offered only in English</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26</a:t>
            </a:fld>
            <a:endParaRPr lang="en-US"/>
          </a:p>
        </p:txBody>
      </p:sp>
      <p:pic>
        <p:nvPicPr>
          <p:cNvPr id="3" name="Picture 2">
            <a:extLst>
              <a:ext uri="{FF2B5EF4-FFF2-40B4-BE49-F238E27FC236}">
                <a16:creationId xmlns:a16="http://schemas.microsoft.com/office/drawing/2014/main" id="{F0F133FB-975F-3A8E-25D0-79CDC9A5D492}"/>
              </a:ext>
            </a:extLst>
          </p:cNvPr>
          <p:cNvPicPr>
            <a:picLocks noChangeAspect="1"/>
          </p:cNvPicPr>
          <p:nvPr/>
        </p:nvPicPr>
        <p:blipFill>
          <a:blip r:embed="rId3"/>
          <a:stretch>
            <a:fillRect/>
          </a:stretch>
        </p:blipFill>
        <p:spPr>
          <a:xfrm rot="20786124">
            <a:off x="1702418" y="4274992"/>
            <a:ext cx="3048264" cy="2536156"/>
          </a:xfrm>
          <a:prstGeom prst="rect">
            <a:avLst/>
          </a:prstGeom>
        </p:spPr>
      </p:pic>
      <p:pic>
        <p:nvPicPr>
          <p:cNvPr id="5" name="Picture 4">
            <a:extLst>
              <a:ext uri="{FF2B5EF4-FFF2-40B4-BE49-F238E27FC236}">
                <a16:creationId xmlns:a16="http://schemas.microsoft.com/office/drawing/2014/main" id="{4D8688EA-8F5B-7AA5-5C55-EF21F24FCD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5586" y="4568756"/>
            <a:ext cx="2600052" cy="1948629"/>
          </a:xfrm>
          <a:prstGeom prst="rect">
            <a:avLst/>
          </a:prstGeom>
          <a:ln>
            <a:solidFill>
              <a:srgbClr val="002060"/>
            </a:solidFill>
          </a:ln>
        </p:spPr>
      </p:pic>
      <p:pic>
        <p:nvPicPr>
          <p:cNvPr id="8" name="Picture 7">
            <a:extLst>
              <a:ext uri="{FF2B5EF4-FFF2-40B4-BE49-F238E27FC236}">
                <a16:creationId xmlns:a16="http://schemas.microsoft.com/office/drawing/2014/main" id="{7234BA52-E5B2-B022-F338-E2E987095674}"/>
              </a:ext>
            </a:extLst>
          </p:cNvPr>
          <p:cNvPicPr>
            <a:picLocks noChangeAspect="1"/>
          </p:cNvPicPr>
          <p:nvPr/>
        </p:nvPicPr>
        <p:blipFill>
          <a:blip r:embed="rId5"/>
          <a:stretch>
            <a:fillRect/>
          </a:stretch>
        </p:blipFill>
        <p:spPr>
          <a:xfrm>
            <a:off x="8023488" y="4569053"/>
            <a:ext cx="2600052" cy="1948332"/>
          </a:xfrm>
          <a:prstGeom prst="rect">
            <a:avLst/>
          </a:prstGeom>
          <a:ln>
            <a:solidFill>
              <a:srgbClr val="002060"/>
            </a:solidFill>
          </a:ln>
        </p:spPr>
      </p:pic>
    </p:spTree>
    <p:extLst>
      <p:ext uri="{BB962C8B-B14F-4D97-AF65-F5344CB8AC3E}">
        <p14:creationId xmlns:p14="http://schemas.microsoft.com/office/powerpoint/2010/main" val="103531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1124829"/>
          </a:xfrm>
        </p:spPr>
        <p:txBody>
          <a:bodyPr>
            <a:normAutofit fontScale="90000"/>
          </a:bodyPr>
          <a:lstStyle/>
          <a:p>
            <a:r>
              <a:rPr lang="en-US" dirty="0">
                <a:solidFill>
                  <a:srgbClr val="002060"/>
                </a:solidFill>
              </a:rPr>
              <a:t>I’m the Flotilla Staff Officer-Public Education, Now What?</a:t>
            </a:r>
          </a:p>
        </p:txBody>
      </p:sp>
      <p:sp>
        <p:nvSpPr>
          <p:cNvPr id="4" name="TextBox 3">
            <a:extLst>
              <a:ext uri="{FF2B5EF4-FFF2-40B4-BE49-F238E27FC236}">
                <a16:creationId xmlns:a16="http://schemas.microsoft.com/office/drawing/2014/main" id="{D5D6A727-BF1C-0CF3-E197-230BDFBFDC6C}"/>
              </a:ext>
            </a:extLst>
          </p:cNvPr>
          <p:cNvSpPr txBox="1"/>
          <p:nvPr/>
        </p:nvSpPr>
        <p:spPr>
          <a:xfrm>
            <a:off x="2059259" y="1823498"/>
            <a:ext cx="9917151" cy="1077218"/>
          </a:xfrm>
          <a:prstGeom prst="rect">
            <a:avLst/>
          </a:prstGeom>
          <a:noFill/>
        </p:spPr>
        <p:txBody>
          <a:bodyPr wrap="square">
            <a:spAutoFit/>
          </a:bodyPr>
          <a:lstStyle/>
          <a:p>
            <a:pPr lvl="1">
              <a:spcBef>
                <a:spcPts val="25"/>
              </a:spcBef>
            </a:pPr>
            <a:r>
              <a:rPr lang="en-US" altLang="en-US" sz="3200" b="1" dirty="0">
                <a:solidFill>
                  <a:srgbClr val="002060"/>
                </a:solidFill>
                <a:latin typeface="Arial" panose="020B0604020202020204" pitchFamily="34" charset="0"/>
                <a:cs typeface="Arial" panose="020B0604020202020204" pitchFamily="34" charset="0"/>
              </a:rPr>
              <a:t>Available on the E-Directorate Website</a:t>
            </a:r>
          </a:p>
          <a:p>
            <a:pPr lvl="1">
              <a:spcBef>
                <a:spcPts val="25"/>
              </a:spcBef>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27</a:t>
            </a:fld>
            <a:endParaRPr lang="en-US"/>
          </a:p>
        </p:txBody>
      </p:sp>
      <p:pic>
        <p:nvPicPr>
          <p:cNvPr id="7" name="Picture 6">
            <a:extLst>
              <a:ext uri="{FF2B5EF4-FFF2-40B4-BE49-F238E27FC236}">
                <a16:creationId xmlns:a16="http://schemas.microsoft.com/office/drawing/2014/main" id="{1BCFE8B0-DE1A-53A1-D824-C544CEEA696C}"/>
              </a:ext>
            </a:extLst>
          </p:cNvPr>
          <p:cNvPicPr>
            <a:picLocks noChangeAspect="1"/>
          </p:cNvPicPr>
          <p:nvPr/>
        </p:nvPicPr>
        <p:blipFill>
          <a:blip r:embed="rId3"/>
          <a:stretch>
            <a:fillRect/>
          </a:stretch>
        </p:blipFill>
        <p:spPr>
          <a:xfrm>
            <a:off x="3096145" y="3481266"/>
            <a:ext cx="7486537" cy="2133785"/>
          </a:xfrm>
          <a:prstGeom prst="rect">
            <a:avLst/>
          </a:prstGeom>
        </p:spPr>
      </p:pic>
    </p:spTree>
    <p:extLst>
      <p:ext uri="{BB962C8B-B14F-4D97-AF65-F5344CB8AC3E}">
        <p14:creationId xmlns:p14="http://schemas.microsoft.com/office/powerpoint/2010/main" val="841897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Instructor Currency Maintenance</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04698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2024 Instructors must meet standard currency maintenance requirements</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Two hours as a lead instructor or;</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Four hours as a non-lead instructor or;</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 combination of both</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Missed 2023 Required Instructor Hours?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28</a:t>
            </a:fld>
            <a:endParaRPr lang="en-US"/>
          </a:p>
        </p:txBody>
      </p:sp>
      <p:pic>
        <p:nvPicPr>
          <p:cNvPr id="9" name="Picture 8" descr="A person standing in front of a whiteboard&#10;&#10;Description automatically generated">
            <a:extLst>
              <a:ext uri="{FF2B5EF4-FFF2-40B4-BE49-F238E27FC236}">
                <a16:creationId xmlns:a16="http://schemas.microsoft.com/office/drawing/2014/main" id="{455DB3BE-52E3-B7D7-18B8-B88A47B19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053" y="4361620"/>
            <a:ext cx="3257254" cy="2496380"/>
          </a:xfrm>
          <a:prstGeom prst="rect">
            <a:avLst/>
          </a:prstGeom>
        </p:spPr>
      </p:pic>
    </p:spTree>
    <p:extLst>
      <p:ext uri="{BB962C8B-B14F-4D97-AF65-F5344CB8AC3E}">
        <p14:creationId xmlns:p14="http://schemas.microsoft.com/office/powerpoint/2010/main" val="203521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Recruiting via Public Education</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5509200"/>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Plenty of handouts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Show common interests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Diversity and inclusion</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Actively mention your flotilla</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needs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Be approachable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Talk to students, not to each</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other</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Work in local pictures or anecdotes onto slides</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The Auxiliary message, every time!</a:t>
            </a: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29</a:t>
            </a:fld>
            <a:endParaRPr lang="en-US"/>
          </a:p>
        </p:txBody>
      </p:sp>
      <p:pic>
        <p:nvPicPr>
          <p:cNvPr id="3" name="Picture 2">
            <a:extLst>
              <a:ext uri="{FF2B5EF4-FFF2-40B4-BE49-F238E27FC236}">
                <a16:creationId xmlns:a16="http://schemas.microsoft.com/office/drawing/2014/main" id="{3F182EBE-B6A8-2FD8-427D-A74FF9DA2FD8}"/>
              </a:ext>
            </a:extLst>
          </p:cNvPr>
          <p:cNvPicPr>
            <a:picLocks noChangeAspect="1"/>
          </p:cNvPicPr>
          <p:nvPr/>
        </p:nvPicPr>
        <p:blipFill>
          <a:blip r:embed="rId3"/>
          <a:stretch>
            <a:fillRect/>
          </a:stretch>
        </p:blipFill>
        <p:spPr>
          <a:xfrm>
            <a:off x="8852663" y="1787155"/>
            <a:ext cx="3273836" cy="2749534"/>
          </a:xfrm>
          <a:prstGeom prst="rect">
            <a:avLst/>
          </a:prstGeom>
        </p:spPr>
      </p:pic>
    </p:spTree>
    <p:extLst>
      <p:ext uri="{BB962C8B-B14F-4D97-AF65-F5344CB8AC3E}">
        <p14:creationId xmlns:p14="http://schemas.microsoft.com/office/powerpoint/2010/main" val="179115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Why an Instructor Workshop?</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259080"/>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Education (PE) classes are often our first contact with the public</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 classes are a source of new members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Member Training (MT) affects member satisfaction</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a:t>
            </a:fld>
            <a:endParaRPr lang="en-US"/>
          </a:p>
        </p:txBody>
      </p:sp>
      <p:pic>
        <p:nvPicPr>
          <p:cNvPr id="5" name="Picture 4">
            <a:extLst>
              <a:ext uri="{FF2B5EF4-FFF2-40B4-BE49-F238E27FC236}">
                <a16:creationId xmlns:a16="http://schemas.microsoft.com/office/drawing/2014/main" id="{EFE865D3-D72E-DC73-0CC3-C15EE81250CD}"/>
              </a:ext>
            </a:extLst>
          </p:cNvPr>
          <p:cNvPicPr>
            <a:picLocks noChangeAspect="1"/>
          </p:cNvPicPr>
          <p:nvPr/>
        </p:nvPicPr>
        <p:blipFill>
          <a:blip r:embed="rId3"/>
          <a:stretch>
            <a:fillRect/>
          </a:stretch>
        </p:blipFill>
        <p:spPr>
          <a:xfrm>
            <a:off x="4457189" y="3746810"/>
            <a:ext cx="4366359" cy="2974664"/>
          </a:xfrm>
          <a:prstGeom prst="rect">
            <a:avLst/>
          </a:prstGeom>
        </p:spPr>
      </p:pic>
    </p:spTree>
    <p:extLst>
      <p:ext uri="{BB962C8B-B14F-4D97-AF65-F5344CB8AC3E}">
        <p14:creationId xmlns:p14="http://schemas.microsoft.com/office/powerpoint/2010/main" val="259517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Retention via Member Training</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046988"/>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Strength of membership = quality of training</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Ensures a dedicated/proficient force multiplier</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Builds confidence in a member’s competence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Training fosters teamwork/camaraderie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Continuous learning</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Recognition and rewards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30</a:t>
            </a:fld>
            <a:endParaRPr lang="en-US"/>
          </a:p>
        </p:txBody>
      </p:sp>
      <p:pic>
        <p:nvPicPr>
          <p:cNvPr id="7" name="Picture 6" descr="A person standing in front of a mannequin&#10;&#10;Description automatically generated">
            <a:extLst>
              <a:ext uri="{FF2B5EF4-FFF2-40B4-BE49-F238E27FC236}">
                <a16:creationId xmlns:a16="http://schemas.microsoft.com/office/drawing/2014/main" id="{44E25574-7246-7A33-0D40-07201EC05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369" y="4509636"/>
            <a:ext cx="2973659" cy="2230244"/>
          </a:xfrm>
          <a:prstGeom prst="rect">
            <a:avLst/>
          </a:prstGeom>
        </p:spPr>
      </p:pic>
      <p:pic>
        <p:nvPicPr>
          <p:cNvPr id="9" name="Picture 8" descr="A person holding an orange smoke&#10;&#10;Description automatically generated">
            <a:extLst>
              <a:ext uri="{FF2B5EF4-FFF2-40B4-BE49-F238E27FC236}">
                <a16:creationId xmlns:a16="http://schemas.microsoft.com/office/drawing/2014/main" id="{257B42C9-3DAF-A0DF-BB62-FA2B5364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632" y="4509636"/>
            <a:ext cx="1761273" cy="2348364"/>
          </a:xfrm>
          <a:prstGeom prst="rect">
            <a:avLst/>
          </a:prstGeom>
        </p:spPr>
      </p:pic>
      <p:pic>
        <p:nvPicPr>
          <p:cNvPr id="11" name="Picture 10" descr="A group of people in uniform&#10;&#10;Description automatically generated">
            <a:extLst>
              <a:ext uri="{FF2B5EF4-FFF2-40B4-BE49-F238E27FC236}">
                <a16:creationId xmlns:a16="http://schemas.microsoft.com/office/drawing/2014/main" id="{3DA67C13-6649-9A80-DEC0-2B7B2BD8B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124" y="4509636"/>
            <a:ext cx="1544611" cy="2319738"/>
          </a:xfrm>
          <a:prstGeom prst="rect">
            <a:avLst/>
          </a:prstGeom>
        </p:spPr>
      </p:pic>
      <p:pic>
        <p:nvPicPr>
          <p:cNvPr id="13" name="Picture 12" descr="A person in a life jacket saluting on a boat&#10;&#10;Description automatically generated">
            <a:extLst>
              <a:ext uri="{FF2B5EF4-FFF2-40B4-BE49-F238E27FC236}">
                <a16:creationId xmlns:a16="http://schemas.microsoft.com/office/drawing/2014/main" id="{F9B0E98F-2CB0-78B2-8890-AA6A0115D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8535" y="4517067"/>
            <a:ext cx="2452376" cy="1839282"/>
          </a:xfrm>
          <a:prstGeom prst="rect">
            <a:avLst/>
          </a:prstGeom>
        </p:spPr>
      </p:pic>
    </p:spTree>
    <p:extLst>
      <p:ext uri="{BB962C8B-B14F-4D97-AF65-F5344CB8AC3E}">
        <p14:creationId xmlns:p14="http://schemas.microsoft.com/office/powerpoint/2010/main" val="3520486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What’s New</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2062103"/>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A Paddler’s Guide to Safety Course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NOAA Whales’ Education</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Personal Watercraft (PWC) Seminar Course</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Water N’ Kids Youth Course</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31</a:t>
            </a:fld>
            <a:endParaRPr lang="en-US"/>
          </a:p>
        </p:txBody>
      </p:sp>
      <p:pic>
        <p:nvPicPr>
          <p:cNvPr id="5" name="Picture 4">
            <a:extLst>
              <a:ext uri="{FF2B5EF4-FFF2-40B4-BE49-F238E27FC236}">
                <a16:creationId xmlns:a16="http://schemas.microsoft.com/office/drawing/2014/main" id="{5451135B-B4B1-83CC-0A25-7AD3A5F0814E}"/>
              </a:ext>
            </a:extLst>
          </p:cNvPr>
          <p:cNvPicPr>
            <a:picLocks noChangeAspect="1"/>
          </p:cNvPicPr>
          <p:nvPr/>
        </p:nvPicPr>
        <p:blipFill>
          <a:blip r:embed="rId3"/>
          <a:stretch>
            <a:fillRect/>
          </a:stretch>
        </p:blipFill>
        <p:spPr>
          <a:xfrm>
            <a:off x="1902938" y="3710060"/>
            <a:ext cx="4013883" cy="3011414"/>
          </a:xfrm>
          <a:prstGeom prst="rect">
            <a:avLst/>
          </a:prstGeom>
          <a:ln>
            <a:solidFill>
              <a:srgbClr val="002060"/>
            </a:solidFill>
          </a:ln>
        </p:spPr>
      </p:pic>
      <p:pic>
        <p:nvPicPr>
          <p:cNvPr id="10" name="Picture 9">
            <a:extLst>
              <a:ext uri="{FF2B5EF4-FFF2-40B4-BE49-F238E27FC236}">
                <a16:creationId xmlns:a16="http://schemas.microsoft.com/office/drawing/2014/main" id="{CA99C1EB-2D71-9878-EC46-3EBA20F1C922}"/>
              </a:ext>
            </a:extLst>
          </p:cNvPr>
          <p:cNvPicPr>
            <a:picLocks noChangeAspect="1"/>
          </p:cNvPicPr>
          <p:nvPr/>
        </p:nvPicPr>
        <p:blipFill>
          <a:blip r:embed="rId4"/>
          <a:stretch>
            <a:fillRect/>
          </a:stretch>
        </p:blipFill>
        <p:spPr>
          <a:xfrm>
            <a:off x="7343564" y="3626013"/>
            <a:ext cx="4123684" cy="3145469"/>
          </a:xfrm>
          <a:prstGeom prst="rect">
            <a:avLst/>
          </a:prstGeom>
          <a:ln>
            <a:solidFill>
              <a:srgbClr val="002060"/>
            </a:solidFill>
          </a:ln>
        </p:spPr>
      </p:pic>
    </p:spTree>
    <p:extLst>
      <p:ext uri="{BB962C8B-B14F-4D97-AF65-F5344CB8AC3E}">
        <p14:creationId xmlns:p14="http://schemas.microsoft.com/office/powerpoint/2010/main" val="252162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Reminder and Thank You</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4031873"/>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Submit your self-attestation form if you studied this workshop outside of a facilitated session.</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If you have any questions, contact the appropriate E-Directorate Staff, following the Chain of Leadership and Management</a:t>
            </a:r>
          </a:p>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You may email the E-Directorate at</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hlinkClick r:id="rId3"/>
              </a:rPr>
              <a:t>pe.feedback@cgauxnet.us</a:t>
            </a:r>
            <a:endParaRPr lang="en-US" altLang="en-US" sz="3200" b="1" dirty="0">
              <a:solidFill>
                <a:srgbClr val="002060"/>
              </a:solidFill>
              <a:latin typeface="Arial" panose="020B0604020202020204" pitchFamily="34" charset="0"/>
              <a:cs typeface="Arial" panose="020B0604020202020204" pitchFamily="34" charset="0"/>
            </a:endParaRP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32</a:t>
            </a:fld>
            <a:endParaRPr lang="en-US"/>
          </a:p>
        </p:txBody>
      </p:sp>
      <p:pic>
        <p:nvPicPr>
          <p:cNvPr id="3" name="Picture 2">
            <a:extLst>
              <a:ext uri="{FF2B5EF4-FFF2-40B4-BE49-F238E27FC236}">
                <a16:creationId xmlns:a16="http://schemas.microsoft.com/office/drawing/2014/main" id="{2F873EF2-0B0B-8344-D542-2474C6F2A786}"/>
              </a:ext>
            </a:extLst>
          </p:cNvPr>
          <p:cNvPicPr>
            <a:picLocks noChangeAspect="1"/>
          </p:cNvPicPr>
          <p:nvPr/>
        </p:nvPicPr>
        <p:blipFill>
          <a:blip r:embed="rId4"/>
          <a:stretch>
            <a:fillRect/>
          </a:stretch>
        </p:blipFill>
        <p:spPr>
          <a:xfrm>
            <a:off x="9104011" y="4287483"/>
            <a:ext cx="2517866" cy="2511770"/>
          </a:xfrm>
          <a:prstGeom prst="rect">
            <a:avLst/>
          </a:prstGeom>
        </p:spPr>
      </p:pic>
    </p:spTree>
    <p:extLst>
      <p:ext uri="{BB962C8B-B14F-4D97-AF65-F5344CB8AC3E}">
        <p14:creationId xmlns:p14="http://schemas.microsoft.com/office/powerpoint/2010/main" val="3684887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E-Directorate Contacts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281179"/>
            <a:ext cx="10273990" cy="5493812"/>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Director: David Fuller</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Deputy: Robert Brandenstein</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Chief-Course Development:</a:t>
            </a: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Gregory Fonzeno</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Chief-Course Management: </a:t>
            </a: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COMO Michael Morris</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Chief-Communication Services: </a:t>
            </a: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Dan Stroup</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Chief-Instructor Development: </a:t>
            </a:r>
            <a:br>
              <a:rPr lang="en-US" altLang="en-US" sz="2700" b="1" dirty="0">
                <a:solidFill>
                  <a:srgbClr val="002060"/>
                </a:solidFill>
                <a:latin typeface="Arial" panose="020B0604020202020204" pitchFamily="34" charset="0"/>
                <a:cs typeface="Arial" panose="020B0604020202020204" pitchFamily="34" charset="0"/>
              </a:rPr>
            </a:br>
            <a:r>
              <a:rPr lang="en-US" altLang="en-US" sz="2700" b="1" dirty="0">
                <a:solidFill>
                  <a:srgbClr val="002060"/>
                </a:solidFill>
                <a:latin typeface="Arial" panose="020B0604020202020204" pitchFamily="34" charset="0"/>
                <a:cs typeface="Arial" panose="020B0604020202020204" pitchFamily="34" charset="0"/>
              </a:rPr>
              <a:t>Karen Miller</a:t>
            </a:r>
          </a:p>
          <a:p>
            <a:pPr marL="800100" lvl="1" indent="-342900">
              <a:spcBef>
                <a:spcPts val="25"/>
              </a:spcBef>
              <a:buFont typeface="Arial" panose="020B0604020202020204" pitchFamily="34" charset="0"/>
              <a:buChar char="•"/>
            </a:pPr>
            <a:r>
              <a:rPr lang="en-US" altLang="en-US" sz="2700" b="1" dirty="0">
                <a:solidFill>
                  <a:srgbClr val="002060"/>
                </a:solidFill>
                <a:latin typeface="Arial" panose="020B0604020202020204" pitchFamily="34" charset="0"/>
                <a:cs typeface="Arial" panose="020B0604020202020204" pitchFamily="34" charset="0"/>
              </a:rPr>
              <a:t>Division Chief-Special Projects: Andy Kelly</a:t>
            </a:r>
          </a:p>
          <a:p>
            <a:pPr lvl="1" algn="ctr">
              <a:spcBef>
                <a:spcPts val="25"/>
              </a:spcBef>
            </a:pPr>
            <a:r>
              <a:rPr lang="en-US" altLang="en-US" sz="2700" b="1" dirty="0">
                <a:solidFill>
                  <a:srgbClr val="002060"/>
                </a:solidFill>
                <a:latin typeface="Arial" panose="020B0604020202020204" pitchFamily="34" charset="0"/>
                <a:cs typeface="Arial" panose="020B0604020202020204" pitchFamily="34" charset="0"/>
              </a:rPr>
              <a:t>Contact info available in AuxDirectory</a:t>
            </a:r>
          </a:p>
          <a:p>
            <a:pPr lvl="1" algn="ctr">
              <a:spcBef>
                <a:spcPts val="25"/>
              </a:spcBef>
            </a:pPr>
            <a:r>
              <a:rPr lang="en-US" altLang="en-US" sz="2700" b="1" dirty="0">
                <a:solidFill>
                  <a:srgbClr val="002060"/>
                </a:solidFill>
                <a:latin typeface="Arial" panose="020B0604020202020204" pitchFamily="34" charset="0"/>
                <a:cs typeface="Arial" panose="020B0604020202020204" pitchFamily="34" charset="0"/>
                <a:hlinkClick r:id="rId3"/>
              </a:rPr>
              <a:t>https://auxofficer.cgaux.org/auxoff/index.php</a:t>
            </a:r>
            <a:endParaRPr lang="en-US" altLang="en-US" sz="27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33</a:t>
            </a:fld>
            <a:endParaRPr lang="en-US"/>
          </a:p>
        </p:txBody>
      </p:sp>
    </p:spTree>
    <p:extLst>
      <p:ext uri="{BB962C8B-B14F-4D97-AF65-F5344CB8AC3E}">
        <p14:creationId xmlns:p14="http://schemas.microsoft.com/office/powerpoint/2010/main" val="1487226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Conclusion</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19" y="1314632"/>
            <a:ext cx="10273990" cy="3539430"/>
          </a:xfrm>
          <a:prstGeom prst="rect">
            <a:avLst/>
          </a:prstGeom>
          <a:noFill/>
        </p:spPr>
        <p:txBody>
          <a:bodyPr wrap="square">
            <a:spAutoFit/>
          </a:bodyPr>
          <a:lstStyle/>
          <a:p>
            <a:pPr marL="800100" lvl="1"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Effective Auxiliary instructors are</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Professional</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Enthusiastic</a:t>
            </a:r>
          </a:p>
          <a:p>
            <a:pPr marL="1257300" lvl="2" indent="-342900">
              <a:spcBef>
                <a:spcPts val="25"/>
              </a:spcBef>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Constantly practicing their craft</a:t>
            </a: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a:p>
            <a:pPr lvl="1">
              <a:spcBef>
                <a:spcPts val="25"/>
              </a:spcBef>
            </a:pPr>
            <a:r>
              <a:rPr lang="en-US" altLang="en-US" sz="3200" b="1" dirty="0">
                <a:solidFill>
                  <a:srgbClr val="002060"/>
                </a:solidFill>
                <a:latin typeface="Arial" panose="020B0604020202020204" pitchFamily="34" charset="0"/>
                <a:cs typeface="Arial" panose="020B0604020202020204" pitchFamily="34" charset="0"/>
              </a:rPr>
              <a:t>   Our members and students deserve it!</a:t>
            </a:r>
          </a:p>
          <a:p>
            <a:pPr marL="800100" lvl="1" indent="-342900">
              <a:spcBef>
                <a:spcPts val="25"/>
              </a:spcBef>
              <a:buFont typeface="Arial" panose="020B0604020202020204" pitchFamily="34" charset="0"/>
              <a:buChar char="•"/>
            </a:pP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34</a:t>
            </a:fld>
            <a:endParaRPr lang="en-US"/>
          </a:p>
        </p:txBody>
      </p:sp>
      <p:pic>
        <p:nvPicPr>
          <p:cNvPr id="3" name="Picture 2">
            <a:extLst>
              <a:ext uri="{FF2B5EF4-FFF2-40B4-BE49-F238E27FC236}">
                <a16:creationId xmlns:a16="http://schemas.microsoft.com/office/drawing/2014/main" id="{C8915FA2-4CDE-19D3-ECA7-8816B696AC1D}"/>
              </a:ext>
            </a:extLst>
          </p:cNvPr>
          <p:cNvPicPr>
            <a:picLocks noChangeAspect="1"/>
          </p:cNvPicPr>
          <p:nvPr/>
        </p:nvPicPr>
        <p:blipFill>
          <a:blip r:embed="rId3"/>
          <a:stretch>
            <a:fillRect/>
          </a:stretch>
        </p:blipFill>
        <p:spPr>
          <a:xfrm>
            <a:off x="5138536" y="4396876"/>
            <a:ext cx="2182557" cy="2859272"/>
          </a:xfrm>
          <a:prstGeom prst="rect">
            <a:avLst/>
          </a:prstGeom>
        </p:spPr>
      </p:pic>
    </p:spTree>
    <p:extLst>
      <p:ext uri="{BB962C8B-B14F-4D97-AF65-F5344CB8AC3E}">
        <p14:creationId xmlns:p14="http://schemas.microsoft.com/office/powerpoint/2010/main" val="913675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Why an Instructor Workshop?</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35756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Professional, quality instructors equal:</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Better recruiting</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Higher retention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Instructors need to practice their craft!</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4</a:t>
            </a:fld>
            <a:endParaRPr lang="en-US"/>
          </a:p>
        </p:txBody>
      </p:sp>
      <p:pic>
        <p:nvPicPr>
          <p:cNvPr id="3" name="Picture 2">
            <a:extLst>
              <a:ext uri="{FF2B5EF4-FFF2-40B4-BE49-F238E27FC236}">
                <a16:creationId xmlns:a16="http://schemas.microsoft.com/office/drawing/2014/main" id="{7D198078-F32F-AA75-7E4E-920EDCCACC37}"/>
              </a:ext>
            </a:extLst>
          </p:cNvPr>
          <p:cNvPicPr>
            <a:picLocks noChangeAspect="1"/>
          </p:cNvPicPr>
          <p:nvPr/>
        </p:nvPicPr>
        <p:blipFill>
          <a:blip r:embed="rId3"/>
          <a:stretch>
            <a:fillRect/>
          </a:stretch>
        </p:blipFill>
        <p:spPr>
          <a:xfrm>
            <a:off x="3835245" y="3712801"/>
            <a:ext cx="4521509" cy="3008673"/>
          </a:xfrm>
          <a:prstGeom prst="rect">
            <a:avLst/>
          </a:prstGeom>
        </p:spPr>
      </p:pic>
    </p:spTree>
    <p:extLst>
      <p:ext uri="{BB962C8B-B14F-4D97-AF65-F5344CB8AC3E}">
        <p14:creationId xmlns:p14="http://schemas.microsoft.com/office/powerpoint/2010/main" val="1294169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The Instructor Mindset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3834896"/>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 am here to have a two-way conversation with my students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I am not here to read the material to my students</a:t>
            </a:r>
          </a:p>
          <a:p>
            <a:pPr marL="800100" lvl="1" indent="-342900" fontAlgn="base">
              <a:spcBef>
                <a:spcPct val="20000"/>
              </a:spcBef>
              <a:spcAft>
                <a:spcPct val="0"/>
              </a:spcAft>
              <a:buFontTx/>
              <a:buChar char="•"/>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 am not here to read the PowerPoint to my students</a:t>
            </a:r>
          </a:p>
          <a:p>
            <a:pPr marL="800100" lvl="1" indent="-342900" fontAlgn="base">
              <a:spcBef>
                <a:spcPct val="20000"/>
              </a:spcBef>
              <a:spcAft>
                <a:spcPct val="0"/>
              </a:spcAft>
              <a:buFontTx/>
              <a:buChar char="•"/>
              <a:defRPr/>
            </a:pPr>
            <a:r>
              <a:rPr lang="en-US" altLang="en-US" sz="3200" b="1" dirty="0">
                <a:solidFill>
                  <a:srgbClr val="002060"/>
                </a:solidFill>
                <a:latin typeface="Arial" panose="020B0604020202020204" pitchFamily="34" charset="0"/>
                <a:cs typeface="Arial" panose="020B0604020202020204" pitchFamily="34" charset="0"/>
              </a:rPr>
              <a:t>I am not here to read the manual to my students</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5</a:t>
            </a:fld>
            <a:endParaRPr lang="en-US"/>
          </a:p>
        </p:txBody>
      </p:sp>
    </p:spTree>
    <p:extLst>
      <p:ext uri="{BB962C8B-B14F-4D97-AF65-F5344CB8AC3E}">
        <p14:creationId xmlns:p14="http://schemas.microsoft.com/office/powerpoint/2010/main" val="3907069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The Instructor Mindset</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2653034"/>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 am here to look at my students, gauge their reactions, and interact with them in a dialogue about the course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3200" b="1" dirty="0">
                <a:solidFill>
                  <a:srgbClr val="002060"/>
                </a:solidFill>
                <a:latin typeface="Arial" panose="020B0604020202020204" pitchFamily="34" charset="0"/>
                <a:cs typeface="Arial" panose="020B0604020202020204" pitchFamily="34" charset="0"/>
              </a:rPr>
              <a:t>I am here to listen as hard as I can and seek their understanding</a:t>
            </a:r>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6</a:t>
            </a:fld>
            <a:endParaRPr lang="en-US"/>
          </a:p>
        </p:txBody>
      </p:sp>
      <p:pic>
        <p:nvPicPr>
          <p:cNvPr id="5" name="Picture 4" descr="A group of people looking at a map&#10;&#10;Description automatically generated">
            <a:extLst>
              <a:ext uri="{FF2B5EF4-FFF2-40B4-BE49-F238E27FC236}">
                <a16:creationId xmlns:a16="http://schemas.microsoft.com/office/drawing/2014/main" id="{832E41E2-FDBC-5F83-3813-EB5AB0EFD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649" y="3587812"/>
            <a:ext cx="4503931" cy="3004228"/>
          </a:xfrm>
          <a:prstGeom prst="rect">
            <a:avLst/>
          </a:prstGeom>
        </p:spPr>
      </p:pic>
    </p:spTree>
    <p:extLst>
      <p:ext uri="{BB962C8B-B14F-4D97-AF65-F5344CB8AC3E}">
        <p14:creationId xmlns:p14="http://schemas.microsoft.com/office/powerpoint/2010/main" val="3231659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Key Points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5139869"/>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Risk Management</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Instructor Responsibility</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Instructor Development 2020/2024</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Awards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New/Updated AUXDATA II Codes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Embracing Diversity</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Marketing PE Classes</a:t>
            </a: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7</a:t>
            </a:fld>
            <a:endParaRPr lang="en-US"/>
          </a:p>
        </p:txBody>
      </p:sp>
    </p:spTree>
    <p:extLst>
      <p:ext uri="{BB962C8B-B14F-4D97-AF65-F5344CB8AC3E}">
        <p14:creationId xmlns:p14="http://schemas.microsoft.com/office/powerpoint/2010/main" val="376663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 Key Points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464742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Boat America and Boating Skills and Seamanship</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Spanish Language Classes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How-to for a Public Education Officer</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Instructor Currency Maintenance</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Recruiting via PE Classes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Retention via MT Classes</a:t>
            </a: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What’s New</a:t>
            </a:r>
          </a:p>
          <a:p>
            <a:pPr marL="342900" indent="-342900">
              <a:buFont typeface="Arial" panose="020B0604020202020204" pitchFamily="34" charset="0"/>
              <a:buChar char="•"/>
            </a:pP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8</a:t>
            </a:fld>
            <a:endParaRPr lang="en-US"/>
          </a:p>
        </p:txBody>
      </p:sp>
    </p:spTree>
    <p:extLst>
      <p:ext uri="{BB962C8B-B14F-4D97-AF65-F5344CB8AC3E}">
        <p14:creationId xmlns:p14="http://schemas.microsoft.com/office/powerpoint/2010/main" val="2956100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9876-D9D1-1EC7-2934-D22066AEF5D0}"/>
              </a:ext>
            </a:extLst>
          </p:cNvPr>
          <p:cNvSpPr>
            <a:spLocks noGrp="1"/>
          </p:cNvSpPr>
          <p:nvPr>
            <p:ph type="ctrTitle"/>
          </p:nvPr>
        </p:nvSpPr>
        <p:spPr>
          <a:xfrm>
            <a:off x="1702420" y="118120"/>
            <a:ext cx="10273990" cy="863187"/>
          </a:xfrm>
        </p:spPr>
        <p:txBody>
          <a:bodyPr>
            <a:normAutofit/>
          </a:bodyPr>
          <a:lstStyle/>
          <a:p>
            <a:r>
              <a:rPr lang="en-US" dirty="0">
                <a:solidFill>
                  <a:srgbClr val="002060"/>
                </a:solidFill>
              </a:rPr>
              <a:t>E-Directorate Missions</a:t>
            </a:r>
          </a:p>
        </p:txBody>
      </p:sp>
      <p:sp>
        <p:nvSpPr>
          <p:cNvPr id="4" name="TextBox 3">
            <a:extLst>
              <a:ext uri="{FF2B5EF4-FFF2-40B4-BE49-F238E27FC236}">
                <a16:creationId xmlns:a16="http://schemas.microsoft.com/office/drawing/2014/main" id="{D5D6A727-BF1C-0CF3-E197-230BDFBFDC6C}"/>
              </a:ext>
            </a:extLst>
          </p:cNvPr>
          <p:cNvSpPr txBox="1"/>
          <p:nvPr/>
        </p:nvSpPr>
        <p:spPr>
          <a:xfrm>
            <a:off x="1702420" y="1314632"/>
            <a:ext cx="10273990" cy="4647426"/>
          </a:xfrm>
          <a:prstGeom prst="rect">
            <a:avLst/>
          </a:prstGeom>
          <a:noFill/>
        </p:spPr>
        <p:txBody>
          <a:bodyPr wrap="square">
            <a:spAutoFit/>
          </a:bodyPr>
          <a:lstStyle/>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Provide exceptional boating education to reduce:</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Loss of life</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Personal injury</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Property damage</a:t>
            </a:r>
          </a:p>
          <a:p>
            <a:pPr marL="342900" indent="-342900">
              <a:spcBef>
                <a:spcPts val="25"/>
              </a:spcBef>
              <a:buFont typeface="Arial" panose="020B0604020202020204" pitchFamily="34" charset="0"/>
              <a:buChar char="•"/>
            </a:pPr>
            <a:endParaRPr lang="en-US" sz="3200" b="1" dirty="0">
              <a:solidFill>
                <a:srgbClr val="002060"/>
              </a:solidFill>
              <a:latin typeface="Arial" panose="020B0604020202020204" pitchFamily="34" charset="0"/>
              <a:cs typeface="Arial" panose="020B0604020202020204" pitchFamily="34" charset="0"/>
            </a:endParaRPr>
          </a:p>
          <a:p>
            <a:pPr marL="342900"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Provide timely materials to support:</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All Instructors</a:t>
            </a:r>
          </a:p>
          <a:p>
            <a:pPr marL="800100" lvl="1" indent="-342900">
              <a:spcBef>
                <a:spcPts val="25"/>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Public Education Staff Officers</a:t>
            </a:r>
            <a:endParaRPr lang="en-US" sz="3200" b="1" dirty="0">
              <a:solidFill>
                <a:schemeClr val="accent6"/>
              </a:solidFill>
              <a:latin typeface="Arial" panose="020B0604020202020204" pitchFamily="34" charset="0"/>
              <a:cs typeface="Arial" panose="020B0604020202020204" pitchFamily="34" charset="0"/>
            </a:endParaRPr>
          </a:p>
          <a:p>
            <a:endParaRPr lang="en-US" sz="4000" dirty="0"/>
          </a:p>
        </p:txBody>
      </p:sp>
      <p:sp>
        <p:nvSpPr>
          <p:cNvPr id="6" name="Slide Number Placeholder 5">
            <a:extLst>
              <a:ext uri="{FF2B5EF4-FFF2-40B4-BE49-F238E27FC236}">
                <a16:creationId xmlns:a16="http://schemas.microsoft.com/office/drawing/2014/main" id="{232A32E5-2DFF-01E1-676D-61A24AD00A8E}"/>
              </a:ext>
            </a:extLst>
          </p:cNvPr>
          <p:cNvSpPr>
            <a:spLocks noGrp="1"/>
          </p:cNvSpPr>
          <p:nvPr>
            <p:ph type="sldNum" sz="quarter" idx="12"/>
          </p:nvPr>
        </p:nvSpPr>
        <p:spPr/>
        <p:txBody>
          <a:bodyPr/>
          <a:lstStyle/>
          <a:p>
            <a:fld id="{AEF3B4D0-86E3-4A85-8625-C4A58CEE2E59}" type="slidenum">
              <a:rPr lang="en-US" smtClean="0"/>
              <a:t>9</a:t>
            </a:fld>
            <a:endParaRPr lang="en-US"/>
          </a:p>
        </p:txBody>
      </p:sp>
    </p:spTree>
    <p:extLst>
      <p:ext uri="{BB962C8B-B14F-4D97-AF65-F5344CB8AC3E}">
        <p14:creationId xmlns:p14="http://schemas.microsoft.com/office/powerpoint/2010/main" val="3518194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irectorate 2024 Standard Format.pptx" id="{0675B82E-EEA1-4AB3-B9A4-BFF18A88FAA4}" vid="{DD37A9F0-D8D7-46E4-96AE-A86F5C08A1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1502</TotalTime>
  <Words>9406</Words>
  <Application>Microsoft Office PowerPoint</Application>
  <PresentationFormat>Widescreen</PresentationFormat>
  <Paragraphs>704</Paragraphs>
  <Slides>34</Slides>
  <Notes>34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9" baseType="lpstr">
      <vt:lpstr>Arial</vt:lpstr>
      <vt:lpstr>Calibri</vt:lpstr>
      <vt:lpstr>Calibri Light</vt:lpstr>
      <vt:lpstr>Office Theme</vt:lpstr>
      <vt:lpstr>Acrobat Document</vt:lpstr>
      <vt:lpstr>National Public Education Directorate  Instructor Workshop 2024</vt:lpstr>
      <vt:lpstr> Who Should Take this Workshop?</vt:lpstr>
      <vt:lpstr> Why an Instructor Workshop?</vt:lpstr>
      <vt:lpstr> Why an Instructor Workshop?</vt:lpstr>
      <vt:lpstr> The Instructor Mindset</vt:lpstr>
      <vt:lpstr> The Instructor Mindset</vt:lpstr>
      <vt:lpstr> Key Points</vt:lpstr>
      <vt:lpstr> Key Points</vt:lpstr>
      <vt:lpstr>E-Directorate Missions</vt:lpstr>
      <vt:lpstr>Risk Management</vt:lpstr>
      <vt:lpstr>Risk Management</vt:lpstr>
      <vt:lpstr>Risk Management</vt:lpstr>
      <vt:lpstr>Risk Management</vt:lpstr>
      <vt:lpstr>“Continuous improvement is better than delayed perfection.”  Mark Twain</vt:lpstr>
      <vt:lpstr>Instructor Responsibility</vt:lpstr>
      <vt:lpstr>Instructor Responsibility</vt:lpstr>
      <vt:lpstr>Instructor Development (ID2020)</vt:lpstr>
      <vt:lpstr>Instructor Development (ID2024)</vt:lpstr>
      <vt:lpstr>Awards</vt:lpstr>
      <vt:lpstr>Awards</vt:lpstr>
      <vt:lpstr>New AUXDATA II Codes</vt:lpstr>
      <vt:lpstr>Embracing Diversity</vt:lpstr>
      <vt:lpstr>Marketing Public Education Classes</vt:lpstr>
      <vt:lpstr>Marketing Public Education Classes</vt:lpstr>
      <vt:lpstr>Boat America and BS&amp;S</vt:lpstr>
      <vt:lpstr>Spanish Language Classes</vt:lpstr>
      <vt:lpstr>I’m the Flotilla Staff Officer-Public Education, Now What?</vt:lpstr>
      <vt:lpstr>Instructor Currency Maintenance</vt:lpstr>
      <vt:lpstr>Recruiting via Public Education</vt:lpstr>
      <vt:lpstr>Retention via Member Training</vt:lpstr>
      <vt:lpstr>What’s New</vt:lpstr>
      <vt:lpstr>Reminder and Thank You</vt:lpstr>
      <vt:lpstr>E-Directorate Contacts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Miller</dc:creator>
  <cp:lastModifiedBy>Karen Miller</cp:lastModifiedBy>
  <cp:revision>99</cp:revision>
  <cp:lastPrinted>2024-04-15T21:42:46Z</cp:lastPrinted>
  <dcterms:created xsi:type="dcterms:W3CDTF">2023-11-26T21:17:36Z</dcterms:created>
  <dcterms:modified xsi:type="dcterms:W3CDTF">2024-04-15T21:42:52Z</dcterms:modified>
</cp:coreProperties>
</file>