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59" r:id="rId4"/>
    <p:sldId id="260" r:id="rId5"/>
    <p:sldId id="291" r:id="rId6"/>
    <p:sldId id="261" r:id="rId7"/>
    <p:sldId id="293" r:id="rId8"/>
    <p:sldId id="292" r:id="rId9"/>
    <p:sldId id="262" r:id="rId10"/>
    <p:sldId id="294" r:id="rId11"/>
    <p:sldId id="267" r:id="rId12"/>
    <p:sldId id="266" r:id="rId13"/>
    <p:sldId id="263" r:id="rId14"/>
    <p:sldId id="265" r:id="rId15"/>
    <p:sldId id="264" r:id="rId16"/>
    <p:sldId id="269" r:id="rId17"/>
    <p:sldId id="268" r:id="rId18"/>
    <p:sldId id="257" r:id="rId19"/>
    <p:sldId id="270" r:id="rId20"/>
    <p:sldId id="271" r:id="rId21"/>
    <p:sldId id="272" r:id="rId22"/>
    <p:sldId id="274" r:id="rId23"/>
    <p:sldId id="275" r:id="rId24"/>
    <p:sldId id="276" r:id="rId25"/>
    <p:sldId id="278" r:id="rId26"/>
    <p:sldId id="279" r:id="rId27"/>
    <p:sldId id="280" r:id="rId28"/>
    <p:sldId id="290" r:id="rId29"/>
    <p:sldId id="281" r:id="rId30"/>
    <p:sldId id="282" r:id="rId31"/>
    <p:sldId id="283" r:id="rId32"/>
    <p:sldId id="284" r:id="rId33"/>
    <p:sldId id="285" r:id="rId34"/>
    <p:sldId id="286" r:id="rId35"/>
    <p:sldId id="289" r:id="rId36"/>
    <p:sldId id="287" r:id="rId37"/>
    <p:sldId id="288"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201" autoAdjust="0"/>
  </p:normalViewPr>
  <p:slideViewPr>
    <p:cSldViewPr snapToGrid="0">
      <p:cViewPr varScale="1">
        <p:scale>
          <a:sx n="105" d="100"/>
          <a:sy n="105" d="100"/>
        </p:scale>
        <p:origin x="834" y="10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10" d="100"/>
          <a:sy n="110" d="100"/>
        </p:scale>
        <p:origin x="3192" y="-81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5825" y="190500"/>
            <a:ext cx="5630863" cy="3168650"/>
          </a:xfrm>
          <a:prstGeom prst="rect">
            <a:avLst/>
          </a:prstGeom>
          <a:noFill/>
          <a:ln w="12700">
            <a:solidFill>
              <a:prstClr val="black"/>
            </a:solidFill>
          </a:ln>
        </p:spPr>
        <p:txBody>
          <a:bodyPr vert="horz" lIns="94201" tIns="47100" rIns="94201" bIns="47100" rtlCol="0" anchor="ctr"/>
          <a:lstStyle/>
          <a:p>
            <a:endParaRPr lang="en-US"/>
          </a:p>
        </p:txBody>
      </p:sp>
      <p:sp>
        <p:nvSpPr>
          <p:cNvPr id="5" name="Notes Placeholder 4"/>
          <p:cNvSpPr>
            <a:spLocks noGrp="1"/>
          </p:cNvSpPr>
          <p:nvPr>
            <p:ph type="body" sz="quarter" idx="3"/>
          </p:nvPr>
        </p:nvSpPr>
        <p:spPr>
          <a:xfrm>
            <a:off x="315668" y="3609161"/>
            <a:ext cx="6478660" cy="4989490"/>
          </a:xfrm>
          <a:prstGeom prst="rect">
            <a:avLst/>
          </a:prstGeom>
        </p:spPr>
        <p:txBody>
          <a:bodyPr vert="horz" lIns="94201" tIns="47100" rIns="94201" bIns="471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343375" y="9015919"/>
            <a:ext cx="757456" cy="372558"/>
          </a:xfrm>
          <a:prstGeom prst="rect">
            <a:avLst/>
          </a:prstGeom>
        </p:spPr>
        <p:txBody>
          <a:bodyPr vert="horz" lIns="94201" tIns="47100" rIns="94201" bIns="47100" rtlCol="0" anchor="b"/>
          <a:lstStyle>
            <a:lvl1pPr algn="r">
              <a:defRPr sz="1200"/>
            </a:lvl1pPr>
          </a:lstStyle>
          <a:p>
            <a:fld id="{D8AAF4FE-1EC2-41BF-9E1F-1D60F871BC2F}" type="slidenum">
              <a:rPr lang="en-US" smtClean="0"/>
              <a:t>‹#›</a:t>
            </a:fld>
            <a:endParaRPr lang="en-US"/>
          </a:p>
        </p:txBody>
      </p:sp>
    </p:spTree>
    <p:extLst>
      <p:ext uri="{BB962C8B-B14F-4D97-AF65-F5344CB8AC3E}">
        <p14:creationId xmlns:p14="http://schemas.microsoft.com/office/powerpoint/2010/main" val="4134017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dept.cgaux.org/pdf/Classroom%20Safety%20Checklist.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ow.uscgaux.info/content.php?unit=E-DEPT&amp;category=maxim-awar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ow.uscgaux.info/content.php?unit=E-DEPT&amp;category=virtual-pe-class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ow.uscgaux.info/content.php?unit=E-DEPT&amp;category=market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ow.uscgaux.info/content.php?unit=E-DEPT&amp;category=nasbla-cours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uxcen.com/public-educatio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ow.uscgaux.info/content.php?unit=E-DEPT&amp;category=nasbla-course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auxcen.com/public-educatio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ow.uscgaux.info/content.php?unit=E-DEPT&amp;category=pe-cours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83430"/>
            <a:ext cx="6478660" cy="5294810"/>
          </a:xfrm>
        </p:spPr>
        <p:txBody>
          <a:bodyPr/>
          <a:lstStyle/>
          <a:p>
            <a:pPr algn="ctr"/>
            <a:r>
              <a:rPr lang="en-US" b="1" dirty="0"/>
              <a:t>2025 Instructor Workshop Delivery Options</a:t>
            </a:r>
          </a:p>
          <a:p>
            <a:endParaRPr lang="en-US" dirty="0"/>
          </a:p>
          <a:p>
            <a:r>
              <a:rPr lang="en-US" b="1" dirty="0"/>
              <a:t>Option 1</a:t>
            </a:r>
            <a:r>
              <a:rPr lang="en-US" dirty="0"/>
              <a:t>: Self-Study: This option allows instructors to review workshop materials at their own pace, independently. Upon completion, they are required to submit a self-attestation form.</a:t>
            </a:r>
          </a:p>
          <a:p>
            <a:pPr>
              <a:buFont typeface="Arial" panose="020B0604020202020204" pitchFamily="34" charset="0"/>
              <a:buChar char="•"/>
            </a:pPr>
            <a:endParaRPr lang="en-US" dirty="0"/>
          </a:p>
          <a:p>
            <a:pPr>
              <a:buFont typeface="Arial" panose="020B0604020202020204" pitchFamily="34" charset="0"/>
              <a:buChar char="•"/>
            </a:pPr>
            <a:r>
              <a:rPr lang="en-US" dirty="0"/>
              <a:t>Review workshop materials independently</a:t>
            </a:r>
          </a:p>
          <a:p>
            <a:pPr>
              <a:buFont typeface="Arial" panose="020B0604020202020204" pitchFamily="34" charset="0"/>
              <a:buChar char="•"/>
            </a:pPr>
            <a:r>
              <a:rPr lang="en-US" dirty="0"/>
              <a:t>Submit the self-attestation form to your Information Services Officer upon completion</a:t>
            </a:r>
          </a:p>
          <a:p>
            <a:endParaRPr lang="en-US" dirty="0"/>
          </a:p>
          <a:p>
            <a:r>
              <a:rPr lang="en-US" b="1" dirty="0"/>
              <a:t>Option 2</a:t>
            </a:r>
            <a:r>
              <a:rPr lang="en-US" dirty="0"/>
              <a:t>: Facilitated Workshop (Recommended): This option is led by a qualified instructor and provides an interactive learning environment. Participants benefit from enhanced understanding through group discussions.</a:t>
            </a:r>
          </a:p>
          <a:p>
            <a:endParaRPr lang="en-US" dirty="0"/>
          </a:p>
          <a:p>
            <a:pPr>
              <a:buFont typeface="Arial" panose="020B0604020202020204" pitchFamily="34" charset="0"/>
              <a:buChar char="•"/>
            </a:pPr>
            <a:r>
              <a:rPr lang="en-US" dirty="0"/>
              <a:t>Led by a qualified instructor</a:t>
            </a:r>
          </a:p>
          <a:p>
            <a:pPr>
              <a:buFont typeface="Arial" panose="020B0604020202020204" pitchFamily="34" charset="0"/>
              <a:buChar char="•"/>
            </a:pPr>
            <a:r>
              <a:rPr lang="en-US" dirty="0"/>
              <a:t>Interactive learning environment</a:t>
            </a:r>
          </a:p>
          <a:p>
            <a:pPr>
              <a:buFont typeface="Arial" panose="020B0604020202020204" pitchFamily="34" charset="0"/>
              <a:buChar char="•"/>
            </a:pPr>
            <a:r>
              <a:rPr lang="en-US" dirty="0"/>
              <a:t>Enhanced understanding through group discussion</a:t>
            </a:r>
          </a:p>
          <a:p>
            <a:endParaRPr lang="en-US" dirty="0"/>
          </a:p>
          <a:p>
            <a:r>
              <a:rPr lang="en-US" dirty="0"/>
              <a:t>Facilitator Guidelines: The success of this workshop depends on thorough preparation. Facilitators must:</a:t>
            </a:r>
          </a:p>
          <a:p>
            <a:pPr>
              <a:buFont typeface="Arial" panose="020B0604020202020204" pitchFamily="34" charset="0"/>
              <a:buChar char="•"/>
            </a:pPr>
            <a:r>
              <a:rPr lang="en-US" dirty="0"/>
              <a:t>Master the comprehensive instructor notes</a:t>
            </a:r>
          </a:p>
          <a:p>
            <a:pPr>
              <a:buFont typeface="Arial" panose="020B0604020202020204" pitchFamily="34" charset="0"/>
              <a:buChar char="•"/>
            </a:pPr>
            <a:r>
              <a:rPr lang="en-US" dirty="0"/>
              <a:t>Develop detailed lesson plans</a:t>
            </a:r>
          </a:p>
          <a:p>
            <a:pPr>
              <a:buFont typeface="Arial" panose="020B0604020202020204" pitchFamily="34" charset="0"/>
              <a:buChar char="•"/>
            </a:pPr>
            <a:r>
              <a:rPr lang="en-US" dirty="0"/>
              <a:t>Understand concepts beyond slide content</a:t>
            </a:r>
          </a:p>
          <a:p>
            <a:pPr>
              <a:buFont typeface="Arial" panose="020B0604020202020204" pitchFamily="34" charset="0"/>
              <a:buChar char="•"/>
            </a:pPr>
            <a:r>
              <a:rPr lang="en-US" dirty="0"/>
              <a:t>Prepare relevant examples and discussion points</a:t>
            </a:r>
          </a:p>
          <a:p>
            <a:endParaRPr lang="en-US" dirty="0"/>
          </a:p>
          <a:p>
            <a:r>
              <a:rPr lang="en-US" dirty="0"/>
              <a:t>Benefits of Facilitated Delivery:</a:t>
            </a:r>
          </a:p>
          <a:p>
            <a:pPr>
              <a:buFont typeface="Arial" panose="020B0604020202020204" pitchFamily="34" charset="0"/>
              <a:buChar char="•"/>
            </a:pPr>
            <a:r>
              <a:rPr lang="en-US" dirty="0"/>
              <a:t>Deeper understanding through expert guidance</a:t>
            </a:r>
          </a:p>
          <a:p>
            <a:pPr>
              <a:buFont typeface="Arial" panose="020B0604020202020204" pitchFamily="34" charset="0"/>
              <a:buChar char="•"/>
            </a:pPr>
            <a:r>
              <a:rPr lang="en-US" dirty="0"/>
              <a:t>Opportunity for peer learning</a:t>
            </a:r>
          </a:p>
          <a:p>
            <a:pPr>
              <a:buFont typeface="Arial" panose="020B0604020202020204" pitchFamily="34" charset="0"/>
              <a:buChar char="•"/>
            </a:pPr>
            <a:r>
              <a:rPr lang="en-US" dirty="0"/>
              <a:t>Real-time clarification of complex topics</a:t>
            </a:r>
          </a:p>
          <a:p>
            <a:pPr>
              <a:buFont typeface="Arial" panose="020B0604020202020204" pitchFamily="34" charset="0"/>
              <a:buChar char="•"/>
            </a:pPr>
            <a:r>
              <a:rPr lang="en-US" dirty="0"/>
              <a:t>Shared experiences enhance learning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a:t>
            </a:fld>
            <a:endParaRPr lang="en-US"/>
          </a:p>
        </p:txBody>
      </p:sp>
      <p:sp>
        <p:nvSpPr>
          <p:cNvPr id="6" name="TextBox 5">
            <a:extLst>
              <a:ext uri="{FF2B5EF4-FFF2-40B4-BE49-F238E27FC236}">
                <a16:creationId xmlns:a16="http://schemas.microsoft.com/office/drawing/2014/main" id="{55FEE6FC-D774-2F83-4C2C-258725EB0F4F}"/>
              </a:ext>
            </a:extLst>
          </p:cNvPr>
          <p:cNvSpPr txBox="1"/>
          <p:nvPr/>
        </p:nvSpPr>
        <p:spPr>
          <a:xfrm>
            <a:off x="4541519" y="6793081"/>
            <a:ext cx="2155372" cy="1277259"/>
          </a:xfrm>
          <a:prstGeom prst="rect">
            <a:avLst/>
          </a:prstGeom>
          <a:solidFill>
            <a:srgbClr val="FFFF00"/>
          </a:solidFill>
          <a:ln>
            <a:solidFill>
              <a:schemeClr val="tx1"/>
            </a:solidFill>
          </a:ln>
        </p:spPr>
        <p:txBody>
          <a:bodyPr wrap="square" lIns="91426" tIns="45713" rIns="91426" bIns="45713" rtlCol="0">
            <a:spAutoFit/>
          </a:bodyPr>
          <a:lstStyle/>
          <a:p>
            <a:r>
              <a:rPr lang="en-US" sz="1100" dirty="0"/>
              <a:t>All photos appearing in this workshop were taken by Karen Miller, DVC-ED, during CG Auxiliary missions or found on the Auxiliary Stock Photos and Graphics on Flickr maintained by the Public Affairs Directorate.</a:t>
            </a:r>
          </a:p>
        </p:txBody>
      </p:sp>
    </p:spTree>
    <p:extLst>
      <p:ext uri="{BB962C8B-B14F-4D97-AF65-F5344CB8AC3E}">
        <p14:creationId xmlns:p14="http://schemas.microsoft.com/office/powerpoint/2010/main" val="347126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D68F-25F4-9E65-0E62-965AD2279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68D9A-C0A3-B3E1-E99A-F2F45E179F3F}"/>
              </a:ext>
            </a:extLst>
          </p:cNvPr>
          <p:cNvSpPr>
            <a:spLocks noGrp="1" noRot="1" noChangeAspect="1"/>
          </p:cNvSpPr>
          <p:nvPr>
            <p:ph type="sldImg"/>
          </p:nvPr>
        </p:nvSpPr>
        <p:spPr>
          <a:xfrm>
            <a:off x="885825" y="190500"/>
            <a:ext cx="5630863" cy="3168650"/>
          </a:xfrm>
        </p:spPr>
      </p:sp>
      <p:sp>
        <p:nvSpPr>
          <p:cNvPr id="3" name="Notes Placeholder 2">
            <a:extLst>
              <a:ext uri="{FF2B5EF4-FFF2-40B4-BE49-F238E27FC236}">
                <a16:creationId xmlns:a16="http://schemas.microsoft.com/office/drawing/2014/main" id="{C8341EB4-E9F7-8EBE-ED6B-FF22ACB670B1}"/>
              </a:ext>
            </a:extLst>
          </p:cNvPr>
          <p:cNvSpPr>
            <a:spLocks noGrp="1"/>
          </p:cNvSpPr>
          <p:nvPr>
            <p:ph type="body" idx="1"/>
          </p:nvPr>
        </p:nvSpPr>
        <p:spPr/>
        <p:txBody>
          <a:bodyPr/>
          <a:lstStyle/>
          <a:p>
            <a:r>
              <a:rPr lang="en-US" dirty="0"/>
              <a:t>Program Impact &amp; Updates</a:t>
            </a:r>
          </a:p>
          <a:p>
            <a:endParaRPr lang="en-US" dirty="0"/>
          </a:p>
          <a:p>
            <a:pPr>
              <a:buFont typeface="Arial" panose="020B0604020202020204" pitchFamily="34" charset="0"/>
              <a:buChar char="•"/>
            </a:pPr>
            <a:r>
              <a:rPr lang="en-US" dirty="0"/>
              <a:t>Recruitment Through Public Education </a:t>
            </a:r>
          </a:p>
          <a:p>
            <a:pPr marL="742840" lvl="1" indent="-285708">
              <a:buFont typeface="Arial" panose="020B0604020202020204" pitchFamily="34" charset="0"/>
              <a:buChar char="•"/>
            </a:pPr>
            <a:r>
              <a:rPr lang="en-US" dirty="0"/>
              <a:t>Converting students to members</a:t>
            </a:r>
          </a:p>
          <a:p>
            <a:pPr marL="742840" lvl="1" indent="-285708">
              <a:buFont typeface="Arial" panose="020B0604020202020204" pitchFamily="34" charset="0"/>
              <a:buChar char="•"/>
            </a:pPr>
            <a:r>
              <a:rPr lang="en-US" dirty="0"/>
              <a:t>Effective recruitment techniques</a:t>
            </a:r>
          </a:p>
          <a:p>
            <a:pPr marL="742840" lvl="1" indent="-285708">
              <a:buFont typeface="Arial" panose="020B0604020202020204" pitchFamily="34" charset="0"/>
              <a:buChar char="•"/>
            </a:pPr>
            <a:r>
              <a:rPr lang="en-US" dirty="0"/>
              <a:t>Following up with interested students</a:t>
            </a:r>
          </a:p>
          <a:p>
            <a:pPr marL="742840" lvl="1" indent="-285708">
              <a:buFont typeface="Arial" panose="020B0604020202020204" pitchFamily="34" charset="0"/>
              <a:buChar char="•"/>
            </a:pPr>
            <a:r>
              <a:rPr lang="en-US" dirty="0"/>
              <a:t>Building relationships during class</a:t>
            </a:r>
          </a:p>
          <a:p>
            <a:pPr>
              <a:buFont typeface="Arial" panose="020B0604020202020204" pitchFamily="34" charset="0"/>
              <a:buChar char="•"/>
            </a:pPr>
            <a:endParaRPr lang="en-US" dirty="0"/>
          </a:p>
          <a:p>
            <a:pPr>
              <a:buFont typeface="Arial" panose="020B0604020202020204" pitchFamily="34" charset="0"/>
              <a:buChar char="•"/>
            </a:pPr>
            <a:r>
              <a:rPr lang="en-US" dirty="0"/>
              <a:t>Member Retention via Training </a:t>
            </a:r>
          </a:p>
          <a:p>
            <a:pPr marL="742840" lvl="1" indent="-285708">
              <a:buFont typeface="Arial" panose="020B0604020202020204" pitchFamily="34" charset="0"/>
              <a:buChar char="•"/>
            </a:pPr>
            <a:r>
              <a:rPr lang="en-US" dirty="0"/>
              <a:t>Connection between training and retention</a:t>
            </a:r>
          </a:p>
          <a:p>
            <a:pPr marL="742840" lvl="1" indent="-285708">
              <a:buFont typeface="Arial" panose="020B0604020202020204" pitchFamily="34" charset="0"/>
              <a:buChar char="•"/>
            </a:pPr>
            <a:r>
              <a:rPr lang="en-US" dirty="0"/>
              <a:t>Engaging members through advanced courses</a:t>
            </a:r>
          </a:p>
          <a:p>
            <a:pPr marL="742840" lvl="1" indent="-285708">
              <a:buFont typeface="Arial" panose="020B0604020202020204" pitchFamily="34" charset="0"/>
              <a:buChar char="•"/>
            </a:pPr>
            <a:r>
              <a:rPr lang="en-US" dirty="0"/>
              <a:t>Creating progression paths</a:t>
            </a:r>
          </a:p>
          <a:p>
            <a:pPr marL="742840" lvl="1" indent="-285708">
              <a:buFont typeface="Arial" panose="020B0604020202020204" pitchFamily="34" charset="0"/>
              <a:buChar char="•"/>
            </a:pPr>
            <a:r>
              <a:rPr lang="en-US" dirty="0"/>
              <a:t>Mentorship opportunities</a:t>
            </a:r>
          </a:p>
          <a:p>
            <a:pPr>
              <a:buFont typeface="Arial" panose="020B0604020202020204" pitchFamily="34" charset="0"/>
              <a:buChar char="•"/>
            </a:pPr>
            <a:endParaRPr lang="en-US" dirty="0"/>
          </a:p>
          <a:p>
            <a:pPr>
              <a:buFont typeface="Arial" panose="020B0604020202020204" pitchFamily="34" charset="0"/>
              <a:buChar char="•"/>
            </a:pPr>
            <a:r>
              <a:rPr lang="en-US" dirty="0"/>
              <a:t>What's New in 2025 </a:t>
            </a:r>
          </a:p>
          <a:p>
            <a:pPr marL="742840" lvl="1" indent="-285708">
              <a:buFont typeface="Arial" panose="020B0604020202020204" pitchFamily="34" charset="0"/>
              <a:buChar char="•"/>
            </a:pPr>
            <a:r>
              <a:rPr lang="en-US" dirty="0"/>
              <a:t>New course offerings</a:t>
            </a:r>
          </a:p>
          <a:p>
            <a:pPr marL="742840" lvl="1" indent="-285708">
              <a:buFont typeface="Arial" panose="020B0604020202020204" pitchFamily="34" charset="0"/>
              <a:buChar char="•"/>
            </a:pPr>
            <a:r>
              <a:rPr lang="en-US" dirty="0"/>
              <a:t>Technology updates</a:t>
            </a:r>
          </a:p>
          <a:p>
            <a:pPr marL="742840" lvl="1" indent="-285708">
              <a:buFont typeface="Arial" panose="020B0604020202020204" pitchFamily="34" charset="0"/>
              <a:buChar char="•"/>
            </a:pPr>
            <a:r>
              <a:rPr lang="en-US" dirty="0"/>
              <a:t>Policy modifications</a:t>
            </a:r>
          </a:p>
          <a:p>
            <a:pPr marL="742840" lvl="1" indent="-285708">
              <a:buFont typeface="Arial" panose="020B0604020202020204" pitchFamily="34" charset="0"/>
              <a:buChar char="•"/>
            </a:pPr>
            <a:r>
              <a:rPr lang="en-US" dirty="0"/>
              <a:t>Future initiatives</a:t>
            </a:r>
          </a:p>
          <a:p>
            <a:endParaRPr lang="en-US" dirty="0"/>
          </a:p>
        </p:txBody>
      </p:sp>
      <p:sp>
        <p:nvSpPr>
          <p:cNvPr id="4" name="Slide Number Placeholder 3">
            <a:extLst>
              <a:ext uri="{FF2B5EF4-FFF2-40B4-BE49-F238E27FC236}">
                <a16:creationId xmlns:a16="http://schemas.microsoft.com/office/drawing/2014/main" id="{737461DB-45DD-0C56-1A58-B12690C768C3}"/>
              </a:ext>
            </a:extLst>
          </p:cNvPr>
          <p:cNvSpPr>
            <a:spLocks noGrp="1"/>
          </p:cNvSpPr>
          <p:nvPr>
            <p:ph type="sldNum" sz="quarter" idx="5"/>
          </p:nvPr>
        </p:nvSpPr>
        <p:spPr/>
        <p:txBody>
          <a:bodyPr/>
          <a:lstStyle/>
          <a:p>
            <a:fld id="{D8AAF4FE-1EC2-41BF-9E1F-1D60F871BC2F}" type="slidenum">
              <a:rPr lang="en-US" smtClean="0"/>
              <a:t>10</a:t>
            </a:fld>
            <a:endParaRPr lang="en-US"/>
          </a:p>
        </p:txBody>
      </p:sp>
    </p:spTree>
    <p:extLst>
      <p:ext uri="{BB962C8B-B14F-4D97-AF65-F5344CB8AC3E}">
        <p14:creationId xmlns:p14="http://schemas.microsoft.com/office/powerpoint/2010/main" val="182814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Effective Teaching Practices:</a:t>
            </a:r>
          </a:p>
          <a:p>
            <a:pPr marL="176627" indent="-176627">
              <a:buFont typeface="Arial" panose="020B0604020202020204" pitchFamily="34" charset="0"/>
              <a:buChar char="•"/>
            </a:pPr>
            <a:endParaRPr lang="en-US" dirty="0"/>
          </a:p>
          <a:p>
            <a:pPr marL="176627" indent="-176627">
              <a:buFont typeface="Arial" panose="020B0604020202020204" pitchFamily="34" charset="0"/>
              <a:buChar char="•"/>
            </a:pPr>
            <a:r>
              <a:rPr lang="en-US" dirty="0"/>
              <a:t>Engaging through dialogue and observation</a:t>
            </a:r>
          </a:p>
          <a:p>
            <a:pPr marL="633759" lvl="1" indent="-176627">
              <a:buFont typeface="Arial" panose="020B0604020202020204" pitchFamily="34" charset="0"/>
              <a:buChar char="•"/>
            </a:pPr>
            <a:r>
              <a:rPr lang="en-US" dirty="0"/>
              <a:t>Watch for signs of understanding or confusion in students' facial expressions and body language</a:t>
            </a:r>
          </a:p>
          <a:p>
            <a:pPr marL="633759" lvl="1" indent="-176627">
              <a:buFont typeface="Arial" panose="020B0604020202020204" pitchFamily="34" charset="0"/>
              <a:buChar char="•"/>
            </a:pPr>
            <a:r>
              <a:rPr lang="en-US" dirty="0"/>
              <a:t>Note which concepts spark interest or generate puzzled looks</a:t>
            </a:r>
          </a:p>
          <a:p>
            <a:pPr marL="633759" lvl="1" indent="-176627">
              <a:buFont typeface="Arial" panose="020B0604020202020204" pitchFamily="34" charset="0"/>
              <a:buChar char="•"/>
            </a:pPr>
            <a:r>
              <a:rPr lang="en-US" dirty="0"/>
              <a:t>Use these visual cues to adjust your pace and explanation style</a:t>
            </a:r>
          </a:p>
          <a:p>
            <a:pPr marL="633759" lvl="1" indent="-176627">
              <a:buFont typeface="Arial" panose="020B0604020202020204" pitchFamily="34" charset="0"/>
              <a:buChar char="•"/>
            </a:pPr>
            <a:r>
              <a:rPr lang="en-US" dirty="0"/>
              <a:t>Call on students who seem eager to contribute</a:t>
            </a:r>
          </a:p>
          <a:p>
            <a:pPr marL="633759" lvl="1" indent="-176627">
              <a:buFont typeface="Arial" panose="020B0604020202020204" pitchFamily="34" charset="0"/>
              <a:buChar char="•"/>
            </a:pPr>
            <a:r>
              <a:rPr lang="en-US" dirty="0"/>
              <a:t>Pay attention to students who appear hesitant or confused</a:t>
            </a:r>
          </a:p>
          <a:p>
            <a:pPr marL="176627" indent="-176627">
              <a:buFont typeface="Arial" panose="020B0604020202020204" pitchFamily="34" charset="0"/>
              <a:buChar char="•"/>
            </a:pPr>
            <a:endParaRPr lang="en-US" dirty="0"/>
          </a:p>
          <a:p>
            <a:pPr marL="176627" indent="-176627">
              <a:buFont typeface="Arial" panose="020B0604020202020204" pitchFamily="34" charset="0"/>
              <a:buChar char="•"/>
            </a:pPr>
            <a:r>
              <a:rPr lang="en-US" dirty="0"/>
              <a:t>Active listening for comprehension</a:t>
            </a:r>
          </a:p>
          <a:p>
            <a:pPr marL="633759" lvl="1" indent="-176627">
              <a:buFont typeface="Arial" panose="020B0604020202020204" pitchFamily="34" charset="0"/>
              <a:buChar char="•"/>
            </a:pPr>
            <a:r>
              <a:rPr lang="en-US" dirty="0"/>
              <a:t>Ask open-ended questions to gauge understanding</a:t>
            </a:r>
          </a:p>
          <a:p>
            <a:pPr marL="633759" lvl="1" indent="-176627">
              <a:buFont typeface="Arial" panose="020B0604020202020204" pitchFamily="34" charset="0"/>
              <a:buChar char="•"/>
            </a:pPr>
            <a:r>
              <a:rPr lang="en-US" dirty="0"/>
              <a:t>Give students time to fully express their thoughts</a:t>
            </a:r>
          </a:p>
          <a:p>
            <a:pPr marL="633759" lvl="1" indent="-176627">
              <a:buFont typeface="Arial" panose="020B0604020202020204" pitchFamily="34" charset="0"/>
              <a:buChar char="•"/>
            </a:pPr>
            <a:r>
              <a:rPr lang="en-US" dirty="0"/>
              <a:t>Listen for misconceptions that need addressing</a:t>
            </a:r>
          </a:p>
          <a:p>
            <a:pPr marL="633759" lvl="1" indent="-176627">
              <a:buFont typeface="Arial" panose="020B0604020202020204" pitchFamily="34" charset="0"/>
              <a:buChar char="•"/>
            </a:pPr>
            <a:r>
              <a:rPr lang="en-US" dirty="0"/>
              <a:t>Notice patterns in student questions to identify challenging concepts</a:t>
            </a:r>
          </a:p>
          <a:p>
            <a:pPr marL="633759" lvl="1" indent="-176627">
              <a:buFont typeface="Arial" panose="020B0604020202020204" pitchFamily="34" charset="0"/>
              <a:buChar char="•"/>
            </a:pPr>
            <a:r>
              <a:rPr lang="en-US" dirty="0"/>
              <a:t>Validate student contributions while gently correcting misunderstandings</a:t>
            </a:r>
          </a:p>
          <a:p>
            <a:pPr marL="176627" indent="-176627">
              <a:buFont typeface="Arial" panose="020B0604020202020204" pitchFamily="34" charset="0"/>
              <a:buChar char="•"/>
            </a:pPr>
            <a:endParaRPr lang="en-US" dirty="0"/>
          </a:p>
          <a:p>
            <a:pPr marL="176627" indent="-176627">
              <a:buFont typeface="Arial" panose="020B0604020202020204" pitchFamily="34" charset="0"/>
              <a:buChar char="•"/>
            </a:pPr>
            <a:r>
              <a:rPr lang="en-US" dirty="0"/>
              <a:t>Creating interactive learning experiences</a:t>
            </a:r>
          </a:p>
          <a:p>
            <a:pPr marL="633759" lvl="1" indent="-176627">
              <a:buFont typeface="Arial" panose="020B0604020202020204" pitchFamily="34" charset="0"/>
              <a:buChar char="•"/>
            </a:pPr>
            <a:r>
              <a:rPr lang="en-US" dirty="0"/>
              <a:t>Start discussions with thought-provoking questions</a:t>
            </a:r>
          </a:p>
          <a:p>
            <a:pPr marL="633759" lvl="1" indent="-176627">
              <a:buFont typeface="Arial" panose="020B0604020202020204" pitchFamily="34" charset="0"/>
              <a:buChar char="•"/>
            </a:pPr>
            <a:r>
              <a:rPr lang="en-US" dirty="0"/>
              <a:t>Incorporate real-world examples that students can relate to</a:t>
            </a:r>
          </a:p>
          <a:p>
            <a:pPr marL="633759" lvl="1" indent="-176627">
              <a:buFont typeface="Arial" panose="020B0604020202020204" pitchFamily="34" charset="0"/>
              <a:buChar char="•"/>
            </a:pPr>
            <a:r>
              <a:rPr lang="en-US" dirty="0"/>
              <a:t>Encourage students to challenge ideas and share perspectives</a:t>
            </a:r>
          </a:p>
          <a:p>
            <a:pPr marL="633759" lvl="1" indent="-176627">
              <a:buFont typeface="Arial" panose="020B0604020202020204" pitchFamily="34" charset="0"/>
              <a:buChar char="•"/>
            </a:pPr>
            <a:r>
              <a:rPr lang="en-US" dirty="0"/>
              <a:t>Build on student responses to deepen understanding</a:t>
            </a:r>
          </a:p>
        </p:txBody>
      </p:sp>
      <p:sp>
        <p:nvSpPr>
          <p:cNvPr id="4" name="Slide Number Placeholder 3"/>
          <p:cNvSpPr>
            <a:spLocks noGrp="1"/>
          </p:cNvSpPr>
          <p:nvPr>
            <p:ph type="sldNum" sz="quarter" idx="5"/>
          </p:nvPr>
        </p:nvSpPr>
        <p:spPr/>
        <p:txBody>
          <a:bodyPr/>
          <a:lstStyle/>
          <a:p>
            <a:fld id="{D8AAF4FE-1EC2-41BF-9E1F-1D60F871BC2F}" type="slidenum">
              <a:rPr lang="en-US" smtClean="0"/>
              <a:t>11</a:t>
            </a:fld>
            <a:endParaRPr lang="en-US"/>
          </a:p>
        </p:txBody>
      </p:sp>
    </p:spTree>
    <p:extLst>
      <p:ext uri="{BB962C8B-B14F-4D97-AF65-F5344CB8AC3E}">
        <p14:creationId xmlns:p14="http://schemas.microsoft.com/office/powerpoint/2010/main" val="364846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What to Avoid:</a:t>
            </a:r>
          </a:p>
          <a:p>
            <a:endParaRPr lang="en-US" dirty="0"/>
          </a:p>
          <a:p>
            <a:pPr marL="171424" indent="-171424">
              <a:buFont typeface="Arial" panose="020B0604020202020204" pitchFamily="34" charset="0"/>
              <a:buChar char="•"/>
            </a:pPr>
            <a:r>
              <a:rPr lang="en-US" dirty="0"/>
              <a:t>Reading directly from materials</a:t>
            </a:r>
          </a:p>
          <a:p>
            <a:pPr lvl="1">
              <a:buFont typeface="Arial" panose="020B0604020202020204" pitchFamily="34" charset="0"/>
              <a:buChar char="•"/>
            </a:pPr>
            <a:r>
              <a:rPr lang="en-US" dirty="0"/>
              <a:t>Slides should support your lecture, not be your lecture</a:t>
            </a:r>
          </a:p>
          <a:p>
            <a:pPr lvl="1">
              <a:buFont typeface="Arial" panose="020B0604020202020204" pitchFamily="34" charset="0"/>
              <a:buChar char="•"/>
            </a:pPr>
            <a:r>
              <a:rPr lang="en-US" dirty="0"/>
              <a:t>Students can read slides themselves; your role is to provide context and deeper insight</a:t>
            </a:r>
          </a:p>
          <a:p>
            <a:pPr lvl="1">
              <a:buFont typeface="Arial" panose="020B0604020202020204" pitchFamily="34" charset="0"/>
              <a:buChar char="•"/>
            </a:pPr>
            <a:r>
              <a:rPr lang="en-US" dirty="0"/>
              <a:t>Reading verbatim suggests a lack of preparation and expertise</a:t>
            </a:r>
          </a:p>
          <a:p>
            <a:pPr marL="171424" indent="-171424">
              <a:buFont typeface="Arial" panose="020B0604020202020204" pitchFamily="34" charset="0"/>
              <a:buChar char="•"/>
            </a:pPr>
            <a:endParaRPr lang="en-US" dirty="0"/>
          </a:p>
          <a:p>
            <a:pPr marL="171424" indent="-171424">
              <a:buFont typeface="Arial" panose="020B0604020202020204" pitchFamily="34" charset="0"/>
              <a:buChar char="•"/>
            </a:pPr>
            <a:r>
              <a:rPr lang="en-US" dirty="0"/>
              <a:t>One-way information delivery</a:t>
            </a:r>
          </a:p>
          <a:p>
            <a:pPr lvl="1">
              <a:buFont typeface="Arial" panose="020B0604020202020204" pitchFamily="34" charset="0"/>
              <a:buChar char="•"/>
            </a:pPr>
            <a:r>
              <a:rPr lang="en-US" dirty="0"/>
              <a:t>Lecturing without pause for student input creates passive learners</a:t>
            </a:r>
          </a:p>
          <a:p>
            <a:pPr lvl="1">
              <a:buFont typeface="Arial" panose="020B0604020202020204" pitchFamily="34" charset="0"/>
              <a:buChar char="•"/>
            </a:pPr>
            <a:r>
              <a:rPr lang="en-US" dirty="0"/>
              <a:t>Students retain less when they're not actively participating</a:t>
            </a:r>
          </a:p>
          <a:p>
            <a:pPr lvl="1">
              <a:buFont typeface="Arial" panose="020B0604020202020204" pitchFamily="34" charset="0"/>
              <a:buChar char="•"/>
            </a:pPr>
            <a:r>
              <a:rPr lang="en-US" dirty="0"/>
              <a:t>Monotonous delivery can lead to disengagement and poor attendance</a:t>
            </a:r>
          </a:p>
          <a:p>
            <a:pPr>
              <a:buFont typeface="+mj-lt"/>
              <a:buAutoNum type="arabicPeriod" startAt="3"/>
            </a:pPr>
            <a:endParaRPr lang="en-US" dirty="0"/>
          </a:p>
          <a:p>
            <a:pPr marL="171424" indent="-171424">
              <a:buFont typeface="Arial" panose="020B0604020202020204" pitchFamily="34" charset="0"/>
              <a:buChar char="•"/>
            </a:pPr>
            <a:r>
              <a:rPr lang="en-US" dirty="0"/>
              <a:t>Passive presentation</a:t>
            </a:r>
          </a:p>
          <a:p>
            <a:pPr lvl="1">
              <a:buFont typeface="Arial" panose="020B0604020202020204" pitchFamily="34" charset="0"/>
              <a:buChar char="•"/>
            </a:pPr>
            <a:r>
              <a:rPr lang="en-US" dirty="0"/>
              <a:t>Simply going through the motions defeats the purpose of in-person teaching</a:t>
            </a:r>
          </a:p>
          <a:p>
            <a:pPr lvl="1">
              <a:buFont typeface="Arial" panose="020B0604020202020204" pitchFamily="34" charset="0"/>
              <a:buChar char="•"/>
            </a:pPr>
            <a:r>
              <a:rPr lang="en-US" dirty="0"/>
              <a:t>Students need guidance in applying knowledge, not just receiving it</a:t>
            </a:r>
          </a:p>
          <a:p>
            <a:pPr lvl="1">
              <a:buFont typeface="Arial" panose="020B0604020202020204" pitchFamily="34" charset="0"/>
              <a:buChar char="•"/>
            </a:pPr>
            <a:r>
              <a:rPr lang="en-US" dirty="0"/>
              <a:t>Missing opportunities for valuable peer-to-peer learning</a:t>
            </a:r>
          </a:p>
          <a:p>
            <a:endParaRPr lang="en-US" dirty="0"/>
          </a:p>
          <a:p>
            <a:r>
              <a:rPr lang="en-US" dirty="0"/>
              <a:t>Remember:</a:t>
            </a:r>
          </a:p>
          <a:p>
            <a:endParaRPr lang="en-US" dirty="0"/>
          </a:p>
          <a:p>
            <a:pPr>
              <a:buFont typeface="Arial" panose="020B0604020202020204" pitchFamily="34" charset="0"/>
              <a:buChar char="•"/>
            </a:pPr>
            <a:r>
              <a:rPr lang="en-US" dirty="0"/>
              <a:t>Your expertise goes beyond the course materials</a:t>
            </a:r>
          </a:p>
          <a:p>
            <a:pPr>
              <a:buFont typeface="Arial" panose="020B0604020202020204" pitchFamily="34" charset="0"/>
              <a:buChar char="•"/>
            </a:pPr>
            <a:r>
              <a:rPr lang="en-US" dirty="0"/>
              <a:t>Students benefit from your real-world insights and examples</a:t>
            </a:r>
          </a:p>
          <a:p>
            <a:pPr>
              <a:buFont typeface="Arial" panose="020B0604020202020204" pitchFamily="34" charset="0"/>
              <a:buChar char="•"/>
            </a:pPr>
            <a:r>
              <a:rPr lang="en-US" dirty="0"/>
              <a:t>The classroom should be a space for active learning and discovery</a:t>
            </a:r>
          </a:p>
          <a:p>
            <a:pPr>
              <a:buFont typeface="Arial" panose="020B0604020202020204" pitchFamily="34" charset="0"/>
              <a:buChar char="•"/>
            </a:pPr>
            <a:r>
              <a:rPr lang="en-US" dirty="0"/>
              <a:t>Your role is to facilitate understanding, not just deliver information</a:t>
            </a:r>
          </a:p>
          <a:p>
            <a:pPr>
              <a:buFont typeface="Arial" panose="020B0604020202020204" pitchFamily="34" charset="0"/>
              <a:buChar char="•"/>
            </a:pPr>
            <a:r>
              <a:rPr lang="en-US" dirty="0"/>
              <a:t>Every class is an opportunity to inspire curiosity and critical thinking</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12</a:t>
            </a:fld>
            <a:endParaRPr lang="en-US"/>
          </a:p>
        </p:txBody>
      </p:sp>
    </p:spTree>
    <p:extLst>
      <p:ext uri="{BB962C8B-B14F-4D97-AF65-F5344CB8AC3E}">
        <p14:creationId xmlns:p14="http://schemas.microsoft.com/office/powerpoint/2010/main" val="2481718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mission of the Public Education Directorate of the US Coast Guard Auxiliary is two-fold: to provide exceptional boating safety education to the American public to reduce loss of life, personal injury, and property damage to recreational boaters and to deliver the highest possible quality training, resources, and timely materials in support of our flotilla instructors and public education staff officers at every level who are furnishing such boating safety education. </a:t>
            </a:r>
          </a:p>
          <a:p>
            <a:endParaRPr lang="en-US" dirty="0"/>
          </a:p>
          <a:p>
            <a:r>
              <a:rPr lang="en-US" dirty="0"/>
              <a:t>The Public Education Directorate is committed to helping realize those goals by reaching as many people with safe boating information as possible, especially high-risk boaters.</a:t>
            </a:r>
          </a:p>
          <a:p>
            <a:endParaRPr lang="en-US" dirty="0"/>
          </a:p>
          <a:p>
            <a:r>
              <a:rPr lang="en-US" dirty="0"/>
              <a:t>In addition, we have these goals:</a:t>
            </a:r>
          </a:p>
          <a:p>
            <a:endParaRPr lang="en-US" dirty="0"/>
          </a:p>
          <a:p>
            <a:pPr marL="176627" indent="-176627">
              <a:buFont typeface="Arial" panose="020B0604020202020204" pitchFamily="34" charset="0"/>
              <a:buChar char="•"/>
            </a:pPr>
            <a:r>
              <a:rPr lang="en-US" dirty="0"/>
              <a:t>Develop and/or maintain up-to-date and effective educational materials; </a:t>
            </a:r>
          </a:p>
          <a:p>
            <a:pPr marL="176627" indent="-176627">
              <a:buFont typeface="Arial" panose="020B0604020202020204" pitchFamily="34" charset="0"/>
              <a:buChar char="•"/>
            </a:pPr>
            <a:r>
              <a:rPr lang="en-US" dirty="0"/>
              <a:t>Continue to focus on the segment of the boating public most at risk; </a:t>
            </a:r>
          </a:p>
          <a:p>
            <a:pPr marL="176627" indent="-176627">
              <a:buFont typeface="Arial" panose="020B0604020202020204" pitchFamily="34" charset="0"/>
              <a:buChar char="•"/>
            </a:pPr>
            <a:r>
              <a:rPr lang="en-US" dirty="0"/>
              <a:t>Increase flotilla-taught basic boating safety education by at least 10% annually; </a:t>
            </a:r>
          </a:p>
          <a:p>
            <a:pPr marL="176627" indent="-176627">
              <a:buFont typeface="Arial" panose="020B0604020202020204" pitchFamily="34" charset="0"/>
              <a:buChar char="•"/>
            </a:pPr>
            <a:r>
              <a:rPr lang="en-US" dirty="0"/>
              <a:t>Provide and promote ongoing quality instructor development; </a:t>
            </a:r>
          </a:p>
          <a:p>
            <a:pPr marL="176627" indent="-176627">
              <a:buFont typeface="Arial" panose="020B0604020202020204" pitchFamily="34" charset="0"/>
              <a:buChar char="•"/>
            </a:pPr>
            <a:r>
              <a:rPr lang="en-US" dirty="0"/>
              <a:t>Make use of appropriate technological resources; </a:t>
            </a:r>
          </a:p>
          <a:p>
            <a:pPr marL="176627" indent="-176627">
              <a:buFont typeface="Arial" panose="020B0604020202020204" pitchFamily="34" charset="0"/>
              <a:buChar char="•"/>
            </a:pPr>
            <a:r>
              <a:rPr lang="en-US" dirty="0"/>
              <a:t>Adopt e-learning as a viable way to reach boaters; </a:t>
            </a:r>
          </a:p>
          <a:p>
            <a:pPr marL="176627" indent="-176627">
              <a:buFont typeface="Arial" panose="020B0604020202020204" pitchFamily="34" charset="0"/>
              <a:buChar char="•"/>
            </a:pPr>
            <a:r>
              <a:rPr lang="en-US" dirty="0"/>
              <a:t>Utilize e-learning to challenge and grow our instructor corps; </a:t>
            </a:r>
          </a:p>
          <a:p>
            <a:pPr marL="176627" indent="-176627">
              <a:buFont typeface="Arial" panose="020B0604020202020204" pitchFamily="34" charset="0"/>
              <a:buChar char="•"/>
            </a:pPr>
            <a:r>
              <a:rPr lang="en-US" dirty="0"/>
              <a:t>Partner with outside organizations where applicable to further boating education; </a:t>
            </a:r>
          </a:p>
          <a:p>
            <a:pPr marL="176627" indent="-176627">
              <a:buFont typeface="Arial" panose="020B0604020202020204" pitchFamily="34" charset="0"/>
              <a:buChar char="•"/>
            </a:pPr>
            <a:r>
              <a:rPr lang="en-US" dirty="0"/>
              <a:t>Continue to team with the experience and expertise of the other National Departments to provide solid programs and course content.</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13</a:t>
            </a:fld>
            <a:endParaRPr lang="en-US"/>
          </a:p>
        </p:txBody>
      </p:sp>
    </p:spTree>
    <p:extLst>
      <p:ext uri="{BB962C8B-B14F-4D97-AF65-F5344CB8AC3E}">
        <p14:creationId xmlns:p14="http://schemas.microsoft.com/office/powerpoint/2010/main" val="329040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6" y="3609161"/>
            <a:ext cx="6559925" cy="4989490"/>
          </a:xfrm>
        </p:spPr>
        <p:txBody>
          <a:bodyPr/>
          <a:lstStyle/>
          <a:p>
            <a:r>
              <a:rPr lang="en-US" dirty="0"/>
              <a:t>Deliberate risk management (RM) is critical to mission performance, safety, and asset preservation. Risk assessments provide the necessary information to plan, brief, execute, and monitor operations. Risk management training is intended to reinforce the principles and concepts of RM and to demonstrate how the information collected during the RM process is used during the critical phases of mission analysis, mission briefing, mission execution, and mission debriefing. </a:t>
            </a:r>
          </a:p>
          <a:p>
            <a:endParaRPr lang="en-US" dirty="0"/>
          </a:p>
          <a:p>
            <a:r>
              <a:rPr lang="en-US" dirty="0"/>
              <a:t>The emphasis is on deliberate RM and not waiting until the mission activity is imminent to begin RM actions. RM is essential to integrate the critical human factors (e.g., mission analysis, leadership, adaptability and flexibility, situational awareness, decision-making, communication, and assertiveness) that are indispensable for safe and effective mission execution.</a:t>
            </a:r>
          </a:p>
          <a:p>
            <a:endParaRPr lang="en-US" dirty="0"/>
          </a:p>
          <a:p>
            <a:r>
              <a:rPr lang="en-US" dirty="0"/>
              <a:t>Most of us think of risk management as related to underway operations. But there is a reason that members must take the Introduction to Risk Management to be certified as Instructors: risk is inherent in everything we do.</a:t>
            </a:r>
          </a:p>
          <a:p>
            <a:endParaRPr lang="en-US" dirty="0"/>
          </a:p>
          <a:p>
            <a:r>
              <a:rPr lang="en-US" dirty="0"/>
              <a:t>Clearly establishing the objective(s) of the mission/activity, identifying potential challenges that can compromise the safety and success of the mission, and discussing controls and mitigations for hazards establish expectations and a common operating picture. This process is critical for preventing common failures associated with human factors (e.g., leadership, adaptability and flexibility, situational awareness, decision-making, communication, and assertiveness). The RM process provides the necessary data for members to leverage the human factors during mission execution. For example, discussing hazards and corresponding controls during the brief will enhance communication, situational awareness, decision-making, and assertiveness since this common mental model is established. Without a common mental model, each member relies on their mental model to decide if/how they communicate, what is relevant for situation awareness, etc. RM is indispensable and directly influences critical human factors. </a:t>
            </a:r>
          </a:p>
        </p:txBody>
      </p:sp>
      <p:sp>
        <p:nvSpPr>
          <p:cNvPr id="4" name="Slide Number Placeholder 3"/>
          <p:cNvSpPr>
            <a:spLocks noGrp="1"/>
          </p:cNvSpPr>
          <p:nvPr>
            <p:ph type="sldNum" sz="quarter" idx="5"/>
          </p:nvPr>
        </p:nvSpPr>
        <p:spPr/>
        <p:txBody>
          <a:bodyPr/>
          <a:lstStyle/>
          <a:p>
            <a:fld id="{D8AAF4FE-1EC2-41BF-9E1F-1D60F871BC2F}" type="slidenum">
              <a:rPr lang="en-US" smtClean="0"/>
              <a:t>14</a:t>
            </a:fld>
            <a:endParaRPr lang="en-US"/>
          </a:p>
        </p:txBody>
      </p:sp>
    </p:spTree>
    <p:extLst>
      <p:ext uri="{BB962C8B-B14F-4D97-AF65-F5344CB8AC3E}">
        <p14:creationId xmlns:p14="http://schemas.microsoft.com/office/powerpoint/2010/main" val="32925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The culture of safety within the Coast Guard Auxiliary extends to its instructional activities, emphasizing the importance of educating both members and the public on safe maritime practices. We are a safety organization at our roots, and it’s part of our DNA.</a:t>
            </a:r>
          </a:p>
          <a:p>
            <a:endParaRPr lang="en-US" sz="500" dirty="0"/>
          </a:p>
          <a:p>
            <a:r>
              <a:rPr lang="en-US" dirty="0"/>
              <a:t>Structured Training Programs:</a:t>
            </a:r>
          </a:p>
          <a:p>
            <a:r>
              <a:rPr lang="en-US" dirty="0"/>
              <a:t>Safety is integrated into various instructional courses, ensuring members receive a thorough education on safe boating practices, navigation, and emergency procedures.</a:t>
            </a:r>
          </a:p>
          <a:p>
            <a:endParaRPr lang="en-US" sz="500" dirty="0"/>
          </a:p>
          <a:p>
            <a:r>
              <a:rPr lang="en-US" dirty="0"/>
              <a:t>Standardized Curriculum:</a:t>
            </a:r>
          </a:p>
          <a:p>
            <a:r>
              <a:rPr lang="en-US" dirty="0"/>
              <a:t>The Auxiliary uses standardized curricula for its training courses designed to meet or exceed established safety standards. This consistency helps ensure that all instructors convey essential safety information to students uniformly.</a:t>
            </a:r>
          </a:p>
          <a:p>
            <a:endParaRPr lang="en-US" sz="500" dirty="0"/>
          </a:p>
          <a:p>
            <a:r>
              <a:rPr lang="en-US" dirty="0"/>
              <a:t>Instructor Qualifications:</a:t>
            </a:r>
          </a:p>
          <a:p>
            <a:r>
              <a:rPr lang="en-US" dirty="0"/>
              <a:t>Instructors undergo rigorous training and certification processes. This includes expertise in the subject matter, a deep understanding of instructional methods, and a commitment to emphasizing safety throughout their teaching.</a:t>
            </a:r>
          </a:p>
          <a:p>
            <a:endParaRPr lang="en-US" sz="500" dirty="0"/>
          </a:p>
          <a:p>
            <a:r>
              <a:rPr lang="en-US" dirty="0"/>
              <a:t>Focus on Practical Skills:</a:t>
            </a:r>
          </a:p>
          <a:p>
            <a:r>
              <a:rPr lang="en-US" dirty="0"/>
              <a:t>Instructional activities often include hands-on, practical exercises that reinforce safety principles. Whether it's demonstrating the proper use of safety equipment or simulating emergency scenarios, the emphasis is on translating knowledge into practical skills.</a:t>
            </a:r>
          </a:p>
          <a:p>
            <a:endParaRPr lang="en-US" sz="500" dirty="0"/>
          </a:p>
          <a:p>
            <a:r>
              <a:rPr lang="en-US" dirty="0"/>
              <a:t>Interactive Learning:</a:t>
            </a:r>
          </a:p>
          <a:p>
            <a:r>
              <a:rPr lang="en-US" dirty="0"/>
              <a:t>The instructional culture encourages interactive learning experiences, allowing participants to engage in discussions, ask questions, and share safety-related experiences. This approach fosters a more dynamic and effective learning environment.</a:t>
            </a:r>
          </a:p>
          <a:p>
            <a:endParaRPr lang="en-US" sz="500" dirty="0"/>
          </a:p>
          <a:p>
            <a:r>
              <a:rPr lang="en-US" dirty="0"/>
              <a:t>Continuous Professional Development:</a:t>
            </a:r>
          </a:p>
          <a:p>
            <a:r>
              <a:rPr lang="en-US" dirty="0"/>
              <a:t>Instructors within the Coast Guard Auxiliary are encouraged to pursue continuous professional development. This includes staying informed about updates to safety regulations, technological advancements, and best practices in instructional techniques.</a:t>
            </a:r>
          </a:p>
        </p:txBody>
      </p:sp>
      <p:sp>
        <p:nvSpPr>
          <p:cNvPr id="4" name="Slide Number Placeholder 3"/>
          <p:cNvSpPr>
            <a:spLocks noGrp="1"/>
          </p:cNvSpPr>
          <p:nvPr>
            <p:ph type="sldNum" sz="quarter" idx="5"/>
          </p:nvPr>
        </p:nvSpPr>
        <p:spPr/>
        <p:txBody>
          <a:bodyPr/>
          <a:lstStyle/>
          <a:p>
            <a:fld id="{D8AAF4FE-1EC2-41BF-9E1F-1D60F871BC2F}" type="slidenum">
              <a:rPr lang="en-US" smtClean="0"/>
              <a:t>15</a:t>
            </a:fld>
            <a:endParaRPr lang="en-US"/>
          </a:p>
        </p:txBody>
      </p:sp>
    </p:spTree>
    <p:extLst>
      <p:ext uri="{BB962C8B-B14F-4D97-AF65-F5344CB8AC3E}">
        <p14:creationId xmlns:p14="http://schemas.microsoft.com/office/powerpoint/2010/main" val="361689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Adherence to Regulations:</a:t>
            </a:r>
          </a:p>
          <a:p>
            <a:r>
              <a:rPr lang="en-US" dirty="0"/>
              <a:t>Safety instruction aligns with and reinforces relevant maritime regulations and standards. Instructors emphasize the importance of compliance with rules and regulations to ensure the safety of individuals on the water.</a:t>
            </a:r>
          </a:p>
          <a:p>
            <a:endParaRPr lang="en-US" dirty="0"/>
          </a:p>
          <a:p>
            <a:r>
              <a:rPr lang="en-US" dirty="0"/>
              <a:t>Safety Brief/Safety Moment:</a:t>
            </a:r>
          </a:p>
          <a:p>
            <a:r>
              <a:rPr lang="en-US" dirty="0"/>
              <a:t>Include a safety briefing/safety moment before each teaching session. This is especially important since we are trying to keep the culture of safety in the forefront.</a:t>
            </a:r>
          </a:p>
          <a:p>
            <a:endParaRPr lang="en-US" sz="500" dirty="0"/>
          </a:p>
          <a:p>
            <a:r>
              <a:rPr lang="en-US" dirty="0"/>
              <a:t>Safety Demonstrations:</a:t>
            </a:r>
          </a:p>
          <a:p>
            <a:r>
              <a:rPr lang="en-US" dirty="0"/>
              <a:t>Instructors utilize safety demonstrations to provide visual and hands-on examples of safety practices. This may include demonstrating the proper use of life jackets, emergency signaling devices, and other safety equipment.</a:t>
            </a:r>
          </a:p>
          <a:p>
            <a:endParaRPr lang="en-US" sz="500" dirty="0"/>
          </a:p>
          <a:p>
            <a:r>
              <a:rPr lang="en-US" dirty="0"/>
              <a:t>Evaluation and Feedback:</a:t>
            </a:r>
          </a:p>
          <a:p>
            <a:r>
              <a:rPr lang="en-US" dirty="0"/>
              <a:t>The culture of safety encourages regular evaluation and feedback. Instructors assess the effectiveness of their training sessions and seek input from participants to identify areas for improvement. This feedback loop contributes to ongoing enhancements in safety instruction.</a:t>
            </a:r>
          </a:p>
          <a:p>
            <a:endParaRPr lang="en-US" sz="400" dirty="0"/>
          </a:p>
          <a:p>
            <a:r>
              <a:rPr lang="en-US" dirty="0"/>
              <a:t>Community Outreach:</a:t>
            </a:r>
          </a:p>
          <a:p>
            <a:r>
              <a:rPr lang="en-US" dirty="0"/>
              <a:t>Instructors actively engage in community outreach efforts to educate on safe boating practices. This may involve conducting boating safety classes, workshops, and other events to raise awareness and promote a culture of safety beyond the Auxiliary membership.</a:t>
            </a:r>
          </a:p>
          <a:p>
            <a:endParaRPr lang="en-US" dirty="0"/>
          </a:p>
          <a:p>
            <a:r>
              <a:rPr lang="en-US" dirty="0"/>
              <a:t>By integrating safety principles into instruction and fostering a culture that values continuous learning and improvement, the Coast Guard Auxiliary ensures its members are well-equipped to educate others on safe maritime practices.</a:t>
            </a:r>
          </a:p>
        </p:txBody>
      </p:sp>
      <p:sp>
        <p:nvSpPr>
          <p:cNvPr id="4" name="Slide Number Placeholder 3"/>
          <p:cNvSpPr>
            <a:spLocks noGrp="1"/>
          </p:cNvSpPr>
          <p:nvPr>
            <p:ph type="sldNum" sz="quarter" idx="5"/>
          </p:nvPr>
        </p:nvSpPr>
        <p:spPr/>
        <p:txBody>
          <a:bodyPr/>
          <a:lstStyle/>
          <a:p>
            <a:fld id="{D8AAF4FE-1EC2-41BF-9E1F-1D60F871BC2F}" type="slidenum">
              <a:rPr lang="en-US" smtClean="0"/>
              <a:t>16</a:t>
            </a:fld>
            <a:endParaRPr lang="en-US"/>
          </a:p>
        </p:txBody>
      </p:sp>
    </p:spTree>
    <p:extLst>
      <p:ext uri="{BB962C8B-B14F-4D97-AF65-F5344CB8AC3E}">
        <p14:creationId xmlns:p14="http://schemas.microsoft.com/office/powerpoint/2010/main" val="3563441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Risk management in a classroom setting involves identifying, assessing, and mitigating potential risks to ensure the safety, well-being, and effective students' and instructors' safety, well-being, and effective learning. Here are key considerations for risk management in a classroom:</a:t>
            </a:r>
          </a:p>
          <a:p>
            <a:endParaRPr lang="en-US" sz="500" dirty="0"/>
          </a:p>
          <a:p>
            <a:r>
              <a:rPr lang="en-US" b="1" dirty="0"/>
              <a:t>Physical Safety:</a:t>
            </a:r>
          </a:p>
          <a:p>
            <a:r>
              <a:rPr lang="en-US" dirty="0"/>
              <a:t>Classroom Layout: Arrange furniture and equipment to minimize physical hazards and allow for easy movement.</a:t>
            </a:r>
          </a:p>
          <a:p>
            <a:r>
              <a:rPr lang="en-US" dirty="0"/>
              <a:t>Emergency Exits: Ensure clear and accessible emergency exits.</a:t>
            </a:r>
          </a:p>
          <a:p>
            <a:r>
              <a:rPr lang="en-US" dirty="0"/>
              <a:t>Equipment Safety: Regularly inspect and maintain classroom equipment to prevent accidents.</a:t>
            </a:r>
          </a:p>
          <a:p>
            <a:endParaRPr lang="en-US" sz="500" dirty="0"/>
          </a:p>
          <a:p>
            <a:r>
              <a:rPr lang="en-US" b="1" dirty="0"/>
              <a:t>Health and Wellness:</a:t>
            </a:r>
          </a:p>
          <a:p>
            <a:r>
              <a:rPr lang="en-US" dirty="0"/>
              <a:t>Hygiene Practices: Promote good hygiene practices to prevent the spread of illnesses. This includes handwashing and proper disposal of tissues.</a:t>
            </a:r>
          </a:p>
          <a:p>
            <a:r>
              <a:rPr lang="en-US" dirty="0"/>
              <a:t>First Aid: Have a well-stocked first aid kit and ensure that instructors are trained in basic first aid procedures. If an AED is present, the instructor or aide should know how to use it.</a:t>
            </a:r>
          </a:p>
          <a:p>
            <a:endParaRPr lang="en-US" sz="500" dirty="0"/>
          </a:p>
          <a:p>
            <a:r>
              <a:rPr lang="en-US" b="1" dirty="0"/>
              <a:t>Behavioral Management:</a:t>
            </a:r>
          </a:p>
          <a:p>
            <a:r>
              <a:rPr lang="en-US" dirty="0"/>
              <a:t>Classroom Rules: Clearly communicate and enforce classroom rules to maintain a positive and respectful learning environment.</a:t>
            </a:r>
          </a:p>
          <a:p>
            <a:endParaRPr lang="en-US" sz="500" dirty="0"/>
          </a:p>
          <a:p>
            <a:r>
              <a:rPr lang="en-US" dirty="0"/>
              <a:t>Conflict Resolution: Equip instructors with skills for effective conflict resolution to address interpersonal issues among students.</a:t>
            </a:r>
          </a:p>
          <a:p>
            <a:endParaRPr lang="en-US" sz="500" dirty="0"/>
          </a:p>
          <a:p>
            <a:r>
              <a:rPr lang="en-US" b="1" dirty="0"/>
              <a:t>Digital Safety:</a:t>
            </a:r>
          </a:p>
          <a:p>
            <a:r>
              <a:rPr lang="en-US" dirty="0"/>
              <a:t>Device Security: Implement measures to secure digital devices and protect against unauthorized access.</a:t>
            </a:r>
          </a:p>
          <a:p>
            <a:endParaRPr lang="en-US" sz="500" dirty="0"/>
          </a:p>
          <a:p>
            <a:r>
              <a:rPr lang="en-US" b="1" dirty="0"/>
              <a:t>Emergency Preparedness:</a:t>
            </a:r>
          </a:p>
          <a:p>
            <a:r>
              <a:rPr lang="en-US" dirty="0"/>
              <a:t>Emergency Plans: Develop and regularly review emergency response plans, including procedures for natural disasters and other potential crises.</a:t>
            </a:r>
          </a:p>
          <a:p>
            <a:endParaRPr lang="en-US" sz="500" dirty="0"/>
          </a:p>
          <a:p>
            <a:r>
              <a:rPr lang="en-US" dirty="0"/>
              <a:t>See the infographic on the E-Directorate website at: </a:t>
            </a:r>
            <a:r>
              <a:rPr lang="en-US" dirty="0">
                <a:hlinkClick r:id="rId3"/>
              </a:rPr>
              <a:t>http://edept.cgaux.org/pdf/Classroom%20Safety%20Checklist.pdf</a:t>
            </a:r>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17</a:t>
            </a:fld>
            <a:endParaRPr lang="en-US"/>
          </a:p>
        </p:txBody>
      </p:sp>
    </p:spTree>
    <p:extLst>
      <p:ext uri="{BB962C8B-B14F-4D97-AF65-F5344CB8AC3E}">
        <p14:creationId xmlns:p14="http://schemas.microsoft.com/office/powerpoint/2010/main" val="151221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quote "Continuous improvement is better than delayed perfection" is often attributed to Mark Twain, although there is some debate about its origin. Regardless of the source, the quote’s meaning is clear and relevant in various contexts.</a:t>
            </a:r>
          </a:p>
          <a:p>
            <a:endParaRPr lang="en-US" dirty="0"/>
          </a:p>
          <a:p>
            <a:r>
              <a:rPr lang="en-US" dirty="0"/>
              <a:t>The quote emphasizes the value of ongoing progress and gradually refining things rather than waiting for a perfect outcome. It suggests that constant, incremental improvements are preferable to striving for absolute perfection, which may result in delays or inaction.</a:t>
            </a:r>
          </a:p>
          <a:p>
            <a:endParaRPr lang="en-US" dirty="0"/>
          </a:p>
          <a:p>
            <a:r>
              <a:rPr lang="en-US" dirty="0"/>
              <a:t>In a practical sense, it encourages individuals and organizations to focus on making consistent strides toward improvement rather than getting bogged down by pursuing an idealized, flawless result. It acknowledges that perfection may be elusive and time-consuming and that the pursuit of continuous improvement allows for adaptability, learning from mistakes, and evolving over time.</a:t>
            </a:r>
          </a:p>
          <a:p>
            <a:endParaRPr lang="en-US" dirty="0"/>
          </a:p>
          <a:p>
            <a:r>
              <a:rPr lang="en-US" dirty="0"/>
              <a:t>This mindset is particularly relevant in the Coast Guard Auxiliary and our instructors, where the emphasis is on learning from experience, making adjustments, and steadily moving forward rather than waiting for an impractical level of perfection that may never be achieved.</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18</a:t>
            </a:fld>
            <a:endParaRPr lang="en-US"/>
          </a:p>
        </p:txBody>
      </p:sp>
    </p:spTree>
    <p:extLst>
      <p:ext uri="{BB962C8B-B14F-4D97-AF65-F5344CB8AC3E}">
        <p14:creationId xmlns:p14="http://schemas.microsoft.com/office/powerpoint/2010/main" val="3734413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We must reassess our teaching techniques and lesson plans constantly. Besides using lesson plans for all classes you teach, update those lesson plans with lessons learned.</a:t>
            </a:r>
          </a:p>
          <a:p>
            <a:endParaRPr lang="en-US" dirty="0"/>
          </a:p>
          <a:p>
            <a:r>
              <a:rPr lang="en-US" dirty="0"/>
              <a:t>Ask other flotilla Instructors to give you a critique of your instruction. Ideally, in a classroom setting, set up a smartphone to record your class instruction. Similarly, in a virtual environment, enable the record function. You will be amazed at how much you can learn about your instructional techniques and easily pinpoint areas that require improvement.</a:t>
            </a:r>
          </a:p>
          <a:p>
            <a:endParaRPr lang="en-US" dirty="0"/>
          </a:p>
          <a:p>
            <a:r>
              <a:rPr lang="en-US" dirty="0"/>
              <a:t>Take advantage of any and all training opportunities that will further your knowledge of the subjects you want to teach or mentor.</a:t>
            </a:r>
          </a:p>
          <a:p>
            <a:endParaRPr lang="en-US" dirty="0"/>
          </a:p>
          <a:p>
            <a:r>
              <a:rPr lang="en-US" dirty="0"/>
              <a:t>To help instructors and would-be instructors get the best training possible, the E-Directorate will be updating the Instructor Development (ID2020) with an ID2025 course that should be available within the first quarter of 2025. All instructors will be encouraged to upgrade their skills by learning the material in this updated version.</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19</a:t>
            </a:fld>
            <a:endParaRPr lang="en-US"/>
          </a:p>
        </p:txBody>
      </p:sp>
    </p:spTree>
    <p:extLst>
      <p:ext uri="{BB962C8B-B14F-4D97-AF65-F5344CB8AC3E}">
        <p14:creationId xmlns:p14="http://schemas.microsoft.com/office/powerpoint/2010/main" val="380881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Whether we’re instructors in public education or member training, we’re involved with teaching and mentoring.</a:t>
            </a:r>
          </a:p>
          <a:p>
            <a:endParaRPr lang="en-US" dirty="0"/>
          </a:p>
          <a:p>
            <a:r>
              <a:rPr lang="en-US" dirty="0"/>
              <a:t>Furthermore, many flotilla members who are not instructors serve as mentors to new members, assist at classes, do vessel safety checks, and help recruit.</a:t>
            </a:r>
          </a:p>
          <a:p>
            <a:endParaRPr lang="en-US" dirty="0"/>
          </a:p>
          <a:p>
            <a:r>
              <a:rPr lang="en-US" dirty="0"/>
              <a:t>This workshop is for all members!</a:t>
            </a:r>
          </a:p>
          <a:p>
            <a:endParaRPr lang="en-US" dirty="0"/>
          </a:p>
          <a:p>
            <a:r>
              <a:rPr lang="en-US" dirty="0"/>
              <a:t>This workshop is suggested for all members of the Coast Guard Auxiliary, regardless of their specific roles or responsibilities. This could be particularly beneficial for members who are interested in developing their leadership skills, improving their communication abilities, or simply expanding their knowledge and expertise.</a:t>
            </a:r>
          </a:p>
          <a:p>
            <a:endParaRPr lang="en-US" dirty="0"/>
          </a:p>
          <a:p>
            <a:r>
              <a:rPr lang="en-US" dirty="0"/>
              <a:t>The CG Auxiliary Instructor Workshop is a valuable opportunity for a wide range of members within the organization, particularly those involved in education, training, and mentoring. By attending this workshop, participants can enhance their skills, improve their effectiveness, and contribute to the overall success of the Coast Guard Auxiliary.</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a:t>
            </a:fld>
            <a:endParaRPr lang="en-US"/>
          </a:p>
        </p:txBody>
      </p:sp>
    </p:spTree>
    <p:extLst>
      <p:ext uri="{BB962C8B-B14F-4D97-AF65-F5344CB8AC3E}">
        <p14:creationId xmlns:p14="http://schemas.microsoft.com/office/powerpoint/2010/main" val="378719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These are essential topics. These apply to both Public Education and Member Training classes.</a:t>
            </a:r>
          </a:p>
          <a:p>
            <a:endParaRPr lang="en-US" sz="500" dirty="0"/>
          </a:p>
          <a:p>
            <a:pPr marL="176627" indent="-176627">
              <a:buFont typeface="Arial" panose="020B0604020202020204" pitchFamily="34" charset="0"/>
              <a:buChar char="•"/>
            </a:pPr>
            <a:r>
              <a:rPr lang="en-US" dirty="0"/>
              <a:t>Can everyone in the room see the screen or whiteboard? The instructor needs to walk around the room while setting up and make sure.</a:t>
            </a:r>
          </a:p>
          <a:p>
            <a:endParaRPr lang="en-US" sz="500" dirty="0"/>
          </a:p>
          <a:p>
            <a:pPr marL="176627" indent="-176627">
              <a:buFont typeface="Arial" panose="020B0604020202020204" pitchFamily="34" charset="0"/>
              <a:buChar char="•"/>
            </a:pPr>
            <a:r>
              <a:rPr lang="en-US" dirty="0"/>
              <a:t>Is the room set up to make facilitation and learning more accessible? Many feel that “U” shaped table arrangements are better suited for discussions than the traditional “classroom” style of tables in rows. Can the instructor freely circulate around the room and interact with the class?</a:t>
            </a:r>
          </a:p>
          <a:p>
            <a:endParaRPr lang="en-US" sz="500" dirty="0"/>
          </a:p>
          <a:p>
            <a:pPr marL="176627" indent="-176627">
              <a:buFont typeface="Arial" panose="020B0604020202020204" pitchFamily="34" charset="0"/>
              <a:buChar char="•"/>
            </a:pPr>
            <a:r>
              <a:rPr lang="en-US" dirty="0"/>
              <a:t>How can you make the material in the class as close to the participant’s real-life boating experiences as possible? Use hands-on exercises that get the class involved in doing. Get the class involved through discussion. There is a wealth of experience within every group; a good instructor will realize and capitalize on that.</a:t>
            </a:r>
          </a:p>
          <a:p>
            <a:endParaRPr lang="en-US" sz="500" dirty="0"/>
          </a:p>
          <a:p>
            <a:pPr marL="176627" indent="-176627">
              <a:buFont typeface="Arial" panose="020B0604020202020204" pitchFamily="34" charset="0"/>
              <a:buChar char="•"/>
            </a:pPr>
            <a:r>
              <a:rPr lang="en-US" dirty="0"/>
              <a:t>Humor as an icebreaker works well. Use it tastefully and never at anyone in the class’s expense.</a:t>
            </a:r>
          </a:p>
          <a:p>
            <a:endParaRPr lang="en-US" sz="400" dirty="0"/>
          </a:p>
          <a:p>
            <a:pPr marL="176627" indent="-176627">
              <a:buFont typeface="Arial" panose="020B0604020202020204" pitchFamily="34" charset="0"/>
              <a:buChar char="•"/>
            </a:pPr>
            <a:r>
              <a:rPr lang="en-US" dirty="0"/>
              <a:t>Use other “subject matter experts.” Firefighters, EMTs, Harbor Patrol, Park Rangers, sailing instructors, active-duty Coast Guard, and others are excellent resources who can bring a depth of knowledge to the session. </a:t>
            </a:r>
          </a:p>
          <a:p>
            <a:endParaRPr lang="en-US" sz="400" dirty="0"/>
          </a:p>
          <a:p>
            <a:pPr marL="176627" indent="-176627">
              <a:buFont typeface="Arial" panose="020B0604020202020204" pitchFamily="34" charset="0"/>
              <a:buChar char="•"/>
            </a:pPr>
            <a:r>
              <a:rPr lang="en-US" dirty="0"/>
              <a:t>You’ve heard the expression, “If it’s not in AUXDATA II, it didn’t happen.” Send the appropriate 7030s to your FSO-IS to record your hard work in MT or PE. Even better, get familiar with AUXDATA II and complete the entries directly yourself. Or follow district or division policy.</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20</a:t>
            </a:fld>
            <a:endParaRPr lang="en-US"/>
          </a:p>
        </p:txBody>
      </p:sp>
    </p:spTree>
    <p:extLst>
      <p:ext uri="{BB962C8B-B14F-4D97-AF65-F5344CB8AC3E}">
        <p14:creationId xmlns:p14="http://schemas.microsoft.com/office/powerpoint/2010/main" val="2544240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With a view toward continuous improvement and the value of lessons learned, the E-Directorate will update ID2020 in the first quarter of 2025 to ID2025. </a:t>
            </a:r>
          </a:p>
          <a:p>
            <a:endParaRPr lang="en-US" dirty="0"/>
          </a:p>
          <a:p>
            <a:r>
              <a:rPr lang="en-US" dirty="0"/>
              <a:t>The emphasis of the course will still be on the practical aspects of Auxiliary instruction. But the material will be supplemented with concrete examples, sample questions to use in a classroom, and more information on virtual classrooms using platforms like Zoom, Webex, and Teams. </a:t>
            </a:r>
          </a:p>
          <a:p>
            <a:endParaRPr lang="en-US" dirty="0"/>
          </a:p>
          <a:p>
            <a:r>
              <a:rPr lang="en-US" dirty="0"/>
              <a:t>ID2025 will build on ID2020 and will take advantage of five years of use that trained many new Auxiliary instructors.</a:t>
            </a:r>
          </a:p>
        </p:txBody>
      </p:sp>
      <p:sp>
        <p:nvSpPr>
          <p:cNvPr id="4" name="Slide Number Placeholder 3"/>
          <p:cNvSpPr>
            <a:spLocks noGrp="1"/>
          </p:cNvSpPr>
          <p:nvPr>
            <p:ph type="sldNum" sz="quarter" idx="5"/>
          </p:nvPr>
        </p:nvSpPr>
        <p:spPr/>
        <p:txBody>
          <a:bodyPr/>
          <a:lstStyle/>
          <a:p>
            <a:fld id="{D8AAF4FE-1EC2-41BF-9E1F-1D60F871BC2F}" type="slidenum">
              <a:rPr lang="en-US" smtClean="0"/>
              <a:t>21</a:t>
            </a:fld>
            <a:endParaRPr lang="en-US"/>
          </a:p>
        </p:txBody>
      </p:sp>
    </p:spTree>
    <p:extLst>
      <p:ext uri="{BB962C8B-B14F-4D97-AF65-F5344CB8AC3E}">
        <p14:creationId xmlns:p14="http://schemas.microsoft.com/office/powerpoint/2010/main" val="14948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The Commodore Daniel Maxim Award for Excellence in Education was established to motivate and inspire the entire Instructor cadre to reach beyond the comfortable or ordinary to achieve the extraordinary. Some of the goals of the Award are to increase the diversity of courses offered by flotillas and additional numbers of classes offered; to improve Public Education and Member Training Instructor effectiveness and performance; to improve mentorship of newer or lesser experienced Instructors; to develop new and innovative teaching methods and techniques; to develop new and innovative teaching aids.</a:t>
            </a:r>
          </a:p>
          <a:p>
            <a:endParaRPr lang="en-US" sz="500" dirty="0"/>
          </a:p>
          <a:p>
            <a:r>
              <a:rPr lang="en-US" dirty="0"/>
              <a:t>Visit the E-Directorate website for examples of past winners’ submission packages and award templates for division and flotilla candidates. A best practice that has been suggested is that a flotilla compile a list of their best candidate(s) with bullet points of their assets as instructors. Work with the DSO-PE to see about fleshing out the package for actual development into an award submission.</a:t>
            </a:r>
          </a:p>
          <a:p>
            <a:endParaRPr lang="en-US" sz="500" dirty="0"/>
          </a:p>
          <a:p>
            <a:r>
              <a:rPr lang="en-US" dirty="0"/>
              <a:t>The Commodore Daniel Maxim Award for Excellence in Education material is found at:</a:t>
            </a:r>
          </a:p>
          <a:p>
            <a:r>
              <a:rPr lang="en-US" dirty="0">
                <a:hlinkClick r:id="rId3"/>
              </a:rPr>
              <a:t>http://wow.uscgaux.info/content.php?unit=E-DEPT&amp;category=maxim-award</a:t>
            </a:r>
            <a:endParaRPr lang="en-US" dirty="0"/>
          </a:p>
          <a:p>
            <a:endParaRPr lang="en-US" sz="500" dirty="0"/>
          </a:p>
          <a:p>
            <a:r>
              <a:rPr lang="en-US" dirty="0"/>
              <a:t>Flotillas should consider assembling a team now to begin accumulating supporting documentation for the number of courses taught, the number of graduates, the variety of courses taught, and all other data and testimonials deemed pertinent to preparing the nominee package. Flotilla nomination packages will be due to their DSO-PE on February 28. </a:t>
            </a:r>
          </a:p>
          <a:p>
            <a:r>
              <a:rPr lang="en-US" sz="500" dirty="0"/>
              <a:t> </a:t>
            </a:r>
          </a:p>
          <a:p>
            <a:r>
              <a:rPr lang="en-US" dirty="0"/>
              <a:t>NOTE: Schedule</a:t>
            </a:r>
          </a:p>
          <a:p>
            <a:r>
              <a:rPr lang="en-US" dirty="0"/>
              <a:t>Package from flotillas to DSO-PE: 28Feb.</a:t>
            </a:r>
          </a:p>
          <a:p>
            <a:r>
              <a:rPr lang="en-US" dirty="0"/>
              <a:t>The district selected package to Dir-E and Dir-Ed: 30 Apr.</a:t>
            </a:r>
          </a:p>
          <a:p>
            <a:endParaRPr lang="en-US" sz="500" dirty="0"/>
          </a:p>
          <a:p>
            <a:r>
              <a:rPr lang="en-US" dirty="0"/>
              <a:t>NOTE: Eligibility</a:t>
            </a:r>
          </a:p>
          <a:p>
            <a:r>
              <a:rPr lang="en-US" dirty="0"/>
              <a:t>All instructors in the CG Auxiliary are eligible if nominated for the Maxim Award except a prior National Prize Winner or a member of the Public Education Directorate.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22</a:t>
            </a:fld>
            <a:endParaRPr lang="en-US"/>
          </a:p>
        </p:txBody>
      </p:sp>
    </p:spTree>
    <p:extLst>
      <p:ext uri="{BB962C8B-B14F-4D97-AF65-F5344CB8AC3E}">
        <p14:creationId xmlns:p14="http://schemas.microsoft.com/office/powerpoint/2010/main" val="2850933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The E-Directorate has created two additional award certificates to recognize your hard work and dedication to teaching. These new certificates acknowledge the sheer number of instruction hours that instructors have logged in a single year. The current Auxiliary Annual PE Service Performance ribbon recognizes those who have completed 30 hours of instruction. But we all know that there are some instructors out there who go way beyond that mark. Those instructors will be rewarded with the prestigious E-Directorate Golden Key Award for any combination of 50 lead hours of Public Education and/or Member Training instruction!</a:t>
            </a:r>
          </a:p>
          <a:p>
            <a:endParaRPr lang="en-US" dirty="0"/>
          </a:p>
          <a:p>
            <a:r>
              <a:rPr lang="en-US" dirty="0"/>
              <a:t>For those truly exceptional instructors who have gone the extra mile, there's the illustrious E-Directorate Lighthouse Award. This award is reserved for instructors who have put in an incredible combination of 100 PE and/or MT lead hours. It's an achievement that shines like a beacon in the night, guiding others toward excellence.</a:t>
            </a:r>
          </a:p>
          <a:p>
            <a:endParaRPr lang="en-US" dirty="0"/>
          </a:p>
          <a:p>
            <a:r>
              <a:rPr lang="en-US" dirty="0"/>
              <a:t>If you're an instructor who's been working tirelessly, pushing yourself to new heights, then these awards are for you. These awards let the world know that you're a true superstar in the field of teaching and that your dedication and hard work have not gone unnoticed. This is a marvelous opportunity to be recognized for your extraordinary commitment to education. If you're ready to shine bright like a lighthouse or unlock the golden door to success, start putting in those lead hours and let the Education Directorate reward you for your hard work and dedication!</a:t>
            </a:r>
          </a:p>
          <a:p>
            <a:endParaRPr lang="en-US" dirty="0"/>
          </a:p>
          <a:p>
            <a:r>
              <a:rPr lang="en-US" dirty="0"/>
              <a:t>Whether you're striving for the Golden Key or the Lighthouse Award, you know you're part of an elite group of instructors who are making a real difference in the world. Get ready to shine because the Education Directorate has just turned up the excitement factor to 11!</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23</a:t>
            </a:fld>
            <a:endParaRPr lang="en-US"/>
          </a:p>
        </p:txBody>
      </p:sp>
    </p:spTree>
    <p:extLst>
      <p:ext uri="{BB962C8B-B14F-4D97-AF65-F5344CB8AC3E}">
        <p14:creationId xmlns:p14="http://schemas.microsoft.com/office/powerpoint/2010/main" val="2027770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The following mission activity code descriptions have been updated to clarify the reporting of efforts related to the Auxiliary Public Education mission:</a:t>
            </a:r>
          </a:p>
          <a:p>
            <a:r>
              <a:rPr lang="en-US" sz="500" dirty="0"/>
              <a:t> </a:t>
            </a:r>
          </a:p>
          <a:p>
            <a:r>
              <a:rPr lang="en-US" dirty="0"/>
              <a:t>14A Boat America</a:t>
            </a:r>
          </a:p>
          <a:p>
            <a:r>
              <a:rPr lang="en-US" dirty="0"/>
              <a:t>14B Boating Skills &amp; Seamanship</a:t>
            </a:r>
          </a:p>
          <a:p>
            <a:r>
              <a:rPr lang="en-US" dirty="0"/>
              <a:t>14C Sailing Skills &amp; Seamanship</a:t>
            </a:r>
          </a:p>
          <a:p>
            <a:r>
              <a:rPr lang="en-US" dirty="0"/>
              <a:t>14D GPS for Navigators</a:t>
            </a:r>
          </a:p>
          <a:p>
            <a:r>
              <a:rPr lang="en-US" dirty="0"/>
              <a:t>14E Weekend Navigator</a:t>
            </a:r>
          </a:p>
          <a:p>
            <a:r>
              <a:rPr lang="en-US" dirty="0"/>
              <a:t>14F Youth Courses</a:t>
            </a:r>
          </a:p>
          <a:p>
            <a:r>
              <a:rPr lang="en-US" dirty="0"/>
              <a:t>14G Other</a:t>
            </a:r>
          </a:p>
          <a:p>
            <a:r>
              <a:rPr lang="en-US" dirty="0"/>
              <a:t>14H State</a:t>
            </a:r>
          </a:p>
          <a:p>
            <a:r>
              <a:rPr lang="en-US" dirty="0"/>
              <a:t>14J Paddlesports America</a:t>
            </a:r>
          </a:p>
          <a:p>
            <a:r>
              <a:rPr lang="en-US" dirty="0"/>
              <a:t>14K </a:t>
            </a:r>
            <a:r>
              <a:rPr lang="en-US" dirty="0" err="1"/>
              <a:t>Navegando</a:t>
            </a:r>
            <a:r>
              <a:rPr lang="en-US" dirty="0"/>
              <a:t> America</a:t>
            </a:r>
          </a:p>
          <a:p>
            <a:r>
              <a:rPr lang="en-US" dirty="0"/>
              <a:t>14M Paddlers Guide to Safety</a:t>
            </a:r>
          </a:p>
          <a:p>
            <a:r>
              <a:rPr lang="en-US" dirty="0"/>
              <a:t>14N Intro to Basic Boating Safety</a:t>
            </a:r>
          </a:p>
          <a:p>
            <a:r>
              <a:rPr lang="en-US" dirty="0"/>
              <a:t>14P Suddenly in Command</a:t>
            </a:r>
          </a:p>
          <a:p>
            <a:r>
              <a:rPr lang="en-US" dirty="0"/>
              <a:t>14R Waterfowl Hunting &amp; Boating Safety</a:t>
            </a:r>
          </a:p>
          <a:p>
            <a:r>
              <a:rPr lang="en-US" dirty="0"/>
              <a:t>14S Kids and Paddlecraft</a:t>
            </a:r>
          </a:p>
          <a:p>
            <a:r>
              <a:rPr lang="en-US" dirty="0"/>
              <a:t>14T Boats 'N Kids</a:t>
            </a:r>
          </a:p>
          <a:p>
            <a:r>
              <a:rPr lang="en-US" dirty="0"/>
              <a:t>14U Waypoints</a:t>
            </a:r>
          </a:p>
          <a:p>
            <a:r>
              <a:rPr lang="en-US" dirty="0"/>
              <a:t>14V </a:t>
            </a:r>
            <a:r>
              <a:rPr lang="en-US" dirty="0" err="1"/>
              <a:t>Introduccion</a:t>
            </a:r>
            <a:r>
              <a:rPr lang="en-US" dirty="0"/>
              <a:t> </a:t>
            </a:r>
            <a:r>
              <a:rPr lang="en-US" dirty="0" err="1"/>
              <a:t>Seguridad</a:t>
            </a:r>
            <a:r>
              <a:rPr lang="en-US" dirty="0"/>
              <a:t> </a:t>
            </a:r>
            <a:r>
              <a:rPr lang="en-US" dirty="0" err="1"/>
              <a:t>Navegacion</a:t>
            </a:r>
            <a:endParaRPr lang="en-US" dirty="0"/>
          </a:p>
          <a:p>
            <a:r>
              <a:rPr lang="en-US" dirty="0"/>
              <a:t>14W Personal Watercraft Course</a:t>
            </a:r>
          </a:p>
          <a:p>
            <a:endParaRPr lang="en-US" dirty="0"/>
          </a:p>
          <a:p>
            <a:r>
              <a:rPr lang="en-US" dirty="0"/>
              <a:t>There is now a drop-down box to indicate if the class is in-person, virtual, or hybrid. This was implemented to help the E-Directorate provide valid data in various reports to support requests from multiple agencies.</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24</a:t>
            </a:fld>
            <a:endParaRPr lang="en-US"/>
          </a:p>
        </p:txBody>
      </p:sp>
    </p:spTree>
    <p:extLst>
      <p:ext uri="{BB962C8B-B14F-4D97-AF65-F5344CB8AC3E}">
        <p14:creationId xmlns:p14="http://schemas.microsoft.com/office/powerpoint/2010/main" val="165992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pPr marL="167080" indent="-167080">
              <a:buFont typeface="Arial" panose="020B0604020202020204" pitchFamily="34" charset="0"/>
              <a:buChar char="•"/>
            </a:pPr>
            <a:r>
              <a:rPr lang="en-US" altLang="en-US" sz="1100" dirty="0">
                <a:cs typeface="Arial" panose="020B0604020202020204" pitchFamily="34" charset="0"/>
              </a:rPr>
              <a:t>During Vessel Safety Checks (VSCs) and Recreational Boating Safety (RBS) Program Visits:</a:t>
            </a:r>
          </a:p>
          <a:p>
            <a:pPr marL="1058175" lvl="2" indent="-167080">
              <a:buFont typeface="Arial" panose="020B0604020202020204" pitchFamily="34" charset="0"/>
              <a:buChar char="•"/>
            </a:pPr>
            <a:r>
              <a:rPr lang="en-US" altLang="en-US" sz="1100" dirty="0">
                <a:cs typeface="Arial" panose="020B0604020202020204" pitchFamily="34" charset="0"/>
              </a:rPr>
              <a:t>Go with the Vessel Examiner (VE) or Program Visitor (PV) or provide schedules.</a:t>
            </a:r>
          </a:p>
          <a:p>
            <a:pPr marL="167080" indent="-167080">
              <a:buFont typeface="Arial" panose="020B0604020202020204" pitchFamily="34" charset="0"/>
              <a:buChar char="•"/>
            </a:pPr>
            <a:r>
              <a:rPr lang="en-US" altLang="en-US" sz="1100" dirty="0">
                <a:cs typeface="Arial" panose="020B0604020202020204" pitchFamily="34" charset="0"/>
              </a:rPr>
              <a:t>Conduct a media blitz:</a:t>
            </a:r>
          </a:p>
          <a:p>
            <a:pPr marL="1058175" lvl="2" indent="-167080">
              <a:buFont typeface="Arial" panose="020B0604020202020204" pitchFamily="34" charset="0"/>
              <a:buChar char="•"/>
            </a:pPr>
            <a:r>
              <a:rPr lang="en-US" altLang="en-US" sz="1100" dirty="0">
                <a:cs typeface="Arial" panose="020B0604020202020204" pitchFamily="34" charset="0"/>
              </a:rPr>
              <a:t>The Flotilla Staff Officer-Public Affairs (FSO-PA) can help.</a:t>
            </a:r>
          </a:p>
          <a:p>
            <a:pPr marL="167080" indent="-167080">
              <a:buFont typeface="Arial" panose="020B0604020202020204" pitchFamily="34" charset="0"/>
              <a:buChar char="•"/>
            </a:pPr>
            <a:r>
              <a:rPr lang="en-US" altLang="en-US" sz="1100" dirty="0">
                <a:cs typeface="Arial" panose="020B0604020202020204" pitchFamily="34" charset="0"/>
              </a:rPr>
              <a:t>Tell the world - use the Web:</a:t>
            </a:r>
          </a:p>
          <a:p>
            <a:pPr marL="1058175" lvl="2" indent="-167080">
              <a:buFont typeface="Arial" panose="020B0604020202020204" pitchFamily="34" charset="0"/>
              <a:buChar char="•"/>
            </a:pPr>
            <a:r>
              <a:rPr lang="en-US" altLang="en-US" sz="1100" dirty="0">
                <a:cs typeface="Arial" panose="020B0604020202020204" pitchFamily="34" charset="0"/>
              </a:rPr>
              <a:t>Post your schedule on your website and keep it current.</a:t>
            </a:r>
          </a:p>
          <a:p>
            <a:pPr marL="1058175" lvl="2" indent="-167080">
              <a:buFont typeface="Arial" panose="020B0604020202020204" pitchFamily="34" charset="0"/>
              <a:buChar char="•"/>
            </a:pPr>
            <a:r>
              <a:rPr lang="en-US" altLang="en-US" sz="1100" dirty="0">
                <a:cs typeface="Arial" panose="020B0604020202020204" pitchFamily="34" charset="0"/>
              </a:rPr>
              <a:t>Social Media presence</a:t>
            </a:r>
          </a:p>
          <a:p>
            <a:pPr marL="1058175" lvl="2" indent="-167080">
              <a:buFont typeface="Arial" panose="020B0604020202020204" pitchFamily="34" charset="0"/>
              <a:buChar char="•"/>
            </a:pPr>
            <a:r>
              <a:rPr lang="en-US" altLang="en-US" sz="1100" dirty="0">
                <a:cs typeface="Arial" panose="020B0604020202020204" pitchFamily="34" charset="0"/>
              </a:rPr>
              <a:t>Fill out the 7023 form for all courses offered</a:t>
            </a:r>
          </a:p>
          <a:p>
            <a:pPr marL="167080" indent="-167080">
              <a:buFont typeface="Arial" panose="020B0604020202020204" pitchFamily="34" charset="0"/>
              <a:buChar char="•"/>
            </a:pPr>
            <a:r>
              <a:rPr lang="en-US" altLang="en-US" sz="1100" dirty="0">
                <a:cs typeface="Arial" panose="020B0604020202020204" pitchFamily="34" charset="0"/>
              </a:rPr>
              <a:t>Talk it up:</a:t>
            </a:r>
          </a:p>
          <a:p>
            <a:pPr marL="1058175" lvl="2" indent="-167080">
              <a:buFont typeface="Arial" panose="020B0604020202020204" pitchFamily="34" charset="0"/>
              <a:buChar char="•"/>
            </a:pPr>
            <a:r>
              <a:rPr lang="en-US" altLang="en-US" sz="1100" dirty="0">
                <a:cs typeface="Arial" panose="020B0604020202020204" pitchFamily="34" charset="0"/>
              </a:rPr>
              <a:t>Tell everyone you meet.</a:t>
            </a:r>
          </a:p>
          <a:p>
            <a:pPr marL="167080" indent="-167080">
              <a:buFont typeface="Arial" panose="020B0604020202020204" pitchFamily="34" charset="0"/>
              <a:buChar char="•"/>
            </a:pPr>
            <a:r>
              <a:rPr lang="en-US" altLang="en-US" sz="1100" dirty="0">
                <a:cs typeface="Arial" panose="020B0604020202020204" pitchFamily="34" charset="0"/>
              </a:rPr>
              <a:t>Sign them up at boat shows:</a:t>
            </a:r>
          </a:p>
          <a:p>
            <a:pPr marL="1058175" lvl="2" indent="-167080">
              <a:buFont typeface="Arial" panose="020B0604020202020204" pitchFamily="34" charset="0"/>
              <a:buChar char="•"/>
            </a:pPr>
            <a:r>
              <a:rPr lang="en-US" altLang="en-US" sz="1100" dirty="0">
                <a:cs typeface="Arial" panose="020B0604020202020204" pitchFamily="34" charset="0"/>
              </a:rPr>
              <a:t>Don’t just hand out schedules; sign them up on the spot! </a:t>
            </a:r>
            <a:r>
              <a:rPr lang="en-US" sz="1100" dirty="0">
                <a:cs typeface="Arial" panose="020B0604020202020204" pitchFamily="34" charset="0"/>
              </a:rPr>
              <a:t>Use your laptop to key their information while they wait!</a:t>
            </a:r>
            <a:endParaRPr lang="en-US" altLang="en-US" sz="1100" dirty="0">
              <a:cs typeface="Arial" panose="020B0604020202020204" pitchFamily="34" charset="0"/>
            </a:endParaRPr>
          </a:p>
          <a:p>
            <a:pPr marL="1058175" lvl="2" indent="-167080">
              <a:buFont typeface="Arial" panose="020B0604020202020204" pitchFamily="34" charset="0"/>
              <a:buChar char="•"/>
            </a:pPr>
            <a:r>
              <a:rPr lang="en-US" altLang="en-US" sz="1100" dirty="0">
                <a:cs typeface="Arial" panose="020B0604020202020204" pitchFamily="34" charset="0"/>
              </a:rPr>
              <a:t>Collect course fees and give receipts.</a:t>
            </a:r>
          </a:p>
          <a:p>
            <a:pPr marL="1058175" lvl="2" indent="-167080">
              <a:buFont typeface="Arial" panose="020B0604020202020204" pitchFamily="34" charset="0"/>
              <a:buChar char="•"/>
            </a:pPr>
            <a:r>
              <a:rPr lang="en-US" altLang="en-US" sz="1100" dirty="0">
                <a:cs typeface="Arial" panose="020B0604020202020204" pitchFamily="34" charset="0"/>
              </a:rPr>
              <a:t>Consider a raffle for a free PE class.</a:t>
            </a:r>
          </a:p>
          <a:p>
            <a:pPr marL="1503721" lvl="3" indent="-167080">
              <a:buFont typeface="Arial" panose="020B0604020202020204" pitchFamily="34" charset="0"/>
              <a:buChar char="•"/>
            </a:pPr>
            <a:r>
              <a:rPr lang="en-US" altLang="en-US" sz="1100" dirty="0">
                <a:cs typeface="Arial" panose="020B0604020202020204" pitchFamily="34" charset="0"/>
              </a:rPr>
              <a:t>More people will enter their names.</a:t>
            </a:r>
          </a:p>
          <a:p>
            <a:pPr marL="1503721" lvl="3" indent="-167080">
              <a:buFont typeface="Arial" panose="020B0604020202020204" pitchFamily="34" charset="0"/>
              <a:buChar char="•"/>
            </a:pPr>
            <a:r>
              <a:rPr lang="en-US" altLang="en-US" sz="1100" dirty="0">
                <a:cs typeface="Arial" panose="020B0604020202020204" pitchFamily="34" charset="0"/>
              </a:rPr>
              <a:t>Use as contacts later for classes.</a:t>
            </a:r>
          </a:p>
          <a:p>
            <a:pPr eaLnBrk="1" hangingPunct="1"/>
            <a:r>
              <a:rPr lang="en-US" altLang="en-US" sz="1100" dirty="0"/>
              <a:t>When promoting PE classes, making the registration and course payment as frictionless and seamless as possible is essential. There are numerous programs/applications that flotillas have used successfully. Some of these are:</a:t>
            </a:r>
            <a:endParaRPr lang="en-US" altLang="en-US" sz="400" dirty="0"/>
          </a:p>
          <a:p>
            <a:pPr marL="167080" indent="-167080">
              <a:buFont typeface="Arial" panose="020B0604020202020204" pitchFamily="34" charset="0"/>
              <a:buChar char="•"/>
            </a:pPr>
            <a:r>
              <a:rPr lang="en-US" altLang="en-US" sz="1100" dirty="0"/>
              <a:t>Eventbrite</a:t>
            </a:r>
          </a:p>
          <a:p>
            <a:pPr marL="167080" indent="-167080">
              <a:buFont typeface="Arial" panose="020B0604020202020204" pitchFamily="34" charset="0"/>
              <a:buChar char="•"/>
            </a:pPr>
            <a:r>
              <a:rPr lang="en-US" altLang="en-US" sz="1100" dirty="0" err="1"/>
              <a:t>SignUpGenius</a:t>
            </a:r>
            <a:endParaRPr lang="en-US" altLang="en-US" sz="1100" dirty="0"/>
          </a:p>
          <a:p>
            <a:pPr marL="167080" indent="-167080">
              <a:buFont typeface="Arial" panose="020B0604020202020204" pitchFamily="34" charset="0"/>
              <a:buChar char="•"/>
            </a:pPr>
            <a:r>
              <a:rPr lang="en-US" altLang="en-US" sz="1100" dirty="0"/>
              <a:t>Google Forms</a:t>
            </a:r>
          </a:p>
          <a:p>
            <a:pPr marL="167080" indent="-167080">
              <a:buFont typeface="Arial" panose="020B0604020202020204" pitchFamily="34" charset="0"/>
              <a:buChar char="•"/>
            </a:pPr>
            <a:r>
              <a:rPr lang="en-US" altLang="en-US" sz="1100" dirty="0"/>
              <a:t>PayPal</a:t>
            </a:r>
          </a:p>
          <a:p>
            <a:pPr marL="167080" indent="-167080">
              <a:buFont typeface="Arial" panose="020B0604020202020204" pitchFamily="34" charset="0"/>
              <a:buChar char="•"/>
            </a:pPr>
            <a:r>
              <a:rPr lang="en-US" altLang="en-US" sz="1100" dirty="0"/>
              <a:t>Square</a:t>
            </a:r>
          </a:p>
          <a:p>
            <a:pPr marL="167080" indent="-167080">
              <a:buFont typeface="Arial" panose="020B0604020202020204" pitchFamily="34" charset="0"/>
              <a:buChar char="•"/>
            </a:pPr>
            <a:endParaRPr lang="en-US" altLang="en-US" sz="300" dirty="0"/>
          </a:p>
          <a:p>
            <a:r>
              <a:rPr lang="en-US" altLang="en-US" sz="1100" dirty="0"/>
              <a:t>Collecting payment up front greatly enhances the probability that the students will attend the class. Make this a good customer service experience for the student if they have a conflict and must change dates or give them a refund if that is the right thing to do. Approach the experience from the student’s point of view when you set up your system to handle payments and registration. Make it as friction-free and easy as possible.</a:t>
            </a:r>
          </a:p>
          <a:p>
            <a:pPr marL="167080" indent="-167080">
              <a:buFont typeface="Arial" panose="020B0604020202020204" pitchFamily="34" charset="0"/>
              <a:buChar char="•"/>
            </a:pPr>
            <a:endParaRPr lang="en-US" altLang="en-US" sz="400" dirty="0"/>
          </a:p>
          <a:p>
            <a:pPr eaLnBrk="1" hangingPunct="1"/>
            <a:r>
              <a:rPr lang="en-US" altLang="en-US" sz="1100" dirty="0"/>
              <a:t>Note: The E-Directorate has detailed instructions to help a flotilla set up payments via PayPal at:</a:t>
            </a:r>
          </a:p>
          <a:p>
            <a:pPr eaLnBrk="1" hangingPunct="1"/>
            <a:r>
              <a:rPr lang="en-US" altLang="en-US" sz="1100" dirty="0">
                <a:hlinkClick r:id="rId3"/>
              </a:rPr>
              <a:t>http://wow.uscgaux.info/content.php?unit=E-DEPT&amp;category=virtual-pe-classes</a:t>
            </a:r>
            <a:endParaRPr lang="en-US" altLang="en-US" sz="11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25</a:t>
            </a:fld>
            <a:endParaRPr lang="en-US" dirty="0"/>
          </a:p>
        </p:txBody>
      </p:sp>
    </p:spTree>
    <p:extLst>
      <p:ext uri="{BB962C8B-B14F-4D97-AF65-F5344CB8AC3E}">
        <p14:creationId xmlns:p14="http://schemas.microsoft.com/office/powerpoint/2010/main" val="2250555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pPr marL="167080" indent="-167080">
              <a:buFont typeface="Arial" panose="020B0604020202020204" pitchFamily="34" charset="0"/>
              <a:buChar char="•"/>
            </a:pPr>
            <a:r>
              <a:rPr lang="en-US" altLang="en-US" dirty="0">
                <a:cs typeface="Arial" panose="020B0604020202020204" pitchFamily="34" charset="0"/>
              </a:rPr>
              <a:t>Contact the local court:</a:t>
            </a:r>
          </a:p>
          <a:p>
            <a:pPr marL="1058175" lvl="2" indent="-167080">
              <a:buFont typeface="Arial" panose="020B0604020202020204" pitchFamily="34" charset="0"/>
              <a:buChar char="•"/>
            </a:pPr>
            <a:r>
              <a:rPr lang="en-US" altLang="en-US" dirty="0">
                <a:cs typeface="Arial" panose="020B0604020202020204" pitchFamily="34" charset="0"/>
              </a:rPr>
              <a:t>Federal and local law enforcement agencies often include mandatory boating education as part of the penalty for boating violations. By collaborating with local courts, flotillas can propose offering the 'Boat America' course as a solution for addressing these infractions</a:t>
            </a:r>
          </a:p>
          <a:p>
            <a:pPr marL="143910" indent="-167080">
              <a:buFont typeface="Arial" panose="020B0604020202020204" pitchFamily="34" charset="0"/>
              <a:buChar char="•"/>
            </a:pPr>
            <a:r>
              <a:rPr lang="en-US" altLang="en-US" dirty="0">
                <a:cs typeface="Arial" panose="020B0604020202020204" pitchFamily="34" charset="0"/>
              </a:rPr>
              <a:t>Liaison with local insurance agents:</a:t>
            </a:r>
          </a:p>
          <a:p>
            <a:pPr marL="1058175" lvl="2" indent="-167080">
              <a:buFont typeface="Arial" panose="020B0604020202020204" pitchFamily="34" charset="0"/>
              <a:buChar char="•"/>
            </a:pPr>
            <a:r>
              <a:rPr lang="en-US" altLang="en-US" dirty="0">
                <a:cs typeface="Arial" panose="020B0604020202020204" pitchFamily="34" charset="0"/>
              </a:rPr>
              <a:t>Ask them to share your Public Education (PE) class schedule with clients. Insurance offices are also ideal locations for Program Visitors to set up as Program Partners.</a:t>
            </a:r>
          </a:p>
          <a:p>
            <a:pPr marL="167080" indent="-167080">
              <a:buFont typeface="Arial" panose="020B0604020202020204" pitchFamily="34" charset="0"/>
              <a:buChar char="•"/>
            </a:pPr>
            <a:r>
              <a:rPr lang="en-US" altLang="en-US" dirty="0">
                <a:cs typeface="Arial" panose="020B0604020202020204" pitchFamily="34" charset="0"/>
              </a:rPr>
              <a:t>Use “bite-sized” courses:	</a:t>
            </a:r>
          </a:p>
          <a:p>
            <a:pPr marL="1058175" lvl="2" indent="-167080">
              <a:buFont typeface="Arial" panose="020B0604020202020204" pitchFamily="34" charset="0"/>
              <a:buChar char="•"/>
            </a:pPr>
            <a:r>
              <a:rPr lang="en-US" altLang="en-US" dirty="0">
                <a:cs typeface="Arial" panose="020B0604020202020204" pitchFamily="34" charset="0"/>
              </a:rPr>
              <a:t>Mini-classes/seminar courses for clubs and schools.</a:t>
            </a:r>
          </a:p>
          <a:p>
            <a:pPr marL="1058175" lvl="2" indent="-167080">
              <a:buFont typeface="Arial" panose="020B0604020202020204" pitchFamily="34" charset="0"/>
              <a:buChar char="•"/>
            </a:pPr>
            <a:r>
              <a:rPr lang="en-US" altLang="en-US" dirty="0">
                <a:cs typeface="Arial" panose="020B0604020202020204" pitchFamily="34" charset="0"/>
              </a:rPr>
              <a:t>Seminar courses work well for yacht and fishing clubs.</a:t>
            </a:r>
          </a:p>
          <a:p>
            <a:pPr marL="1058175" lvl="2" indent="-167080">
              <a:buFont typeface="Arial" panose="020B0604020202020204" pitchFamily="34" charset="0"/>
              <a:buChar char="•"/>
            </a:pPr>
            <a:r>
              <a:rPr lang="en-US" altLang="en-US" dirty="0">
                <a:cs typeface="Arial" panose="020B0604020202020204" pitchFamily="34" charset="0"/>
              </a:rPr>
              <a:t>Sign them up for a full class on the spot!</a:t>
            </a:r>
          </a:p>
          <a:p>
            <a:pPr marL="167080" indent="-167080">
              <a:buFont typeface="Arial" panose="020B0604020202020204" pitchFamily="34" charset="0"/>
              <a:buChar char="•"/>
            </a:pPr>
            <a:r>
              <a:rPr lang="en-US" altLang="en-US" dirty="0">
                <a:cs typeface="Arial" panose="020B0604020202020204" pitchFamily="34" charset="0"/>
              </a:rPr>
              <a:t>Think “non-traditional:”</a:t>
            </a:r>
          </a:p>
          <a:p>
            <a:pPr marL="1058175" lvl="2" indent="-167080">
              <a:buFont typeface="Arial" panose="020B0604020202020204" pitchFamily="34" charset="0"/>
              <a:buChar char="•"/>
            </a:pPr>
            <a:r>
              <a:rPr lang="en-US" altLang="en-US" dirty="0">
                <a:cs typeface="Arial" panose="020B0604020202020204" pitchFamily="34" charset="0"/>
              </a:rPr>
              <a:t>Hunting and fishing clubs.</a:t>
            </a:r>
          </a:p>
          <a:p>
            <a:pPr marL="1058175" lvl="2" indent="-167080">
              <a:buFont typeface="Arial" panose="020B0604020202020204" pitchFamily="34" charset="0"/>
              <a:buChar char="•"/>
            </a:pPr>
            <a:r>
              <a:rPr lang="en-US" altLang="en-US" dirty="0">
                <a:cs typeface="Arial" panose="020B0604020202020204" pitchFamily="34" charset="0"/>
              </a:rPr>
              <a:t>Paddlesports clubs.</a:t>
            </a:r>
          </a:p>
          <a:p>
            <a:pPr marL="1058175" lvl="2" indent="-167080">
              <a:buFont typeface="Arial" panose="020B0604020202020204" pitchFamily="34" charset="0"/>
              <a:buChar char="•"/>
            </a:pPr>
            <a:r>
              <a:rPr lang="en-US" altLang="en-US" dirty="0">
                <a:cs typeface="Arial" panose="020B0604020202020204" pitchFamily="34" charset="0"/>
              </a:rPr>
              <a:t>Public Works departments.</a:t>
            </a:r>
          </a:p>
          <a:p>
            <a:pPr marL="144044" indent="-167080">
              <a:buFont typeface="Arial" panose="020B0604020202020204" pitchFamily="34" charset="0"/>
              <a:buChar char="•"/>
            </a:pPr>
            <a:r>
              <a:rPr lang="en-US" altLang="en-US" dirty="0">
                <a:cs typeface="Arial" panose="020B0604020202020204" pitchFamily="34" charset="0"/>
              </a:rPr>
              <a:t>Referrals are among the best ways to drive students to our classes. A class member who had a good experience will talk up the class to their family and friends. </a:t>
            </a:r>
          </a:p>
          <a:p>
            <a:pPr marL="1058310" lvl="2" indent="-167080">
              <a:buFont typeface="Arial" panose="020B0604020202020204" pitchFamily="34" charset="0"/>
              <a:buChar char="•"/>
            </a:pPr>
            <a:r>
              <a:rPr lang="en-US" altLang="en-US" dirty="0">
                <a:cs typeface="Arial" panose="020B0604020202020204" pitchFamily="34" charset="0"/>
              </a:rPr>
              <a:t>Ask students to post their class participation on their social media</a:t>
            </a:r>
          </a:p>
          <a:p>
            <a:pPr marL="1058310" lvl="2" indent="-167080">
              <a:buFont typeface="Arial" panose="020B0604020202020204" pitchFamily="34" charset="0"/>
              <a:buChar char="•"/>
            </a:pPr>
            <a:r>
              <a:rPr lang="en-US" altLang="en-US" dirty="0">
                <a:cs typeface="Arial" panose="020B0604020202020204" pitchFamily="34" charset="0"/>
              </a:rPr>
              <a:t>Design gift certificates that graduates can buy for friends and family</a:t>
            </a:r>
          </a:p>
          <a:p>
            <a:pPr eaLnBrk="1" hangingPunct="1"/>
            <a:endParaRPr lang="en-US" altLang="en-US" sz="500" dirty="0"/>
          </a:p>
          <a:p>
            <a:pPr eaLnBrk="1" hangingPunct="1"/>
            <a:r>
              <a:rPr lang="en-US" altLang="en-US" dirty="0"/>
              <a:t>The E-Directorate offers numerous documents to assist the flotillas in marketing their courses. Go to</a:t>
            </a:r>
          </a:p>
          <a:p>
            <a:pPr eaLnBrk="1" hangingPunct="1"/>
            <a:r>
              <a:rPr lang="en-US" altLang="en-US" dirty="0">
                <a:hlinkClick r:id="rId3"/>
              </a:rPr>
              <a:t>http://wow.uscgaux.info/content.php?unit=E-DEPT&amp;category=marketing</a:t>
            </a:r>
            <a:r>
              <a:rPr lang="en-US" altLang="en-US" dirty="0"/>
              <a:t> for access to these documents behind the Member Zone firewall.</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26</a:t>
            </a:fld>
            <a:endParaRPr lang="en-US"/>
          </a:p>
        </p:txBody>
      </p:sp>
    </p:spTree>
    <p:extLst>
      <p:ext uri="{BB962C8B-B14F-4D97-AF65-F5344CB8AC3E}">
        <p14:creationId xmlns:p14="http://schemas.microsoft.com/office/powerpoint/2010/main" val="1359014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pPr marL="167080" indent="-167080">
              <a:buFont typeface="Arial" panose="020B0604020202020204" pitchFamily="34" charset="0"/>
              <a:buChar char="•"/>
            </a:pPr>
            <a:r>
              <a:rPr lang="en-US" altLang="en-US" dirty="0">
                <a:cs typeface="Arial" panose="020B0604020202020204" pitchFamily="34" charset="0"/>
              </a:rPr>
              <a:t>The E-Directorate encourages flotillas to embrace Boat America. The slides and instructor notes are included on the E-Directorate website under a Member Zone-protected section titled PE Courses. </a:t>
            </a: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The state supplements are also on the website for Boat America, thus ensuring ease of use for flotillas teaching this certificate course. Whenever a state requests changes to its slides and/or test, the Division Chief for Course Development implements the updates and then notifies the appropriate District Staff Officer-Public Education (DSO-PE), who passes the information down to the Division and Flotilla Staff Officers-Public Education (SOs-PE and FSOs-PE).</a:t>
            </a: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Flotillas are encouraged to add to the slides any appropriate material that will enhance the presentation and make it applicable to the local area. Remember, you can’t delete material but can add appropriate items to explain a point better, such as additional slides, videos, etc.</a:t>
            </a: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This course works well for both in-person delivery and via virtual platforms.</a:t>
            </a: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Find the slides with instructor notes and the state supplement slides at:</a:t>
            </a:r>
          </a:p>
          <a:p>
            <a:pPr marL="624145" lvl="1" indent="-167080">
              <a:buFont typeface="Arial" panose="020B0604020202020204" pitchFamily="34" charset="0"/>
              <a:buChar char="•"/>
            </a:pPr>
            <a:r>
              <a:rPr lang="en-US" altLang="en-US" dirty="0">
                <a:cs typeface="Arial" panose="020B0604020202020204" pitchFamily="34" charset="0"/>
                <a:hlinkClick r:id="rId3"/>
              </a:rPr>
              <a:t>http://wow.uscgaux.info/content.php?unit=E-DEPT&amp;category=nasbla-courses</a:t>
            </a:r>
            <a:endParaRPr lang="en-US" altLang="en-US" dirty="0">
              <a:cs typeface="Arial" panose="020B0604020202020204" pitchFamily="34" charset="0"/>
            </a:endParaRPr>
          </a:p>
          <a:p>
            <a:pPr marL="624145" lvl="1" indent="-167080">
              <a:buFont typeface="Arial" panose="020B0604020202020204" pitchFamily="34" charset="0"/>
              <a:buChar char="•"/>
            </a:pPr>
            <a:endParaRPr lang="en-US" altLang="en-US" sz="500" dirty="0">
              <a:cs typeface="Arial" panose="020B0604020202020204" pitchFamily="34" charset="0"/>
            </a:endParaRPr>
          </a:p>
          <a:p>
            <a:r>
              <a:rPr lang="en-US" dirty="0"/>
              <a:t>The </a:t>
            </a:r>
            <a:r>
              <a:rPr lang="en-US" i="1" dirty="0"/>
              <a:t>Auxiliary Manual</a:t>
            </a:r>
            <a:r>
              <a:rPr lang="en-US" dirty="0"/>
              <a:t>, Chapter 2, section B.13.d, states: The Coast Guard Auxiliary Association, Incorporated (CGAuxA, Inc.) develops and publishes and/or acquires and distributes course materials and examinations. These materials are to be used to conduct all Auxiliary PE courses. …Course materials </a:t>
            </a:r>
            <a:r>
              <a:rPr lang="en-US" u="sng" dirty="0"/>
              <a:t>are only purchased </a:t>
            </a:r>
            <a:r>
              <a:rPr lang="en-US" dirty="0"/>
              <a:t>from Coast Guard Auxiliary district material centers or the Auxiliary Center (AUXCEN). Course books, appropriate tests, marking templates, and evaluation forms are sold and shipped according to the current pricing available on the AUXCEN website. (</a:t>
            </a:r>
            <a:r>
              <a:rPr lang="en-US" dirty="0">
                <a:hlinkClick r:id="rId4"/>
              </a:rPr>
              <a:t>https://auxcen.com/public-education/</a:t>
            </a:r>
            <a:r>
              <a:rPr lang="en-US" dirty="0"/>
              <a:t>)</a:t>
            </a:r>
          </a:p>
          <a:p>
            <a:endParaRPr lang="en-US" sz="500" dirty="0"/>
          </a:p>
          <a:p>
            <a:r>
              <a:rPr lang="en-US" dirty="0"/>
              <a:t>Auxiliary National Supply Center: ANSC supplies Auxiliary units with a wide variety of brochures that are appropriate to supplement the course book and class information at no charge to the flotilla. The current ANSC catalog lists all the materials available to the public education instructor. The materials officer usually does the ordering. The catalog is located in the AUX MEMBERS drop-down menu on cgaux.org.</a:t>
            </a:r>
          </a:p>
        </p:txBody>
      </p:sp>
      <p:sp>
        <p:nvSpPr>
          <p:cNvPr id="4" name="Slide Number Placeholder 3"/>
          <p:cNvSpPr>
            <a:spLocks noGrp="1"/>
          </p:cNvSpPr>
          <p:nvPr>
            <p:ph type="sldNum" sz="quarter" idx="5"/>
          </p:nvPr>
        </p:nvSpPr>
        <p:spPr/>
        <p:txBody>
          <a:bodyPr/>
          <a:lstStyle/>
          <a:p>
            <a:fld id="{D8AAF4FE-1EC2-41BF-9E1F-1D60F871BC2F}" type="slidenum">
              <a:rPr lang="en-US" smtClean="0"/>
              <a:t>27</a:t>
            </a:fld>
            <a:endParaRPr lang="en-US"/>
          </a:p>
        </p:txBody>
      </p:sp>
    </p:spTree>
    <p:extLst>
      <p:ext uri="{BB962C8B-B14F-4D97-AF65-F5344CB8AC3E}">
        <p14:creationId xmlns:p14="http://schemas.microsoft.com/office/powerpoint/2010/main" val="4053848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E5487-8B7A-4CF1-D5AA-D9C6ABC0E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9B87E-FF21-BE09-36D6-D5E57ACA3648}"/>
              </a:ext>
            </a:extLst>
          </p:cNvPr>
          <p:cNvSpPr>
            <a:spLocks noGrp="1" noRot="1" noChangeAspect="1"/>
          </p:cNvSpPr>
          <p:nvPr>
            <p:ph type="sldImg"/>
          </p:nvPr>
        </p:nvSpPr>
        <p:spPr>
          <a:xfrm>
            <a:off x="885825" y="190500"/>
            <a:ext cx="5630863" cy="3168650"/>
          </a:xfrm>
        </p:spPr>
      </p:sp>
      <p:sp>
        <p:nvSpPr>
          <p:cNvPr id="3" name="Notes Placeholder 2">
            <a:extLst>
              <a:ext uri="{FF2B5EF4-FFF2-40B4-BE49-F238E27FC236}">
                <a16:creationId xmlns:a16="http://schemas.microsoft.com/office/drawing/2014/main" id="{EBD7F937-7F83-1D6B-0E7E-75242E2B0C2E}"/>
              </a:ext>
            </a:extLst>
          </p:cNvPr>
          <p:cNvSpPr>
            <a:spLocks noGrp="1"/>
          </p:cNvSpPr>
          <p:nvPr>
            <p:ph type="body" idx="1"/>
          </p:nvPr>
        </p:nvSpPr>
        <p:spPr>
          <a:xfrm>
            <a:off x="315668" y="3442441"/>
            <a:ext cx="6478660" cy="5427712"/>
          </a:xfrm>
        </p:spPr>
        <p:txBody>
          <a:bodyPr/>
          <a:lstStyle/>
          <a:p>
            <a:pPr marL="167080" indent="-167080">
              <a:buFont typeface="Arial" panose="020B0604020202020204" pitchFamily="34" charset="0"/>
              <a:buChar char="•"/>
            </a:pPr>
            <a:r>
              <a:rPr lang="en-US" altLang="en-US" dirty="0">
                <a:cs typeface="Arial" panose="020B0604020202020204" pitchFamily="34" charset="0"/>
              </a:rPr>
              <a:t>It is unfortunate, however, Boating Skills and Seamanship (BS&amp;S) is no longer NASBLA-approved. The process and cost were too much.</a:t>
            </a:r>
          </a:p>
          <a:p>
            <a:endParaRPr lang="en-US" altLang="en-US" sz="7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The Public Education Directorate suggests that flotillas teach Boat America and use the state-appropriate Boat America exam. Then, if the flotilla wants (or needs) to expand the lessons to include all the chapters normally included in Boating Skills and Seamanship, they can add them.</a:t>
            </a:r>
          </a:p>
          <a:p>
            <a:pPr marL="167080" indent="-167080">
              <a:buFont typeface="Arial" panose="020B0604020202020204" pitchFamily="34" charset="0"/>
              <a:buChar char="•"/>
            </a:pPr>
            <a:endParaRPr lang="en-US" altLang="en-US" sz="7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The Public Education Directorate is exploring updating the supplemental chapter of BS&amp;S to make it even more practical to offer Boat America plus the remaining BS&amp;S units.</a:t>
            </a:r>
          </a:p>
          <a:p>
            <a:pPr marL="167080" indent="-167080">
              <a:buFont typeface="Arial" panose="020B0604020202020204" pitchFamily="34" charset="0"/>
              <a:buChar char="•"/>
            </a:pPr>
            <a:endParaRPr lang="en-US" altLang="en-US" sz="600" dirty="0">
              <a:cs typeface="Arial" panose="020B0604020202020204" pitchFamily="34" charset="0"/>
            </a:endParaRP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Flotillas are encouraged to add to the slides any appropriate material that will enhance the presentation and make it applicable to the local area. Remember, you can’t delete material but can add appropriate items to explain a point better, such as additional slides, videos, etc.</a:t>
            </a: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These courses work well for both in-person delivery and via virtual platforms.</a:t>
            </a:r>
          </a:p>
          <a:p>
            <a:pPr marL="167080" indent="-167080">
              <a:buFont typeface="Arial" panose="020B0604020202020204" pitchFamily="34" charset="0"/>
              <a:buChar char="•"/>
            </a:pPr>
            <a:endParaRPr lang="en-US" altLang="en-US" sz="500" dirty="0">
              <a:cs typeface="Arial" panose="020B0604020202020204" pitchFamily="34" charset="0"/>
            </a:endParaRPr>
          </a:p>
          <a:p>
            <a:pPr marL="167080" indent="-167080">
              <a:buFont typeface="Arial" panose="020B0604020202020204" pitchFamily="34" charset="0"/>
              <a:buChar char="•"/>
            </a:pPr>
            <a:r>
              <a:rPr lang="en-US" altLang="en-US" dirty="0">
                <a:cs typeface="Arial" panose="020B0604020202020204" pitchFamily="34" charset="0"/>
              </a:rPr>
              <a:t>Find the slides with instructor notes and the state supplement slides at:</a:t>
            </a:r>
          </a:p>
          <a:p>
            <a:pPr marL="624145" lvl="1" indent="-167080">
              <a:buFont typeface="Arial" panose="020B0604020202020204" pitchFamily="34" charset="0"/>
              <a:buChar char="•"/>
            </a:pPr>
            <a:r>
              <a:rPr lang="en-US" altLang="en-US" dirty="0">
                <a:cs typeface="Arial" panose="020B0604020202020204" pitchFamily="34" charset="0"/>
                <a:hlinkClick r:id="rId3"/>
              </a:rPr>
              <a:t>http://wow.uscgaux.info/content.php?unit=E-DEPT&amp;category=nasbla-courses</a:t>
            </a:r>
            <a:endParaRPr lang="en-US" altLang="en-US" dirty="0">
              <a:cs typeface="Arial" panose="020B0604020202020204" pitchFamily="34" charset="0"/>
            </a:endParaRPr>
          </a:p>
          <a:p>
            <a:pPr marL="624145" lvl="1" indent="-167080">
              <a:buFont typeface="Arial" panose="020B0604020202020204" pitchFamily="34" charset="0"/>
              <a:buChar char="•"/>
            </a:pPr>
            <a:endParaRPr lang="en-US" altLang="en-US" sz="500" dirty="0">
              <a:cs typeface="Arial" panose="020B0604020202020204" pitchFamily="34" charset="0"/>
            </a:endParaRPr>
          </a:p>
          <a:p>
            <a:r>
              <a:rPr lang="en-US" dirty="0"/>
              <a:t>The </a:t>
            </a:r>
            <a:r>
              <a:rPr lang="en-US" i="1" dirty="0"/>
              <a:t>Auxiliary Manual</a:t>
            </a:r>
            <a:r>
              <a:rPr lang="en-US" dirty="0"/>
              <a:t>, Chapter 2, section B.13.d, states: The Coast Guard Auxiliary Association, Incorporated (CGAuxA, Inc.) develops and publishes and/or acquires and distributes course materials and examinations. These materials are to be used to conduct all Auxiliary PE courses. …Course materials are only purchased from Coast Guard Auxiliary district material centers or the Auxiliary Center (AUXCEN). Course books, appropriate tests, marking templates, and evaluation forms are sold and shipped according to the current pricing available on the AUXCEN website. (</a:t>
            </a:r>
            <a:r>
              <a:rPr lang="en-US" dirty="0">
                <a:hlinkClick r:id="rId4"/>
              </a:rPr>
              <a:t>https://auxcen.com/public-education/</a:t>
            </a:r>
            <a:r>
              <a:rPr lang="en-US" dirty="0"/>
              <a:t>)</a:t>
            </a:r>
          </a:p>
          <a:p>
            <a:endParaRPr lang="en-US" sz="500" dirty="0"/>
          </a:p>
          <a:p>
            <a:r>
              <a:rPr lang="en-US" dirty="0"/>
              <a:t>Auxiliary National Supply Center: ANSC supplies Auxiliary units with a wide variety of brochures that are appropriate to supplement the course book and class information at no charge to the flotilla. The current ANSC catalog lists all the materials available to the public education instructor. The materials officer usually does the ordering. The catalog is located in the AUX MEMBERS drop-down menu on cgaux.org.</a:t>
            </a:r>
          </a:p>
        </p:txBody>
      </p:sp>
      <p:sp>
        <p:nvSpPr>
          <p:cNvPr id="4" name="Slide Number Placeholder 3">
            <a:extLst>
              <a:ext uri="{FF2B5EF4-FFF2-40B4-BE49-F238E27FC236}">
                <a16:creationId xmlns:a16="http://schemas.microsoft.com/office/drawing/2014/main" id="{BA03FFE6-DFA2-7BF0-1E0B-7138947A8C98}"/>
              </a:ext>
            </a:extLst>
          </p:cNvPr>
          <p:cNvSpPr>
            <a:spLocks noGrp="1"/>
          </p:cNvSpPr>
          <p:nvPr>
            <p:ph type="sldNum" sz="quarter" idx="5"/>
          </p:nvPr>
        </p:nvSpPr>
        <p:spPr/>
        <p:txBody>
          <a:bodyPr/>
          <a:lstStyle/>
          <a:p>
            <a:fld id="{D8AAF4FE-1EC2-41BF-9E1F-1D60F871BC2F}" type="slidenum">
              <a:rPr lang="en-US" smtClean="0"/>
              <a:t>28</a:t>
            </a:fld>
            <a:endParaRPr lang="en-US"/>
          </a:p>
        </p:txBody>
      </p:sp>
    </p:spTree>
    <p:extLst>
      <p:ext uri="{BB962C8B-B14F-4D97-AF65-F5344CB8AC3E}">
        <p14:creationId xmlns:p14="http://schemas.microsoft.com/office/powerpoint/2010/main" val="3434233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A 2017 study published by the National Marine Manufacturers Association, Recreational Boating &amp; Fishing Foundation, and Discover Boating showed that Spanish-speaking boaters represent a fast-growing, emerging market of first-time boat buyers. In response, the E-Directorate is rolling out a series of courses translated into Spanish. All supplemental material – PowerPoint Slides, Instructor Notes, and Final Exams are all in Spanish; the textbooks will remain in English.</a:t>
            </a:r>
          </a:p>
          <a:p>
            <a:endParaRPr lang="en-US" sz="500" dirty="0"/>
          </a:p>
          <a:p>
            <a:r>
              <a:rPr lang="en-US" dirty="0"/>
              <a:t>These Spanish language courses can be found on the Public Education website on the left menu under PE Courses (protected by the Member Zone password).  The first one below is a National Association of State Boating Law Administrators (NASBLA) course. Boating Skills and Seamanship can be combined with Boat America to make it NASBLA-approved. The other is a Seminar Course. </a:t>
            </a:r>
          </a:p>
          <a:p>
            <a:endParaRPr lang="en-US" sz="500" dirty="0"/>
          </a:p>
          <a:p>
            <a:r>
              <a:rPr lang="en-US" dirty="0"/>
              <a:t>Boat America</a:t>
            </a:r>
          </a:p>
          <a:p>
            <a:r>
              <a:rPr lang="en-US" dirty="0"/>
              <a:t>Boating Skills and Seamanship</a:t>
            </a:r>
          </a:p>
          <a:p>
            <a:r>
              <a:rPr lang="en-US" dirty="0"/>
              <a:t>Introduction to Basic Boating Safety</a:t>
            </a:r>
          </a:p>
          <a:p>
            <a:endParaRPr lang="en-US" sz="500" dirty="0"/>
          </a:p>
          <a:p>
            <a:r>
              <a:rPr lang="en-US" dirty="0"/>
              <a:t>The Spanish language courses are available at:</a:t>
            </a:r>
          </a:p>
          <a:p>
            <a:r>
              <a:rPr lang="en-US" dirty="0">
                <a:hlinkClick r:id="rId3"/>
              </a:rPr>
              <a:t>http://wow.uscgaux.info/content.php?unit=E-DEPT&amp;category=pe-courses</a:t>
            </a:r>
            <a:endParaRPr lang="en-US" dirty="0"/>
          </a:p>
          <a:p>
            <a:endParaRPr lang="en-US" sz="500" dirty="0"/>
          </a:p>
          <a:p>
            <a:r>
              <a:rPr lang="en-US" dirty="0"/>
              <a:t>A team of bi-lingual CG Auxiliary members converted all Boat America and Boating Skills and Seamanship slides, instructor notes, and examinations into Spanish. This effort is intended to help educate Hispanic community members about safe boating in their native language. Similarly, they converted the seminar course Introduction to Basic Boating Seminar. This is often an introductory course leading to students signing up for the NASBLA-certified course.</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29</a:t>
            </a:fld>
            <a:endParaRPr lang="en-US"/>
          </a:p>
        </p:txBody>
      </p:sp>
    </p:spTree>
    <p:extLst>
      <p:ext uri="{BB962C8B-B14F-4D97-AF65-F5344CB8AC3E}">
        <p14:creationId xmlns:p14="http://schemas.microsoft.com/office/powerpoint/2010/main" val="77197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Power of Education</a:t>
            </a:r>
          </a:p>
          <a:p>
            <a:endParaRPr lang="en-US" dirty="0"/>
          </a:p>
          <a:p>
            <a:pPr>
              <a:buFont typeface="Arial" panose="020B0604020202020204" pitchFamily="34" charset="0"/>
              <a:buChar char="•"/>
            </a:pPr>
            <a:r>
              <a:rPr lang="en-US" dirty="0"/>
              <a:t>Public Education classes are the Auxiliary’s first impression </a:t>
            </a:r>
          </a:p>
          <a:p>
            <a:pPr marL="742840" lvl="1" indent="-285708">
              <a:buFont typeface="Arial" panose="020B0604020202020204" pitchFamily="34" charset="0"/>
              <a:buChar char="•"/>
            </a:pPr>
            <a:r>
              <a:rPr lang="en-US" dirty="0"/>
              <a:t>These encounters shape public perception of our entire organization</a:t>
            </a:r>
          </a:p>
          <a:p>
            <a:pPr marL="742840" lvl="1" indent="-285708">
              <a:buFont typeface="Arial" panose="020B0604020202020204" pitchFamily="34" charset="0"/>
              <a:buChar char="•"/>
            </a:pPr>
            <a:r>
              <a:rPr lang="en-US" dirty="0"/>
              <a:t>First impressions are lasting impressions</a:t>
            </a:r>
          </a:p>
          <a:p>
            <a:pPr marL="742840" lvl="1" indent="-285708">
              <a:buFont typeface="Arial" panose="020B0604020202020204" pitchFamily="34" charset="0"/>
              <a:buChar char="•"/>
            </a:pPr>
            <a:r>
              <a:rPr lang="en-US" dirty="0"/>
              <a:t>Quality teaching reflects our professionalism</a:t>
            </a:r>
          </a:p>
          <a:p>
            <a:pPr>
              <a:buFont typeface="Arial" panose="020B0604020202020204" pitchFamily="34" charset="0"/>
              <a:buChar char="•"/>
            </a:pPr>
            <a:endParaRPr lang="en-US" dirty="0"/>
          </a:p>
          <a:p>
            <a:pPr>
              <a:buFont typeface="Arial" panose="020B0604020202020204" pitchFamily="34" charset="0"/>
              <a:buChar char="•"/>
            </a:pPr>
            <a:r>
              <a:rPr lang="en-US" dirty="0"/>
              <a:t>Role in recruitment: </a:t>
            </a:r>
          </a:p>
          <a:p>
            <a:pPr marL="742840" lvl="1" indent="-285708">
              <a:buFont typeface="Arial" panose="020B0604020202020204" pitchFamily="34" charset="0"/>
              <a:buChar char="•"/>
            </a:pPr>
            <a:r>
              <a:rPr lang="en-US" dirty="0"/>
              <a:t>Many new members first discover us through public education classes</a:t>
            </a:r>
          </a:p>
          <a:p>
            <a:pPr marL="742840" lvl="1" indent="-285708">
              <a:buFont typeface="Arial" panose="020B0604020202020204" pitchFamily="34" charset="0"/>
              <a:buChar char="•"/>
            </a:pPr>
            <a:r>
              <a:rPr lang="en-US" dirty="0"/>
              <a:t>Engaging instruction sparks interest in deeper involvement</a:t>
            </a:r>
          </a:p>
          <a:p>
            <a:pPr marL="742840" lvl="1" indent="-285708">
              <a:buFont typeface="Arial" panose="020B0604020202020204" pitchFamily="34" charset="0"/>
              <a:buChar char="•"/>
            </a:pPr>
            <a:r>
              <a:rPr lang="en-US" dirty="0"/>
              <a:t>Students often ask about membership during well-taught classes</a:t>
            </a:r>
          </a:p>
          <a:p>
            <a:pPr>
              <a:buFont typeface="Arial" panose="020B0604020202020204" pitchFamily="34" charset="0"/>
              <a:buChar char="•"/>
            </a:pPr>
            <a:endParaRPr lang="en-US" dirty="0"/>
          </a:p>
          <a:p>
            <a:pPr>
              <a:buFont typeface="Arial" panose="020B0604020202020204" pitchFamily="34" charset="0"/>
              <a:buChar char="•"/>
            </a:pPr>
            <a:r>
              <a:rPr lang="en-US" dirty="0"/>
              <a:t>Impact on current members: </a:t>
            </a:r>
          </a:p>
          <a:p>
            <a:pPr marL="742840" lvl="1" indent="-285708">
              <a:buFont typeface="Arial" panose="020B0604020202020204" pitchFamily="34" charset="0"/>
              <a:buChar char="•"/>
            </a:pPr>
            <a:r>
              <a:rPr lang="en-US" dirty="0"/>
              <a:t>Training quality directly affects member experience</a:t>
            </a:r>
          </a:p>
          <a:p>
            <a:pPr marL="742840" lvl="1" indent="-285708">
              <a:buFont typeface="Arial" panose="020B0604020202020204" pitchFamily="34" charset="0"/>
              <a:buChar char="•"/>
            </a:pPr>
            <a:r>
              <a:rPr lang="en-US" dirty="0"/>
              <a:t>Well-trained members are more confident and active</a:t>
            </a:r>
          </a:p>
          <a:p>
            <a:pPr marL="742840" lvl="1" indent="-285708">
              <a:buFont typeface="Arial" panose="020B0604020202020204" pitchFamily="34" charset="0"/>
              <a:buChar char="•"/>
            </a:pPr>
            <a:r>
              <a:rPr lang="en-US" dirty="0"/>
              <a:t>Quality instruction encourages continued participation</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a:t>
            </a:fld>
            <a:endParaRPr lang="en-US"/>
          </a:p>
        </p:txBody>
      </p:sp>
    </p:spTree>
    <p:extLst>
      <p:ext uri="{BB962C8B-B14F-4D97-AF65-F5344CB8AC3E}">
        <p14:creationId xmlns:p14="http://schemas.microsoft.com/office/powerpoint/2010/main" val="1824587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228601" y="3442441"/>
            <a:ext cx="6677024" cy="5427712"/>
          </a:xfrm>
        </p:spPr>
        <p:txBody>
          <a:bodyPr/>
          <a:lstStyle/>
          <a:p>
            <a:r>
              <a:rPr lang="en-US" dirty="0"/>
              <a:t>One of our most important missions is to offer safe boating classes to the recreational public. This new training course is designed for both the new Flotilla Staff Officer-Public Education (known as FSO-PE) and for those returning to the position who want to learn best practices. </a:t>
            </a:r>
          </a:p>
          <a:p>
            <a:endParaRPr lang="en-US" sz="500" dirty="0"/>
          </a:p>
          <a:p>
            <a:r>
              <a:rPr lang="en-US" dirty="0"/>
              <a:t>The FSO-PE position is critical to the Coast Guard Auxiliary’s Recreational Boating Safety mission and the flotilla’s finances. Once a member has mastered the Flotilla Position, there’s the Division Staff Officer, Assistant District Staff Officer, and even District Staff Officer. Each position is a learning experience and can prepare the member to advance to more responsibility.</a:t>
            </a:r>
          </a:p>
          <a:p>
            <a:endParaRPr lang="en-US" sz="500" dirty="0"/>
          </a:p>
          <a:p>
            <a:r>
              <a:rPr lang="en-US" dirty="0"/>
              <a:t>As the  FSO-PE you:</a:t>
            </a:r>
          </a:p>
          <a:p>
            <a:pPr marL="171399" indent="-171399">
              <a:buFont typeface="Arial" panose="020B0604020202020204" pitchFamily="34" charset="0"/>
              <a:buChar char="•"/>
            </a:pPr>
            <a:r>
              <a:rPr lang="en-US" dirty="0"/>
              <a:t>Supervise and schedule qualified Auxiliarists to perform specific activities in support of the Public Education Program. </a:t>
            </a:r>
          </a:p>
          <a:p>
            <a:pPr marL="171399" indent="-171399">
              <a:buFont typeface="Arial" panose="020B0604020202020204" pitchFamily="34" charset="0"/>
              <a:buChar char="•"/>
            </a:pPr>
            <a:r>
              <a:rPr lang="en-US" dirty="0"/>
              <a:t>In close coordination with the FSO-PA, plan, organize, and direct programs and activities to promote and publicize boating safety and Auxiliary Public Education Courses.</a:t>
            </a:r>
          </a:p>
          <a:p>
            <a:pPr marL="171399" indent="-171399">
              <a:buFont typeface="Arial" panose="020B0604020202020204" pitchFamily="34" charset="0"/>
              <a:buChar char="•"/>
            </a:pPr>
            <a:r>
              <a:rPr lang="en-US" dirty="0"/>
              <a:t>Ensure that the Human Resources Staff Officer is given time to discuss the Auxiliary and Auxiliary membership in every public education course.</a:t>
            </a:r>
          </a:p>
          <a:p>
            <a:pPr marL="171399" indent="-171399">
              <a:buFont typeface="Arial" panose="020B0604020202020204" pitchFamily="34" charset="0"/>
              <a:buChar char="•"/>
            </a:pPr>
            <a:r>
              <a:rPr lang="en-US" dirty="0"/>
              <a:t>Maintain close liaison with the Division PE Officer to implement the public education programs established for nationwide, district, and division use.</a:t>
            </a:r>
          </a:p>
          <a:p>
            <a:pPr marL="171399" indent="-171399">
              <a:buFont typeface="Arial" panose="020B0604020202020204" pitchFamily="34" charset="0"/>
              <a:buChar char="•"/>
            </a:pPr>
            <a:r>
              <a:rPr lang="en-US" dirty="0"/>
              <a:t>Coordinate and cooperate with the FSO-MT to increase the number of qualified instructors.</a:t>
            </a:r>
          </a:p>
          <a:p>
            <a:pPr marL="171399" indent="-171399">
              <a:buFont typeface="Arial" panose="020B0604020202020204" pitchFamily="34" charset="0"/>
              <a:buChar char="•"/>
            </a:pPr>
            <a:r>
              <a:rPr lang="en-US" dirty="0"/>
              <a:t>Maintain close contact with flotilla instructors to encourage increased activity and maintain uniformly high standards.</a:t>
            </a:r>
          </a:p>
          <a:p>
            <a:pPr marL="171399" indent="-171399">
              <a:buFont typeface="Arial" panose="020B0604020202020204" pitchFamily="34" charset="0"/>
              <a:buChar char="•"/>
            </a:pPr>
            <a:r>
              <a:rPr lang="en-US" dirty="0"/>
              <a:t>Forward to the Division PE such methods, training aids, course materials, or other educational tools developed within the flotilla that may have division-wide applications.</a:t>
            </a:r>
          </a:p>
          <a:p>
            <a:pPr marL="171399" indent="-171399">
              <a:buFont typeface="Arial" panose="020B0604020202020204" pitchFamily="34" charset="0"/>
              <a:buChar char="•"/>
            </a:pPr>
            <a:r>
              <a:rPr lang="en-US" dirty="0"/>
              <a:t>Encourage and assist in developing training aids for use by flotilla instructors.</a:t>
            </a:r>
          </a:p>
          <a:p>
            <a:pPr marL="171399" indent="-171399">
              <a:buFont typeface="Arial" panose="020B0604020202020204" pitchFamily="34" charset="0"/>
              <a:buChar char="•"/>
            </a:pPr>
            <a:r>
              <a:rPr lang="en-US" dirty="0"/>
              <a:t>Be familiar with the course content and instructional requirements of all approved PE courses.</a:t>
            </a:r>
          </a:p>
          <a:p>
            <a:pPr marL="171399" indent="-171399">
              <a:buFont typeface="Arial" panose="020B0604020202020204" pitchFamily="34" charset="0"/>
              <a:buChar char="•"/>
            </a:pPr>
            <a:r>
              <a:rPr lang="en-US" dirty="0"/>
              <a:t>Ensure that instructors have coordinated in advance to have necessary training aids, screens, projectors, and handouts on hand before class. Report as required to the Flotilla Vice Commander and Division Public Education Officer all progress and activities in the field of public education.</a:t>
            </a:r>
          </a:p>
          <a:p>
            <a:pPr marL="171399" indent="-171399">
              <a:buFont typeface="Arial" panose="020B0604020202020204" pitchFamily="34" charset="0"/>
              <a:buChar char="•"/>
            </a:pPr>
            <a:r>
              <a:rPr lang="en-US" dirty="0"/>
              <a:t>Enter the class information (instructor time, graduates, etc.) into AUXDATA II and submit student information to the state (if required)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30</a:t>
            </a:fld>
            <a:endParaRPr lang="en-US"/>
          </a:p>
        </p:txBody>
      </p:sp>
    </p:spTree>
    <p:extLst>
      <p:ext uri="{BB962C8B-B14F-4D97-AF65-F5344CB8AC3E}">
        <p14:creationId xmlns:p14="http://schemas.microsoft.com/office/powerpoint/2010/main" val="349132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The current policy is that instructors must maintain currency in 2025. This includes:</a:t>
            </a:r>
          </a:p>
          <a:p>
            <a:r>
              <a:rPr lang="en-US" dirty="0"/>
              <a:t>Two hours as a lead instructor or;</a:t>
            </a:r>
          </a:p>
          <a:p>
            <a:r>
              <a:rPr lang="en-US" dirty="0"/>
              <a:t>Four hours as a non-lead instructor or;</a:t>
            </a:r>
          </a:p>
          <a:p>
            <a:r>
              <a:rPr lang="en-US" dirty="0"/>
              <a:t>A combination of both;</a:t>
            </a:r>
          </a:p>
          <a:p>
            <a:r>
              <a:rPr lang="en-US" dirty="0"/>
              <a:t>Plus, it is highly recommended that the 2025 instructor workshop be completed.</a:t>
            </a:r>
          </a:p>
          <a:p>
            <a:endParaRPr lang="en-US" sz="500" dirty="0"/>
          </a:p>
          <a:p>
            <a:r>
              <a:rPr lang="en-US" dirty="0"/>
              <a:t>If a member failed to complete the required hours as lead and/or non-lead instructor in 2024, they became REYR – required yearly task not met – for 2025 and need to make up the deficit during 2025 to recertify as an instructor.</a:t>
            </a:r>
          </a:p>
          <a:p>
            <a:endParaRPr lang="en-US" sz="500" dirty="0"/>
          </a:p>
          <a:p>
            <a:r>
              <a:rPr lang="en-US" dirty="0"/>
              <a:t>If the member failed to instruct for two hours as lead or, four hours as non-lead, or a combination of both, they need to complete the missing hours in 2025 as a </a:t>
            </a:r>
            <a:r>
              <a:rPr lang="en-US" u="sng" dirty="0"/>
              <a:t>trainee</a:t>
            </a:r>
            <a:r>
              <a:rPr lang="en-US" dirty="0"/>
              <a:t> and have those hours entered into AUXDATA II. The member needs to complete the 2025 workshop; they must review it and sign the self-attestation form. This form is then submitted to the Information Services Officer for entry into AUXDATA II. </a:t>
            </a:r>
          </a:p>
          <a:p>
            <a:endParaRPr lang="en-US" sz="500" dirty="0"/>
          </a:p>
          <a:p>
            <a:r>
              <a:rPr lang="en-US" dirty="0"/>
              <a:t>Once the trainee hours and self-attestation form are entered in AUXDATA II, the Flotilla Commander needs to notify their district DIRAUX according to district policy to re-certify the member as an instructor.</a:t>
            </a:r>
          </a:p>
          <a:p>
            <a:endParaRPr lang="en-US" sz="500" dirty="0"/>
          </a:p>
          <a:p>
            <a:r>
              <a:rPr lang="en-US" dirty="0"/>
              <a:t>To remain an instructor in 2025 after being recertified, the member must teach:</a:t>
            </a:r>
          </a:p>
          <a:p>
            <a:r>
              <a:rPr lang="en-US" dirty="0"/>
              <a:t>Two hours as a lead instructor or;</a:t>
            </a:r>
          </a:p>
          <a:p>
            <a:r>
              <a:rPr lang="en-US" dirty="0"/>
              <a:t>Four hours as a non-lead instructor or;</a:t>
            </a:r>
          </a:p>
          <a:p>
            <a:r>
              <a:rPr lang="en-US" dirty="0"/>
              <a:t>A combination of both;</a:t>
            </a:r>
          </a:p>
          <a:p>
            <a:r>
              <a:rPr lang="en-US" sz="600" dirty="0"/>
              <a:t> </a:t>
            </a:r>
          </a:p>
          <a:p>
            <a:r>
              <a:rPr lang="en-US" dirty="0"/>
              <a:t>NOTE: This all assumes the member is current in Core Training.</a:t>
            </a:r>
          </a:p>
        </p:txBody>
      </p:sp>
      <p:sp>
        <p:nvSpPr>
          <p:cNvPr id="4" name="Slide Number Placeholder 3"/>
          <p:cNvSpPr>
            <a:spLocks noGrp="1"/>
          </p:cNvSpPr>
          <p:nvPr>
            <p:ph type="sldNum" sz="quarter" idx="5"/>
          </p:nvPr>
        </p:nvSpPr>
        <p:spPr/>
        <p:txBody>
          <a:bodyPr/>
          <a:lstStyle/>
          <a:p>
            <a:fld id="{D8AAF4FE-1EC2-41BF-9E1F-1D60F871BC2F}" type="slidenum">
              <a:rPr lang="en-US" smtClean="0"/>
              <a:t>31</a:t>
            </a:fld>
            <a:endParaRPr lang="en-US"/>
          </a:p>
        </p:txBody>
      </p:sp>
    </p:spTree>
    <p:extLst>
      <p:ext uri="{BB962C8B-B14F-4D97-AF65-F5344CB8AC3E}">
        <p14:creationId xmlns:p14="http://schemas.microsoft.com/office/powerpoint/2010/main" val="520652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Our Public Education classes can be very effective recruiting opportunities. Here are some ideas:</a:t>
            </a:r>
          </a:p>
          <a:p>
            <a:endParaRPr lang="en-US" sz="500" dirty="0"/>
          </a:p>
          <a:p>
            <a:pPr marL="171399" indent="-171399">
              <a:buFont typeface="Arial" panose="020B0604020202020204" pitchFamily="34" charset="0"/>
              <a:buChar char="•"/>
            </a:pPr>
            <a:r>
              <a:rPr lang="en-US" dirty="0"/>
              <a:t>Offer meetings with the Flotilla Staff Officer-Human Resources (FSO-HR) and other Flotilla Staff Officers.</a:t>
            </a:r>
          </a:p>
          <a:p>
            <a:pPr marL="171399" indent="-171399">
              <a:buFont typeface="Arial" panose="020B0604020202020204" pitchFamily="34" charset="0"/>
              <a:buChar char="•"/>
            </a:pPr>
            <a:r>
              <a:rPr lang="en-US" dirty="0"/>
              <a:t>Distribute plenty of handouts to the students. Showcase various Auxiliary missions.   </a:t>
            </a:r>
          </a:p>
          <a:p>
            <a:pPr marL="171399" indent="-171399">
              <a:buFont typeface="Arial" panose="020B0604020202020204" pitchFamily="34" charset="0"/>
              <a:buChar char="•"/>
            </a:pPr>
            <a:r>
              <a:rPr lang="en-US" dirty="0"/>
              <a:t>Show common interests. Build rapport with students.</a:t>
            </a:r>
          </a:p>
          <a:p>
            <a:pPr marL="171399" indent="-171399">
              <a:buFont typeface="Arial" panose="020B0604020202020204" pitchFamily="34" charset="0"/>
              <a:buChar char="•"/>
            </a:pPr>
            <a:r>
              <a:rPr lang="en-US" dirty="0"/>
              <a:t>Actively mention your flotilla needs. Not just boats- finance, computer skills, etc.</a:t>
            </a:r>
          </a:p>
          <a:p>
            <a:pPr marL="171399" indent="-171399">
              <a:buFont typeface="Arial" panose="020B0604020202020204" pitchFamily="34" charset="0"/>
              <a:buChar char="•"/>
            </a:pPr>
            <a:r>
              <a:rPr lang="en-US" dirty="0"/>
              <a:t>Be approachable. Set the mood and establish rapport with students when they arrive in the classroom. Engage in conversation to find out about them one-on-one. Don’t wait for class introductions. You want to break down barriers that will allow you to have two-way communication once the class begins. Spend as much time as you can one-on-one with students rather than just using lectures. Use your class aides to assist whenever possible – be a team.</a:t>
            </a:r>
          </a:p>
          <a:p>
            <a:pPr marL="171399" indent="-171399">
              <a:buFont typeface="Arial" panose="020B0604020202020204" pitchFamily="34" charset="0"/>
              <a:buChar char="•"/>
            </a:pPr>
            <a:r>
              <a:rPr lang="en-US" dirty="0"/>
              <a:t>Walk around the room; don’t remain behind the podium. During breaks, remain available for students to ask questions. Ask students about their boats, boating experience, and boating mishaps.</a:t>
            </a:r>
          </a:p>
          <a:p>
            <a:pPr marL="171399" indent="-171399">
              <a:buFont typeface="Arial" panose="020B0604020202020204" pitchFamily="34" charset="0"/>
              <a:buChar char="•"/>
            </a:pPr>
            <a:r>
              <a:rPr lang="en-US" dirty="0"/>
              <a:t>Talk to students, not to each other. Instructor cliques scream – “don’t bother talking to me – you are not part of my world.” Talk up our missions to them individually. Whenever possible, instructors should make themselves available to the students and avoid congregating in groups of other Auxiliarists. Avoid “inside jokes” and “acronym lingo” when having discussions with students. Always use plain English – use “life jackets” and not “PFDs.”</a:t>
            </a:r>
          </a:p>
          <a:p>
            <a:pPr marL="171399" indent="-171399">
              <a:buFont typeface="Arial" panose="020B0604020202020204" pitchFamily="34" charset="0"/>
              <a:buChar char="•"/>
            </a:pPr>
            <a:r>
              <a:rPr lang="en-US" dirty="0"/>
              <a:t>What does your flotilla need?</a:t>
            </a:r>
          </a:p>
          <a:p>
            <a:pPr marL="171399" indent="-171399">
              <a:buFont typeface="Arial" panose="020B0604020202020204" pitchFamily="34" charset="0"/>
              <a:buChar char="•"/>
            </a:pPr>
            <a:r>
              <a:rPr lang="en-US" dirty="0"/>
              <a:t>Work in local pictures or anecdotes.</a:t>
            </a:r>
          </a:p>
          <a:p>
            <a:pPr marL="171399" indent="-171399">
              <a:buFont typeface="Arial" panose="020B0604020202020204" pitchFamily="34" charset="0"/>
              <a:buChar char="•"/>
            </a:pPr>
            <a:r>
              <a:rPr lang="en-US" dirty="0"/>
              <a:t>The Auxiliary message, every time! Work recruiting topics into every session. Make recruiting part of the lesson plan. Deliver benefits of membership constantly. Show your enthusiasm for what you do. Showcase a local event/experience every class. If you are not having fun presenting the class, it will show and destroy the image you are trying to create. Remain positive and highlight the successes of your flotilla, division, or district.</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32</a:t>
            </a:fld>
            <a:endParaRPr lang="en-US"/>
          </a:p>
        </p:txBody>
      </p:sp>
    </p:spTree>
    <p:extLst>
      <p:ext uri="{BB962C8B-B14F-4D97-AF65-F5344CB8AC3E}">
        <p14:creationId xmlns:p14="http://schemas.microsoft.com/office/powerpoint/2010/main" val="761851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7413" y="190500"/>
            <a:ext cx="5456237" cy="3070225"/>
          </a:xfrm>
        </p:spPr>
      </p:sp>
      <p:sp>
        <p:nvSpPr>
          <p:cNvPr id="3" name="Notes Placeholder 2"/>
          <p:cNvSpPr>
            <a:spLocks noGrp="1"/>
          </p:cNvSpPr>
          <p:nvPr>
            <p:ph type="body" idx="1"/>
          </p:nvPr>
        </p:nvSpPr>
        <p:spPr>
          <a:xfrm>
            <a:off x="315668" y="3260726"/>
            <a:ext cx="6478660" cy="5674268"/>
          </a:xfrm>
        </p:spPr>
        <p:txBody>
          <a:bodyPr/>
          <a:lstStyle/>
          <a:p>
            <a:r>
              <a:rPr lang="en-US" dirty="0"/>
              <a:t>Quality Training = Strong Membership</a:t>
            </a:r>
          </a:p>
          <a:p>
            <a:pPr lvl="1">
              <a:buFont typeface="Arial" panose="020B0604020202020204" pitchFamily="34" charset="0"/>
              <a:buChar char="•"/>
            </a:pPr>
            <a:r>
              <a:rPr lang="en-US" dirty="0"/>
              <a:t>Direct correlation between training quality and member engagement</a:t>
            </a:r>
          </a:p>
          <a:p>
            <a:pPr lvl="1">
              <a:buFont typeface="Arial" panose="020B0604020202020204" pitchFamily="34" charset="0"/>
              <a:buChar char="•"/>
            </a:pPr>
            <a:r>
              <a:rPr lang="en-US" dirty="0"/>
              <a:t>Well-trained members stay active longer</a:t>
            </a:r>
          </a:p>
          <a:p>
            <a:pPr lvl="1">
              <a:buFont typeface="Arial" panose="020B0604020202020204" pitchFamily="34" charset="0"/>
              <a:buChar char="•"/>
            </a:pPr>
            <a:r>
              <a:rPr lang="en-US" dirty="0"/>
              <a:t>Professional instruction reflects organizational values</a:t>
            </a:r>
          </a:p>
          <a:p>
            <a:pPr lvl="1">
              <a:buFont typeface="Arial" panose="020B0604020202020204" pitchFamily="34" charset="0"/>
              <a:buChar char="•"/>
            </a:pPr>
            <a:r>
              <a:rPr lang="en-US" dirty="0"/>
              <a:t>Investment in training shows commitment to member development</a:t>
            </a:r>
          </a:p>
          <a:p>
            <a:pPr lvl="1">
              <a:buFont typeface="Arial" panose="020B0604020202020204" pitchFamily="34" charset="0"/>
              <a:buChar char="•"/>
            </a:pPr>
            <a:r>
              <a:rPr lang="en-US" dirty="0"/>
              <a:t>Share specific examples of how quality training improved unit performance</a:t>
            </a:r>
          </a:p>
          <a:p>
            <a:r>
              <a:rPr lang="en-US" dirty="0"/>
              <a:t>Building Competent, Confident Members</a:t>
            </a:r>
          </a:p>
          <a:p>
            <a:pPr lvl="1">
              <a:buFont typeface="Arial" panose="020B0604020202020204" pitchFamily="34" charset="0"/>
              <a:buChar char="•"/>
            </a:pPr>
            <a:r>
              <a:rPr lang="en-US" dirty="0"/>
              <a:t>Competence breeds confidence</a:t>
            </a:r>
          </a:p>
          <a:p>
            <a:pPr lvl="1">
              <a:buFont typeface="Arial" panose="020B0604020202020204" pitchFamily="34" charset="0"/>
              <a:buChar char="•"/>
            </a:pPr>
            <a:r>
              <a:rPr lang="en-US" dirty="0"/>
              <a:t>Members who feel capable take on more responsibilities</a:t>
            </a:r>
          </a:p>
          <a:p>
            <a:pPr lvl="1">
              <a:buFont typeface="Arial" panose="020B0604020202020204" pitchFamily="34" charset="0"/>
              <a:buChar char="•"/>
            </a:pPr>
            <a:r>
              <a:rPr lang="en-US" dirty="0"/>
              <a:t>Reduced anxiety in operational situations</a:t>
            </a:r>
          </a:p>
          <a:p>
            <a:pPr lvl="1">
              <a:buFont typeface="Arial" panose="020B0604020202020204" pitchFamily="34" charset="0"/>
              <a:buChar char="•"/>
            </a:pPr>
            <a:r>
              <a:rPr lang="en-US" dirty="0"/>
              <a:t>Better preparedness for real-world scenarios</a:t>
            </a:r>
          </a:p>
          <a:p>
            <a:pPr lvl="1">
              <a:buFont typeface="Arial" panose="020B0604020202020204" pitchFamily="34" charset="0"/>
              <a:buChar char="•"/>
            </a:pPr>
            <a:r>
              <a:rPr lang="en-US" dirty="0"/>
              <a:t>Members become mentors to others</a:t>
            </a:r>
          </a:p>
          <a:p>
            <a:r>
              <a:rPr lang="en-US" dirty="0"/>
              <a:t>Fostering Team Unity and Camaraderie</a:t>
            </a:r>
          </a:p>
          <a:p>
            <a:pPr lvl="1">
              <a:buFont typeface="Arial" panose="020B0604020202020204" pitchFamily="34" charset="0"/>
              <a:buChar char="•"/>
            </a:pPr>
            <a:r>
              <a:rPr lang="en-US" dirty="0"/>
              <a:t>Training creates natural networking opportunities</a:t>
            </a:r>
          </a:p>
          <a:p>
            <a:pPr lvl="1">
              <a:buFont typeface="Arial" panose="020B0604020202020204" pitchFamily="34" charset="0"/>
              <a:buChar char="•"/>
            </a:pPr>
            <a:r>
              <a:rPr lang="en-US" dirty="0"/>
              <a:t>Shared experiences build lasting connections</a:t>
            </a:r>
          </a:p>
          <a:p>
            <a:pPr lvl="1">
              <a:buFont typeface="Arial" panose="020B0604020202020204" pitchFamily="34" charset="0"/>
              <a:buChar char="•"/>
            </a:pPr>
            <a:r>
              <a:rPr lang="en-US" dirty="0"/>
              <a:t>Group learning strengthens unit cohesion</a:t>
            </a:r>
          </a:p>
          <a:p>
            <a:pPr lvl="1">
              <a:buFont typeface="Arial" panose="020B0604020202020204" pitchFamily="34" charset="0"/>
              <a:buChar char="•"/>
            </a:pPr>
            <a:r>
              <a:rPr lang="en-US" dirty="0"/>
              <a:t>Members support each other's growth</a:t>
            </a:r>
          </a:p>
          <a:p>
            <a:pPr lvl="1">
              <a:buFont typeface="Arial" panose="020B0604020202020204" pitchFamily="34" charset="0"/>
              <a:buChar char="•"/>
            </a:pPr>
            <a:r>
              <a:rPr lang="en-US" dirty="0"/>
              <a:t>Training events become team-building opportunities</a:t>
            </a:r>
          </a:p>
          <a:p>
            <a:r>
              <a:rPr lang="en-US" dirty="0"/>
              <a:t>Promoting Continuous Growth</a:t>
            </a:r>
          </a:p>
          <a:p>
            <a:pPr lvl="1">
              <a:buFont typeface="Arial" panose="020B0604020202020204" pitchFamily="34" charset="0"/>
              <a:buChar char="•"/>
            </a:pPr>
            <a:r>
              <a:rPr lang="en-US" dirty="0"/>
              <a:t>Learning never stops</a:t>
            </a:r>
          </a:p>
          <a:p>
            <a:pPr lvl="1">
              <a:buFont typeface="Arial" panose="020B0604020202020204" pitchFamily="34" charset="0"/>
              <a:buChar char="•"/>
            </a:pPr>
            <a:r>
              <a:rPr lang="en-US" dirty="0"/>
              <a:t>New challenges keep members engaged</a:t>
            </a:r>
          </a:p>
          <a:p>
            <a:pPr lvl="1">
              <a:buFont typeface="Arial" panose="020B0604020202020204" pitchFamily="34" charset="0"/>
              <a:buChar char="•"/>
            </a:pPr>
            <a:r>
              <a:rPr lang="en-US" dirty="0"/>
              <a:t>Advanced training opportunities</a:t>
            </a:r>
          </a:p>
          <a:p>
            <a:pPr lvl="1">
              <a:buFont typeface="Arial" panose="020B0604020202020204" pitchFamily="34" charset="0"/>
              <a:buChar char="•"/>
            </a:pPr>
            <a:r>
              <a:rPr lang="en-US" dirty="0"/>
              <a:t>Cross-training benefits</a:t>
            </a:r>
          </a:p>
          <a:p>
            <a:pPr lvl="1">
              <a:buFont typeface="Arial" panose="020B0604020202020204" pitchFamily="34" charset="0"/>
              <a:buChar char="•"/>
            </a:pPr>
            <a:r>
              <a:rPr lang="en-US" dirty="0"/>
              <a:t>Career development pathways</a:t>
            </a:r>
          </a:p>
          <a:p>
            <a:r>
              <a:rPr lang="en-US" dirty="0"/>
              <a:t>Recognizing Achievement</a:t>
            </a:r>
          </a:p>
          <a:p>
            <a:pPr lvl="1">
              <a:buFont typeface="Arial" panose="020B0604020202020204" pitchFamily="34" charset="0"/>
              <a:buChar char="•"/>
            </a:pPr>
            <a:r>
              <a:rPr lang="en-US" dirty="0"/>
              <a:t>Celebrate training milestones</a:t>
            </a:r>
          </a:p>
          <a:p>
            <a:pPr lvl="1">
              <a:buFont typeface="Arial" panose="020B0604020202020204" pitchFamily="34" charset="0"/>
              <a:buChar char="•"/>
            </a:pPr>
            <a:r>
              <a:rPr lang="en-US" dirty="0"/>
              <a:t>Acknowledge instructor contributions</a:t>
            </a:r>
          </a:p>
          <a:p>
            <a:pPr lvl="1">
              <a:buFont typeface="Arial" panose="020B0604020202020204" pitchFamily="34" charset="0"/>
              <a:buChar char="•"/>
            </a:pPr>
            <a:r>
              <a:rPr lang="en-US" dirty="0"/>
              <a:t>Share success stories</a:t>
            </a:r>
          </a:p>
          <a:p>
            <a:pPr lvl="1">
              <a:buFont typeface="Arial" panose="020B0604020202020204" pitchFamily="34" charset="0"/>
              <a:buChar char="•"/>
            </a:pPr>
            <a:r>
              <a:rPr lang="en-US" dirty="0"/>
              <a:t>Awards and recognition programs</a:t>
            </a:r>
          </a:p>
          <a:p>
            <a:pPr lvl="1">
              <a:buFont typeface="Arial" panose="020B0604020202020204" pitchFamily="34" charset="0"/>
              <a:buChar char="•"/>
            </a:pPr>
            <a:r>
              <a:rPr lang="en-US" dirty="0"/>
              <a:t>Highlight member advancement</a:t>
            </a:r>
          </a:p>
        </p:txBody>
      </p:sp>
      <p:sp>
        <p:nvSpPr>
          <p:cNvPr id="4" name="Slide Number Placeholder 3"/>
          <p:cNvSpPr>
            <a:spLocks noGrp="1"/>
          </p:cNvSpPr>
          <p:nvPr>
            <p:ph type="sldNum" sz="quarter" idx="5"/>
          </p:nvPr>
        </p:nvSpPr>
        <p:spPr>
          <a:xfrm>
            <a:off x="6662057" y="9135291"/>
            <a:ext cx="438774" cy="253185"/>
          </a:xfrm>
        </p:spPr>
        <p:txBody>
          <a:bodyPr/>
          <a:lstStyle/>
          <a:p>
            <a:fld id="{D8AAF4FE-1EC2-41BF-9E1F-1D60F871BC2F}" type="slidenum">
              <a:rPr lang="en-US" smtClean="0"/>
              <a:t>33</a:t>
            </a:fld>
            <a:endParaRPr lang="en-US" dirty="0"/>
          </a:p>
        </p:txBody>
      </p:sp>
    </p:spTree>
    <p:extLst>
      <p:ext uri="{BB962C8B-B14F-4D97-AF65-F5344CB8AC3E}">
        <p14:creationId xmlns:p14="http://schemas.microsoft.com/office/powerpoint/2010/main" val="4161763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359150"/>
            <a:ext cx="6478660" cy="5511003"/>
          </a:xfrm>
        </p:spPr>
        <p:txBody>
          <a:bodyPr/>
          <a:lstStyle/>
          <a:p>
            <a:endParaRPr lang="en-US" sz="500" dirty="0"/>
          </a:p>
          <a:p>
            <a:r>
              <a:rPr lang="en-US" dirty="0"/>
              <a:t>We recommend you regularly check the E-Directorate website for new courses and review the course catalog to see about expanding your class offerings.</a:t>
            </a:r>
          </a:p>
          <a:p>
            <a:pPr marL="171424" indent="-171424">
              <a:buFont typeface="Arial" panose="020B0604020202020204" pitchFamily="34" charset="0"/>
              <a:buChar char="•"/>
            </a:pPr>
            <a:r>
              <a:rPr lang="en-US" dirty="0"/>
              <a:t>What's on the Horizon? There are several exciting initiatives planned for 2025. These projects aim to enhance our instructional capabilities and expand our instructor pool while maintaining the high standards the public expects from the Coast Guard Auxiliary.</a:t>
            </a:r>
          </a:p>
          <a:p>
            <a:pPr marL="171424" indent="-171424">
              <a:buFont typeface="Arial" panose="020B0604020202020204" pitchFamily="34" charset="0"/>
              <a:buChar char="•"/>
            </a:pPr>
            <a:r>
              <a:rPr lang="en-US" dirty="0"/>
              <a:t>The 'Suddenly in Command' course is being refreshed to incorporate new boating technologies, updated emergency procedures, and real-world scenarios from recent incidents. This vital course helps prepare boaters for emergencies when they unexpectedly need to take control of a vessel. The updates will ensure that the material remains relevant and practical for today's recreational boaters.</a:t>
            </a:r>
          </a:p>
          <a:p>
            <a:pPr marL="171424" indent="-171424">
              <a:buFont typeface="Arial" panose="020B0604020202020204" pitchFamily="34" charset="0"/>
              <a:buChar char="•"/>
            </a:pPr>
            <a:r>
              <a:rPr lang="en-US" dirty="0"/>
              <a:t>Our Instructor Development program is evolving to meet modern educational needs. We're incorporating more digital teaching methods, hybrid learning options, and updated pedagogical techniques. This modernization will help our instructors better connect with diverse learning styles and age groups while maintaining our commitment to hands-on, practical instruction.</a:t>
            </a:r>
          </a:p>
          <a:p>
            <a:pPr marL="171424" indent="-171424">
              <a:buFont typeface="Arial" panose="020B0604020202020204" pitchFamily="34" charset="0"/>
              <a:buChar char="•"/>
            </a:pPr>
            <a:r>
              <a:rPr lang="en-US" dirty="0"/>
              <a:t>We're expanding our virtual training capabilities through the Auxiliary Classroom platform. This initiative includes this workshop and Instructor Development 2025. The goal is to make our training more accessible while maintaining its effectiveness.</a:t>
            </a:r>
          </a:p>
          <a:p>
            <a:pPr marL="171424" indent="-171424">
              <a:buFont typeface="Arial" panose="020B0604020202020204" pitchFamily="34" charset="0"/>
              <a:buChar char="•"/>
            </a:pPr>
            <a:r>
              <a:rPr lang="en-US" dirty="0"/>
              <a:t>We're launching a focused campaign to encourage more Auxiliary members to become certified instructors. We'll highlight the personal growth opportunities, the satisfaction of sharing maritime knowledge, and the vital role instructors play in promoting recreational boating safety. The campaign will include mentor partnerships and internal marketing materials.</a:t>
            </a:r>
          </a:p>
          <a:p>
            <a:pPr marL="171424" indent="-171424">
              <a:buFont typeface="Arial" panose="020B0604020202020204" pitchFamily="34" charset="0"/>
              <a:buChar char="•"/>
            </a:pPr>
            <a:r>
              <a:rPr lang="en-US" dirty="0"/>
              <a:t>We're developing a targeted outreach program to attract professional educators to the Auxiliary. Their teaching experience, combined with our boating expertise, creates an ideal combination. We'll emphasize how their skills can immediately contribute to our mission while offering them new challenges and opportunities in maritime education.</a:t>
            </a:r>
          </a:p>
          <a:p>
            <a:pPr marL="171424" indent="-171424">
              <a:buFont typeface="Arial" panose="020B0604020202020204" pitchFamily="34" charset="0"/>
              <a:buChar char="•"/>
            </a:pPr>
            <a:r>
              <a:rPr lang="en-US" dirty="0"/>
              <a:t>The Master Instructor program recognizes and develops our most experienced instructors. These individuals will serve as mentors, help develop curriculum, and lead instructor training programs. This initiative creates a career path for instructors while ensuring we maintain high instructional excellence throughout our educational programs.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34</a:t>
            </a:fld>
            <a:endParaRPr lang="en-US"/>
          </a:p>
        </p:txBody>
      </p:sp>
    </p:spTree>
    <p:extLst>
      <p:ext uri="{BB962C8B-B14F-4D97-AF65-F5344CB8AC3E}">
        <p14:creationId xmlns:p14="http://schemas.microsoft.com/office/powerpoint/2010/main" val="114209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It’s the policy of the CG Auxiliary that we solve issues at the lowest level. If the problem, question, or matter cannot be handled at this lower level, follow the Chain and press the issue higher. </a:t>
            </a:r>
          </a:p>
          <a:p>
            <a:r>
              <a:rPr lang="en-US" dirty="0"/>
              <a:t>All issues should be solved at the lowest possible level and elevated as needed through the chain of leadership and management to address the issue. It is NOT appropriate to go outside our organization for answers to education-related problems unless specifically instructed by the staff of the Education Directorate. Inquiries posed outside our organization confuse our partners and delay a proper response. </a:t>
            </a:r>
          </a:p>
          <a:p>
            <a:endParaRPr lang="en-US" dirty="0"/>
          </a:p>
          <a:p>
            <a:r>
              <a:rPr lang="en-US" dirty="0"/>
              <a:t>The entire staff of the E Directorate is standing by to answer any education questions that cannot be answered at a lower level. </a:t>
            </a:r>
          </a:p>
          <a:p>
            <a:endParaRPr lang="en-US" dirty="0"/>
          </a:p>
          <a:p>
            <a:r>
              <a:rPr lang="en-US" dirty="0"/>
              <a:t>The E-Directorate also maintains a feedback email address to assist members with answers they could not find anywhere else within the Auxiliary.</a:t>
            </a:r>
          </a:p>
          <a:p>
            <a:endParaRPr lang="en-US" dirty="0"/>
          </a:p>
          <a:p>
            <a:r>
              <a:rPr lang="en-US" dirty="0"/>
              <a:t>Members must understand they should not contact the Chief Director’s office or anyone outside the CG Auxiliary Chain of Leadership and Management. Any requests outside the Chain unnecessarily tie up resources answering these questions at BSX, NASBLA, and the BLA offices for internal Auxiliary queries. At the very least, it paints the Auxiliary as undisciplined and unable to communicate internally. At worst, it threatens our credibility at a national level with these national partners, which can have significant ramifications on future relationships.</a:t>
            </a:r>
          </a:p>
          <a:p>
            <a:endParaRPr lang="en-US" dirty="0"/>
          </a:p>
          <a:p>
            <a:r>
              <a:rPr lang="en-US" dirty="0"/>
              <a:t>You may email the E-Directorate at:</a:t>
            </a:r>
          </a:p>
          <a:p>
            <a:r>
              <a:rPr lang="en-US" dirty="0"/>
              <a:t> </a:t>
            </a:r>
            <a:r>
              <a:rPr lang="en-US" dirty="0">
                <a:hlinkClick r:id="rId3"/>
              </a:rPr>
              <a:t>pe.feedback@cgauxnet.us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35</a:t>
            </a:fld>
            <a:endParaRPr lang="en-US"/>
          </a:p>
        </p:txBody>
      </p:sp>
    </p:spTree>
    <p:extLst>
      <p:ext uri="{BB962C8B-B14F-4D97-AF65-F5344CB8AC3E}">
        <p14:creationId xmlns:p14="http://schemas.microsoft.com/office/powerpoint/2010/main" val="2521457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90500"/>
            <a:ext cx="5630863" cy="3168650"/>
          </a:xfrm>
        </p:spPr>
      </p:sp>
      <p:sp>
        <p:nvSpPr>
          <p:cNvPr id="3" name="Notes Placeholder 2"/>
          <p:cNvSpPr>
            <a:spLocks noGrp="1"/>
          </p:cNvSpPr>
          <p:nvPr>
            <p:ph type="body" idx="1"/>
          </p:nvPr>
        </p:nvSpPr>
        <p:spPr>
          <a:xfrm>
            <a:off x="315668" y="3442441"/>
            <a:ext cx="6478660" cy="5427712"/>
          </a:xfrm>
        </p:spPr>
        <p:txBody>
          <a:bodyPr/>
          <a:lstStyle/>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36</a:t>
            </a:fld>
            <a:endParaRPr lang="en-US"/>
          </a:p>
        </p:txBody>
      </p:sp>
    </p:spTree>
    <p:extLst>
      <p:ext uri="{BB962C8B-B14F-4D97-AF65-F5344CB8AC3E}">
        <p14:creationId xmlns:p14="http://schemas.microsoft.com/office/powerpoint/2010/main" val="1638408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559425" cy="3127375"/>
          </a:xfrm>
        </p:spPr>
      </p:sp>
      <p:sp>
        <p:nvSpPr>
          <p:cNvPr id="3" name="Notes Placeholder 2"/>
          <p:cNvSpPr>
            <a:spLocks noGrp="1"/>
          </p:cNvSpPr>
          <p:nvPr>
            <p:ph type="body" idx="1"/>
          </p:nvPr>
        </p:nvSpPr>
        <p:spPr>
          <a:xfrm>
            <a:off x="278675" y="3317875"/>
            <a:ext cx="6644639" cy="5552278"/>
          </a:xfrm>
        </p:spPr>
        <p:txBody>
          <a:bodyPr/>
          <a:lstStyle/>
          <a:p>
            <a:r>
              <a:rPr lang="en-US" dirty="0"/>
              <a:t>Always maintain the desire to improve. As instructors, we hold a unique position of trust and influence. We can make a lasting impact every time we step in front of a class or mentor a shipmate. The quality of our instruction directly affects boating safety and potentially saves lives. This isn’t just about teaching – it’s about excellence in mission delivery. Continuous improvement matters:</a:t>
            </a:r>
          </a:p>
          <a:p>
            <a:r>
              <a:rPr lang="en-US" b="1" dirty="0"/>
              <a:t>Impact on Safety. </a:t>
            </a:r>
            <a:r>
              <a:rPr lang="en-US" dirty="0"/>
              <a:t>Every concept we teach could mean the difference between a safe day on the water or an emergency. When we improve our teaching methods, we increase the likelihood that students will retain and apply critical safety knowledge. Better instruction leads to better-prepared boaters.</a:t>
            </a:r>
          </a:p>
          <a:p>
            <a:r>
              <a:rPr lang="en-US" b="1" dirty="0"/>
              <a:t>Student Engagement. </a:t>
            </a:r>
            <a:r>
              <a:rPr lang="en-US" dirty="0"/>
              <a:t>Today’s learners expect dynamic, relevant, and engaging instruction. By continuously improving, we can incorporate new teaching techniques, update our examples with current scenarios, adapt to different learning styles, and better connect with diverse audiences.</a:t>
            </a:r>
          </a:p>
          <a:p>
            <a:r>
              <a:rPr lang="en-US" b="1" dirty="0"/>
              <a:t>Personal Growth. </a:t>
            </a:r>
            <a:r>
              <a:rPr lang="en-US" dirty="0"/>
              <a:t>Teaching is a skill that can always be refined. Each class is an opportunity to try new approaches, perfect your delivery, learn from student feedback, and share experiences with fellow instructors.</a:t>
            </a:r>
          </a:p>
          <a:p>
            <a:r>
              <a:rPr lang="en-US" b="1" dirty="0"/>
              <a:t>Professional Development Opportunities. </a:t>
            </a:r>
            <a:r>
              <a:rPr lang="en-US" dirty="0"/>
              <a:t>Observe other instructors and learn from their techniques, attend workshops and training sessions, stay current with new boating technologies and regulations, and seek feedback from students and peers.</a:t>
            </a:r>
          </a:p>
          <a:p>
            <a:r>
              <a:rPr lang="en-US" b="1" dirty="0"/>
              <a:t>Practical Ways to Improve. </a:t>
            </a:r>
            <a:r>
              <a:rPr lang="en-US" dirty="0"/>
              <a:t>Record and review your presentations, ask for peer evaluations, stay updated on current boating trends and incidents, practice new teaching techniques in a safe environment, mentor new instructors (teaching others often improves your own skills), and network with other instructors to share best practices.</a:t>
            </a:r>
          </a:p>
          <a:p>
            <a:endParaRPr lang="en-US" sz="600" dirty="0"/>
          </a:p>
          <a:p>
            <a:r>
              <a:rPr lang="en-US" dirty="0"/>
              <a:t>Remember that the satisfaction derived from teaching comes not just from delivering information but from seeing real understanding and growth in your students. When you commit to improving your instructional skills, you build confidence in your abilities, enhance student learning outcomes, contribute to the overall excellence of the Auxiliary's educational mission, create a more engaging and effective learning environment, and help maintain the high standards of Coast Guard Auxiliary education Your commitment to improvement ripples through every aspect of our mission. Whether you're teaching a basic boating safety course or mentoring a new vessel examiner, your dedication to excellence makes our waters safer and our organization stronger. Stay curious, stay engaged, and never stop learning – because the best instructors are lifelong students themselves!</a:t>
            </a:r>
          </a:p>
        </p:txBody>
      </p:sp>
      <p:sp>
        <p:nvSpPr>
          <p:cNvPr id="4" name="Slide Number Placeholder 3"/>
          <p:cNvSpPr>
            <a:spLocks noGrp="1"/>
          </p:cNvSpPr>
          <p:nvPr>
            <p:ph type="sldNum" sz="quarter" idx="5"/>
          </p:nvPr>
        </p:nvSpPr>
        <p:spPr>
          <a:xfrm>
            <a:off x="6696891" y="9091748"/>
            <a:ext cx="403940" cy="296727"/>
          </a:xfrm>
        </p:spPr>
        <p:txBody>
          <a:bodyPr/>
          <a:lstStyle/>
          <a:p>
            <a:fld id="{D8AAF4FE-1EC2-41BF-9E1F-1D60F871BC2F}" type="slidenum">
              <a:rPr lang="en-US" smtClean="0"/>
              <a:t>37</a:t>
            </a:fld>
            <a:endParaRPr lang="en-US" dirty="0"/>
          </a:p>
        </p:txBody>
      </p:sp>
    </p:spTree>
    <p:extLst>
      <p:ext uri="{BB962C8B-B14F-4D97-AF65-F5344CB8AC3E}">
        <p14:creationId xmlns:p14="http://schemas.microsoft.com/office/powerpoint/2010/main" val="177074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Why Instructor Excellence Matters</a:t>
            </a:r>
          </a:p>
          <a:p>
            <a:pPr>
              <a:buFont typeface="Arial" panose="020B0604020202020204" pitchFamily="34" charset="0"/>
              <a:buChar char="•"/>
            </a:pPr>
            <a:endParaRPr lang="en-US" dirty="0"/>
          </a:p>
          <a:p>
            <a:pPr>
              <a:buFont typeface="Arial" panose="020B0604020202020204" pitchFamily="34" charset="0"/>
              <a:buChar char="•"/>
            </a:pPr>
            <a:r>
              <a:rPr lang="en-US" dirty="0"/>
              <a:t>Professional instruction benefits: </a:t>
            </a:r>
          </a:p>
          <a:p>
            <a:pPr marL="742840" lvl="1" indent="-285708">
              <a:buFont typeface="Arial" panose="020B0604020202020204" pitchFamily="34" charset="0"/>
              <a:buChar char="•"/>
            </a:pPr>
            <a:r>
              <a:rPr lang="en-US" dirty="0"/>
              <a:t>Recruitment: Skilled instructors attract potential members</a:t>
            </a:r>
          </a:p>
          <a:p>
            <a:pPr marL="742840" lvl="1" indent="-285708">
              <a:buFont typeface="Arial" panose="020B0604020202020204" pitchFamily="34" charset="0"/>
              <a:buChar char="•"/>
            </a:pPr>
            <a:r>
              <a:rPr lang="en-US" dirty="0"/>
              <a:t>Retention: Quality training keeps members engaged</a:t>
            </a:r>
          </a:p>
          <a:p>
            <a:pPr marL="742840" lvl="1" indent="-285708">
              <a:buFont typeface="Arial" panose="020B0604020202020204" pitchFamily="34" charset="0"/>
              <a:buChar char="•"/>
            </a:pPr>
            <a:r>
              <a:rPr lang="en-US" dirty="0"/>
              <a:t>Credibility: Professionalism enhances our reputation in the community as the recreational boating safety experts</a:t>
            </a:r>
          </a:p>
          <a:p>
            <a:pPr>
              <a:buFont typeface="Arial" panose="020B0604020202020204" pitchFamily="34" charset="0"/>
              <a:buChar char="•"/>
            </a:pPr>
            <a:endParaRPr lang="en-US" dirty="0"/>
          </a:p>
          <a:p>
            <a:pPr>
              <a:buFont typeface="Arial" panose="020B0604020202020204" pitchFamily="34" charset="0"/>
              <a:buChar char="•"/>
            </a:pPr>
            <a:r>
              <a:rPr lang="en-US" dirty="0"/>
              <a:t>Teaching as a skill: </a:t>
            </a:r>
          </a:p>
          <a:p>
            <a:pPr marL="742840" lvl="1" indent="-285708">
              <a:buFont typeface="Arial" panose="020B0604020202020204" pitchFamily="34" charset="0"/>
              <a:buChar char="•"/>
            </a:pPr>
            <a:r>
              <a:rPr lang="en-US" dirty="0"/>
              <a:t>Like any skill, teaching requires regular practice</a:t>
            </a:r>
          </a:p>
          <a:p>
            <a:pPr marL="742840" lvl="1" indent="-285708">
              <a:buFont typeface="Arial" panose="020B0604020202020204" pitchFamily="34" charset="0"/>
              <a:buChar char="•"/>
            </a:pPr>
            <a:r>
              <a:rPr lang="en-US" dirty="0"/>
              <a:t>Even experienced instructors need refresher training</a:t>
            </a:r>
          </a:p>
          <a:p>
            <a:pPr marL="742840" lvl="1" indent="-285708">
              <a:buFont typeface="Arial" panose="020B0604020202020204" pitchFamily="34" charset="0"/>
              <a:buChar char="•"/>
            </a:pPr>
            <a:r>
              <a:rPr lang="en-US" dirty="0"/>
              <a:t>Teaching methods evolve - we must stay current</a:t>
            </a:r>
          </a:p>
          <a:p>
            <a:pPr marL="742840" lvl="1" indent="-285708">
              <a:buFont typeface="Arial" panose="020B0604020202020204" pitchFamily="34" charset="0"/>
              <a:buChar char="•"/>
            </a:pPr>
            <a:r>
              <a:rPr lang="en-US" dirty="0"/>
              <a:t>Continuous improvement is essential</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4</a:t>
            </a:fld>
            <a:endParaRPr lang="en-US"/>
          </a:p>
        </p:txBody>
      </p:sp>
    </p:spTree>
    <p:extLst>
      <p:ext uri="{BB962C8B-B14F-4D97-AF65-F5344CB8AC3E}">
        <p14:creationId xmlns:p14="http://schemas.microsoft.com/office/powerpoint/2010/main" val="2981755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98F8-73E4-4CA5-CF88-90F8CD0FB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B4CAC-0A36-3307-3ECF-E7E1F47F52AD}"/>
              </a:ext>
            </a:extLst>
          </p:cNvPr>
          <p:cNvSpPr>
            <a:spLocks noGrp="1" noRot="1" noChangeAspect="1"/>
          </p:cNvSpPr>
          <p:nvPr>
            <p:ph type="sldImg"/>
          </p:nvPr>
        </p:nvSpPr>
        <p:spPr>
          <a:xfrm>
            <a:off x="885825" y="190500"/>
            <a:ext cx="5630863" cy="3168650"/>
          </a:xfrm>
        </p:spPr>
      </p:sp>
      <p:sp>
        <p:nvSpPr>
          <p:cNvPr id="3" name="Notes Placeholder 2">
            <a:extLst>
              <a:ext uri="{FF2B5EF4-FFF2-40B4-BE49-F238E27FC236}">
                <a16:creationId xmlns:a16="http://schemas.microsoft.com/office/drawing/2014/main" id="{733488A0-49BB-13A5-68DF-D8D7491A22AA}"/>
              </a:ext>
            </a:extLst>
          </p:cNvPr>
          <p:cNvSpPr>
            <a:spLocks noGrp="1"/>
          </p:cNvSpPr>
          <p:nvPr>
            <p:ph type="body" idx="1"/>
          </p:nvPr>
        </p:nvSpPr>
        <p:spPr>
          <a:xfrm>
            <a:off x="315667" y="3492138"/>
            <a:ext cx="6546687" cy="5207726"/>
          </a:xfrm>
        </p:spPr>
        <p:txBody>
          <a:bodyPr/>
          <a:lstStyle/>
          <a:p>
            <a:pPr algn="ctr"/>
            <a:r>
              <a:rPr lang="en-US" dirty="0"/>
              <a:t>Workshop Goals</a:t>
            </a:r>
          </a:p>
          <a:p>
            <a:pPr>
              <a:buFont typeface="Arial" panose="020B0604020202020204" pitchFamily="34" charset="0"/>
              <a:buChar char="•"/>
            </a:pPr>
            <a:r>
              <a:rPr lang="en-US" dirty="0"/>
              <a:t>Enhancing quality: </a:t>
            </a:r>
          </a:p>
          <a:p>
            <a:pPr marL="742840" lvl="1" indent="-285708">
              <a:buFont typeface="Arial" panose="020B0604020202020204" pitchFamily="34" charset="0"/>
              <a:buChar char="•"/>
            </a:pPr>
            <a:r>
              <a:rPr lang="en-US" dirty="0"/>
              <a:t>Focus on proven teaching techniques</a:t>
            </a:r>
          </a:p>
          <a:p>
            <a:pPr marL="742840" lvl="1" indent="-285708">
              <a:buFont typeface="Arial" panose="020B0604020202020204" pitchFamily="34" charset="0"/>
              <a:buChar char="•"/>
            </a:pPr>
            <a:r>
              <a:rPr lang="en-US" dirty="0"/>
              <a:t>Share best practices among instructors</a:t>
            </a:r>
          </a:p>
          <a:p>
            <a:pPr marL="742840" lvl="1" indent="-285708">
              <a:buFont typeface="Arial" panose="020B0604020202020204" pitchFamily="34" charset="0"/>
              <a:buChar char="•"/>
            </a:pPr>
            <a:r>
              <a:rPr lang="en-US" dirty="0"/>
              <a:t>Address common challenges</a:t>
            </a:r>
          </a:p>
          <a:p>
            <a:pPr marL="742840" lvl="1" indent="-285708">
              <a:buFont typeface="Arial" panose="020B0604020202020204" pitchFamily="34" charset="0"/>
              <a:buChar char="•"/>
            </a:pPr>
            <a:r>
              <a:rPr lang="en-US" dirty="0"/>
              <a:t>Provide tools for improvement</a:t>
            </a:r>
          </a:p>
          <a:p>
            <a:pPr>
              <a:buFont typeface="Arial" panose="020B0604020202020204" pitchFamily="34" charset="0"/>
              <a:buChar char="•"/>
            </a:pPr>
            <a:r>
              <a:rPr lang="en-US" dirty="0"/>
              <a:t>Expanding instructor pool: </a:t>
            </a:r>
          </a:p>
          <a:p>
            <a:pPr marL="742840" lvl="1" indent="-285708">
              <a:buFont typeface="Arial" panose="020B0604020202020204" pitchFamily="34" charset="0"/>
              <a:buChar char="•"/>
            </a:pPr>
            <a:r>
              <a:rPr lang="en-US" dirty="0"/>
              <a:t>We need more qualified instructors to meet demand</a:t>
            </a:r>
          </a:p>
          <a:p>
            <a:pPr marL="742840" lvl="1" indent="-285708">
              <a:buFont typeface="Arial" panose="020B0604020202020204" pitchFamily="34" charset="0"/>
              <a:buChar char="•"/>
            </a:pPr>
            <a:r>
              <a:rPr lang="en-US" dirty="0"/>
              <a:t>Identify and encourage potential instructors</a:t>
            </a:r>
          </a:p>
          <a:p>
            <a:pPr marL="742840" lvl="1" indent="-285708">
              <a:buFont typeface="Arial" panose="020B0604020202020204" pitchFamily="34" charset="0"/>
              <a:buChar char="•"/>
            </a:pPr>
            <a:r>
              <a:rPr lang="en-US" dirty="0"/>
              <a:t>Create a supportive environment for new instructors</a:t>
            </a:r>
          </a:p>
          <a:p>
            <a:pPr marL="742840" lvl="1" indent="-285708">
              <a:buFont typeface="Arial" panose="020B0604020202020204" pitchFamily="34" charset="0"/>
              <a:buChar char="•"/>
            </a:pPr>
            <a:r>
              <a:rPr lang="en-US" dirty="0"/>
              <a:t>Provide mentorship opportunities</a:t>
            </a:r>
          </a:p>
          <a:p>
            <a:pPr>
              <a:buFont typeface="Arial" panose="020B0604020202020204" pitchFamily="34" charset="0"/>
              <a:buChar char="•"/>
            </a:pPr>
            <a:r>
              <a:rPr lang="en-US" dirty="0"/>
              <a:t>Boosting effectiveness: </a:t>
            </a:r>
          </a:p>
          <a:p>
            <a:pPr marL="742840" lvl="1" indent="-285708">
              <a:buFont typeface="Arial" panose="020B0604020202020204" pitchFamily="34" charset="0"/>
              <a:buChar char="•"/>
            </a:pPr>
            <a:r>
              <a:rPr lang="en-US" dirty="0"/>
              <a:t>Introduce newer teaching methods</a:t>
            </a:r>
          </a:p>
          <a:p>
            <a:pPr marL="742840" lvl="1" indent="-285708">
              <a:buFont typeface="Arial" panose="020B0604020202020204" pitchFamily="34" charset="0"/>
              <a:buChar char="•"/>
            </a:pPr>
            <a:r>
              <a:rPr lang="en-US" dirty="0"/>
              <a:t>Enhance presentation skills</a:t>
            </a:r>
          </a:p>
          <a:p>
            <a:pPr marL="742840" lvl="1" indent="-285708">
              <a:buFont typeface="Arial" panose="020B0604020202020204" pitchFamily="34" charset="0"/>
              <a:buChar char="•"/>
            </a:pPr>
            <a:r>
              <a:rPr lang="en-US" dirty="0"/>
              <a:t>Improve student engagement</a:t>
            </a:r>
          </a:p>
          <a:p>
            <a:pPr marL="742840" lvl="1" indent="-285708">
              <a:buFont typeface="Arial" panose="020B0604020202020204" pitchFamily="34" charset="0"/>
              <a:buChar char="•"/>
            </a:pPr>
            <a:r>
              <a:rPr lang="en-US" dirty="0"/>
              <a:t>Strengthen evaluation techniques</a:t>
            </a:r>
          </a:p>
          <a:p>
            <a:endParaRPr lang="en-US" sz="600" dirty="0"/>
          </a:p>
          <a:p>
            <a:pPr marL="171424" indent="-171424">
              <a:buFont typeface="Arial" panose="020B0604020202020204" pitchFamily="34" charset="0"/>
              <a:buChar char="•"/>
            </a:pPr>
            <a:r>
              <a:rPr lang="en-US" dirty="0"/>
              <a:t>Instructor delivery tips to enhance quality and boost effectiveness:</a:t>
            </a:r>
          </a:p>
          <a:p>
            <a:pPr marL="628557" lvl="1" indent="-171424">
              <a:buFont typeface="Arial" panose="020B0604020202020204" pitchFamily="34" charset="0"/>
              <a:buChar char="•"/>
            </a:pPr>
            <a:r>
              <a:rPr lang="en-US" dirty="0"/>
              <a:t>Maintain eye contact</a:t>
            </a:r>
          </a:p>
          <a:p>
            <a:pPr marL="628557" lvl="1" indent="-171424">
              <a:buFont typeface="Arial" panose="020B0604020202020204" pitchFamily="34" charset="0"/>
              <a:buChar char="•"/>
            </a:pPr>
            <a:r>
              <a:rPr lang="en-US" dirty="0"/>
              <a:t>Speak with enthusiasm</a:t>
            </a:r>
          </a:p>
          <a:p>
            <a:pPr marL="628557" lvl="1" indent="-171424">
              <a:buFont typeface="Arial" panose="020B0604020202020204" pitchFamily="34" charset="0"/>
              <a:buChar char="•"/>
            </a:pPr>
            <a:r>
              <a:rPr lang="en-US" dirty="0"/>
              <a:t>Use a conversational tone</a:t>
            </a:r>
          </a:p>
          <a:p>
            <a:pPr marL="628557" lvl="1" indent="-171424">
              <a:buFont typeface="Arial" panose="020B0604020202020204" pitchFamily="34" charset="0"/>
              <a:buChar char="•"/>
            </a:pPr>
            <a:r>
              <a:rPr lang="en-US" dirty="0"/>
              <a:t>Allow time for questions</a:t>
            </a:r>
          </a:p>
          <a:p>
            <a:pPr marL="628557" lvl="1" indent="-171424">
              <a:buFont typeface="Arial" panose="020B0604020202020204" pitchFamily="34" charset="0"/>
              <a:buChar char="•"/>
            </a:pPr>
            <a:r>
              <a:rPr lang="en-US" dirty="0"/>
              <a:t>Share relevant personal experiences</a:t>
            </a:r>
          </a:p>
          <a:p>
            <a:pPr marL="628557" lvl="1" indent="-171424">
              <a:buFont typeface="Arial" panose="020B0604020202020204" pitchFamily="34" charset="0"/>
              <a:buChar char="•"/>
            </a:pPr>
            <a:r>
              <a:rPr lang="en-US" dirty="0"/>
              <a:t>Connect points to real-world situations</a:t>
            </a:r>
          </a:p>
          <a:p>
            <a:endParaRPr lang="en-US" dirty="0"/>
          </a:p>
        </p:txBody>
      </p:sp>
      <p:sp>
        <p:nvSpPr>
          <p:cNvPr id="4" name="Slide Number Placeholder 3">
            <a:extLst>
              <a:ext uri="{FF2B5EF4-FFF2-40B4-BE49-F238E27FC236}">
                <a16:creationId xmlns:a16="http://schemas.microsoft.com/office/drawing/2014/main" id="{939BAA6F-0239-E0CC-C479-FF58CCFCD2A1}"/>
              </a:ext>
            </a:extLst>
          </p:cNvPr>
          <p:cNvSpPr>
            <a:spLocks noGrp="1"/>
          </p:cNvSpPr>
          <p:nvPr>
            <p:ph type="sldNum" sz="quarter" idx="5"/>
          </p:nvPr>
        </p:nvSpPr>
        <p:spPr>
          <a:xfrm>
            <a:off x="6618514" y="9109166"/>
            <a:ext cx="482317" cy="279311"/>
          </a:xfrm>
        </p:spPr>
        <p:txBody>
          <a:bodyPr/>
          <a:lstStyle/>
          <a:p>
            <a:fld id="{D8AAF4FE-1EC2-41BF-9E1F-1D60F871BC2F}" type="slidenum">
              <a:rPr lang="en-US" smtClean="0"/>
              <a:t>5</a:t>
            </a:fld>
            <a:endParaRPr lang="en-US"/>
          </a:p>
        </p:txBody>
      </p:sp>
    </p:spTree>
    <p:extLst>
      <p:ext uri="{BB962C8B-B14F-4D97-AF65-F5344CB8AC3E}">
        <p14:creationId xmlns:p14="http://schemas.microsoft.com/office/powerpoint/2010/main" val="214965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Safety &amp; Responsibility</a:t>
            </a:r>
          </a:p>
          <a:p>
            <a:endParaRPr lang="en-US" dirty="0"/>
          </a:p>
          <a:p>
            <a:pPr>
              <a:buFont typeface="Arial" panose="020B0604020202020204" pitchFamily="34" charset="0"/>
              <a:buChar char="•"/>
            </a:pPr>
            <a:r>
              <a:rPr lang="en-US" dirty="0"/>
              <a:t>Risk Management Protocols </a:t>
            </a:r>
          </a:p>
          <a:p>
            <a:pPr marL="742840" lvl="1" indent="-285708">
              <a:buFont typeface="Arial" panose="020B0604020202020204" pitchFamily="34" charset="0"/>
              <a:buChar char="•"/>
            </a:pPr>
            <a:r>
              <a:rPr lang="en-US" dirty="0"/>
              <a:t>Safety is our top priority in every class setting</a:t>
            </a:r>
          </a:p>
          <a:p>
            <a:pPr marL="742840" lvl="1" indent="-285708">
              <a:buFont typeface="Arial" panose="020B0604020202020204" pitchFamily="34" charset="0"/>
              <a:buChar char="•"/>
            </a:pPr>
            <a:r>
              <a:rPr lang="en-US" dirty="0"/>
              <a:t>Review current risk assessment procedures</a:t>
            </a:r>
          </a:p>
          <a:p>
            <a:pPr marL="742840" lvl="1" indent="-285708">
              <a:buFont typeface="Arial" panose="020B0604020202020204" pitchFamily="34" charset="0"/>
              <a:buChar char="•"/>
            </a:pPr>
            <a:r>
              <a:rPr lang="en-US" dirty="0"/>
              <a:t>Discuss incident reporting requirements</a:t>
            </a:r>
          </a:p>
          <a:p>
            <a:pPr marL="742840" lvl="1" indent="-285708">
              <a:buFont typeface="Arial" panose="020B0604020202020204" pitchFamily="34" charset="0"/>
              <a:buChar char="•"/>
            </a:pPr>
            <a:r>
              <a:rPr lang="en-US" dirty="0"/>
              <a:t>Cover health/safety protocols</a:t>
            </a:r>
          </a:p>
          <a:p>
            <a:pPr>
              <a:buFont typeface="Arial" panose="020B0604020202020204" pitchFamily="34" charset="0"/>
              <a:buChar char="•"/>
            </a:pPr>
            <a:endParaRPr lang="en-US" dirty="0"/>
          </a:p>
          <a:p>
            <a:pPr>
              <a:buFont typeface="Arial" panose="020B0604020202020204" pitchFamily="34" charset="0"/>
              <a:buChar char="•"/>
            </a:pPr>
            <a:r>
              <a:rPr lang="en-US" dirty="0"/>
              <a:t>Core Instructor Responsibilities </a:t>
            </a:r>
          </a:p>
          <a:p>
            <a:pPr marL="742840" lvl="1" indent="-285708">
              <a:buFont typeface="Arial" panose="020B0604020202020204" pitchFamily="34" charset="0"/>
              <a:buChar char="•"/>
            </a:pPr>
            <a:r>
              <a:rPr lang="en-US" dirty="0"/>
              <a:t>Understand the scope of instructor authority</a:t>
            </a:r>
          </a:p>
          <a:p>
            <a:pPr marL="742840" lvl="1" indent="-285708">
              <a:buFont typeface="Arial" panose="020B0604020202020204" pitchFamily="34" charset="0"/>
              <a:buChar char="•"/>
            </a:pPr>
            <a:r>
              <a:rPr lang="en-US" dirty="0"/>
              <a:t>Maintaining professional standards</a:t>
            </a:r>
          </a:p>
          <a:p>
            <a:pPr marL="742840" lvl="1" indent="-285708">
              <a:buFont typeface="Arial" panose="020B0604020202020204" pitchFamily="34" charset="0"/>
              <a:buChar char="•"/>
            </a:pPr>
            <a:r>
              <a:rPr lang="en-US" dirty="0"/>
              <a:t>Following the approved curriculum</a:t>
            </a:r>
          </a:p>
          <a:p>
            <a:pPr marL="742840" lvl="1" indent="-285708">
              <a:buFont typeface="Arial" panose="020B0604020202020204" pitchFamily="34" charset="0"/>
              <a:buChar char="•"/>
            </a:pPr>
            <a:r>
              <a:rPr lang="en-US" dirty="0"/>
              <a:t>Managing classroom dynamics</a:t>
            </a:r>
          </a:p>
          <a:p>
            <a:pPr marL="742840" lvl="1" indent="-285708">
              <a:buFont typeface="Arial" panose="020B0604020202020204" pitchFamily="34" charset="0"/>
              <a:buChar char="•"/>
            </a:pPr>
            <a:r>
              <a:rPr lang="en-US" dirty="0"/>
              <a:t>Complete proper record-keeping requirements</a:t>
            </a:r>
          </a:p>
          <a:p>
            <a:pPr>
              <a:buFont typeface="Arial" panose="020B0604020202020204" pitchFamily="34" charset="0"/>
              <a:buChar char="•"/>
            </a:pPr>
            <a:endParaRPr lang="en-US" dirty="0"/>
          </a:p>
          <a:p>
            <a:pPr>
              <a:buFont typeface="Arial" panose="020B0604020202020204" pitchFamily="34" charset="0"/>
              <a:buChar char="•"/>
            </a:pPr>
            <a:r>
              <a:rPr lang="en-US" dirty="0"/>
              <a:t>Vision 2025: Instructor Development </a:t>
            </a:r>
          </a:p>
          <a:p>
            <a:pPr marL="742840" lvl="1" indent="-285708">
              <a:buFont typeface="Arial" panose="020B0604020202020204" pitchFamily="34" charset="0"/>
              <a:buChar char="•"/>
            </a:pPr>
            <a:r>
              <a:rPr lang="en-US" dirty="0"/>
              <a:t>Instructor Development 2025 (ID2025) has been updated with the latest best practices</a:t>
            </a:r>
          </a:p>
          <a:p>
            <a:pPr marL="742840" lvl="1" indent="-285708">
              <a:buFont typeface="Arial" panose="020B0604020202020204" pitchFamily="34" charset="0"/>
              <a:buChar char="•"/>
            </a:pPr>
            <a:r>
              <a:rPr lang="en-US" dirty="0"/>
              <a:t>ID2025 incorporates lessons learned from five years of Instructor Development 2020</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6</a:t>
            </a:fld>
            <a:endParaRPr lang="en-US"/>
          </a:p>
        </p:txBody>
      </p:sp>
    </p:spTree>
    <p:extLst>
      <p:ext uri="{BB962C8B-B14F-4D97-AF65-F5344CB8AC3E}">
        <p14:creationId xmlns:p14="http://schemas.microsoft.com/office/powerpoint/2010/main" val="209026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5AD47-B9B1-8CCC-34A4-2BF6A1AD9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6DBC8-2EFE-6B58-B59D-93FA9B006F35}"/>
              </a:ext>
            </a:extLst>
          </p:cNvPr>
          <p:cNvSpPr>
            <a:spLocks noGrp="1" noRot="1" noChangeAspect="1"/>
          </p:cNvSpPr>
          <p:nvPr>
            <p:ph type="sldImg"/>
          </p:nvPr>
        </p:nvSpPr>
        <p:spPr>
          <a:xfrm>
            <a:off x="885825" y="190500"/>
            <a:ext cx="5630863" cy="3168650"/>
          </a:xfrm>
        </p:spPr>
      </p:sp>
      <p:sp>
        <p:nvSpPr>
          <p:cNvPr id="3" name="Notes Placeholder 2">
            <a:extLst>
              <a:ext uri="{FF2B5EF4-FFF2-40B4-BE49-F238E27FC236}">
                <a16:creationId xmlns:a16="http://schemas.microsoft.com/office/drawing/2014/main" id="{C22FC9A5-128E-E4F6-CC43-7A88ADDB7E55}"/>
              </a:ext>
            </a:extLst>
          </p:cNvPr>
          <p:cNvSpPr>
            <a:spLocks noGrp="1"/>
          </p:cNvSpPr>
          <p:nvPr>
            <p:ph type="body" idx="1"/>
          </p:nvPr>
        </p:nvSpPr>
        <p:spPr/>
        <p:txBody>
          <a:bodyPr/>
          <a:lstStyle/>
          <a:p>
            <a:r>
              <a:rPr lang="en-US" dirty="0"/>
              <a:t>Program Management</a:t>
            </a:r>
          </a:p>
          <a:p>
            <a:endParaRPr lang="en-US" dirty="0"/>
          </a:p>
          <a:p>
            <a:pPr>
              <a:buFont typeface="Arial" panose="020B0604020202020204" pitchFamily="34" charset="0"/>
              <a:buChar char="•"/>
            </a:pPr>
            <a:r>
              <a:rPr lang="en-US" dirty="0"/>
              <a:t>Recognition &amp; Awards Program </a:t>
            </a:r>
          </a:p>
          <a:p>
            <a:pPr marL="742840" lvl="1" indent="-285708">
              <a:buFont typeface="Arial" panose="020B0604020202020204" pitchFamily="34" charset="0"/>
              <a:buChar char="•"/>
            </a:pPr>
            <a:r>
              <a:rPr lang="en-US" dirty="0"/>
              <a:t>Overview of available awards</a:t>
            </a:r>
          </a:p>
          <a:p>
            <a:pPr marL="742840" lvl="1" indent="-285708">
              <a:buFont typeface="Arial" panose="020B0604020202020204" pitchFamily="34" charset="0"/>
              <a:buChar char="•"/>
            </a:pPr>
            <a:r>
              <a:rPr lang="en-US" dirty="0"/>
              <a:t>Nomination process</a:t>
            </a:r>
          </a:p>
          <a:p>
            <a:pPr marL="742840" lvl="1" indent="-285708">
              <a:buFont typeface="Arial" panose="020B0604020202020204" pitchFamily="34" charset="0"/>
              <a:buChar char="•"/>
            </a:pPr>
            <a:r>
              <a:rPr lang="en-US" dirty="0"/>
              <a:t>Documentation requirements</a:t>
            </a:r>
          </a:p>
          <a:p>
            <a:pPr marL="742840" lvl="1" indent="-285708">
              <a:buFont typeface="Arial" panose="020B0604020202020204" pitchFamily="34" charset="0"/>
              <a:buChar char="•"/>
            </a:pPr>
            <a:r>
              <a:rPr lang="en-US" dirty="0"/>
              <a:t>Submission deadlines</a:t>
            </a:r>
          </a:p>
          <a:p>
            <a:pPr marL="742840" lvl="1" indent="-285708">
              <a:buFont typeface="Arial" panose="020B0604020202020204" pitchFamily="34" charset="0"/>
              <a:buChar char="•"/>
            </a:pPr>
            <a:r>
              <a:rPr lang="en-US" dirty="0"/>
              <a:t>Success stories and examples</a:t>
            </a:r>
          </a:p>
          <a:p>
            <a:pPr>
              <a:buFont typeface="Arial" panose="020B0604020202020204" pitchFamily="34" charset="0"/>
              <a:buChar char="•"/>
            </a:pPr>
            <a:endParaRPr lang="en-US" dirty="0"/>
          </a:p>
          <a:p>
            <a:pPr>
              <a:buFont typeface="Arial" panose="020B0604020202020204" pitchFamily="34" charset="0"/>
              <a:buChar char="•"/>
            </a:pPr>
            <a:r>
              <a:rPr lang="en-US" dirty="0"/>
              <a:t>AUXDATA II System Updates </a:t>
            </a:r>
          </a:p>
          <a:p>
            <a:pPr marL="742840" lvl="1" indent="-285708">
              <a:buFont typeface="Arial" panose="020B0604020202020204" pitchFamily="34" charset="0"/>
              <a:buChar char="•"/>
            </a:pPr>
            <a:r>
              <a:rPr lang="en-US" dirty="0"/>
              <a:t>New course codes and definitions</a:t>
            </a:r>
          </a:p>
          <a:p>
            <a:pPr marL="742840" lvl="1" indent="-285708">
              <a:buFont typeface="Arial" panose="020B0604020202020204" pitchFamily="34" charset="0"/>
              <a:buChar char="•"/>
            </a:pPr>
            <a:r>
              <a:rPr lang="en-US" dirty="0"/>
              <a:t>Where to find help resources</a:t>
            </a:r>
          </a:p>
          <a:p>
            <a:pPr>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9F9E529D-E7C4-6576-6517-83CDD1EC0DDC}"/>
              </a:ext>
            </a:extLst>
          </p:cNvPr>
          <p:cNvSpPr>
            <a:spLocks noGrp="1"/>
          </p:cNvSpPr>
          <p:nvPr>
            <p:ph type="sldNum" sz="quarter" idx="5"/>
          </p:nvPr>
        </p:nvSpPr>
        <p:spPr/>
        <p:txBody>
          <a:bodyPr/>
          <a:lstStyle/>
          <a:p>
            <a:fld id="{D8AAF4FE-1EC2-41BF-9E1F-1D60F871BC2F}" type="slidenum">
              <a:rPr lang="en-US" smtClean="0"/>
              <a:t>7</a:t>
            </a:fld>
            <a:endParaRPr lang="en-US"/>
          </a:p>
        </p:txBody>
      </p:sp>
    </p:spTree>
    <p:extLst>
      <p:ext uri="{BB962C8B-B14F-4D97-AF65-F5344CB8AC3E}">
        <p14:creationId xmlns:p14="http://schemas.microsoft.com/office/powerpoint/2010/main" val="313675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519D9-74F3-5CA5-ED80-FBB1D1A16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4DB1A-A682-5888-6EA5-D4197A5809F8}"/>
              </a:ext>
            </a:extLst>
          </p:cNvPr>
          <p:cNvSpPr>
            <a:spLocks noGrp="1" noRot="1" noChangeAspect="1"/>
          </p:cNvSpPr>
          <p:nvPr>
            <p:ph type="sldImg"/>
          </p:nvPr>
        </p:nvSpPr>
        <p:spPr>
          <a:xfrm>
            <a:off x="885825" y="190500"/>
            <a:ext cx="5630863" cy="3168650"/>
          </a:xfrm>
        </p:spPr>
      </p:sp>
      <p:sp>
        <p:nvSpPr>
          <p:cNvPr id="3" name="Notes Placeholder 2">
            <a:extLst>
              <a:ext uri="{FF2B5EF4-FFF2-40B4-BE49-F238E27FC236}">
                <a16:creationId xmlns:a16="http://schemas.microsoft.com/office/drawing/2014/main" id="{2BE7D42C-177E-612B-A243-E882C25C6A64}"/>
              </a:ext>
            </a:extLst>
          </p:cNvPr>
          <p:cNvSpPr>
            <a:spLocks noGrp="1"/>
          </p:cNvSpPr>
          <p:nvPr>
            <p:ph type="body" idx="1"/>
          </p:nvPr>
        </p:nvSpPr>
        <p:spPr/>
        <p:txBody>
          <a:bodyPr/>
          <a:lstStyle/>
          <a:p>
            <a:r>
              <a:rPr lang="en-US" dirty="0"/>
              <a:t>Program Growth</a:t>
            </a:r>
          </a:p>
          <a:p>
            <a:endParaRPr lang="en-US" dirty="0"/>
          </a:p>
          <a:p>
            <a:pPr>
              <a:buFont typeface="Arial" panose="020B0604020202020204" pitchFamily="34" charset="0"/>
              <a:buChar char="•"/>
            </a:pPr>
            <a:r>
              <a:rPr lang="en-US" dirty="0"/>
              <a:t>Marketing Public Education Classes </a:t>
            </a:r>
          </a:p>
          <a:p>
            <a:pPr marL="742840" lvl="1" indent="-285708">
              <a:buFont typeface="Arial" panose="020B0604020202020204" pitchFamily="34" charset="0"/>
              <a:buChar char="•"/>
            </a:pPr>
            <a:r>
              <a:rPr lang="en-US" dirty="0"/>
              <a:t>Effective promotion strategies</a:t>
            </a:r>
          </a:p>
          <a:p>
            <a:pPr marL="742840" lvl="1" indent="-285708">
              <a:buFont typeface="Arial" panose="020B0604020202020204" pitchFamily="34" charset="0"/>
              <a:buChar char="•"/>
            </a:pPr>
            <a:r>
              <a:rPr lang="en-US" dirty="0"/>
              <a:t>Using social media effectively</a:t>
            </a:r>
          </a:p>
          <a:p>
            <a:pPr marL="742840" lvl="1" indent="-285708">
              <a:buFont typeface="Arial" panose="020B0604020202020204" pitchFamily="34" charset="0"/>
              <a:buChar char="•"/>
            </a:pPr>
            <a:r>
              <a:rPr lang="en-US" dirty="0"/>
              <a:t>Community partnership opportunities</a:t>
            </a:r>
          </a:p>
          <a:p>
            <a:pPr marL="742840" lvl="1" indent="-285708">
              <a:buFont typeface="Arial" panose="020B0604020202020204" pitchFamily="34" charset="0"/>
              <a:buChar char="•"/>
            </a:pPr>
            <a:r>
              <a:rPr lang="en-US" dirty="0"/>
              <a:t>Best practices for class announcements</a:t>
            </a:r>
          </a:p>
          <a:p>
            <a:pPr marL="742840" lvl="1" indent="-285708">
              <a:buFont typeface="Arial" panose="020B0604020202020204" pitchFamily="34" charset="0"/>
              <a:buChar char="•"/>
            </a:pPr>
            <a:r>
              <a:rPr lang="en-US" dirty="0"/>
              <a:t>Success stories from other units</a:t>
            </a:r>
          </a:p>
          <a:p>
            <a:pPr>
              <a:buFont typeface="Arial" panose="020B0604020202020204" pitchFamily="34" charset="0"/>
              <a:buChar char="•"/>
            </a:pPr>
            <a:endParaRPr lang="en-US" dirty="0"/>
          </a:p>
          <a:p>
            <a:pPr>
              <a:buFont typeface="Arial" panose="020B0604020202020204" pitchFamily="34" charset="0"/>
              <a:buChar char="•"/>
            </a:pPr>
            <a:r>
              <a:rPr lang="en-US" dirty="0"/>
              <a:t>Expanding Community Outreach </a:t>
            </a:r>
          </a:p>
          <a:p>
            <a:pPr marL="742840" lvl="1" indent="-285708">
              <a:buFont typeface="Arial" panose="020B0604020202020204" pitchFamily="34" charset="0"/>
              <a:buChar char="•"/>
            </a:pPr>
            <a:r>
              <a:rPr lang="en-US" dirty="0"/>
              <a:t>Identifying target audiences</a:t>
            </a:r>
          </a:p>
          <a:p>
            <a:pPr marL="742840" lvl="1" indent="-285708">
              <a:buFont typeface="Arial" panose="020B0604020202020204" pitchFamily="34" charset="0"/>
              <a:buChar char="•"/>
            </a:pPr>
            <a:r>
              <a:rPr lang="en-US" dirty="0"/>
              <a:t>Building community relationships</a:t>
            </a:r>
          </a:p>
          <a:p>
            <a:pPr marL="742840" lvl="1" indent="-285708">
              <a:buFont typeface="Arial" panose="020B0604020202020204" pitchFamily="34" charset="0"/>
              <a:buChar char="•"/>
            </a:pPr>
            <a:r>
              <a:rPr lang="en-US" dirty="0"/>
              <a:t>Coordinating with partner organizations</a:t>
            </a:r>
          </a:p>
          <a:p>
            <a:pPr marL="742840" lvl="1" indent="-285708">
              <a:buFont typeface="Arial" panose="020B0604020202020204" pitchFamily="34" charset="0"/>
              <a:buChar char="•"/>
            </a:pPr>
            <a:r>
              <a:rPr lang="en-US" dirty="0"/>
              <a:t>Measuring program impact</a:t>
            </a:r>
          </a:p>
          <a:p>
            <a:pPr marL="742840" lvl="1" indent="-285708">
              <a:buFont typeface="Arial" panose="020B0604020202020204" pitchFamily="34" charset="0"/>
              <a:buChar char="•"/>
            </a:pPr>
            <a:r>
              <a:rPr lang="en-US" dirty="0"/>
              <a:t>Setting growth goals</a:t>
            </a:r>
          </a:p>
          <a:p>
            <a:endParaRPr lang="en-US" dirty="0"/>
          </a:p>
        </p:txBody>
      </p:sp>
      <p:sp>
        <p:nvSpPr>
          <p:cNvPr id="4" name="Slide Number Placeholder 3">
            <a:extLst>
              <a:ext uri="{FF2B5EF4-FFF2-40B4-BE49-F238E27FC236}">
                <a16:creationId xmlns:a16="http://schemas.microsoft.com/office/drawing/2014/main" id="{6A9A8CAD-1B1B-78ED-6F4D-25D9A86DCEAC}"/>
              </a:ext>
            </a:extLst>
          </p:cNvPr>
          <p:cNvSpPr>
            <a:spLocks noGrp="1"/>
          </p:cNvSpPr>
          <p:nvPr>
            <p:ph type="sldNum" sz="quarter" idx="5"/>
          </p:nvPr>
        </p:nvSpPr>
        <p:spPr/>
        <p:txBody>
          <a:bodyPr/>
          <a:lstStyle/>
          <a:p>
            <a:fld id="{D8AAF4FE-1EC2-41BF-9E1F-1D60F871BC2F}" type="slidenum">
              <a:rPr lang="en-US" smtClean="0"/>
              <a:t>8</a:t>
            </a:fld>
            <a:endParaRPr lang="en-US"/>
          </a:p>
        </p:txBody>
      </p:sp>
    </p:spTree>
    <p:extLst>
      <p:ext uri="{BB962C8B-B14F-4D97-AF65-F5344CB8AC3E}">
        <p14:creationId xmlns:p14="http://schemas.microsoft.com/office/powerpoint/2010/main" val="346707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359151"/>
            <a:ext cx="6478660" cy="5239501"/>
          </a:xfrm>
        </p:spPr>
        <p:txBody>
          <a:bodyPr/>
          <a:lstStyle/>
          <a:p>
            <a:r>
              <a:rPr lang="en-US" dirty="0"/>
              <a:t>Course Management</a:t>
            </a:r>
          </a:p>
          <a:p>
            <a:endParaRPr lang="en-US" sz="600" dirty="0"/>
          </a:p>
          <a:p>
            <a:pPr>
              <a:buFont typeface="Arial" panose="020B0604020202020204" pitchFamily="34" charset="0"/>
              <a:buChar char="•"/>
            </a:pPr>
            <a:r>
              <a:rPr lang="en-US" dirty="0"/>
              <a:t>Boat America and Boating Skills &amp; Seamanship </a:t>
            </a:r>
          </a:p>
          <a:p>
            <a:pPr marL="742840" lvl="1" indent="-285708">
              <a:buFont typeface="Arial" panose="020B0604020202020204" pitchFamily="34" charset="0"/>
              <a:buChar char="•"/>
            </a:pPr>
            <a:r>
              <a:rPr lang="en-US" dirty="0"/>
              <a:t>Key differences between courses</a:t>
            </a:r>
          </a:p>
          <a:p>
            <a:pPr marL="742840" lvl="1" indent="-285708">
              <a:buFont typeface="Arial" panose="020B0604020202020204" pitchFamily="34" charset="0"/>
              <a:buChar char="•"/>
            </a:pPr>
            <a:r>
              <a:rPr lang="en-US" dirty="0"/>
              <a:t>State requirements and certifications</a:t>
            </a:r>
          </a:p>
          <a:p>
            <a:pPr marL="742840" lvl="1" indent="-285708">
              <a:buFont typeface="Arial" panose="020B0604020202020204" pitchFamily="34" charset="0"/>
              <a:buChar char="•"/>
            </a:pPr>
            <a:r>
              <a:rPr lang="en-US" dirty="0"/>
              <a:t>Updates to course materials</a:t>
            </a:r>
          </a:p>
          <a:p>
            <a:pPr marL="742840" lvl="1" indent="-285708">
              <a:buFont typeface="Arial" panose="020B0604020202020204" pitchFamily="34" charset="0"/>
              <a:buChar char="•"/>
            </a:pPr>
            <a:r>
              <a:rPr lang="en-US" dirty="0"/>
              <a:t>Scheduling considerations</a:t>
            </a:r>
          </a:p>
          <a:p>
            <a:pPr marL="742840" lvl="1" indent="-285708">
              <a:buFont typeface="Arial" panose="020B0604020202020204" pitchFamily="34" charset="0"/>
              <a:buChar char="•"/>
            </a:pPr>
            <a:r>
              <a:rPr lang="en-US" dirty="0"/>
              <a:t>Common student questions/concerns</a:t>
            </a:r>
          </a:p>
          <a:p>
            <a:pPr>
              <a:buFont typeface="Arial" panose="020B0604020202020204" pitchFamily="34" charset="0"/>
              <a:buChar char="•"/>
            </a:pPr>
            <a:endParaRPr lang="en-US" sz="600" dirty="0"/>
          </a:p>
          <a:p>
            <a:pPr>
              <a:buFont typeface="Arial" panose="020B0604020202020204" pitchFamily="34" charset="0"/>
              <a:buChar char="•"/>
            </a:pPr>
            <a:r>
              <a:rPr lang="en-US" dirty="0"/>
              <a:t>Spanish Language Course Offerings </a:t>
            </a:r>
          </a:p>
          <a:p>
            <a:pPr marL="742840" lvl="1" indent="-285708">
              <a:buFont typeface="Arial" panose="020B0604020202020204" pitchFamily="34" charset="0"/>
              <a:buChar char="•"/>
            </a:pPr>
            <a:r>
              <a:rPr lang="en-US" dirty="0"/>
              <a:t>Available materials and resources</a:t>
            </a:r>
          </a:p>
          <a:p>
            <a:pPr marL="742840" lvl="1" indent="-285708">
              <a:buFont typeface="Arial" panose="020B0604020202020204" pitchFamily="34" charset="0"/>
              <a:buChar char="•"/>
            </a:pPr>
            <a:r>
              <a:rPr lang="en-US" dirty="0"/>
              <a:t>Instructor qualifications</a:t>
            </a:r>
          </a:p>
          <a:p>
            <a:pPr marL="742840" lvl="1" indent="-285708">
              <a:buFont typeface="Arial" panose="020B0604020202020204" pitchFamily="34" charset="0"/>
              <a:buChar char="•"/>
            </a:pPr>
            <a:r>
              <a:rPr lang="en-US" dirty="0"/>
              <a:t>Cultural considerations</a:t>
            </a:r>
          </a:p>
          <a:p>
            <a:pPr marL="742840" lvl="1" indent="-285708">
              <a:buFont typeface="Arial" panose="020B0604020202020204" pitchFamily="34" charset="0"/>
              <a:buChar char="•"/>
            </a:pPr>
            <a:r>
              <a:rPr lang="en-US" dirty="0"/>
              <a:t>Marketing to Spanish-speaking communities</a:t>
            </a:r>
          </a:p>
          <a:p>
            <a:pPr marL="742840" lvl="1" indent="-285708">
              <a:buFont typeface="Arial" panose="020B0604020202020204" pitchFamily="34" charset="0"/>
              <a:buChar char="•"/>
            </a:pPr>
            <a:r>
              <a:rPr lang="en-US" dirty="0"/>
              <a:t>Success stories and best practices</a:t>
            </a:r>
          </a:p>
          <a:p>
            <a:pPr>
              <a:buFont typeface="Arial" panose="020B0604020202020204" pitchFamily="34" charset="0"/>
              <a:buChar char="•"/>
            </a:pPr>
            <a:endParaRPr lang="en-US" sz="600" dirty="0"/>
          </a:p>
          <a:p>
            <a:pPr>
              <a:buFont typeface="Arial" panose="020B0604020202020204" pitchFamily="34" charset="0"/>
              <a:buChar char="•"/>
            </a:pPr>
            <a:r>
              <a:rPr lang="en-US" dirty="0"/>
              <a:t>Public Education Officer Guidelines </a:t>
            </a:r>
          </a:p>
          <a:p>
            <a:pPr marL="742840" lvl="1" indent="-285708">
              <a:buFont typeface="Arial" panose="020B0604020202020204" pitchFamily="34" charset="0"/>
              <a:buChar char="•"/>
            </a:pPr>
            <a:r>
              <a:rPr lang="en-US" dirty="0"/>
              <a:t>Key responsibilities</a:t>
            </a:r>
          </a:p>
          <a:p>
            <a:pPr marL="742840" lvl="1" indent="-285708">
              <a:buFont typeface="Arial" panose="020B0604020202020204" pitchFamily="34" charset="0"/>
              <a:buChar char="•"/>
            </a:pPr>
            <a:r>
              <a:rPr lang="en-US" dirty="0"/>
              <a:t>Required documentation</a:t>
            </a:r>
          </a:p>
          <a:p>
            <a:pPr marL="742840" lvl="1" indent="-285708">
              <a:buFont typeface="Arial" panose="020B0604020202020204" pitchFamily="34" charset="0"/>
              <a:buChar char="•"/>
            </a:pPr>
            <a:r>
              <a:rPr lang="en-US" dirty="0"/>
              <a:t>Communication channels</a:t>
            </a:r>
          </a:p>
          <a:p>
            <a:pPr marL="742840" lvl="1" indent="-285708">
              <a:buFont typeface="Arial" panose="020B0604020202020204" pitchFamily="34" charset="0"/>
              <a:buChar char="•"/>
            </a:pPr>
            <a:r>
              <a:rPr lang="en-US" dirty="0"/>
              <a:t>Resource management</a:t>
            </a:r>
          </a:p>
          <a:p>
            <a:pPr marL="742840" lvl="1" indent="-285708">
              <a:buFont typeface="Arial" panose="020B0604020202020204" pitchFamily="34" charset="0"/>
              <a:buChar char="•"/>
            </a:pPr>
            <a:r>
              <a:rPr lang="en-US" dirty="0"/>
              <a:t>Timeline expectations</a:t>
            </a:r>
          </a:p>
          <a:p>
            <a:pPr>
              <a:buFont typeface="Arial" panose="020B0604020202020204" pitchFamily="34" charset="0"/>
              <a:buChar char="•"/>
            </a:pPr>
            <a:endParaRPr lang="en-US" sz="600" dirty="0"/>
          </a:p>
          <a:p>
            <a:pPr>
              <a:buFont typeface="Arial" panose="020B0604020202020204" pitchFamily="34" charset="0"/>
              <a:buChar char="•"/>
            </a:pPr>
            <a:r>
              <a:rPr lang="en-US" dirty="0"/>
              <a:t>Instructor Currency Requirements </a:t>
            </a:r>
          </a:p>
          <a:p>
            <a:pPr marL="742840" lvl="1" indent="-285708">
              <a:buFont typeface="Arial" panose="020B0604020202020204" pitchFamily="34" charset="0"/>
              <a:buChar char="•"/>
            </a:pPr>
            <a:r>
              <a:rPr lang="en-US" dirty="0"/>
              <a:t>Annual teaching requirements</a:t>
            </a:r>
          </a:p>
          <a:p>
            <a:pPr marL="742840" lvl="1" indent="-285708">
              <a:buFont typeface="Arial" panose="020B0604020202020204" pitchFamily="34" charset="0"/>
              <a:buChar char="•"/>
            </a:pPr>
            <a:r>
              <a:rPr lang="en-US" dirty="0"/>
              <a:t>Continuing education expectations</a:t>
            </a:r>
          </a:p>
          <a:p>
            <a:pPr marL="742840" lvl="1" indent="-285708">
              <a:buFont typeface="Arial" panose="020B0604020202020204" pitchFamily="34" charset="0"/>
              <a:buChar char="•"/>
            </a:pPr>
            <a:r>
              <a:rPr lang="en-US" dirty="0"/>
              <a:t>Documentation procedures</a:t>
            </a:r>
          </a:p>
          <a:p>
            <a:pPr marL="742840" lvl="1" indent="-285708">
              <a:buFont typeface="Arial" panose="020B0604020202020204" pitchFamily="34" charset="0"/>
              <a:buChar char="•"/>
            </a:pPr>
            <a:r>
              <a:rPr lang="en-US" dirty="0"/>
              <a:t>Deadline reminders</a:t>
            </a:r>
          </a:p>
          <a:p>
            <a:pPr marL="742840" lvl="1" indent="-285708">
              <a:buFont typeface="Arial" panose="020B0604020202020204" pitchFamily="34" charset="0"/>
              <a:buChar char="•"/>
            </a:pPr>
            <a:r>
              <a:rPr lang="en-US" dirty="0"/>
              <a:t>Requalification process if needed</a:t>
            </a:r>
          </a:p>
          <a:p>
            <a:pPr marL="176627" indent="-176627">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9</a:t>
            </a:fld>
            <a:endParaRPr lang="en-US"/>
          </a:p>
        </p:txBody>
      </p:sp>
    </p:spTree>
    <p:extLst>
      <p:ext uri="{BB962C8B-B14F-4D97-AF65-F5344CB8AC3E}">
        <p14:creationId xmlns:p14="http://schemas.microsoft.com/office/powerpoint/2010/main" val="1251687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97804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54A-D8D0-6510-8080-851130BD2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897E19-5447-1C06-C8BB-98052F09E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F34B7-CDF5-3802-7433-F0D51CB5D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E3808-051C-E053-D929-F7E0BE9930C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AAA6C0-1FBC-4B8D-355A-A980E38C8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C3618-DCDA-640F-2FC2-3EC43C9C6311}"/>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682463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F772-ACC4-6D20-EC5F-E9C164E81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BBE7B-ABDD-ACDE-75E3-4059496D3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CA85-0F17-68CC-2D74-DD8527476F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B146DF-D00E-22FC-6938-70235A809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9C3FA-7D79-2E1C-B76F-081BD48529E7}"/>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31007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DDBF0-F66B-449E-BD54-CF8ED27BA1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1B2B2-0F0D-873D-21CE-91E0CEF8A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461D-3ACC-46C8-2474-D7D6576BA4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034223-EA46-68FD-3B61-C231941B0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CA23-011B-9F9D-63BC-70F3BEDDAEE4}"/>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43055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32671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72E2-D2C4-1491-03C7-673626E98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7B798-7235-927C-AFAF-344179A96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51BB-7BC6-1053-ED3B-00A4E0C263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DD9160-07B3-7C0E-2B52-C144130B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386BB-D6BB-EC56-41DF-39AC0AD3627C}"/>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427571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2B75-114C-12F0-7C8A-368FCBEEC3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050EB-3A25-9921-6674-6370202C9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E4065D-A12E-F301-2068-AB4265F0BB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BB711-071E-D0C6-0ABE-C38457B97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E4052-F06A-432A-6CEA-630FA429432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0913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55B4-1C30-88B1-351E-723E5030A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3B67F-6DF1-ABEA-C1F1-44F757EB4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B54-38D2-ED6C-C282-3A4C25946F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301D1-83EF-BC08-D32F-920EF7DB01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D7A0145-CC14-F629-F79B-6D07F8D77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F03AB-4A17-E7B0-187E-FFF38CD07B4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55817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5907-FF02-8D60-536D-0A1AE92A1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62608-DB9E-A232-822A-7C53AEDC7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21214-98D4-75AB-72E1-17137C3C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39F7D-41EA-3CD3-033E-F96FC09AC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39B81-F553-335E-C715-BCAF9ED47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59D5B-407F-599B-43A6-032FE8675A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F76518E-3CFA-D3B6-B3B9-26DA8D377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A9077-B3D2-4B0B-D122-30AD077E6E08}"/>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26019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A20C-522C-D974-661A-94FA0B7B2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F44CF-56F1-2159-1F4E-F09E60C660C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1EAD559-D197-6D10-FF9A-1E0F838BC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BDE60-2B58-9B3C-DD97-58E8A10725C0}"/>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74653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AF52-E4B8-34AD-13EE-D18345290F6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BCB309-0F4A-9D52-F432-C3CDBD725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268FB1-8EDD-491E-9A38-471B30AA4686}"/>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26405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9536-427C-2491-91FA-AABB102F9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ADB3B-5D48-01DE-C2F6-655760BF3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FABC-D905-EFA7-1D4D-FA8289E5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53DA9-800B-E1C3-C524-34E922217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FC98DC-2D69-59B5-A58F-9715E06C6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4BA8A-2FB6-FE18-3890-5051D5E66C6A}"/>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1694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36C3A-A22B-212A-4F17-B2E1ED38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8A5C9-5DFB-C43C-8B5D-5D211A241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A28D6-DC00-DE25-0AC0-0E232C690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B170B39-C557-06FA-0678-8E52FF06F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4099E-18F6-E602-64AC-6FA9DC9F9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3B4D0-86E3-4A85-8625-C4A58CEE2E59}" type="slidenum">
              <a:rPr lang="en-US" smtClean="0"/>
              <a:t>‹#›</a:t>
            </a:fld>
            <a:endParaRPr lang="en-US"/>
          </a:p>
        </p:txBody>
      </p:sp>
    </p:spTree>
    <p:extLst>
      <p:ext uri="{BB962C8B-B14F-4D97-AF65-F5344CB8AC3E}">
        <p14:creationId xmlns:p14="http://schemas.microsoft.com/office/powerpoint/2010/main" val="24968760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edept.cgaux.org/pdf/Classroom%20Safety%20Checklist.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auxcen.com/public-education/"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wow.uscgaux.info/content.php?unit=E-DEPT&amp;category=nasbla-cours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hyperlink" Target="https://auxofficer.cgaux.org/auxoff/index.php"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1788739"/>
          </a:xfrm>
        </p:spPr>
        <p:txBody>
          <a:bodyPr>
            <a:normAutofit/>
          </a:bodyPr>
          <a:lstStyle/>
          <a:p>
            <a:r>
              <a:rPr lang="en-US" dirty="0">
                <a:solidFill>
                  <a:srgbClr val="002060"/>
                </a:solidFill>
              </a:rPr>
              <a:t>National Public Education Directorate </a:t>
            </a:r>
            <a:br>
              <a:rPr lang="en-US" dirty="0">
                <a:solidFill>
                  <a:srgbClr val="002060"/>
                </a:solidFill>
              </a:rPr>
            </a:br>
            <a:r>
              <a:rPr lang="en-US" dirty="0">
                <a:solidFill>
                  <a:srgbClr val="002060"/>
                </a:solidFill>
              </a:rPr>
              <a:t>Instructor Workshop 2025</a:t>
            </a:r>
          </a:p>
        </p:txBody>
      </p:sp>
      <p:pic>
        <p:nvPicPr>
          <p:cNvPr id="4" name="Picture 3">
            <a:extLst>
              <a:ext uri="{FF2B5EF4-FFF2-40B4-BE49-F238E27FC236}">
                <a16:creationId xmlns:a16="http://schemas.microsoft.com/office/drawing/2014/main" id="{79C71250-2B48-F7CA-620E-DC3D3919A982}"/>
              </a:ext>
            </a:extLst>
          </p:cNvPr>
          <p:cNvPicPr>
            <a:picLocks noChangeAspect="1"/>
          </p:cNvPicPr>
          <p:nvPr/>
        </p:nvPicPr>
        <p:blipFill>
          <a:blip r:embed="rId3"/>
          <a:stretch>
            <a:fillRect/>
          </a:stretch>
        </p:blipFill>
        <p:spPr>
          <a:xfrm>
            <a:off x="4011798" y="1906859"/>
            <a:ext cx="4346825" cy="4291956"/>
          </a:xfrm>
          <a:prstGeom prst="rect">
            <a:avLst/>
          </a:prstGeom>
        </p:spPr>
      </p:pic>
      <p:sp>
        <p:nvSpPr>
          <p:cNvPr id="5" name="Slide Number Placeholder 4">
            <a:extLst>
              <a:ext uri="{FF2B5EF4-FFF2-40B4-BE49-F238E27FC236}">
                <a16:creationId xmlns:a16="http://schemas.microsoft.com/office/drawing/2014/main" id="{0C3D86F5-6415-0D70-DA13-2EB8003732A0}"/>
              </a:ext>
            </a:extLst>
          </p:cNvPr>
          <p:cNvSpPr>
            <a:spLocks noGrp="1"/>
          </p:cNvSpPr>
          <p:nvPr>
            <p:ph type="sldNum" sz="quarter" idx="12"/>
          </p:nvPr>
        </p:nvSpPr>
        <p:spPr/>
        <p:txBody>
          <a:bodyPr/>
          <a:lstStyle/>
          <a:p>
            <a:fld id="{AEF3B4D0-86E3-4A85-8625-C4A58CEE2E59}" type="slidenum">
              <a:rPr lang="en-US" smtClean="0"/>
              <a:t>1</a:t>
            </a:fld>
            <a:endParaRPr lang="en-US"/>
          </a:p>
        </p:txBody>
      </p:sp>
    </p:spTree>
    <p:extLst>
      <p:ext uri="{BB962C8B-B14F-4D97-AF65-F5344CB8AC3E}">
        <p14:creationId xmlns:p14="http://schemas.microsoft.com/office/powerpoint/2010/main" val="394401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FAFBC-32A5-92C2-1A05-1C992955E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565FD-34E9-B8AA-11CF-99E4AB00085B}"/>
              </a:ext>
            </a:extLst>
          </p:cNvPr>
          <p:cNvSpPr>
            <a:spLocks noGrp="1"/>
          </p:cNvSpPr>
          <p:nvPr>
            <p:ph type="ctrTitle"/>
          </p:nvPr>
        </p:nvSpPr>
        <p:spPr>
          <a:xfrm>
            <a:off x="1702420" y="118120"/>
            <a:ext cx="10273990" cy="863187"/>
          </a:xfrm>
        </p:spPr>
        <p:txBody>
          <a:bodyPr>
            <a:normAutofit fontScale="90000"/>
          </a:bodyPr>
          <a:lstStyle/>
          <a:p>
            <a:r>
              <a:rPr lang="en-US" dirty="0">
                <a:solidFill>
                  <a:srgbClr val="002060"/>
                </a:solidFill>
              </a:rPr>
              <a:t> Key Point: Program Impact and Updates</a:t>
            </a:r>
          </a:p>
        </p:txBody>
      </p:sp>
      <p:sp>
        <p:nvSpPr>
          <p:cNvPr id="4" name="TextBox 3">
            <a:extLst>
              <a:ext uri="{FF2B5EF4-FFF2-40B4-BE49-F238E27FC236}">
                <a16:creationId xmlns:a16="http://schemas.microsoft.com/office/drawing/2014/main" id="{8D25E6AD-1E69-0C2F-958E-FB8D577A9AA4}"/>
              </a:ext>
            </a:extLst>
          </p:cNvPr>
          <p:cNvSpPr txBox="1"/>
          <p:nvPr/>
        </p:nvSpPr>
        <p:spPr>
          <a:xfrm>
            <a:off x="1702420" y="1314632"/>
            <a:ext cx="10273990" cy="2185214"/>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Recruitment Through Public Education</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Member Retention via Training</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What's New for 2025</a:t>
            </a: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EA33752E-1D88-460B-CB07-10A6DF66BE18}"/>
              </a:ext>
            </a:extLst>
          </p:cNvPr>
          <p:cNvSpPr>
            <a:spLocks noGrp="1"/>
          </p:cNvSpPr>
          <p:nvPr>
            <p:ph type="sldNum" sz="quarter" idx="12"/>
          </p:nvPr>
        </p:nvSpPr>
        <p:spPr/>
        <p:txBody>
          <a:bodyPr/>
          <a:lstStyle/>
          <a:p>
            <a:fld id="{AEF3B4D0-86E3-4A85-8625-C4A58CEE2E59}" type="slidenum">
              <a:rPr lang="en-US" smtClean="0"/>
              <a:t>10</a:t>
            </a:fld>
            <a:endParaRPr lang="en-US"/>
          </a:p>
        </p:txBody>
      </p:sp>
      <p:pic>
        <p:nvPicPr>
          <p:cNvPr id="5" name="Picture 4" descr="A collage of people in uniform&#10;&#10;Description automatically generated">
            <a:extLst>
              <a:ext uri="{FF2B5EF4-FFF2-40B4-BE49-F238E27FC236}">
                <a16:creationId xmlns:a16="http://schemas.microsoft.com/office/drawing/2014/main" id="{A75ECC8C-0C7B-0364-90BA-4232F78A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420" y="3387235"/>
            <a:ext cx="4108968" cy="3081726"/>
          </a:xfrm>
          <a:prstGeom prst="rect">
            <a:avLst/>
          </a:prstGeom>
        </p:spPr>
      </p:pic>
      <p:pic>
        <p:nvPicPr>
          <p:cNvPr id="8" name="Picture 7" descr="A logo of a coast guard&#10;&#10;Description automatically generated">
            <a:extLst>
              <a:ext uri="{FF2B5EF4-FFF2-40B4-BE49-F238E27FC236}">
                <a16:creationId xmlns:a16="http://schemas.microsoft.com/office/drawing/2014/main" id="{F9DB0565-13C3-BEFA-9FB0-C3B5E8C88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14" y="3429000"/>
            <a:ext cx="3266906" cy="2578100"/>
          </a:xfrm>
          <a:prstGeom prst="rect">
            <a:avLst/>
          </a:prstGeom>
          <a:ln>
            <a:solidFill>
              <a:srgbClr val="002060"/>
            </a:solidFill>
          </a:ln>
        </p:spPr>
      </p:pic>
    </p:spTree>
    <p:extLst>
      <p:ext uri="{BB962C8B-B14F-4D97-AF65-F5344CB8AC3E}">
        <p14:creationId xmlns:p14="http://schemas.microsoft.com/office/powerpoint/2010/main" val="396871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Effective Teaching</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324396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Engaging with students through meaningful dialogue and observation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Actively listening to ensure student comprehension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Creating interactive, two-way learning experiences</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11</a:t>
            </a:fld>
            <a:endParaRPr lang="en-US"/>
          </a:p>
        </p:txBody>
      </p:sp>
      <p:pic>
        <p:nvPicPr>
          <p:cNvPr id="5" name="Picture 4" descr="A group of people looking at a map&#10;&#10;Description automatically generated">
            <a:extLst>
              <a:ext uri="{FF2B5EF4-FFF2-40B4-BE49-F238E27FC236}">
                <a16:creationId xmlns:a16="http://schemas.microsoft.com/office/drawing/2014/main" id="{832E41E2-FDBC-5F83-3813-EB5AB0EFD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761" y="3984244"/>
            <a:ext cx="4103649" cy="2737230"/>
          </a:xfrm>
          <a:prstGeom prst="rect">
            <a:avLst/>
          </a:prstGeom>
        </p:spPr>
      </p:pic>
    </p:spTree>
    <p:extLst>
      <p:ext uri="{BB962C8B-B14F-4D97-AF65-F5344CB8AC3E}">
        <p14:creationId xmlns:p14="http://schemas.microsoft.com/office/powerpoint/2010/main" val="323165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Effective Teaching</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35756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What to Avoid:</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Simply reading from slides or textbooks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One-way information delivery</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Passive presentation of course materials</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12</a:t>
            </a:fld>
            <a:endParaRPr lang="en-US"/>
          </a:p>
        </p:txBody>
      </p:sp>
      <p:pic>
        <p:nvPicPr>
          <p:cNvPr id="5" name="Picture 4" descr="A group of people sitting in a room&#10;&#10;Description automatically generated">
            <a:extLst>
              <a:ext uri="{FF2B5EF4-FFF2-40B4-BE49-F238E27FC236}">
                <a16:creationId xmlns:a16="http://schemas.microsoft.com/office/drawing/2014/main" id="{DFD910A2-11D1-5453-6B5E-904FF5803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288" y="3706732"/>
            <a:ext cx="4723453" cy="2832179"/>
          </a:xfrm>
          <a:prstGeom prst="rect">
            <a:avLst/>
          </a:prstGeom>
        </p:spPr>
      </p:pic>
    </p:spTree>
    <p:extLst>
      <p:ext uri="{BB962C8B-B14F-4D97-AF65-F5344CB8AC3E}">
        <p14:creationId xmlns:p14="http://schemas.microsoft.com/office/powerpoint/2010/main" val="390706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E-Directorate Missions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464742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Provide exceptional boating education to reduce:</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Loss of life</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Personal injury</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Property damage</a:t>
            </a: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Provide timely materials to support:</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All Instructors</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Public Education Staff Officers</a:t>
            </a: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13</a:t>
            </a:fld>
            <a:endParaRPr lang="en-US"/>
          </a:p>
        </p:txBody>
      </p:sp>
    </p:spTree>
    <p:extLst>
      <p:ext uri="{BB962C8B-B14F-4D97-AF65-F5344CB8AC3E}">
        <p14:creationId xmlns:p14="http://schemas.microsoft.com/office/powerpoint/2010/main" val="3518194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661719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RM integrates human factors that are crucial for safe and effective mission execution:</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Mission analysis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Leadership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Adaptability and Flexibility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Situational Awareness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Decision-making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Communication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Assertiveness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Not just for operations – for </a:t>
            </a:r>
            <a:r>
              <a:rPr lang="en-US" sz="3200" b="1" u="sng" dirty="0">
                <a:solidFill>
                  <a:srgbClr val="002060"/>
                </a:solidFill>
                <a:latin typeface="Arial" panose="020B0604020202020204" pitchFamily="34" charset="0"/>
                <a:cs typeface="Arial" panose="020B0604020202020204" pitchFamily="34" charset="0"/>
              </a:rPr>
              <a:t>all</a:t>
            </a:r>
            <a:r>
              <a:rPr lang="en-US" sz="3200" b="1" dirty="0">
                <a:solidFill>
                  <a:srgbClr val="002060"/>
                </a:solidFill>
                <a:latin typeface="Arial" panose="020B0604020202020204" pitchFamily="34" charset="0"/>
                <a:cs typeface="Arial" panose="020B0604020202020204" pitchFamily="34" charset="0"/>
              </a:rPr>
              <a:t> missions</a:t>
            </a: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14</a:t>
            </a:fld>
            <a:endParaRPr lang="en-US"/>
          </a:p>
        </p:txBody>
      </p:sp>
      <p:pic>
        <p:nvPicPr>
          <p:cNvPr id="3" name="Picture 2">
            <a:extLst>
              <a:ext uri="{FF2B5EF4-FFF2-40B4-BE49-F238E27FC236}">
                <a16:creationId xmlns:a16="http://schemas.microsoft.com/office/drawing/2014/main" id="{49A1E311-5863-76EB-3AD5-F0C008680EA6}"/>
              </a:ext>
            </a:extLst>
          </p:cNvPr>
          <p:cNvPicPr>
            <a:picLocks noChangeAspect="1"/>
          </p:cNvPicPr>
          <p:nvPr/>
        </p:nvPicPr>
        <p:blipFill>
          <a:blip r:embed="rId3"/>
          <a:stretch>
            <a:fillRect/>
          </a:stretch>
        </p:blipFill>
        <p:spPr>
          <a:xfrm>
            <a:off x="7985375" y="2603743"/>
            <a:ext cx="3737172" cy="2542252"/>
          </a:xfrm>
          <a:prstGeom prst="rect">
            <a:avLst/>
          </a:prstGeom>
        </p:spPr>
      </p:pic>
    </p:spTree>
    <p:extLst>
      <p:ext uri="{BB962C8B-B14F-4D97-AF65-F5344CB8AC3E}">
        <p14:creationId xmlns:p14="http://schemas.microsoft.com/office/powerpoint/2010/main" val="330224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3539430"/>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Culture of Safety</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Instructor Qualifications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Practical Skills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Interactive Learning</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Continuous Professional Development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15</a:t>
            </a:fld>
            <a:endParaRPr lang="en-US"/>
          </a:p>
        </p:txBody>
      </p:sp>
      <p:pic>
        <p:nvPicPr>
          <p:cNvPr id="5" name="Picture 4" descr="A diagram of a safety culture&#10;&#10;Description automatically generated">
            <a:extLst>
              <a:ext uri="{FF2B5EF4-FFF2-40B4-BE49-F238E27FC236}">
                <a16:creationId xmlns:a16="http://schemas.microsoft.com/office/drawing/2014/main" id="{1FA95E16-84A4-09A3-80E4-47F1AC328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509" y="4201298"/>
            <a:ext cx="2938981" cy="2520176"/>
          </a:xfrm>
          <a:prstGeom prst="rect">
            <a:avLst/>
          </a:prstGeom>
        </p:spPr>
      </p:pic>
    </p:spTree>
    <p:extLst>
      <p:ext uri="{BB962C8B-B14F-4D97-AF65-F5344CB8AC3E}">
        <p14:creationId xmlns:p14="http://schemas.microsoft.com/office/powerpoint/2010/main" val="807028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511524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Culture of Safety</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Adherence to Regulations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Safety Demonstrations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Include safety brief/</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safety moment before each</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class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Evaluation and Feedback</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Community Outreach</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16</a:t>
            </a:fld>
            <a:endParaRPr lang="en-US"/>
          </a:p>
        </p:txBody>
      </p:sp>
      <p:pic>
        <p:nvPicPr>
          <p:cNvPr id="5" name="Picture 4">
            <a:extLst>
              <a:ext uri="{FF2B5EF4-FFF2-40B4-BE49-F238E27FC236}">
                <a16:creationId xmlns:a16="http://schemas.microsoft.com/office/drawing/2014/main" id="{7126092A-63DB-882B-950D-0B7A9924BC45}"/>
              </a:ext>
            </a:extLst>
          </p:cNvPr>
          <p:cNvPicPr>
            <a:picLocks noChangeAspect="1"/>
          </p:cNvPicPr>
          <p:nvPr/>
        </p:nvPicPr>
        <p:blipFill>
          <a:blip r:embed="rId3"/>
          <a:stretch>
            <a:fillRect/>
          </a:stretch>
        </p:blipFill>
        <p:spPr>
          <a:xfrm>
            <a:off x="7994494" y="3235228"/>
            <a:ext cx="4013510" cy="2829525"/>
          </a:xfrm>
          <a:prstGeom prst="rect">
            <a:avLst/>
          </a:prstGeom>
        </p:spPr>
      </p:pic>
    </p:spTree>
    <p:extLst>
      <p:ext uri="{BB962C8B-B14F-4D97-AF65-F5344CB8AC3E}">
        <p14:creationId xmlns:p14="http://schemas.microsoft.com/office/powerpoint/2010/main" val="173918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7237140" cy="3564053"/>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Culture of Safety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Review the Classroom Safety Checklist on the E-Directorate Website in What’s New</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http://edept.cgaux.org/pdf/Classroom%20Safety%20Checklist.pdf</a:t>
            </a:r>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17</a:t>
            </a:fld>
            <a:endParaRPr lang="en-US"/>
          </a:p>
        </p:txBody>
      </p:sp>
      <p:pic>
        <p:nvPicPr>
          <p:cNvPr id="3" name="Picture 2">
            <a:extLst>
              <a:ext uri="{FF2B5EF4-FFF2-40B4-BE49-F238E27FC236}">
                <a16:creationId xmlns:a16="http://schemas.microsoft.com/office/drawing/2014/main" id="{EDC6B252-B4BB-BB11-E5BC-4482048598A7}"/>
              </a:ext>
            </a:extLst>
          </p:cNvPr>
          <p:cNvPicPr>
            <a:picLocks noChangeAspect="1"/>
          </p:cNvPicPr>
          <p:nvPr/>
        </p:nvPicPr>
        <p:blipFill>
          <a:blip r:embed="rId4"/>
          <a:stretch>
            <a:fillRect/>
          </a:stretch>
        </p:blipFill>
        <p:spPr>
          <a:xfrm>
            <a:off x="9345818" y="810566"/>
            <a:ext cx="2287524" cy="5716524"/>
          </a:xfrm>
          <a:prstGeom prst="rect">
            <a:avLst/>
          </a:prstGeom>
        </p:spPr>
      </p:pic>
    </p:spTree>
    <p:extLst>
      <p:ext uri="{BB962C8B-B14F-4D97-AF65-F5344CB8AC3E}">
        <p14:creationId xmlns:p14="http://schemas.microsoft.com/office/powerpoint/2010/main" val="384037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2379753"/>
          </a:xfrm>
        </p:spPr>
        <p:txBody>
          <a:bodyPr>
            <a:normAutofit fontScale="90000"/>
          </a:bodyPr>
          <a:lstStyle/>
          <a:p>
            <a:r>
              <a:rPr lang="en-US" dirty="0">
                <a:solidFill>
                  <a:srgbClr val="002060"/>
                </a:solidFill>
              </a:rPr>
              <a:t>“Continuous improvement is better than delayed perfection.”</a:t>
            </a:r>
            <a:br>
              <a:rPr lang="en-US" dirty="0">
                <a:solidFill>
                  <a:srgbClr val="002060"/>
                </a:solidFill>
              </a:rPr>
            </a:br>
            <a:br>
              <a:rPr lang="en-US" dirty="0">
                <a:solidFill>
                  <a:srgbClr val="002060"/>
                </a:solidFill>
              </a:rPr>
            </a:br>
            <a:r>
              <a:rPr lang="en-US" dirty="0">
                <a:solidFill>
                  <a:srgbClr val="002060"/>
                </a:solidFill>
              </a:rPr>
              <a:t>Mark Twain</a:t>
            </a:r>
          </a:p>
        </p:txBody>
      </p:sp>
      <p:pic>
        <p:nvPicPr>
          <p:cNvPr id="10" name="Picture 9">
            <a:extLst>
              <a:ext uri="{FF2B5EF4-FFF2-40B4-BE49-F238E27FC236}">
                <a16:creationId xmlns:a16="http://schemas.microsoft.com/office/drawing/2014/main" id="{AA71B53A-DE07-62C3-1109-EAC2C13D9E0D}"/>
              </a:ext>
            </a:extLst>
          </p:cNvPr>
          <p:cNvPicPr>
            <a:picLocks noChangeAspect="1"/>
          </p:cNvPicPr>
          <p:nvPr/>
        </p:nvPicPr>
        <p:blipFill>
          <a:blip r:embed="rId3"/>
          <a:stretch>
            <a:fillRect/>
          </a:stretch>
        </p:blipFill>
        <p:spPr>
          <a:xfrm>
            <a:off x="3673398" y="3074949"/>
            <a:ext cx="5715000" cy="3429000"/>
          </a:xfrm>
          <a:prstGeom prst="rect">
            <a:avLst/>
          </a:prstGeom>
        </p:spPr>
      </p:pic>
      <p:sp>
        <p:nvSpPr>
          <p:cNvPr id="11" name="Slide Number Placeholder 10">
            <a:extLst>
              <a:ext uri="{FF2B5EF4-FFF2-40B4-BE49-F238E27FC236}">
                <a16:creationId xmlns:a16="http://schemas.microsoft.com/office/drawing/2014/main" id="{631FBE50-9489-6159-DE91-2D0717AD2FF5}"/>
              </a:ext>
            </a:extLst>
          </p:cNvPr>
          <p:cNvSpPr>
            <a:spLocks noGrp="1"/>
          </p:cNvSpPr>
          <p:nvPr>
            <p:ph type="sldNum" sz="quarter" idx="12"/>
          </p:nvPr>
        </p:nvSpPr>
        <p:spPr/>
        <p:txBody>
          <a:bodyPr/>
          <a:lstStyle/>
          <a:p>
            <a:fld id="{AEF3B4D0-86E3-4A85-8625-C4A58CEE2E59}" type="slidenum">
              <a:rPr lang="en-US" smtClean="0"/>
              <a:t>18</a:t>
            </a:fld>
            <a:endParaRPr lang="en-US"/>
          </a:p>
        </p:txBody>
      </p:sp>
    </p:spTree>
    <p:extLst>
      <p:ext uri="{BB962C8B-B14F-4D97-AF65-F5344CB8AC3E}">
        <p14:creationId xmlns:p14="http://schemas.microsoft.com/office/powerpoint/2010/main" val="110894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Responsibility</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314547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Self-preparation</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Why is this important?</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What are some ways to self-prepare?</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Continue to educate yourself in areas of interest</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Take advantage of our many training courses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19</a:t>
            </a:fld>
            <a:endParaRPr lang="en-US"/>
          </a:p>
        </p:txBody>
      </p:sp>
      <p:pic>
        <p:nvPicPr>
          <p:cNvPr id="7" name="Picture 6">
            <a:extLst>
              <a:ext uri="{FF2B5EF4-FFF2-40B4-BE49-F238E27FC236}">
                <a16:creationId xmlns:a16="http://schemas.microsoft.com/office/drawing/2014/main" id="{579E25BD-2B12-C960-BBF8-D5373E935511}"/>
              </a:ext>
            </a:extLst>
          </p:cNvPr>
          <p:cNvPicPr>
            <a:picLocks noChangeAspect="1"/>
          </p:cNvPicPr>
          <p:nvPr/>
        </p:nvPicPr>
        <p:blipFill>
          <a:blip r:embed="rId3"/>
          <a:stretch>
            <a:fillRect/>
          </a:stretch>
        </p:blipFill>
        <p:spPr>
          <a:xfrm>
            <a:off x="5328620" y="3949312"/>
            <a:ext cx="2181529" cy="2772162"/>
          </a:xfrm>
          <a:prstGeom prst="rect">
            <a:avLst/>
          </a:prstGeom>
          <a:ln>
            <a:solidFill>
              <a:schemeClr val="accent1"/>
            </a:solidFill>
          </a:ln>
        </p:spPr>
      </p:pic>
    </p:spTree>
    <p:extLst>
      <p:ext uri="{BB962C8B-B14F-4D97-AF65-F5344CB8AC3E}">
        <p14:creationId xmlns:p14="http://schemas.microsoft.com/office/powerpoint/2010/main" val="353801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Who Should Take this Workshop?</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35756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 involved in public education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 involved in member training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 mentoring new members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a:t>
            </a:fld>
            <a:endParaRPr lang="en-US"/>
          </a:p>
        </p:txBody>
      </p:sp>
      <p:pic>
        <p:nvPicPr>
          <p:cNvPr id="7" name="Picture 6" descr="Men looking at a map&#10;&#10;Description automatically generated">
            <a:extLst>
              <a:ext uri="{FF2B5EF4-FFF2-40B4-BE49-F238E27FC236}">
                <a16:creationId xmlns:a16="http://schemas.microsoft.com/office/drawing/2014/main" id="{2BD232FD-5244-EB91-36E2-BF3154F9F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010" y="3307074"/>
            <a:ext cx="4417574" cy="3313181"/>
          </a:xfrm>
          <a:prstGeom prst="rect">
            <a:avLst/>
          </a:prstGeom>
          <a:ln>
            <a:solidFill>
              <a:schemeClr val="accent1"/>
            </a:solidFill>
          </a:ln>
        </p:spPr>
      </p:pic>
    </p:spTree>
    <p:extLst>
      <p:ext uri="{BB962C8B-B14F-4D97-AF65-F5344CB8AC3E}">
        <p14:creationId xmlns:p14="http://schemas.microsoft.com/office/powerpoint/2010/main" val="150591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Responsibility</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4622804"/>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Planning the lesson</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Room setup</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Classroom hands-on exercises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Discussions</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Example: “MOB- what would you do?”</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Humor- when and how</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Guest speakers or other resources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Paperwork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20</a:t>
            </a:fld>
            <a:endParaRPr lang="en-US"/>
          </a:p>
        </p:txBody>
      </p:sp>
    </p:spTree>
    <p:extLst>
      <p:ext uri="{BB962C8B-B14F-4D97-AF65-F5344CB8AC3E}">
        <p14:creationId xmlns:p14="http://schemas.microsoft.com/office/powerpoint/2010/main" val="3071016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Development (ID2025)</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5213735"/>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Scheduled for First Quarter 2025</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Updated based on:</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Experience teaching ID2020 in numerous MT classes</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Lessons learned – what worked and what could use improvement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Employs concrete examples and sample questions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3200" b="1" dirty="0">
                <a:solidFill>
                  <a:srgbClr val="002060"/>
                </a:solidFill>
                <a:latin typeface="Arial" panose="020B0604020202020204" pitchFamily="34" charset="0"/>
                <a:cs typeface="Arial" panose="020B0604020202020204" pitchFamily="34" charset="0"/>
              </a:rPr>
              <a:t>Supporting material is updated – instructor notes and slide deck</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21</a:t>
            </a:fld>
            <a:endParaRPr lang="en-US"/>
          </a:p>
        </p:txBody>
      </p:sp>
    </p:spTree>
    <p:extLst>
      <p:ext uri="{BB962C8B-B14F-4D97-AF65-F5344CB8AC3E}">
        <p14:creationId xmlns:p14="http://schemas.microsoft.com/office/powerpoint/2010/main" val="484685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Awards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6493727" cy="5016758"/>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Maxim Award is intended</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to motivate instructors: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 achieve excellence in instruction</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Develop innovative methods and training aids</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Increase mentorship</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Nominated by flotilla no later than February 28th</a:t>
            </a:r>
          </a:p>
          <a:p>
            <a:pPr marL="342900" indent="-342900">
              <a:spcBef>
                <a:spcPts val="25"/>
              </a:spcBef>
              <a:buFont typeface="Arial" panose="020B0604020202020204" pitchFamily="34" charset="0"/>
              <a:buChar cha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22</a:t>
            </a:fld>
            <a:endParaRPr lang="en-US"/>
          </a:p>
        </p:txBody>
      </p:sp>
      <p:pic>
        <p:nvPicPr>
          <p:cNvPr id="3" name="Picture 2">
            <a:extLst>
              <a:ext uri="{FF2B5EF4-FFF2-40B4-BE49-F238E27FC236}">
                <a16:creationId xmlns:a16="http://schemas.microsoft.com/office/drawing/2014/main" id="{A1E5B1E9-049F-D192-E4E2-F2B06BF8EEF2}"/>
              </a:ext>
            </a:extLst>
          </p:cNvPr>
          <p:cNvPicPr>
            <a:picLocks noChangeAspect="1"/>
          </p:cNvPicPr>
          <p:nvPr/>
        </p:nvPicPr>
        <p:blipFill>
          <a:blip r:embed="rId3"/>
          <a:stretch>
            <a:fillRect/>
          </a:stretch>
        </p:blipFill>
        <p:spPr>
          <a:xfrm>
            <a:off x="8290235" y="2277237"/>
            <a:ext cx="3749365" cy="2505673"/>
          </a:xfrm>
          <a:prstGeom prst="rect">
            <a:avLst/>
          </a:prstGeom>
        </p:spPr>
      </p:pic>
    </p:spTree>
    <p:extLst>
      <p:ext uri="{BB962C8B-B14F-4D97-AF65-F5344CB8AC3E}">
        <p14:creationId xmlns:p14="http://schemas.microsoft.com/office/powerpoint/2010/main" val="43416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Awards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6794810" cy="5016758"/>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Golden Key and Lighthouse</a:t>
            </a:r>
          </a:p>
          <a:p>
            <a:pPr marL="342900"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Designed to reward instructors:</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Instructing 50-99 lead hours in a year – Golden Key Award</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Instructing 100 or more </a:t>
            </a:r>
            <a:r>
              <a:rPr lang="en-US" altLang="en-US" sz="3200" b="1" dirty="0">
                <a:solidFill>
                  <a:srgbClr val="002060"/>
                </a:solidFill>
                <a:latin typeface="Arial" panose="020B0604020202020204" pitchFamily="34" charset="0"/>
                <a:cs typeface="Arial" panose="020B0604020202020204" pitchFamily="34" charset="0"/>
              </a:rPr>
              <a:t>le</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 hours in a year – Lighthouse Award</a:t>
            </a:r>
          </a:p>
          <a:p>
            <a:pPr marL="342900"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Recognizes our instructors who go over and above – our superstars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23</a:t>
            </a:fld>
            <a:endParaRPr lang="en-US"/>
          </a:p>
        </p:txBody>
      </p:sp>
      <p:graphicFrame>
        <p:nvGraphicFramePr>
          <p:cNvPr id="5" name="Object 4">
            <a:extLst>
              <a:ext uri="{FF2B5EF4-FFF2-40B4-BE49-F238E27FC236}">
                <a16:creationId xmlns:a16="http://schemas.microsoft.com/office/drawing/2014/main" id="{0C9F88F9-D76B-9E3E-B552-9B00F4597EB5}"/>
              </a:ext>
            </a:extLst>
          </p:cNvPr>
          <p:cNvGraphicFramePr>
            <a:graphicFrameLocks noChangeAspect="1"/>
          </p:cNvGraphicFramePr>
          <p:nvPr>
            <p:extLst>
              <p:ext uri="{D42A27DB-BD31-4B8C-83A1-F6EECF244321}">
                <p14:modId xmlns:p14="http://schemas.microsoft.com/office/powerpoint/2010/main" val="3646405117"/>
              </p:ext>
            </p:extLst>
          </p:nvPr>
        </p:nvGraphicFramePr>
        <p:xfrm>
          <a:off x="8514527" y="691731"/>
          <a:ext cx="3542348" cy="2737269"/>
        </p:xfrm>
        <a:graphic>
          <a:graphicData uri="http://schemas.openxmlformats.org/presentationml/2006/ole">
            <mc:AlternateContent xmlns:mc="http://schemas.openxmlformats.org/markup-compatibility/2006">
              <mc:Choice xmlns:v="urn:schemas-microsoft-com:vml" Requires="v">
                <p:oleObj name="Acrobat Document" r:id="rId3" imgW="7543540" imgH="5829184" progId="Acrobat.Document.DC">
                  <p:embed/>
                </p:oleObj>
              </mc:Choice>
              <mc:Fallback>
                <p:oleObj name="Acrobat Document" r:id="rId3" imgW="7543540" imgH="5829184" progId="Acrobat.Document.DC">
                  <p:embed/>
                  <p:pic>
                    <p:nvPicPr>
                      <p:cNvPr id="0" name=""/>
                      <p:cNvPicPr/>
                      <p:nvPr/>
                    </p:nvPicPr>
                    <p:blipFill>
                      <a:blip r:embed="rId4"/>
                      <a:stretch>
                        <a:fillRect/>
                      </a:stretch>
                    </p:blipFill>
                    <p:spPr>
                      <a:xfrm>
                        <a:off x="8514527" y="691731"/>
                        <a:ext cx="3542348" cy="273726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22BFA81-012B-D050-F624-643475CED342}"/>
              </a:ext>
            </a:extLst>
          </p:cNvPr>
          <p:cNvGraphicFramePr>
            <a:graphicFrameLocks noChangeAspect="1"/>
          </p:cNvGraphicFramePr>
          <p:nvPr>
            <p:extLst>
              <p:ext uri="{D42A27DB-BD31-4B8C-83A1-F6EECF244321}">
                <p14:modId xmlns:p14="http://schemas.microsoft.com/office/powerpoint/2010/main" val="255734129"/>
              </p:ext>
            </p:extLst>
          </p:nvPr>
        </p:nvGraphicFramePr>
        <p:xfrm>
          <a:off x="8576408" y="3714714"/>
          <a:ext cx="3418587" cy="2641635"/>
        </p:xfrm>
        <a:graphic>
          <a:graphicData uri="http://schemas.openxmlformats.org/presentationml/2006/ole">
            <mc:AlternateContent xmlns:mc="http://schemas.openxmlformats.org/markup-compatibility/2006">
              <mc:Choice xmlns:v="urn:schemas-microsoft-com:vml" Requires="v">
                <p:oleObj name="Acrobat Document" r:id="rId5" imgW="7543540" imgH="5829184" progId="Acrobat.Document.DC">
                  <p:embed/>
                </p:oleObj>
              </mc:Choice>
              <mc:Fallback>
                <p:oleObj name="Acrobat Document" r:id="rId5" imgW="7543540" imgH="5829184" progId="Acrobat.Document.DC">
                  <p:embed/>
                  <p:pic>
                    <p:nvPicPr>
                      <p:cNvPr id="0" name=""/>
                      <p:cNvPicPr/>
                      <p:nvPr/>
                    </p:nvPicPr>
                    <p:blipFill>
                      <a:blip r:embed="rId6"/>
                      <a:stretch>
                        <a:fillRect/>
                      </a:stretch>
                    </p:blipFill>
                    <p:spPr>
                      <a:xfrm>
                        <a:off x="8576408" y="3714714"/>
                        <a:ext cx="3418587" cy="2641635"/>
                      </a:xfrm>
                      <a:prstGeom prst="rect">
                        <a:avLst/>
                      </a:prstGeom>
                    </p:spPr>
                  </p:pic>
                </p:oleObj>
              </mc:Fallback>
            </mc:AlternateContent>
          </a:graphicData>
        </a:graphic>
      </p:graphicFrame>
    </p:spTree>
    <p:extLst>
      <p:ext uri="{BB962C8B-B14F-4D97-AF65-F5344CB8AC3E}">
        <p14:creationId xmlns:p14="http://schemas.microsoft.com/office/powerpoint/2010/main" val="1467796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New AUXDATA II Codes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6148039" cy="2554545"/>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AUXDATA II Public Education Codes Updated</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Additional courses added</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Checkbox for in-person, virtual, or hybrid classes </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24</a:t>
            </a:fld>
            <a:endParaRPr lang="en-US"/>
          </a:p>
        </p:txBody>
      </p:sp>
      <p:pic>
        <p:nvPicPr>
          <p:cNvPr id="3" name="Picture 2">
            <a:extLst>
              <a:ext uri="{FF2B5EF4-FFF2-40B4-BE49-F238E27FC236}">
                <a16:creationId xmlns:a16="http://schemas.microsoft.com/office/drawing/2014/main" id="{96B3E454-31FD-AC57-616C-B702D7790440}"/>
              </a:ext>
            </a:extLst>
          </p:cNvPr>
          <p:cNvPicPr>
            <a:picLocks noChangeAspect="1"/>
          </p:cNvPicPr>
          <p:nvPr/>
        </p:nvPicPr>
        <p:blipFill>
          <a:blip r:embed="rId3"/>
          <a:stretch>
            <a:fillRect/>
          </a:stretch>
        </p:blipFill>
        <p:spPr>
          <a:xfrm>
            <a:off x="7328212" y="1314632"/>
            <a:ext cx="4400741" cy="5175378"/>
          </a:xfrm>
          <a:prstGeom prst="rect">
            <a:avLst/>
          </a:prstGeom>
        </p:spPr>
      </p:pic>
      <p:pic>
        <p:nvPicPr>
          <p:cNvPr id="9" name="Picture 8">
            <a:extLst>
              <a:ext uri="{FF2B5EF4-FFF2-40B4-BE49-F238E27FC236}">
                <a16:creationId xmlns:a16="http://schemas.microsoft.com/office/drawing/2014/main" id="{0197B6F5-9E2D-4531-F960-1A80614C1B3B}"/>
              </a:ext>
            </a:extLst>
          </p:cNvPr>
          <p:cNvPicPr>
            <a:picLocks noChangeAspect="1"/>
          </p:cNvPicPr>
          <p:nvPr/>
        </p:nvPicPr>
        <p:blipFill>
          <a:blip r:embed="rId4"/>
          <a:stretch>
            <a:fillRect/>
          </a:stretch>
        </p:blipFill>
        <p:spPr>
          <a:xfrm>
            <a:off x="2022267" y="3976526"/>
            <a:ext cx="4400741" cy="2562385"/>
          </a:xfrm>
          <a:prstGeom prst="rect">
            <a:avLst/>
          </a:prstGeom>
          <a:ln>
            <a:solidFill>
              <a:srgbClr val="002060"/>
            </a:solidFill>
          </a:ln>
        </p:spPr>
      </p:pic>
    </p:spTree>
    <p:extLst>
      <p:ext uri="{BB962C8B-B14F-4D97-AF65-F5344CB8AC3E}">
        <p14:creationId xmlns:p14="http://schemas.microsoft.com/office/powerpoint/2010/main" val="228850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Marketing Public Education Classes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255454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During VSCs and RBS Program Visits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Conduct a media blitz</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Tell the world - use the Web and Social Media</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Talk it up!</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Sign them up at boat shows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25</a:t>
            </a:fld>
            <a:endParaRPr lang="en-US"/>
          </a:p>
        </p:txBody>
      </p:sp>
      <p:pic>
        <p:nvPicPr>
          <p:cNvPr id="5" name="Picture 4" descr="A group of people in a room&#10;&#10;Description automatically generated">
            <a:extLst>
              <a:ext uri="{FF2B5EF4-FFF2-40B4-BE49-F238E27FC236}">
                <a16:creationId xmlns:a16="http://schemas.microsoft.com/office/drawing/2014/main" id="{124E6A01-703A-8FBD-A123-4AD1D6AFC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154" y="3787130"/>
            <a:ext cx="3937000" cy="2952750"/>
          </a:xfrm>
          <a:prstGeom prst="rect">
            <a:avLst/>
          </a:prstGeom>
          <a:ln>
            <a:solidFill>
              <a:srgbClr val="002060"/>
            </a:solidFill>
          </a:ln>
        </p:spPr>
      </p:pic>
      <p:pic>
        <p:nvPicPr>
          <p:cNvPr id="9" name="Picture 8" descr="A group of logos of a popular social media company&#10;&#10;Description automatically generated">
            <a:extLst>
              <a:ext uri="{FF2B5EF4-FFF2-40B4-BE49-F238E27FC236}">
                <a16:creationId xmlns:a16="http://schemas.microsoft.com/office/drawing/2014/main" id="{A5619939-E0DD-FB0A-452B-E742E33FC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670" y="4800314"/>
            <a:ext cx="5334744" cy="743054"/>
          </a:xfrm>
          <a:prstGeom prst="rect">
            <a:avLst/>
          </a:prstGeom>
        </p:spPr>
      </p:pic>
    </p:spTree>
    <p:extLst>
      <p:ext uri="{BB962C8B-B14F-4D97-AF65-F5344CB8AC3E}">
        <p14:creationId xmlns:p14="http://schemas.microsoft.com/office/powerpoint/2010/main" val="3407291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Marketing Public Education Classes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255454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Contact the local court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Liaison with local insurance agents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Use “bite-sized” seminar courses	</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Think “non-traditional”</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Take advantage of “word of mouth”</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26</a:t>
            </a:fld>
            <a:endParaRPr lang="en-US"/>
          </a:p>
        </p:txBody>
      </p:sp>
      <p:pic>
        <p:nvPicPr>
          <p:cNvPr id="3" name="Picture 2">
            <a:extLst>
              <a:ext uri="{FF2B5EF4-FFF2-40B4-BE49-F238E27FC236}">
                <a16:creationId xmlns:a16="http://schemas.microsoft.com/office/drawing/2014/main" id="{36C919D8-09E7-794D-91B7-A34B818FECEB}"/>
              </a:ext>
            </a:extLst>
          </p:cNvPr>
          <p:cNvPicPr>
            <a:picLocks noChangeAspect="1"/>
          </p:cNvPicPr>
          <p:nvPr/>
        </p:nvPicPr>
        <p:blipFill>
          <a:blip r:embed="rId3"/>
          <a:stretch>
            <a:fillRect/>
          </a:stretch>
        </p:blipFill>
        <p:spPr>
          <a:xfrm>
            <a:off x="7514608" y="4153303"/>
            <a:ext cx="3922827" cy="2554545"/>
          </a:xfrm>
          <a:prstGeom prst="rect">
            <a:avLst/>
          </a:prstGeom>
        </p:spPr>
      </p:pic>
      <p:pic>
        <p:nvPicPr>
          <p:cNvPr id="8" name="Picture 7">
            <a:extLst>
              <a:ext uri="{FF2B5EF4-FFF2-40B4-BE49-F238E27FC236}">
                <a16:creationId xmlns:a16="http://schemas.microsoft.com/office/drawing/2014/main" id="{9307F67A-0670-2941-964F-EDDE13AE5BF0}"/>
              </a:ext>
            </a:extLst>
          </p:cNvPr>
          <p:cNvPicPr>
            <a:picLocks noChangeAspect="1"/>
          </p:cNvPicPr>
          <p:nvPr/>
        </p:nvPicPr>
        <p:blipFill>
          <a:blip r:embed="rId4"/>
          <a:stretch>
            <a:fillRect/>
          </a:stretch>
        </p:blipFill>
        <p:spPr>
          <a:xfrm>
            <a:off x="1837176" y="4153303"/>
            <a:ext cx="3415048" cy="2568171"/>
          </a:xfrm>
          <a:prstGeom prst="rect">
            <a:avLst/>
          </a:prstGeom>
          <a:ln>
            <a:solidFill>
              <a:srgbClr val="002060"/>
            </a:solidFill>
          </a:ln>
        </p:spPr>
      </p:pic>
    </p:spTree>
    <p:extLst>
      <p:ext uri="{BB962C8B-B14F-4D97-AF65-F5344CB8AC3E}">
        <p14:creationId xmlns:p14="http://schemas.microsoft.com/office/powerpoint/2010/main" val="110743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Boat America</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816429"/>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Boat America offered as NASBLA-approved certificate course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Order from AUXCEN (Shop Auxiliary) </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hlinkClick r:id="rId3"/>
              </a:rPr>
              <a:t>https://auxcen.com/public-education/ </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Find the slides with instructor notes and the state supplement slides at:</a:t>
            </a:r>
          </a:p>
          <a:p>
            <a:pPr marL="1257300" lvl="2" indent="-342900">
              <a:spcBef>
                <a:spcPts val="25"/>
              </a:spcBef>
              <a:buFont typeface="Arial" panose="020B0604020202020204" pitchFamily="34" charset="0"/>
              <a:buChar char="•"/>
            </a:pPr>
            <a:r>
              <a:rPr lang="en-US" altLang="en-US" b="1" dirty="0">
                <a:solidFill>
                  <a:srgbClr val="002060"/>
                </a:solidFill>
                <a:latin typeface="Arial" panose="020B0604020202020204" pitchFamily="34" charset="0"/>
                <a:cs typeface="Arial" panose="020B0604020202020204" pitchFamily="34" charset="0"/>
                <a:hlinkClick r:id="rId4"/>
              </a:rPr>
              <a:t>http://wow.uscgaux.info/content.php?unit=E-DEPT&amp;category=nasbla-courses</a:t>
            </a:r>
            <a:endParaRPr lang="en-US" altLang="en-US"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27</a:t>
            </a:fld>
            <a:endParaRPr lang="en-US"/>
          </a:p>
        </p:txBody>
      </p:sp>
      <p:pic>
        <p:nvPicPr>
          <p:cNvPr id="9" name="Picture 8">
            <a:extLst>
              <a:ext uri="{FF2B5EF4-FFF2-40B4-BE49-F238E27FC236}">
                <a16:creationId xmlns:a16="http://schemas.microsoft.com/office/drawing/2014/main" id="{B1DFB0A3-71C0-F7A4-FC04-CF505F3D5C95}"/>
              </a:ext>
            </a:extLst>
          </p:cNvPr>
          <p:cNvPicPr>
            <a:picLocks noChangeAspect="1"/>
          </p:cNvPicPr>
          <p:nvPr/>
        </p:nvPicPr>
        <p:blipFill>
          <a:blip r:embed="rId5"/>
          <a:stretch>
            <a:fillRect/>
          </a:stretch>
        </p:blipFill>
        <p:spPr>
          <a:xfrm>
            <a:off x="6317655" y="4776812"/>
            <a:ext cx="1463535" cy="1933786"/>
          </a:xfrm>
          <a:prstGeom prst="rect">
            <a:avLst/>
          </a:prstGeom>
          <a:ln>
            <a:solidFill>
              <a:schemeClr val="accent1"/>
            </a:solidFill>
          </a:ln>
        </p:spPr>
      </p:pic>
    </p:spTree>
    <p:extLst>
      <p:ext uri="{BB962C8B-B14F-4D97-AF65-F5344CB8AC3E}">
        <p14:creationId xmlns:p14="http://schemas.microsoft.com/office/powerpoint/2010/main" val="2743450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811C0-14E7-F38B-E1BB-1479ACA3E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86EC-2F09-05D2-A725-05B26FE766B3}"/>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Boating Skills and Seamanship</a:t>
            </a:r>
          </a:p>
        </p:txBody>
      </p:sp>
      <p:sp>
        <p:nvSpPr>
          <p:cNvPr id="4" name="TextBox 3">
            <a:extLst>
              <a:ext uri="{FF2B5EF4-FFF2-40B4-BE49-F238E27FC236}">
                <a16:creationId xmlns:a16="http://schemas.microsoft.com/office/drawing/2014/main" id="{042FA2B9-A4AF-29EB-1001-6E0FDBF41707}"/>
              </a:ext>
            </a:extLst>
          </p:cNvPr>
          <p:cNvSpPr txBox="1"/>
          <p:nvPr/>
        </p:nvSpPr>
        <p:spPr>
          <a:xfrm>
            <a:off x="1702419" y="1314632"/>
            <a:ext cx="10273990" cy="255454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No longer offered as NASBLA-approved certificate courses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Suggestion: Teach Boat America and use the Boat America Exam, then add BS&amp;S chapters for a full course.</a:t>
            </a:r>
          </a:p>
        </p:txBody>
      </p:sp>
      <p:sp>
        <p:nvSpPr>
          <p:cNvPr id="6" name="Slide Number Placeholder 5">
            <a:extLst>
              <a:ext uri="{FF2B5EF4-FFF2-40B4-BE49-F238E27FC236}">
                <a16:creationId xmlns:a16="http://schemas.microsoft.com/office/drawing/2014/main" id="{1A89DCE6-D21A-2A3D-99EF-F906F4BC87AB}"/>
              </a:ext>
            </a:extLst>
          </p:cNvPr>
          <p:cNvSpPr>
            <a:spLocks noGrp="1"/>
          </p:cNvSpPr>
          <p:nvPr>
            <p:ph type="sldNum" sz="quarter" idx="12"/>
          </p:nvPr>
        </p:nvSpPr>
        <p:spPr/>
        <p:txBody>
          <a:bodyPr/>
          <a:lstStyle/>
          <a:p>
            <a:fld id="{AEF3B4D0-86E3-4A85-8625-C4A58CEE2E59}" type="slidenum">
              <a:rPr lang="en-US" smtClean="0"/>
              <a:t>28</a:t>
            </a:fld>
            <a:endParaRPr lang="en-US"/>
          </a:p>
        </p:txBody>
      </p:sp>
      <p:pic>
        <p:nvPicPr>
          <p:cNvPr id="7" name="Picture 6">
            <a:extLst>
              <a:ext uri="{FF2B5EF4-FFF2-40B4-BE49-F238E27FC236}">
                <a16:creationId xmlns:a16="http://schemas.microsoft.com/office/drawing/2014/main" id="{E5E77649-16C5-7DA3-4E79-46CDC904736D}"/>
              </a:ext>
            </a:extLst>
          </p:cNvPr>
          <p:cNvPicPr>
            <a:picLocks noChangeAspect="1"/>
          </p:cNvPicPr>
          <p:nvPr/>
        </p:nvPicPr>
        <p:blipFill>
          <a:blip r:embed="rId3"/>
          <a:stretch>
            <a:fillRect/>
          </a:stretch>
        </p:blipFill>
        <p:spPr>
          <a:xfrm>
            <a:off x="7287518" y="4777456"/>
            <a:ext cx="1667108" cy="1962424"/>
          </a:xfrm>
          <a:prstGeom prst="rect">
            <a:avLst/>
          </a:prstGeom>
          <a:ln>
            <a:solidFill>
              <a:schemeClr val="accent1"/>
            </a:solidFill>
          </a:ln>
        </p:spPr>
      </p:pic>
      <p:pic>
        <p:nvPicPr>
          <p:cNvPr id="9" name="Picture 8">
            <a:extLst>
              <a:ext uri="{FF2B5EF4-FFF2-40B4-BE49-F238E27FC236}">
                <a16:creationId xmlns:a16="http://schemas.microsoft.com/office/drawing/2014/main" id="{95DC35C8-6BE8-A290-B265-9AD75339D6C3}"/>
              </a:ext>
            </a:extLst>
          </p:cNvPr>
          <p:cNvPicPr>
            <a:picLocks noChangeAspect="1"/>
          </p:cNvPicPr>
          <p:nvPr/>
        </p:nvPicPr>
        <p:blipFill>
          <a:blip r:embed="rId4"/>
          <a:stretch>
            <a:fillRect/>
          </a:stretch>
        </p:blipFill>
        <p:spPr>
          <a:xfrm>
            <a:off x="3574455" y="4759050"/>
            <a:ext cx="1463535" cy="1933786"/>
          </a:xfrm>
          <a:prstGeom prst="rect">
            <a:avLst/>
          </a:prstGeom>
          <a:ln>
            <a:solidFill>
              <a:schemeClr val="accent1"/>
            </a:solidFill>
          </a:ln>
        </p:spPr>
      </p:pic>
      <p:sp>
        <p:nvSpPr>
          <p:cNvPr id="3" name="TextBox 2">
            <a:extLst>
              <a:ext uri="{FF2B5EF4-FFF2-40B4-BE49-F238E27FC236}">
                <a16:creationId xmlns:a16="http://schemas.microsoft.com/office/drawing/2014/main" id="{E29064D1-B0E2-F339-4778-012B95255618}"/>
              </a:ext>
            </a:extLst>
          </p:cNvPr>
          <p:cNvSpPr txBox="1"/>
          <p:nvPr/>
        </p:nvSpPr>
        <p:spPr>
          <a:xfrm>
            <a:off x="5739161" y="4676863"/>
            <a:ext cx="713678" cy="1862048"/>
          </a:xfrm>
          <a:prstGeom prst="rect">
            <a:avLst/>
          </a:prstGeom>
          <a:noFill/>
        </p:spPr>
        <p:txBody>
          <a:bodyPr wrap="square" rtlCol="0">
            <a:spAutoFit/>
          </a:bodyPr>
          <a:lstStyle/>
          <a:p>
            <a:r>
              <a:rPr lang="en-US" sz="11500" b="1" dirty="0"/>
              <a:t>+</a:t>
            </a:r>
          </a:p>
        </p:txBody>
      </p:sp>
    </p:spTree>
    <p:extLst>
      <p:ext uri="{BB962C8B-B14F-4D97-AF65-F5344CB8AC3E}">
        <p14:creationId xmlns:p14="http://schemas.microsoft.com/office/powerpoint/2010/main" val="3883666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Spanish Language Classes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04698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Spanish-speaking boaters: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Represent fast-growing boat buyers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Emerging market of first-time boat buyers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Under-served boating education market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All slides, instructor notes, and exams in Spanish - books are offered only in English</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29</a:t>
            </a:fld>
            <a:endParaRPr lang="en-US"/>
          </a:p>
        </p:txBody>
      </p:sp>
      <p:pic>
        <p:nvPicPr>
          <p:cNvPr id="3" name="Picture 2">
            <a:extLst>
              <a:ext uri="{FF2B5EF4-FFF2-40B4-BE49-F238E27FC236}">
                <a16:creationId xmlns:a16="http://schemas.microsoft.com/office/drawing/2014/main" id="{F0F133FB-975F-3A8E-25D0-79CDC9A5D492}"/>
              </a:ext>
            </a:extLst>
          </p:cNvPr>
          <p:cNvPicPr>
            <a:picLocks noChangeAspect="1"/>
          </p:cNvPicPr>
          <p:nvPr/>
        </p:nvPicPr>
        <p:blipFill>
          <a:blip r:embed="rId3"/>
          <a:stretch>
            <a:fillRect/>
          </a:stretch>
        </p:blipFill>
        <p:spPr>
          <a:xfrm rot="20786124">
            <a:off x="1702418" y="4274992"/>
            <a:ext cx="3048264" cy="2536156"/>
          </a:xfrm>
          <a:prstGeom prst="rect">
            <a:avLst/>
          </a:prstGeom>
        </p:spPr>
      </p:pic>
      <p:pic>
        <p:nvPicPr>
          <p:cNvPr id="5" name="Picture 4">
            <a:extLst>
              <a:ext uri="{FF2B5EF4-FFF2-40B4-BE49-F238E27FC236}">
                <a16:creationId xmlns:a16="http://schemas.microsoft.com/office/drawing/2014/main" id="{4D8688EA-8F5B-7AA5-5C55-EF21F24FCD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5586" y="4568756"/>
            <a:ext cx="2600052" cy="1948629"/>
          </a:xfrm>
          <a:prstGeom prst="rect">
            <a:avLst/>
          </a:prstGeom>
          <a:ln>
            <a:solidFill>
              <a:srgbClr val="002060"/>
            </a:solidFill>
          </a:ln>
        </p:spPr>
      </p:pic>
      <p:pic>
        <p:nvPicPr>
          <p:cNvPr id="8" name="Picture 7">
            <a:extLst>
              <a:ext uri="{FF2B5EF4-FFF2-40B4-BE49-F238E27FC236}">
                <a16:creationId xmlns:a16="http://schemas.microsoft.com/office/drawing/2014/main" id="{7234BA52-E5B2-B022-F338-E2E987095674}"/>
              </a:ext>
            </a:extLst>
          </p:cNvPr>
          <p:cNvPicPr>
            <a:picLocks noChangeAspect="1"/>
          </p:cNvPicPr>
          <p:nvPr/>
        </p:nvPicPr>
        <p:blipFill>
          <a:blip r:embed="rId5"/>
          <a:stretch>
            <a:fillRect/>
          </a:stretch>
        </p:blipFill>
        <p:spPr>
          <a:xfrm>
            <a:off x="8023488" y="4569053"/>
            <a:ext cx="2600052" cy="1948332"/>
          </a:xfrm>
          <a:prstGeom prst="rect">
            <a:avLst/>
          </a:prstGeom>
          <a:ln>
            <a:solidFill>
              <a:srgbClr val="002060"/>
            </a:solidFill>
          </a:ln>
        </p:spPr>
      </p:pic>
    </p:spTree>
    <p:extLst>
      <p:ext uri="{BB962C8B-B14F-4D97-AF65-F5344CB8AC3E}">
        <p14:creationId xmlns:p14="http://schemas.microsoft.com/office/powerpoint/2010/main" val="103531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The Power of Education</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3736407"/>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Education classes serve as our gateway to the community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Quality instruction drives new member recruitment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Member Training directly</a:t>
            </a:r>
            <a:b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impacts satisfaction and</a:t>
            </a:r>
            <a:b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retention</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a:t>
            </a:fld>
            <a:endParaRPr lang="en-US"/>
          </a:p>
        </p:txBody>
      </p:sp>
      <p:pic>
        <p:nvPicPr>
          <p:cNvPr id="5" name="Picture 4">
            <a:extLst>
              <a:ext uri="{FF2B5EF4-FFF2-40B4-BE49-F238E27FC236}">
                <a16:creationId xmlns:a16="http://schemas.microsoft.com/office/drawing/2014/main" id="{EFE865D3-D72E-DC73-0CC3-C15EE81250CD}"/>
              </a:ext>
            </a:extLst>
          </p:cNvPr>
          <p:cNvPicPr>
            <a:picLocks noChangeAspect="1"/>
          </p:cNvPicPr>
          <p:nvPr/>
        </p:nvPicPr>
        <p:blipFill>
          <a:blip r:embed="rId3"/>
          <a:stretch>
            <a:fillRect/>
          </a:stretch>
        </p:blipFill>
        <p:spPr>
          <a:xfrm>
            <a:off x="7378182" y="3192311"/>
            <a:ext cx="4366359" cy="2974664"/>
          </a:xfrm>
          <a:prstGeom prst="rect">
            <a:avLst/>
          </a:prstGeom>
        </p:spPr>
      </p:pic>
    </p:spTree>
    <p:extLst>
      <p:ext uri="{BB962C8B-B14F-4D97-AF65-F5344CB8AC3E}">
        <p14:creationId xmlns:p14="http://schemas.microsoft.com/office/powerpoint/2010/main" val="259517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1124829"/>
          </a:xfrm>
        </p:spPr>
        <p:txBody>
          <a:bodyPr>
            <a:normAutofit fontScale="90000"/>
          </a:bodyPr>
          <a:lstStyle/>
          <a:p>
            <a:r>
              <a:rPr lang="en-US" dirty="0">
                <a:solidFill>
                  <a:srgbClr val="002060"/>
                </a:solidFill>
              </a:rPr>
              <a:t>I’m the Flotilla Staff Officer-Public Education, Now What?</a:t>
            </a:r>
          </a:p>
        </p:txBody>
      </p:sp>
      <p:sp>
        <p:nvSpPr>
          <p:cNvPr id="4" name="TextBox 3">
            <a:extLst>
              <a:ext uri="{FF2B5EF4-FFF2-40B4-BE49-F238E27FC236}">
                <a16:creationId xmlns:a16="http://schemas.microsoft.com/office/drawing/2014/main" id="{D5D6A727-BF1C-0CF3-E197-230BDFBFDC6C}"/>
              </a:ext>
            </a:extLst>
          </p:cNvPr>
          <p:cNvSpPr txBox="1"/>
          <p:nvPr/>
        </p:nvSpPr>
        <p:spPr>
          <a:xfrm>
            <a:off x="2059259" y="1823498"/>
            <a:ext cx="9917151" cy="1077218"/>
          </a:xfrm>
          <a:prstGeom prst="rect">
            <a:avLst/>
          </a:prstGeom>
          <a:noFill/>
        </p:spPr>
        <p:txBody>
          <a:bodyPr wrap="square">
            <a:spAutoFit/>
          </a:bodyPr>
          <a:lstStyle/>
          <a:p>
            <a:pPr lvl="1">
              <a:spcBef>
                <a:spcPts val="25"/>
              </a:spcBef>
            </a:pPr>
            <a:r>
              <a:rPr lang="en-US" altLang="en-US" sz="3200" b="1" dirty="0">
                <a:solidFill>
                  <a:srgbClr val="002060"/>
                </a:solidFill>
                <a:latin typeface="Arial" panose="020B0604020202020204" pitchFamily="34" charset="0"/>
                <a:cs typeface="Arial" panose="020B0604020202020204" pitchFamily="34" charset="0"/>
              </a:rPr>
              <a:t>Available on the E-Directorate Website</a:t>
            </a:r>
          </a:p>
          <a:p>
            <a:pPr lvl="1">
              <a:spcBef>
                <a:spcPts val="25"/>
              </a:spcBef>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30</a:t>
            </a:fld>
            <a:endParaRPr lang="en-US"/>
          </a:p>
        </p:txBody>
      </p:sp>
      <p:pic>
        <p:nvPicPr>
          <p:cNvPr id="7" name="Picture 6">
            <a:extLst>
              <a:ext uri="{FF2B5EF4-FFF2-40B4-BE49-F238E27FC236}">
                <a16:creationId xmlns:a16="http://schemas.microsoft.com/office/drawing/2014/main" id="{1BCFE8B0-DE1A-53A1-D824-C544CEEA696C}"/>
              </a:ext>
            </a:extLst>
          </p:cNvPr>
          <p:cNvPicPr>
            <a:picLocks noChangeAspect="1"/>
          </p:cNvPicPr>
          <p:nvPr/>
        </p:nvPicPr>
        <p:blipFill>
          <a:blip r:embed="rId3"/>
          <a:stretch>
            <a:fillRect/>
          </a:stretch>
        </p:blipFill>
        <p:spPr>
          <a:xfrm>
            <a:off x="3096145" y="3481266"/>
            <a:ext cx="7486537" cy="2133785"/>
          </a:xfrm>
          <a:prstGeom prst="rect">
            <a:avLst/>
          </a:prstGeom>
        </p:spPr>
      </p:pic>
    </p:spTree>
    <p:extLst>
      <p:ext uri="{BB962C8B-B14F-4D97-AF65-F5344CB8AC3E}">
        <p14:creationId xmlns:p14="http://schemas.microsoft.com/office/powerpoint/2010/main" val="841897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Currency Maintenance</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04698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2025 Instructors must meet standard currency maintenance requirements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Two hours as a lead instructor or;</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Four hours as a non-lead instructor or;</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 combination of both</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Missed 2024 Required Instructor Hours?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31</a:t>
            </a:fld>
            <a:endParaRPr lang="en-US"/>
          </a:p>
        </p:txBody>
      </p:sp>
      <p:pic>
        <p:nvPicPr>
          <p:cNvPr id="5" name="Picture 4" descr="A group of children raising their hands&#10;&#10;Description automatically generated">
            <a:extLst>
              <a:ext uri="{FF2B5EF4-FFF2-40B4-BE49-F238E27FC236}">
                <a16:creationId xmlns:a16="http://schemas.microsoft.com/office/drawing/2014/main" id="{591B7507-FBED-DB47-6382-5BB6410D5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799" y="4312656"/>
            <a:ext cx="3569447" cy="2427224"/>
          </a:xfrm>
          <a:prstGeom prst="rect">
            <a:avLst/>
          </a:prstGeom>
          <a:ln>
            <a:solidFill>
              <a:srgbClr val="002060"/>
            </a:solidFill>
          </a:ln>
        </p:spPr>
      </p:pic>
    </p:spTree>
    <p:extLst>
      <p:ext uri="{BB962C8B-B14F-4D97-AF65-F5344CB8AC3E}">
        <p14:creationId xmlns:p14="http://schemas.microsoft.com/office/powerpoint/2010/main" val="203521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Recruiting via Public Education</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501675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Plenty of handouts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Show common interests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Actively mention your flotilla</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needs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Be approachable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Talk to students, not to each</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other</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Work in local pictures or anecdotes onto slides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The Auxiliary message, every time!</a:t>
            </a: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32</a:t>
            </a:fld>
            <a:endParaRPr lang="en-US"/>
          </a:p>
        </p:txBody>
      </p:sp>
      <p:pic>
        <p:nvPicPr>
          <p:cNvPr id="3" name="Picture 2">
            <a:extLst>
              <a:ext uri="{FF2B5EF4-FFF2-40B4-BE49-F238E27FC236}">
                <a16:creationId xmlns:a16="http://schemas.microsoft.com/office/drawing/2014/main" id="{3F182EBE-B6A8-2FD8-427D-A74FF9DA2FD8}"/>
              </a:ext>
            </a:extLst>
          </p:cNvPr>
          <p:cNvPicPr>
            <a:picLocks noChangeAspect="1"/>
          </p:cNvPicPr>
          <p:nvPr/>
        </p:nvPicPr>
        <p:blipFill>
          <a:blip r:embed="rId3"/>
          <a:stretch>
            <a:fillRect/>
          </a:stretch>
        </p:blipFill>
        <p:spPr>
          <a:xfrm>
            <a:off x="8852663" y="1787155"/>
            <a:ext cx="3273836" cy="2749534"/>
          </a:xfrm>
          <a:prstGeom prst="rect">
            <a:avLst/>
          </a:prstGeom>
        </p:spPr>
      </p:pic>
    </p:spTree>
    <p:extLst>
      <p:ext uri="{BB962C8B-B14F-4D97-AF65-F5344CB8AC3E}">
        <p14:creationId xmlns:p14="http://schemas.microsoft.com/office/powerpoint/2010/main" val="179115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527717" y="118120"/>
            <a:ext cx="10511883" cy="863187"/>
          </a:xfrm>
        </p:spPr>
        <p:txBody>
          <a:bodyPr>
            <a:normAutofit fontScale="90000"/>
          </a:bodyPr>
          <a:lstStyle/>
          <a:p>
            <a:r>
              <a:rPr lang="en-US" dirty="0">
                <a:solidFill>
                  <a:srgbClr val="002060"/>
                </a:solidFill>
              </a:rPr>
              <a:t>Retention via Member Training Excellence</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255454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Quality Training = Strong Membership</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Building Competent, Confident Members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Fostering Team Unity and Camaraderie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Promoting Continuous Growth</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Recognizing Achievement</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33</a:t>
            </a:fld>
            <a:endParaRPr lang="en-US"/>
          </a:p>
        </p:txBody>
      </p:sp>
      <p:pic>
        <p:nvPicPr>
          <p:cNvPr id="7" name="Picture 6" descr="A person standing in front of a mannequin&#10;&#10;Description automatically generated">
            <a:extLst>
              <a:ext uri="{FF2B5EF4-FFF2-40B4-BE49-F238E27FC236}">
                <a16:creationId xmlns:a16="http://schemas.microsoft.com/office/drawing/2014/main" id="{44E25574-7246-7A33-0D40-07201EC05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369" y="4509636"/>
            <a:ext cx="2973659" cy="2230244"/>
          </a:xfrm>
          <a:prstGeom prst="rect">
            <a:avLst/>
          </a:prstGeom>
        </p:spPr>
      </p:pic>
      <p:pic>
        <p:nvPicPr>
          <p:cNvPr id="9" name="Picture 8" descr="A person holding an orange smoke&#10;&#10;Description automatically generated">
            <a:extLst>
              <a:ext uri="{FF2B5EF4-FFF2-40B4-BE49-F238E27FC236}">
                <a16:creationId xmlns:a16="http://schemas.microsoft.com/office/drawing/2014/main" id="{257B42C9-3DAF-A0DF-BB62-FA2B5364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632" y="4509636"/>
            <a:ext cx="1761273" cy="2348364"/>
          </a:xfrm>
          <a:prstGeom prst="rect">
            <a:avLst/>
          </a:prstGeom>
        </p:spPr>
      </p:pic>
      <p:pic>
        <p:nvPicPr>
          <p:cNvPr id="11" name="Picture 10" descr="A group of people in uniform&#10;&#10;Description automatically generated">
            <a:extLst>
              <a:ext uri="{FF2B5EF4-FFF2-40B4-BE49-F238E27FC236}">
                <a16:creationId xmlns:a16="http://schemas.microsoft.com/office/drawing/2014/main" id="{3DA67C13-6649-9A80-DEC0-2B7B2BD8B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124" y="4509636"/>
            <a:ext cx="1544611" cy="2319738"/>
          </a:xfrm>
          <a:prstGeom prst="rect">
            <a:avLst/>
          </a:prstGeom>
        </p:spPr>
      </p:pic>
      <p:pic>
        <p:nvPicPr>
          <p:cNvPr id="13" name="Picture 12" descr="A person in a life jacket saluting on a boat&#10;&#10;Description automatically generated">
            <a:extLst>
              <a:ext uri="{FF2B5EF4-FFF2-40B4-BE49-F238E27FC236}">
                <a16:creationId xmlns:a16="http://schemas.microsoft.com/office/drawing/2014/main" id="{F9B0E98F-2CB0-78B2-8890-AA6A0115D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8535" y="4517067"/>
            <a:ext cx="2452376" cy="1839282"/>
          </a:xfrm>
          <a:prstGeom prst="rect">
            <a:avLst/>
          </a:prstGeom>
        </p:spPr>
      </p:pic>
    </p:spTree>
    <p:extLst>
      <p:ext uri="{BB962C8B-B14F-4D97-AF65-F5344CB8AC3E}">
        <p14:creationId xmlns:p14="http://schemas.microsoft.com/office/powerpoint/2010/main" val="3520486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What’s on the Horizon?</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452431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Updated Suddenly in Command</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Instructor Development 2025</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Workshop and Instructor Development on Auxiliary Classroom</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Marketing to current CG Auxiliary members to achieve Instructor certification</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Marketing to recruit new members who are already teachers/professors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Master Instructor</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34</a:t>
            </a:fld>
            <a:endParaRPr lang="en-US"/>
          </a:p>
        </p:txBody>
      </p:sp>
    </p:spTree>
    <p:extLst>
      <p:ext uri="{BB962C8B-B14F-4D97-AF65-F5344CB8AC3E}">
        <p14:creationId xmlns:p14="http://schemas.microsoft.com/office/powerpoint/2010/main" val="2521629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Reminder and Thank You</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4031873"/>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Submit your self-attestation form if you studied this workshop outside of a facilitated session.</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If you have any questions, contact the appropriate E-Directorate Staff, following the Chain of Leadership and Management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You may email the E-Directorate at</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hlinkClick r:id="rId3"/>
              </a:rPr>
              <a:t>pe.feedback@cgauxnet.us</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35</a:t>
            </a:fld>
            <a:endParaRPr lang="en-US"/>
          </a:p>
        </p:txBody>
      </p:sp>
      <p:pic>
        <p:nvPicPr>
          <p:cNvPr id="3" name="Picture 2">
            <a:extLst>
              <a:ext uri="{FF2B5EF4-FFF2-40B4-BE49-F238E27FC236}">
                <a16:creationId xmlns:a16="http://schemas.microsoft.com/office/drawing/2014/main" id="{2F873EF2-0B0B-8344-D542-2474C6F2A786}"/>
              </a:ext>
            </a:extLst>
          </p:cNvPr>
          <p:cNvPicPr>
            <a:picLocks noChangeAspect="1"/>
          </p:cNvPicPr>
          <p:nvPr/>
        </p:nvPicPr>
        <p:blipFill>
          <a:blip r:embed="rId4"/>
          <a:stretch>
            <a:fillRect/>
          </a:stretch>
        </p:blipFill>
        <p:spPr>
          <a:xfrm>
            <a:off x="9104011" y="4287483"/>
            <a:ext cx="2517866" cy="2511770"/>
          </a:xfrm>
          <a:prstGeom prst="rect">
            <a:avLst/>
          </a:prstGeom>
        </p:spPr>
      </p:pic>
    </p:spTree>
    <p:extLst>
      <p:ext uri="{BB962C8B-B14F-4D97-AF65-F5344CB8AC3E}">
        <p14:creationId xmlns:p14="http://schemas.microsoft.com/office/powerpoint/2010/main" val="3684887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E-Directorate Contacts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281179"/>
            <a:ext cx="10273990" cy="466281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Director: Robert Brandenstein</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Deputy: Gregory Fonzeno</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Chief-Course Development:</a:t>
            </a: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Gregory Fonzeno</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Chief-Course Management: Clark Godshall</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Chief-Instructor Development: </a:t>
            </a: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Karen Miller</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Chief-Special Projects: Andy Kelly</a:t>
            </a:r>
          </a:p>
          <a:p>
            <a:pPr lvl="1" algn="ctr">
              <a:spcBef>
                <a:spcPts val="25"/>
              </a:spcBef>
            </a:pPr>
            <a:endParaRPr lang="en-US" altLang="en-US" sz="2700" b="1" dirty="0">
              <a:solidFill>
                <a:srgbClr val="002060"/>
              </a:solidFill>
              <a:latin typeface="Arial" panose="020B0604020202020204" pitchFamily="34" charset="0"/>
              <a:cs typeface="Arial" panose="020B0604020202020204" pitchFamily="34" charset="0"/>
            </a:endParaRPr>
          </a:p>
          <a:p>
            <a:pPr lvl="1" algn="ctr">
              <a:spcBef>
                <a:spcPts val="25"/>
              </a:spcBef>
            </a:pPr>
            <a:r>
              <a:rPr lang="en-US" altLang="en-US" sz="2700" b="1" dirty="0">
                <a:solidFill>
                  <a:srgbClr val="002060"/>
                </a:solidFill>
                <a:latin typeface="Arial" panose="020B0604020202020204" pitchFamily="34" charset="0"/>
                <a:cs typeface="Arial" panose="020B0604020202020204" pitchFamily="34" charset="0"/>
              </a:rPr>
              <a:t>Contact info available in AuxDirectory</a:t>
            </a:r>
          </a:p>
          <a:p>
            <a:pPr lvl="1" algn="ctr">
              <a:spcBef>
                <a:spcPts val="25"/>
              </a:spcBef>
            </a:pPr>
            <a:r>
              <a:rPr lang="en-US" altLang="en-US" sz="2700" b="1" dirty="0">
                <a:solidFill>
                  <a:srgbClr val="002060"/>
                </a:solidFill>
                <a:latin typeface="Arial" panose="020B0604020202020204" pitchFamily="34" charset="0"/>
                <a:cs typeface="Arial" panose="020B0604020202020204" pitchFamily="34" charset="0"/>
                <a:hlinkClick r:id="rId3"/>
              </a:rPr>
              <a:t>https://auxofficer.cgaux.org/auxoff/index.php</a:t>
            </a:r>
            <a:endParaRPr lang="en-US" altLang="en-US" sz="27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36</a:t>
            </a:fld>
            <a:endParaRPr lang="en-US"/>
          </a:p>
        </p:txBody>
      </p:sp>
    </p:spTree>
    <p:extLst>
      <p:ext uri="{BB962C8B-B14F-4D97-AF65-F5344CB8AC3E}">
        <p14:creationId xmlns:p14="http://schemas.microsoft.com/office/powerpoint/2010/main" val="148722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Conclusion</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539430"/>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Effective Auxiliary instructors are</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Professional</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Enthusiastic</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Constantly practicing their craft</a:t>
            </a: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a:p>
            <a:pPr lvl="1">
              <a:spcBef>
                <a:spcPts val="25"/>
              </a:spcBef>
            </a:pPr>
            <a:r>
              <a:rPr lang="en-US" altLang="en-US" sz="3200" b="1" dirty="0">
                <a:solidFill>
                  <a:srgbClr val="002060"/>
                </a:solidFill>
                <a:latin typeface="Arial" panose="020B0604020202020204" pitchFamily="34" charset="0"/>
                <a:cs typeface="Arial" panose="020B0604020202020204" pitchFamily="34" charset="0"/>
              </a:rPr>
              <a:t>   Our members and students deserve it!</a:t>
            </a: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37</a:t>
            </a:fld>
            <a:endParaRPr lang="en-US"/>
          </a:p>
        </p:txBody>
      </p:sp>
      <p:pic>
        <p:nvPicPr>
          <p:cNvPr id="3" name="Picture 2">
            <a:extLst>
              <a:ext uri="{FF2B5EF4-FFF2-40B4-BE49-F238E27FC236}">
                <a16:creationId xmlns:a16="http://schemas.microsoft.com/office/drawing/2014/main" id="{C8915FA2-4CDE-19D3-ECA7-8816B696AC1D}"/>
              </a:ext>
            </a:extLst>
          </p:cNvPr>
          <p:cNvPicPr>
            <a:picLocks noChangeAspect="1"/>
          </p:cNvPicPr>
          <p:nvPr/>
        </p:nvPicPr>
        <p:blipFill>
          <a:blip r:embed="rId3"/>
          <a:stretch>
            <a:fillRect/>
          </a:stretch>
        </p:blipFill>
        <p:spPr>
          <a:xfrm>
            <a:off x="5138536" y="4396876"/>
            <a:ext cx="2182557" cy="2859272"/>
          </a:xfrm>
          <a:prstGeom prst="rect">
            <a:avLst/>
          </a:prstGeom>
        </p:spPr>
      </p:pic>
    </p:spTree>
    <p:extLst>
      <p:ext uri="{BB962C8B-B14F-4D97-AF65-F5344CB8AC3E}">
        <p14:creationId xmlns:p14="http://schemas.microsoft.com/office/powerpoint/2010/main" val="913675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Why Instructor Excellence Matters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3440942"/>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Professional instruction leads to:</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Stronger member recruitment</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Better member retention</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Enhanced program credibility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Teaching is a skill that requires continuous practice</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4</a:t>
            </a:fld>
            <a:endParaRPr lang="en-US"/>
          </a:p>
        </p:txBody>
      </p:sp>
      <p:pic>
        <p:nvPicPr>
          <p:cNvPr id="3" name="Picture 2">
            <a:extLst>
              <a:ext uri="{FF2B5EF4-FFF2-40B4-BE49-F238E27FC236}">
                <a16:creationId xmlns:a16="http://schemas.microsoft.com/office/drawing/2014/main" id="{7D198078-F32F-AA75-7E4E-920EDCCACC37}"/>
              </a:ext>
            </a:extLst>
          </p:cNvPr>
          <p:cNvPicPr>
            <a:picLocks noChangeAspect="1"/>
          </p:cNvPicPr>
          <p:nvPr/>
        </p:nvPicPr>
        <p:blipFill>
          <a:blip r:embed="rId3"/>
          <a:stretch>
            <a:fillRect/>
          </a:stretch>
        </p:blipFill>
        <p:spPr>
          <a:xfrm>
            <a:off x="5376459" y="4294478"/>
            <a:ext cx="3716275" cy="2472859"/>
          </a:xfrm>
          <a:prstGeom prst="rect">
            <a:avLst/>
          </a:prstGeom>
        </p:spPr>
      </p:pic>
    </p:spTree>
    <p:extLst>
      <p:ext uri="{BB962C8B-B14F-4D97-AF65-F5344CB8AC3E}">
        <p14:creationId xmlns:p14="http://schemas.microsoft.com/office/powerpoint/2010/main" val="1294169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5FEE-C8F9-91FF-A953-DD4F94196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B3D90-4E72-8CDF-772F-159BAE17538C}"/>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Workshop Goals</a:t>
            </a:r>
          </a:p>
        </p:txBody>
      </p:sp>
      <p:sp>
        <p:nvSpPr>
          <p:cNvPr id="4" name="TextBox 3">
            <a:extLst>
              <a:ext uri="{FF2B5EF4-FFF2-40B4-BE49-F238E27FC236}">
                <a16:creationId xmlns:a16="http://schemas.microsoft.com/office/drawing/2014/main" id="{C907175E-C4B9-7B74-FF2F-2956C4AFDAE2}"/>
              </a:ext>
            </a:extLst>
          </p:cNvPr>
          <p:cNvSpPr txBox="1"/>
          <p:nvPr/>
        </p:nvSpPr>
        <p:spPr>
          <a:xfrm>
            <a:off x="1702420" y="1314632"/>
            <a:ext cx="10273990" cy="235756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Enhance instructor quality and capabilities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Expand our instructor pool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Boost teaching effectiveness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Inspire more members to become instructors</a:t>
            </a:r>
          </a:p>
        </p:txBody>
      </p:sp>
      <p:sp>
        <p:nvSpPr>
          <p:cNvPr id="6" name="Slide Number Placeholder 5">
            <a:extLst>
              <a:ext uri="{FF2B5EF4-FFF2-40B4-BE49-F238E27FC236}">
                <a16:creationId xmlns:a16="http://schemas.microsoft.com/office/drawing/2014/main" id="{BAC0930D-DC23-C7C4-1F12-E7C4A2D6D1F2}"/>
              </a:ext>
            </a:extLst>
          </p:cNvPr>
          <p:cNvSpPr>
            <a:spLocks noGrp="1"/>
          </p:cNvSpPr>
          <p:nvPr>
            <p:ph type="sldNum" sz="quarter" idx="12"/>
          </p:nvPr>
        </p:nvSpPr>
        <p:spPr/>
        <p:txBody>
          <a:bodyPr/>
          <a:lstStyle/>
          <a:p>
            <a:fld id="{AEF3B4D0-86E3-4A85-8625-C4A58CEE2E59}" type="slidenum">
              <a:rPr lang="en-US" smtClean="0"/>
              <a:t>5</a:t>
            </a:fld>
            <a:endParaRPr lang="en-US"/>
          </a:p>
        </p:txBody>
      </p:sp>
      <p:pic>
        <p:nvPicPr>
          <p:cNvPr id="7" name="Picture 6" descr="A person in uniform standing in front of a computer&#10;&#10;Description automatically generated">
            <a:extLst>
              <a:ext uri="{FF2B5EF4-FFF2-40B4-BE49-F238E27FC236}">
                <a16:creationId xmlns:a16="http://schemas.microsoft.com/office/drawing/2014/main" id="{7DE2A70C-65AC-CA18-A108-E3D4E74E2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745" y="3791415"/>
            <a:ext cx="4339085" cy="2948465"/>
          </a:xfrm>
          <a:prstGeom prst="rect">
            <a:avLst/>
          </a:prstGeom>
          <a:ln>
            <a:solidFill>
              <a:schemeClr val="accent1"/>
            </a:solidFill>
          </a:ln>
        </p:spPr>
      </p:pic>
    </p:spTree>
    <p:extLst>
      <p:ext uri="{BB962C8B-B14F-4D97-AF65-F5344CB8AC3E}">
        <p14:creationId xmlns:p14="http://schemas.microsoft.com/office/powerpoint/2010/main" val="415712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Key Points: Safety &amp; Responsibility</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67765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Risk Management Protocols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Core Instructor Responsibilities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Vision 2025: Instructor Development Goals</a:t>
            </a:r>
          </a:p>
          <a:p>
            <a:pPr marL="342900" indent="-342900">
              <a:buFont typeface="Arial" panose="020B0604020202020204" pitchFamily="34" charset="0"/>
              <a:buChar char="•"/>
            </a:pP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6</a:t>
            </a:fld>
            <a:endParaRPr lang="en-US"/>
          </a:p>
        </p:txBody>
      </p:sp>
      <p:pic>
        <p:nvPicPr>
          <p:cNvPr id="5" name="Picture 4">
            <a:extLst>
              <a:ext uri="{FF2B5EF4-FFF2-40B4-BE49-F238E27FC236}">
                <a16:creationId xmlns:a16="http://schemas.microsoft.com/office/drawing/2014/main" id="{66FBB439-4B0D-338D-7537-347108FB64EE}"/>
              </a:ext>
            </a:extLst>
          </p:cNvPr>
          <p:cNvPicPr>
            <a:picLocks noChangeAspect="1"/>
          </p:cNvPicPr>
          <p:nvPr/>
        </p:nvPicPr>
        <p:blipFill>
          <a:blip r:embed="rId3"/>
          <a:stretch>
            <a:fillRect/>
          </a:stretch>
        </p:blipFill>
        <p:spPr>
          <a:xfrm>
            <a:off x="2053451" y="3651944"/>
            <a:ext cx="2046330" cy="2046330"/>
          </a:xfrm>
          <a:prstGeom prst="rect">
            <a:avLst/>
          </a:prstGeom>
          <a:ln>
            <a:noFill/>
          </a:ln>
        </p:spPr>
      </p:pic>
      <p:pic>
        <p:nvPicPr>
          <p:cNvPr id="7" name="Picture 6">
            <a:extLst>
              <a:ext uri="{FF2B5EF4-FFF2-40B4-BE49-F238E27FC236}">
                <a16:creationId xmlns:a16="http://schemas.microsoft.com/office/drawing/2014/main" id="{DF77F88E-70A8-A5C1-5DEC-0F1122303F36}"/>
              </a:ext>
            </a:extLst>
          </p:cNvPr>
          <p:cNvPicPr>
            <a:picLocks noChangeAspect="1"/>
          </p:cNvPicPr>
          <p:nvPr/>
        </p:nvPicPr>
        <p:blipFill>
          <a:blip r:embed="rId4"/>
          <a:stretch>
            <a:fillRect/>
          </a:stretch>
        </p:blipFill>
        <p:spPr>
          <a:xfrm>
            <a:off x="8773411" y="3275955"/>
            <a:ext cx="2206943" cy="2798307"/>
          </a:xfrm>
          <a:prstGeom prst="rect">
            <a:avLst/>
          </a:prstGeom>
        </p:spPr>
      </p:pic>
      <p:pic>
        <p:nvPicPr>
          <p:cNvPr id="9" name="Picture 8" descr="A person pointing at a device&#10;&#10;Description automatically generated">
            <a:extLst>
              <a:ext uri="{FF2B5EF4-FFF2-40B4-BE49-F238E27FC236}">
                <a16:creationId xmlns:a16="http://schemas.microsoft.com/office/drawing/2014/main" id="{237149FA-6DDD-57FA-A35E-2250B4D9E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708" y="3494008"/>
            <a:ext cx="3091776" cy="2362200"/>
          </a:xfrm>
          <a:prstGeom prst="rect">
            <a:avLst/>
          </a:prstGeom>
          <a:ln>
            <a:solidFill>
              <a:schemeClr val="tx1"/>
            </a:solidFill>
          </a:ln>
        </p:spPr>
      </p:pic>
    </p:spTree>
    <p:extLst>
      <p:ext uri="{BB962C8B-B14F-4D97-AF65-F5344CB8AC3E}">
        <p14:creationId xmlns:p14="http://schemas.microsoft.com/office/powerpoint/2010/main" val="376663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70E49-CE41-06A0-A06C-C6CAECFCB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EA78D-2D80-1D67-E355-B83DA70401FA}"/>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Key Points: Program Management</a:t>
            </a:r>
          </a:p>
        </p:txBody>
      </p:sp>
      <p:sp>
        <p:nvSpPr>
          <p:cNvPr id="4" name="TextBox 3">
            <a:extLst>
              <a:ext uri="{FF2B5EF4-FFF2-40B4-BE49-F238E27FC236}">
                <a16:creationId xmlns:a16="http://schemas.microsoft.com/office/drawing/2014/main" id="{0ED3559E-84C5-B4FF-452F-2EF76AD054A4}"/>
              </a:ext>
            </a:extLst>
          </p:cNvPr>
          <p:cNvSpPr txBox="1"/>
          <p:nvPr/>
        </p:nvSpPr>
        <p:spPr>
          <a:xfrm>
            <a:off x="1702420" y="1314632"/>
            <a:ext cx="10273990" cy="267765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Recognition and Awards Program</a:t>
            </a: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New AUXDATA II System Updates</a:t>
            </a:r>
          </a:p>
          <a:p>
            <a:pPr marL="342900" indent="-342900">
              <a:buFont typeface="Arial" panose="020B0604020202020204" pitchFamily="34" charset="0"/>
              <a:buChar char="•"/>
            </a:pP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634B95A0-3CB9-0B7F-4042-A4F1F7799576}"/>
              </a:ext>
            </a:extLst>
          </p:cNvPr>
          <p:cNvSpPr>
            <a:spLocks noGrp="1"/>
          </p:cNvSpPr>
          <p:nvPr>
            <p:ph type="sldNum" sz="quarter" idx="12"/>
          </p:nvPr>
        </p:nvSpPr>
        <p:spPr/>
        <p:txBody>
          <a:bodyPr/>
          <a:lstStyle/>
          <a:p>
            <a:fld id="{AEF3B4D0-86E3-4A85-8625-C4A58CEE2E59}" type="slidenum">
              <a:rPr lang="en-US" smtClean="0"/>
              <a:t>7</a:t>
            </a:fld>
            <a:endParaRPr lang="en-US"/>
          </a:p>
        </p:txBody>
      </p:sp>
      <p:pic>
        <p:nvPicPr>
          <p:cNvPr id="5" name="Picture 4" descr="A certificate with a seal&#10;&#10;Description automatically generated">
            <a:extLst>
              <a:ext uri="{FF2B5EF4-FFF2-40B4-BE49-F238E27FC236}">
                <a16:creationId xmlns:a16="http://schemas.microsoft.com/office/drawing/2014/main" id="{B9271283-EA2C-D62E-7883-8FCB72D69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157" y="2941272"/>
            <a:ext cx="3421348" cy="2974113"/>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2287DD4B-FC96-A09A-91FE-5C628366C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668" y="2941273"/>
            <a:ext cx="3052209" cy="2974114"/>
          </a:xfrm>
          <a:prstGeom prst="rect">
            <a:avLst/>
          </a:prstGeom>
        </p:spPr>
      </p:pic>
    </p:spTree>
    <p:extLst>
      <p:ext uri="{BB962C8B-B14F-4D97-AF65-F5344CB8AC3E}">
        <p14:creationId xmlns:p14="http://schemas.microsoft.com/office/powerpoint/2010/main" val="138918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DEA17-1E75-C094-731F-0019F06685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08810-2AAB-C8EB-E0D5-DE2DF2716DDA}"/>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Key Points: Program Growth</a:t>
            </a:r>
          </a:p>
        </p:txBody>
      </p:sp>
      <p:sp>
        <p:nvSpPr>
          <p:cNvPr id="4" name="TextBox 3">
            <a:extLst>
              <a:ext uri="{FF2B5EF4-FFF2-40B4-BE49-F238E27FC236}">
                <a16:creationId xmlns:a16="http://schemas.microsoft.com/office/drawing/2014/main" id="{0EF52677-D4F6-3F99-9463-26CCB4E4CFDF}"/>
              </a:ext>
            </a:extLst>
          </p:cNvPr>
          <p:cNvSpPr txBox="1"/>
          <p:nvPr/>
        </p:nvSpPr>
        <p:spPr>
          <a:xfrm>
            <a:off x="1702420" y="1314632"/>
            <a:ext cx="10273990" cy="2185214"/>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Marketing Public Education Classes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Expanding Community Outreach</a:t>
            </a:r>
          </a:p>
          <a:p>
            <a:pPr marL="342900" indent="-342900">
              <a:buFont typeface="Arial" panose="020B0604020202020204" pitchFamily="34" charset="0"/>
              <a:buChar char="•"/>
            </a:pP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7312C9C-446F-5101-C455-AF38328002E1}"/>
              </a:ext>
            </a:extLst>
          </p:cNvPr>
          <p:cNvSpPr>
            <a:spLocks noGrp="1"/>
          </p:cNvSpPr>
          <p:nvPr>
            <p:ph type="sldNum" sz="quarter" idx="12"/>
          </p:nvPr>
        </p:nvSpPr>
        <p:spPr/>
        <p:txBody>
          <a:bodyPr/>
          <a:lstStyle/>
          <a:p>
            <a:fld id="{AEF3B4D0-86E3-4A85-8625-C4A58CEE2E59}" type="slidenum">
              <a:rPr lang="en-US" smtClean="0"/>
              <a:t>8</a:t>
            </a:fld>
            <a:endParaRPr lang="en-US"/>
          </a:p>
        </p:txBody>
      </p:sp>
      <p:pic>
        <p:nvPicPr>
          <p:cNvPr id="8" name="Picture 7" descr="A group of people in clothing&#10;&#10;Description automatically generated">
            <a:extLst>
              <a:ext uri="{FF2B5EF4-FFF2-40B4-BE49-F238E27FC236}">
                <a16:creationId xmlns:a16="http://schemas.microsoft.com/office/drawing/2014/main" id="{AA2ED153-6B4F-55BD-8B55-2222141C1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36" y="2766223"/>
            <a:ext cx="4286250" cy="3457575"/>
          </a:xfrm>
          <a:prstGeom prst="rect">
            <a:avLst/>
          </a:prstGeom>
        </p:spPr>
      </p:pic>
      <p:pic>
        <p:nvPicPr>
          <p:cNvPr id="10" name="Picture 9" descr="A group of men standing in a room with flags&#10;&#10;Description automatically generated">
            <a:extLst>
              <a:ext uri="{FF2B5EF4-FFF2-40B4-BE49-F238E27FC236}">
                <a16:creationId xmlns:a16="http://schemas.microsoft.com/office/drawing/2014/main" id="{16C7E867-250A-E15F-CA38-7ABE7CBD5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615" y="2766223"/>
            <a:ext cx="4477539" cy="3358154"/>
          </a:xfrm>
          <a:prstGeom prst="rect">
            <a:avLst/>
          </a:prstGeom>
        </p:spPr>
      </p:pic>
    </p:spTree>
    <p:extLst>
      <p:ext uri="{BB962C8B-B14F-4D97-AF65-F5344CB8AC3E}">
        <p14:creationId xmlns:p14="http://schemas.microsoft.com/office/powerpoint/2010/main" val="268887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Key Point: Course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3170099"/>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Boat America and Boating Skills &amp; Seamanship Overview</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Spanish Language Course Offerings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Public Education Officer Guidelines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Instructor Currency Requirements</a:t>
            </a: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9</a:t>
            </a:fld>
            <a:endParaRPr lang="en-US"/>
          </a:p>
        </p:txBody>
      </p:sp>
      <p:pic>
        <p:nvPicPr>
          <p:cNvPr id="7" name="Picture 6" descr="A person standing in front of a whiteboard&#10;&#10;Description automatically generated">
            <a:extLst>
              <a:ext uri="{FF2B5EF4-FFF2-40B4-BE49-F238E27FC236}">
                <a16:creationId xmlns:a16="http://schemas.microsoft.com/office/drawing/2014/main" id="{CE639EF3-F4D9-28B1-49F6-342064174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430" y="4156890"/>
            <a:ext cx="3297598" cy="2527300"/>
          </a:xfrm>
          <a:prstGeom prst="rect">
            <a:avLst/>
          </a:prstGeom>
        </p:spPr>
      </p:pic>
      <p:pic>
        <p:nvPicPr>
          <p:cNvPr id="9" name="Picture 8" descr="A person standing in front of a room with a projector screen&#10;&#10;Description automatically generated">
            <a:extLst>
              <a:ext uri="{FF2B5EF4-FFF2-40B4-BE49-F238E27FC236}">
                <a16:creationId xmlns:a16="http://schemas.microsoft.com/office/drawing/2014/main" id="{B1849DFF-A674-7ABB-E007-BEC0E405B267}"/>
              </a:ext>
            </a:extLst>
          </p:cNvPr>
          <p:cNvPicPr>
            <a:picLocks noChangeAspect="1"/>
          </p:cNvPicPr>
          <p:nvPr/>
        </p:nvPicPr>
        <p:blipFill>
          <a:blip r:embed="rId4"/>
          <a:stretch>
            <a:fillRect/>
          </a:stretch>
        </p:blipFill>
        <p:spPr>
          <a:xfrm>
            <a:off x="6205909" y="4084283"/>
            <a:ext cx="4762620" cy="2599907"/>
          </a:xfrm>
          <a:prstGeom prst="rect">
            <a:avLst/>
          </a:prstGeom>
        </p:spPr>
      </p:pic>
    </p:spTree>
    <p:extLst>
      <p:ext uri="{BB962C8B-B14F-4D97-AF65-F5344CB8AC3E}">
        <p14:creationId xmlns:p14="http://schemas.microsoft.com/office/powerpoint/2010/main" val="2956100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irectorate 2024 Standard Format.pptx" id="{0675B82E-EEA1-4AB3-B9A4-BFF18A88FAA4}" vid="{DD37A9F0-D8D7-46E4-96AE-A86F5C08A1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2380</TotalTime>
  <Words>8919</Words>
  <Application>Microsoft Office PowerPoint</Application>
  <PresentationFormat>Widescreen</PresentationFormat>
  <Paragraphs>871</Paragraphs>
  <Slides>37</Slides>
  <Notes>37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2" baseType="lpstr">
      <vt:lpstr>Arial</vt:lpstr>
      <vt:lpstr>Calibri</vt:lpstr>
      <vt:lpstr>Calibri Light</vt:lpstr>
      <vt:lpstr>Office Theme</vt:lpstr>
      <vt:lpstr>Acrobat Document</vt:lpstr>
      <vt:lpstr>National Public Education Directorate  Instructor Workshop 2025</vt:lpstr>
      <vt:lpstr> Who Should Take this Workshop?</vt:lpstr>
      <vt:lpstr> The Power of Education</vt:lpstr>
      <vt:lpstr> Why Instructor Excellence Matters</vt:lpstr>
      <vt:lpstr> Workshop Goals</vt:lpstr>
      <vt:lpstr> Key Points: Safety &amp; Responsibility</vt:lpstr>
      <vt:lpstr> Key Points: Program Management</vt:lpstr>
      <vt:lpstr> Key Points: Program Growth</vt:lpstr>
      <vt:lpstr> Key Point: Course Management</vt:lpstr>
      <vt:lpstr> Key Point: Program Impact and Updates</vt:lpstr>
      <vt:lpstr> Effective Teaching</vt:lpstr>
      <vt:lpstr> Effective Teaching</vt:lpstr>
      <vt:lpstr>E-Directorate Missions</vt:lpstr>
      <vt:lpstr>Risk Management</vt:lpstr>
      <vt:lpstr>Risk Management</vt:lpstr>
      <vt:lpstr>Risk Management</vt:lpstr>
      <vt:lpstr>Risk Management</vt:lpstr>
      <vt:lpstr>“Continuous improvement is better than delayed perfection.”  Mark Twain</vt:lpstr>
      <vt:lpstr>Instructor Responsibility</vt:lpstr>
      <vt:lpstr>Instructor Responsibility</vt:lpstr>
      <vt:lpstr>Instructor Development (ID2025)</vt:lpstr>
      <vt:lpstr>Awards</vt:lpstr>
      <vt:lpstr>Awards</vt:lpstr>
      <vt:lpstr>New AUXDATA II Codes</vt:lpstr>
      <vt:lpstr>Marketing Public Education Classes</vt:lpstr>
      <vt:lpstr>Marketing Public Education Classes</vt:lpstr>
      <vt:lpstr>Boat America</vt:lpstr>
      <vt:lpstr>Boating Skills and Seamanship</vt:lpstr>
      <vt:lpstr>Spanish Language Classes</vt:lpstr>
      <vt:lpstr>I’m the Flotilla Staff Officer-Public Education, Now What?</vt:lpstr>
      <vt:lpstr>Instructor Currency Maintenance</vt:lpstr>
      <vt:lpstr>Recruiting via Public Education</vt:lpstr>
      <vt:lpstr>Retention via Member Training Excellence</vt:lpstr>
      <vt:lpstr>What’s on the Horizon?</vt:lpstr>
      <vt:lpstr>Reminder and Thank You</vt:lpstr>
      <vt:lpstr>E-Directorate Contacts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Miller</dc:creator>
  <cp:lastModifiedBy>Karen Miller</cp:lastModifiedBy>
  <cp:revision>135</cp:revision>
  <cp:lastPrinted>2025-02-13T23:15:21Z</cp:lastPrinted>
  <dcterms:created xsi:type="dcterms:W3CDTF">2023-11-26T21:17:36Z</dcterms:created>
  <dcterms:modified xsi:type="dcterms:W3CDTF">2025-02-13T23:15:36Z</dcterms:modified>
</cp:coreProperties>
</file>