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0" r:id="rId2"/>
    <p:sldId id="257" r:id="rId3"/>
    <p:sldId id="276" r:id="rId4"/>
    <p:sldId id="277" r:id="rId5"/>
    <p:sldId id="263" r:id="rId6"/>
    <p:sldId id="264" r:id="rId7"/>
    <p:sldId id="266" r:id="rId8"/>
    <p:sldId id="267" r:id="rId9"/>
    <p:sldId id="268" r:id="rId10"/>
    <p:sldId id="269" r:id="rId11"/>
    <p:sldId id="270" r:id="rId12"/>
    <p:sldId id="262" r:id="rId13"/>
    <p:sldId id="271" r:id="rId14"/>
    <p:sldId id="261" r:id="rId15"/>
    <p:sldId id="272" r:id="rId16"/>
    <p:sldId id="273" r:id="rId17"/>
    <p:sldId id="278" r:id="rId18"/>
    <p:sldId id="279"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2" d="100"/>
          <a:sy n="72" d="100"/>
        </p:scale>
        <p:origin x="804" y="60"/>
      </p:cViewPr>
      <p:guideLst/>
    </p:cSldViewPr>
  </p:slideViewPr>
  <p:notesTextViewPr>
    <p:cViewPr>
      <p:scale>
        <a:sx n="1" d="1"/>
        <a:sy n="1" d="1"/>
      </p:scale>
      <p:origin x="0" y="0"/>
    </p:cViewPr>
  </p:notesTextViewPr>
  <p:notesViewPr>
    <p:cSldViewPr snapToGrid="0">
      <p:cViewPr>
        <p:scale>
          <a:sx n="100" d="100"/>
          <a:sy n="100" d="100"/>
        </p:scale>
        <p:origin x="206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BD32CE-AFB7-4465-8783-12F620C7747E}" type="datetimeFigureOut">
              <a:rPr lang="en-US" smtClean="0"/>
              <a:t>11/30/2024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CECCCE-0CFD-4C9B-9F3F-FD4877291AF2}" type="slidenum">
              <a:rPr lang="en-US" smtClean="0"/>
              <a:t>‹#›</a:t>
            </a:fld>
            <a:endParaRPr lang="en-US"/>
          </a:p>
        </p:txBody>
      </p:sp>
    </p:spTree>
    <p:extLst>
      <p:ext uri="{BB962C8B-B14F-4D97-AF65-F5344CB8AC3E}">
        <p14:creationId xmlns:p14="http://schemas.microsoft.com/office/powerpoint/2010/main" val="1450360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uxcen.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323850"/>
            <a:ext cx="5486400" cy="3086100"/>
          </a:xfrm>
        </p:spPr>
      </p:sp>
      <p:sp>
        <p:nvSpPr>
          <p:cNvPr id="3" name="Notes Placeholder 2"/>
          <p:cNvSpPr>
            <a:spLocks noGrp="1"/>
          </p:cNvSpPr>
          <p:nvPr>
            <p:ph type="body" idx="1"/>
          </p:nvPr>
        </p:nvSpPr>
        <p:spPr>
          <a:xfrm>
            <a:off x="339353" y="3619501"/>
            <a:ext cx="6309098" cy="5200700"/>
          </a:xfrm>
        </p:spPr>
        <p:txBody>
          <a:bodyPr/>
          <a:lstStyle/>
          <a:p>
            <a:pPr defTabSz="931450">
              <a:defRPr/>
            </a:pPr>
            <a:r>
              <a:rPr lang="en-US" sz="1500" dirty="0"/>
              <a:t>Welcome to the US Coast Guard Auxiliary Public Education Directorate. One of our most important missions is offering safe boating classes to the recreational boating public. This course is designed for both the new Flotilla Staff Officer-Public Education (known as FSO-PE) and for those returning to the position and who want to learn best practices. Sit back, grab the helm, put on your life jacket, and attach the engine cutoff switch. Enjoy the ride!</a:t>
            </a:r>
          </a:p>
          <a:p>
            <a:endParaRPr lang="en-US" dirty="0"/>
          </a:p>
        </p:txBody>
      </p:sp>
      <p:sp>
        <p:nvSpPr>
          <p:cNvPr id="4" name="Slide Number Placeholder 3"/>
          <p:cNvSpPr>
            <a:spLocks noGrp="1"/>
          </p:cNvSpPr>
          <p:nvPr>
            <p:ph type="sldNum" sz="quarter" idx="5"/>
          </p:nvPr>
        </p:nvSpPr>
        <p:spPr>
          <a:xfrm>
            <a:off x="4023094" y="8997548"/>
            <a:ext cx="3077740" cy="390927"/>
          </a:xfrm>
        </p:spPr>
        <p:txBody>
          <a:bodyPr/>
          <a:lstStyle/>
          <a:p>
            <a:fld id="{C1E196AB-3BE2-4C76-82E4-E3341FAD2586}" type="slidenum">
              <a:rPr lang="en-US" smtClean="0"/>
              <a:t>1</a:t>
            </a:fld>
            <a:endParaRPr lang="en-US" dirty="0"/>
          </a:p>
        </p:txBody>
      </p:sp>
    </p:spTree>
    <p:extLst>
      <p:ext uri="{BB962C8B-B14F-4D97-AF65-F5344CB8AC3E}">
        <p14:creationId xmlns:p14="http://schemas.microsoft.com/office/powerpoint/2010/main" val="3446412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333375"/>
            <a:ext cx="5486400" cy="3086100"/>
          </a:xfrm>
        </p:spPr>
      </p:sp>
      <p:sp>
        <p:nvSpPr>
          <p:cNvPr id="3" name="Notes Placeholder 2"/>
          <p:cNvSpPr>
            <a:spLocks noGrp="1"/>
          </p:cNvSpPr>
          <p:nvPr>
            <p:ph type="body" idx="1"/>
          </p:nvPr>
        </p:nvSpPr>
        <p:spPr>
          <a:xfrm>
            <a:off x="333376" y="3552669"/>
            <a:ext cx="6265862" cy="5502162"/>
          </a:xfrm>
        </p:spPr>
        <p:txBody>
          <a:bodyPr/>
          <a:lstStyle/>
          <a:p>
            <a:r>
              <a:rPr lang="en-US" sz="1500" dirty="0"/>
              <a:t>For flotillas that plan on mailing out the books and brochures, the first action after ensuring you have adequate inventory is ordering mailing/shipping supplies from the Auxiliary National Supply Center (called ANSC and pronounced ANN CEE). Through your Materials Officer, you can order stamps and envelopes at no cost to the flotilla. </a:t>
            </a:r>
          </a:p>
          <a:p>
            <a:r>
              <a:rPr lang="en-US" sz="1500" dirty="0"/>
              <a:t> </a:t>
            </a:r>
          </a:p>
          <a:p>
            <a:r>
              <a:rPr lang="en-US" sz="1500" dirty="0"/>
              <a:t>If you leave enough time in days before class starts to send out the class materials, you can use media mail, which is substantially less expensive than priority mail. Government stamps from ANSC are totally acceptable to both the post office and approved by the Auxiliary legal officers.</a:t>
            </a:r>
          </a:p>
          <a:p>
            <a:r>
              <a:rPr lang="en-US" sz="1500" dirty="0"/>
              <a:t> </a:t>
            </a:r>
          </a:p>
          <a:p>
            <a:r>
              <a:rPr lang="en-US" sz="1500" dirty="0"/>
              <a:t>Media mail and priority mail include tracking so you can confirm when the students have received their course material.</a:t>
            </a:r>
          </a:p>
        </p:txBody>
      </p:sp>
      <p:sp>
        <p:nvSpPr>
          <p:cNvPr id="4" name="Slide Number Placeholder 3"/>
          <p:cNvSpPr>
            <a:spLocks noGrp="1"/>
          </p:cNvSpPr>
          <p:nvPr>
            <p:ph type="sldNum" sz="quarter" idx="5"/>
          </p:nvPr>
        </p:nvSpPr>
        <p:spPr>
          <a:xfrm>
            <a:off x="6081978" y="8643803"/>
            <a:ext cx="590231" cy="333644"/>
          </a:xfrm>
        </p:spPr>
        <p:txBody>
          <a:bodyPr/>
          <a:lstStyle/>
          <a:p>
            <a:fld id="{C1E196AB-3BE2-4C76-82E4-E3341FAD2586}" type="slidenum">
              <a:rPr lang="en-US" smtClean="0"/>
              <a:t>10</a:t>
            </a:fld>
            <a:endParaRPr lang="en-US" dirty="0"/>
          </a:p>
        </p:txBody>
      </p:sp>
    </p:spTree>
    <p:extLst>
      <p:ext uri="{BB962C8B-B14F-4D97-AF65-F5344CB8AC3E}">
        <p14:creationId xmlns:p14="http://schemas.microsoft.com/office/powerpoint/2010/main" val="3651528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5888" y="71438"/>
            <a:ext cx="4319587" cy="2430462"/>
          </a:xfrm>
        </p:spPr>
      </p:sp>
      <p:sp>
        <p:nvSpPr>
          <p:cNvPr id="3" name="Notes Placeholder 2"/>
          <p:cNvSpPr>
            <a:spLocks noGrp="1"/>
          </p:cNvSpPr>
          <p:nvPr>
            <p:ph type="body" idx="1"/>
          </p:nvPr>
        </p:nvSpPr>
        <p:spPr>
          <a:xfrm>
            <a:off x="228601" y="2571750"/>
            <a:ext cx="6496050" cy="6029325"/>
          </a:xfrm>
        </p:spPr>
        <p:txBody>
          <a:bodyPr/>
          <a:lstStyle/>
          <a:p>
            <a:r>
              <a:rPr lang="en-US" sz="1500" dirty="0"/>
              <a:t>OK, now we have to conduct the class. Make sure to get a list of your certified instructors and work with them to determine their willingness to conduct a chapter or two of your class. It will help if they’re familiar with the material from prior teaching sessions, but, if not, make sure to get them the supporting material for the chapter, including the textbook, PowerPoint slides, relevant brochures, training aids, and test questions relating to that chapter.</a:t>
            </a:r>
          </a:p>
          <a:p>
            <a:r>
              <a:rPr lang="en-US" sz="600" dirty="0"/>
              <a:t> </a:t>
            </a:r>
          </a:p>
          <a:p>
            <a:r>
              <a:rPr lang="en-US" sz="1500" dirty="0"/>
              <a:t>It’s a good idea to make sure all the instructors who will be teaching the class have the latest materials since our primary NASBLA courses have regular updates to keep them compliant with state requirements. These can be downloaded from the Public Education Directorate’s website.</a:t>
            </a:r>
          </a:p>
          <a:p>
            <a:r>
              <a:rPr lang="en-US" sz="600" dirty="0"/>
              <a:t> </a:t>
            </a:r>
          </a:p>
          <a:p>
            <a:r>
              <a:rPr lang="en-US" sz="1500" dirty="0"/>
              <a:t>Since you determined way earlier whether you were offering your classes face-to-face or virtually, you can now work with your instructors to determine their willingness to instruct in which or both environments.</a:t>
            </a:r>
          </a:p>
          <a:p>
            <a:r>
              <a:rPr lang="en-US" sz="600" dirty="0"/>
              <a:t> </a:t>
            </a:r>
          </a:p>
          <a:p>
            <a:r>
              <a:rPr lang="en-US" sz="1500" dirty="0"/>
              <a:t>It would be very helpful if you familiarized yourself with each chapter so you can help the other instructors with your lesson plans, special notes, etc. Also, you can be a backup if an instructor can’t teach when assigned.</a:t>
            </a:r>
          </a:p>
          <a:p>
            <a:r>
              <a:rPr lang="en-US" sz="600" dirty="0"/>
              <a:t> </a:t>
            </a:r>
          </a:p>
          <a:p>
            <a:r>
              <a:rPr lang="en-US" sz="1500" dirty="0"/>
              <a:t>Make sure you know how long each chapter is going to take so you can allocate the proper time for each instructor. If your flotilla has been teaching this material for a while, the instructors should have a good idea of how long each chapter takes. Remember to insert frequent 10-minute breaks. Share the schedule with all instructors. Keep track of the time and set up a signal with the instructor to warn them if they’re exceeding the time allocated to the chapter. </a:t>
            </a:r>
            <a:r>
              <a:rPr lang="en-US" sz="1500" b="1" dirty="0">
                <a:solidFill>
                  <a:srgbClr val="FF0000"/>
                </a:solidFill>
              </a:rPr>
              <a:t>Make sure to comply with NASBLA course time requirements</a:t>
            </a:r>
            <a:r>
              <a:rPr lang="en-US" sz="1500" b="1" dirty="0"/>
              <a:t>.</a:t>
            </a:r>
            <a:endParaRPr lang="en-US" sz="1500" dirty="0"/>
          </a:p>
        </p:txBody>
      </p:sp>
      <p:sp>
        <p:nvSpPr>
          <p:cNvPr id="4" name="Slide Number Placeholder 3"/>
          <p:cNvSpPr>
            <a:spLocks noGrp="1"/>
          </p:cNvSpPr>
          <p:nvPr>
            <p:ph type="sldNum" sz="quarter" idx="5"/>
          </p:nvPr>
        </p:nvSpPr>
        <p:spPr>
          <a:xfrm>
            <a:off x="6181725" y="8852404"/>
            <a:ext cx="676275" cy="291596"/>
          </a:xfrm>
        </p:spPr>
        <p:txBody>
          <a:bodyPr/>
          <a:lstStyle/>
          <a:p>
            <a:fld id="{C1E196AB-3BE2-4C76-82E4-E3341FAD2586}" type="slidenum">
              <a:rPr lang="en-US" smtClean="0"/>
              <a:t>11</a:t>
            </a:fld>
            <a:endParaRPr lang="en-US" dirty="0"/>
          </a:p>
        </p:txBody>
      </p:sp>
    </p:spTree>
    <p:extLst>
      <p:ext uri="{BB962C8B-B14F-4D97-AF65-F5344CB8AC3E}">
        <p14:creationId xmlns:p14="http://schemas.microsoft.com/office/powerpoint/2010/main" val="3888124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295275"/>
            <a:ext cx="5486400" cy="3086100"/>
          </a:xfrm>
        </p:spPr>
      </p:sp>
      <p:sp>
        <p:nvSpPr>
          <p:cNvPr id="3" name="Notes Placeholder 2"/>
          <p:cNvSpPr>
            <a:spLocks noGrp="1"/>
          </p:cNvSpPr>
          <p:nvPr>
            <p:ph type="body" idx="1"/>
          </p:nvPr>
        </p:nvSpPr>
        <p:spPr>
          <a:xfrm>
            <a:off x="781050" y="3581400"/>
            <a:ext cx="5486400" cy="3600450"/>
          </a:xfrm>
        </p:spPr>
        <p:txBody>
          <a:bodyPr/>
          <a:lstStyle/>
          <a:p>
            <a:r>
              <a:rPr lang="en-US" sz="1500" dirty="0"/>
              <a:t>If you conduct the class face to face, check out the classroom and equipment. Ensure everything you need for each chapter is available and in good condition. This includes training aids, projectors, microphones, handouts, registration forms, Wi-Fi, etc.</a:t>
            </a:r>
          </a:p>
          <a:p>
            <a:endParaRPr lang="en-US" sz="1500" dirty="0"/>
          </a:p>
          <a:p>
            <a:r>
              <a:rPr lang="en-US" sz="1500" dirty="0"/>
              <a:t>Make sure to review the Safety Checklist on the Public Education Directorate website.</a:t>
            </a:r>
          </a:p>
          <a:p>
            <a:endParaRPr lang="en-US" sz="1500" dirty="0"/>
          </a:p>
          <a:p>
            <a:r>
              <a:rPr lang="en-US" sz="1500" dirty="0"/>
              <a:t>Assign the uniform of the day, usually Tropical Blue. The new Alternative Work Uniform (AWU) is also acceptable.</a:t>
            </a:r>
          </a:p>
          <a:p>
            <a:endParaRPr lang="en-US" dirty="0"/>
          </a:p>
        </p:txBody>
      </p:sp>
      <p:sp>
        <p:nvSpPr>
          <p:cNvPr id="4" name="Slide Number Placeholder 3"/>
          <p:cNvSpPr>
            <a:spLocks noGrp="1"/>
          </p:cNvSpPr>
          <p:nvPr>
            <p:ph type="sldNum" sz="quarter" idx="5"/>
          </p:nvPr>
        </p:nvSpPr>
        <p:spPr/>
        <p:txBody>
          <a:bodyPr/>
          <a:lstStyle/>
          <a:p>
            <a:fld id="{C1E196AB-3BE2-4C76-82E4-E3341FAD2586}" type="slidenum">
              <a:rPr lang="en-US" smtClean="0"/>
              <a:t>12</a:t>
            </a:fld>
            <a:endParaRPr lang="en-US"/>
          </a:p>
        </p:txBody>
      </p:sp>
    </p:spTree>
    <p:extLst>
      <p:ext uri="{BB962C8B-B14F-4D97-AF65-F5344CB8AC3E}">
        <p14:creationId xmlns:p14="http://schemas.microsoft.com/office/powerpoint/2010/main" val="2220752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3688"/>
            <a:ext cx="5629275" cy="3167062"/>
          </a:xfrm>
        </p:spPr>
      </p:sp>
      <p:sp>
        <p:nvSpPr>
          <p:cNvPr id="3" name="Notes Placeholder 2"/>
          <p:cNvSpPr>
            <a:spLocks noGrp="1"/>
          </p:cNvSpPr>
          <p:nvPr>
            <p:ph type="body" idx="1"/>
          </p:nvPr>
        </p:nvSpPr>
        <p:spPr>
          <a:xfrm>
            <a:off x="685800" y="3590925"/>
            <a:ext cx="5486400" cy="4410075"/>
          </a:xfrm>
        </p:spPr>
        <p:txBody>
          <a:bodyPr/>
          <a:lstStyle/>
          <a:p>
            <a:r>
              <a:rPr lang="en-US" sz="1500" dirty="0"/>
              <a:t>If you plan to conduct the class virtually, you need to check out the platform, invitation links, computer equipment, headphones, microphones, etc.</a:t>
            </a:r>
          </a:p>
          <a:p>
            <a:endParaRPr lang="en-US" sz="1500" dirty="0"/>
          </a:p>
          <a:p>
            <a:r>
              <a:rPr lang="en-US" sz="1500" dirty="0"/>
              <a:t>Then, you should set aside some time to practice with your instructors. There is a lot of good information on the Public Education Directorate on conducting virtual classes. Also, feel free to contact the E-Directorate via their feedback link with questions.</a:t>
            </a:r>
          </a:p>
          <a:p>
            <a:endParaRPr lang="en-US" sz="1500" dirty="0"/>
          </a:p>
          <a:p>
            <a:r>
              <a:rPr lang="en-US" sz="1500" dirty="0"/>
              <a:t>Assign the uniform of the day, usually Tropical Blue or the new Auxiliary Work Uniform.</a:t>
            </a:r>
          </a:p>
          <a:p>
            <a:endParaRPr lang="en-US" dirty="0"/>
          </a:p>
        </p:txBody>
      </p:sp>
      <p:sp>
        <p:nvSpPr>
          <p:cNvPr id="4" name="Slide Number Placeholder 3"/>
          <p:cNvSpPr>
            <a:spLocks noGrp="1"/>
          </p:cNvSpPr>
          <p:nvPr>
            <p:ph type="sldNum" sz="quarter" idx="5"/>
          </p:nvPr>
        </p:nvSpPr>
        <p:spPr>
          <a:xfrm>
            <a:off x="3886200" y="8620918"/>
            <a:ext cx="2971800" cy="458787"/>
          </a:xfrm>
        </p:spPr>
        <p:txBody>
          <a:bodyPr/>
          <a:lstStyle/>
          <a:p>
            <a:fld id="{C1E196AB-3BE2-4C76-82E4-E3341FAD2586}" type="slidenum">
              <a:rPr lang="en-US" smtClean="0"/>
              <a:t>13</a:t>
            </a:fld>
            <a:endParaRPr lang="en-US" dirty="0"/>
          </a:p>
        </p:txBody>
      </p:sp>
    </p:spTree>
    <p:extLst>
      <p:ext uri="{BB962C8B-B14F-4D97-AF65-F5344CB8AC3E}">
        <p14:creationId xmlns:p14="http://schemas.microsoft.com/office/powerpoint/2010/main" val="4121193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200025"/>
            <a:ext cx="5486400" cy="3086100"/>
          </a:xfrm>
        </p:spPr>
      </p:sp>
      <p:sp>
        <p:nvSpPr>
          <p:cNvPr id="3" name="Notes Placeholder 2"/>
          <p:cNvSpPr>
            <a:spLocks noGrp="1"/>
          </p:cNvSpPr>
          <p:nvPr>
            <p:ph type="body" idx="1"/>
          </p:nvPr>
        </p:nvSpPr>
        <p:spPr>
          <a:xfrm>
            <a:off x="436402" y="3429001"/>
            <a:ext cx="6002498" cy="4785918"/>
          </a:xfrm>
        </p:spPr>
        <p:txBody>
          <a:bodyPr/>
          <a:lstStyle/>
          <a:p>
            <a:r>
              <a:rPr lang="en-US" sz="1500" dirty="0"/>
              <a:t>Okay, you have completed all the preliminaries to get the class going, and now the students are in their seats. Go back to the basics:</a:t>
            </a:r>
          </a:p>
          <a:p>
            <a:pPr marL="174646" indent="-174646">
              <a:buFont typeface="Arial" panose="020B0604020202020204" pitchFamily="34" charset="0"/>
              <a:buChar char="•"/>
            </a:pPr>
            <a:r>
              <a:rPr lang="en-US" sz="1500" dirty="0"/>
              <a:t>Don’t read the bullet points on the slides</a:t>
            </a:r>
          </a:p>
          <a:p>
            <a:pPr marL="174646" indent="-174646">
              <a:buFont typeface="Arial" panose="020B0604020202020204" pitchFamily="34" charset="0"/>
              <a:buChar char="•"/>
            </a:pPr>
            <a:r>
              <a:rPr lang="en-US" sz="1500" dirty="0"/>
              <a:t>Don’t “talk” to the screen, face the students</a:t>
            </a:r>
          </a:p>
          <a:p>
            <a:pPr marL="174646" indent="-174646">
              <a:buFont typeface="Arial" panose="020B0604020202020204" pitchFamily="34" charset="0"/>
              <a:buChar char="•"/>
            </a:pPr>
            <a:r>
              <a:rPr lang="en-US" sz="1500" dirty="0"/>
              <a:t>Keep aware of the time allocated to the class and make sure to keep to the schedule</a:t>
            </a:r>
          </a:p>
          <a:p>
            <a:pPr marL="174646" indent="-174646">
              <a:buFont typeface="Arial" panose="020B0604020202020204" pitchFamily="34" charset="0"/>
              <a:buChar char="•"/>
            </a:pPr>
            <a:endParaRPr lang="en-US" sz="1500" dirty="0"/>
          </a:p>
          <a:p>
            <a:r>
              <a:rPr lang="en-US" sz="1500" dirty="0"/>
              <a:t>Even if conducting virtually, remember everyone can see you on-screen (and should) so be careful of bad visuals (not appropriate lighting, camera angle, touching the face, eating, snoozing, etc.).</a:t>
            </a:r>
          </a:p>
        </p:txBody>
      </p:sp>
      <p:sp>
        <p:nvSpPr>
          <p:cNvPr id="4" name="Slide Number Placeholder 3"/>
          <p:cNvSpPr>
            <a:spLocks noGrp="1"/>
          </p:cNvSpPr>
          <p:nvPr>
            <p:ph type="sldNum" sz="quarter" idx="5"/>
          </p:nvPr>
        </p:nvSpPr>
        <p:spPr>
          <a:xfrm>
            <a:off x="3886200" y="8599488"/>
            <a:ext cx="2971800" cy="458787"/>
          </a:xfrm>
        </p:spPr>
        <p:txBody>
          <a:bodyPr/>
          <a:lstStyle/>
          <a:p>
            <a:fld id="{C1E196AB-3BE2-4C76-82E4-E3341FAD2586}" type="slidenum">
              <a:rPr lang="en-US" smtClean="0"/>
              <a:t>14</a:t>
            </a:fld>
            <a:endParaRPr lang="en-US" dirty="0"/>
          </a:p>
        </p:txBody>
      </p:sp>
    </p:spTree>
    <p:extLst>
      <p:ext uri="{BB962C8B-B14F-4D97-AF65-F5344CB8AC3E}">
        <p14:creationId xmlns:p14="http://schemas.microsoft.com/office/powerpoint/2010/main" val="612117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195263"/>
            <a:ext cx="4711700" cy="2651125"/>
          </a:xfrm>
        </p:spPr>
      </p:sp>
      <p:sp>
        <p:nvSpPr>
          <p:cNvPr id="3" name="Notes Placeholder 2"/>
          <p:cNvSpPr>
            <a:spLocks noGrp="1"/>
          </p:cNvSpPr>
          <p:nvPr>
            <p:ph type="body" idx="1"/>
          </p:nvPr>
        </p:nvSpPr>
        <p:spPr>
          <a:xfrm>
            <a:off x="257175" y="2914651"/>
            <a:ext cx="6372225" cy="5667374"/>
          </a:xfrm>
        </p:spPr>
        <p:txBody>
          <a:bodyPr/>
          <a:lstStyle/>
          <a:p>
            <a:pPr marL="174646" indent="-174646">
              <a:buFont typeface="Arial" panose="020B0604020202020204" pitchFamily="34" charset="0"/>
              <a:buChar char="•"/>
            </a:pPr>
            <a:r>
              <a:rPr lang="en-US" sz="1500" dirty="0"/>
              <a:t>For the last class, you may want to precede the examination with a review of each chapter. </a:t>
            </a:r>
          </a:p>
          <a:p>
            <a:pPr marL="174646" indent="-174646">
              <a:buFont typeface="Arial" panose="020B0604020202020204" pitchFamily="34" charset="0"/>
              <a:buChar char="•"/>
            </a:pPr>
            <a:r>
              <a:rPr lang="en-US" sz="1500" dirty="0"/>
              <a:t>Explain the examination to the students, including what constitutes a passing grade, how many questions there are, and what they can do if they need help with the exam. </a:t>
            </a:r>
          </a:p>
          <a:p>
            <a:pPr marL="174646" indent="-174646">
              <a:buFont typeface="Arial" panose="020B0604020202020204" pitchFamily="34" charset="0"/>
              <a:buChar char="•"/>
            </a:pPr>
            <a:r>
              <a:rPr lang="en-US" sz="1500" dirty="0"/>
              <a:t>Remind the students that the examination is closed book, closed neighbor, closed spouse, closed friends, etc.</a:t>
            </a:r>
          </a:p>
          <a:p>
            <a:pPr marL="174646" indent="-174646">
              <a:buFont typeface="Arial" panose="020B0604020202020204" pitchFamily="34" charset="0"/>
              <a:buChar char="•"/>
            </a:pPr>
            <a:r>
              <a:rPr lang="en-US" sz="1500" dirty="0"/>
              <a:t>Once the student completes the examination, decide what to do with them:</a:t>
            </a:r>
          </a:p>
          <a:p>
            <a:pPr marL="640372" lvl="1" indent="-174646">
              <a:buFont typeface="Arial" panose="020B0604020202020204" pitchFamily="34" charset="0"/>
              <a:buChar char="•"/>
            </a:pPr>
            <a:r>
              <a:rPr lang="en-US" sz="1500" dirty="0"/>
              <a:t>Have them remain for a “graduation”? If so, have the students congregate away from the students still taking the exam</a:t>
            </a:r>
          </a:p>
          <a:p>
            <a:pPr marL="1106097" lvl="2" indent="-174646">
              <a:buFont typeface="Arial" panose="020B0604020202020204" pitchFamily="34" charset="0"/>
              <a:buChar char="•"/>
            </a:pPr>
            <a:r>
              <a:rPr lang="en-US" sz="1500" dirty="0"/>
              <a:t>If so, you may want to celebrate any member who achieved 100% on the exam</a:t>
            </a:r>
          </a:p>
          <a:p>
            <a:pPr marL="1106097" lvl="2" indent="-174646">
              <a:buFont typeface="Arial" panose="020B0604020202020204" pitchFamily="34" charset="0"/>
              <a:buChar char="•"/>
            </a:pPr>
            <a:r>
              <a:rPr lang="en-US" sz="1500" dirty="0"/>
              <a:t>Take a photo of the graduates for subsequent publishing locally or on the Internet. </a:t>
            </a:r>
          </a:p>
          <a:p>
            <a:pPr marL="1571822" lvl="3" indent="-174646">
              <a:buFont typeface="Arial" panose="020B0604020202020204" pitchFamily="34" charset="0"/>
              <a:buChar char="•"/>
            </a:pPr>
            <a:r>
              <a:rPr lang="en-US" sz="1500" dirty="0"/>
              <a:t>Remember to get </a:t>
            </a:r>
            <a:r>
              <a:rPr lang="en-US" sz="1500" u="sng" dirty="0"/>
              <a:t>written</a:t>
            </a:r>
            <a:r>
              <a:rPr lang="en-US" sz="1500" dirty="0"/>
              <a:t> permission from parents/guardians of anyone under 18. </a:t>
            </a:r>
          </a:p>
          <a:p>
            <a:pPr marL="1571822" lvl="3" indent="-174646">
              <a:buFont typeface="Arial" panose="020B0604020202020204" pitchFamily="34" charset="0"/>
              <a:buChar char="•"/>
            </a:pPr>
            <a:r>
              <a:rPr lang="en-US" sz="1500" dirty="0"/>
              <a:t>Or, have the youngsters cover their faces with their certificates</a:t>
            </a:r>
          </a:p>
          <a:p>
            <a:pPr marL="640372" lvl="1" indent="-174646">
              <a:buFont typeface="Arial" panose="020B0604020202020204" pitchFamily="34" charset="0"/>
              <a:buChar char="•"/>
            </a:pPr>
            <a:r>
              <a:rPr lang="en-US" sz="1500" dirty="0"/>
              <a:t>Have them leave and send them the certificate? Postal mail or PDF?</a:t>
            </a:r>
          </a:p>
          <a:p>
            <a:pPr marL="174646" indent="-174646">
              <a:buFont typeface="Arial" panose="020B0604020202020204" pitchFamily="34" charset="0"/>
              <a:buChar char="•"/>
            </a:pPr>
            <a:r>
              <a:rPr lang="en-US" sz="1500" dirty="0"/>
              <a:t>Before the students leave, have them complete a course evaluation survey.</a:t>
            </a:r>
          </a:p>
          <a:p>
            <a:pPr marL="640372" lvl="1" indent="-174646">
              <a:buFont typeface="Arial" panose="020B0604020202020204" pitchFamily="34" charset="0"/>
              <a:buChar char="•"/>
            </a:pPr>
            <a:r>
              <a:rPr lang="en-US" sz="1500" dirty="0"/>
              <a:t>There’s one in the package from AUXCEN or develop your own.</a:t>
            </a:r>
          </a:p>
          <a:p>
            <a:pPr marL="640372" lvl="1" indent="-174646">
              <a:buFont typeface="Arial" panose="020B0604020202020204" pitchFamily="34" charset="0"/>
              <a:buChar char="•"/>
            </a:pPr>
            <a:r>
              <a:rPr lang="en-US" sz="1500" dirty="0"/>
              <a:t>Use these for both kudos and lessons learned</a:t>
            </a:r>
          </a:p>
          <a:p>
            <a:pPr marL="640372" lvl="1" indent="-174646">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6241283" y="8791575"/>
            <a:ext cx="585734" cy="279170"/>
          </a:xfrm>
        </p:spPr>
        <p:txBody>
          <a:bodyPr/>
          <a:lstStyle/>
          <a:p>
            <a:fld id="{C1E196AB-3BE2-4C76-82E4-E3341FAD2586}" type="slidenum">
              <a:rPr lang="en-US" smtClean="0"/>
              <a:t>15</a:t>
            </a:fld>
            <a:endParaRPr lang="en-US" dirty="0"/>
          </a:p>
        </p:txBody>
      </p:sp>
    </p:spTree>
    <p:extLst>
      <p:ext uri="{BB962C8B-B14F-4D97-AF65-F5344CB8AC3E}">
        <p14:creationId xmlns:p14="http://schemas.microsoft.com/office/powerpoint/2010/main" val="574152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109538"/>
            <a:ext cx="5159375" cy="2903537"/>
          </a:xfrm>
        </p:spPr>
      </p:sp>
      <p:sp>
        <p:nvSpPr>
          <p:cNvPr id="3" name="Notes Placeholder 2"/>
          <p:cNvSpPr>
            <a:spLocks noGrp="1"/>
          </p:cNvSpPr>
          <p:nvPr>
            <p:ph type="body" idx="1"/>
          </p:nvPr>
        </p:nvSpPr>
        <p:spPr>
          <a:xfrm>
            <a:off x="276225" y="3095626"/>
            <a:ext cx="6400800" cy="4324349"/>
          </a:xfrm>
        </p:spPr>
        <p:txBody>
          <a:bodyPr/>
          <a:lstStyle/>
          <a:p>
            <a:pPr marL="174646" indent="-174646">
              <a:buFont typeface="Arial" panose="020B0604020202020204" pitchFamily="34" charset="0"/>
              <a:buChar char="•"/>
            </a:pPr>
            <a:r>
              <a:rPr lang="en-US" sz="1500" dirty="0"/>
              <a:t>Once the class is over, your efforts aren’t over. Here’s some more work that needs to be done.</a:t>
            </a:r>
          </a:p>
          <a:p>
            <a:pPr marL="640372" lvl="1" indent="-174646">
              <a:buFont typeface="Arial" panose="020B0604020202020204" pitchFamily="34" charset="0"/>
              <a:buChar char="•"/>
            </a:pPr>
            <a:r>
              <a:rPr lang="en-US" sz="1500" dirty="0"/>
              <a:t>If your state requires graduate registration for course completion or even proof of passing, provide that information in whatever format is required.</a:t>
            </a:r>
          </a:p>
          <a:p>
            <a:pPr marL="640372" lvl="1" indent="-174646">
              <a:buFont typeface="Arial" panose="020B0604020202020204" pitchFamily="34" charset="0"/>
              <a:buChar char="•"/>
            </a:pPr>
            <a:r>
              <a:rPr lang="en-US" sz="1500" dirty="0"/>
              <a:t>Enter all the class data in AUXDATA II. The E-Directorate website has a short document explaining how to do this.</a:t>
            </a:r>
          </a:p>
          <a:p>
            <a:pPr marL="640372" lvl="1" indent="-174646">
              <a:buFont typeface="Arial" panose="020B0604020202020204" pitchFamily="34" charset="0"/>
              <a:buChar char="•"/>
            </a:pPr>
            <a:r>
              <a:rPr lang="en-US" sz="1500" dirty="0"/>
              <a:t>Go over the student/course evaluations to use for multiple purposes:</a:t>
            </a:r>
          </a:p>
          <a:p>
            <a:pPr marL="1106097" lvl="2" indent="-174646">
              <a:buFont typeface="Arial" panose="020B0604020202020204" pitchFamily="34" charset="0"/>
              <a:buChar char="•"/>
            </a:pPr>
            <a:r>
              <a:rPr lang="en-US" sz="1500" dirty="0"/>
              <a:t>Review what could be improved</a:t>
            </a:r>
          </a:p>
          <a:p>
            <a:pPr marL="1106097" lvl="2" indent="-174646">
              <a:buFont typeface="Arial" panose="020B0604020202020204" pitchFamily="34" charset="0"/>
              <a:buChar char="•"/>
            </a:pPr>
            <a:r>
              <a:rPr lang="en-US" sz="1500" dirty="0"/>
              <a:t>Review what went well</a:t>
            </a:r>
          </a:p>
          <a:p>
            <a:pPr marL="1106097" lvl="2" indent="-174646">
              <a:buFont typeface="Arial" panose="020B0604020202020204" pitchFamily="34" charset="0"/>
              <a:buChar char="•"/>
            </a:pPr>
            <a:r>
              <a:rPr lang="en-US" sz="1500" dirty="0"/>
              <a:t>Review what changes you may have to introduce to improve the class</a:t>
            </a:r>
          </a:p>
          <a:p>
            <a:pPr marL="1106097" lvl="2" indent="-174646">
              <a:buFont typeface="Arial" panose="020B0604020202020204" pitchFamily="34" charset="0"/>
              <a:buChar char="•"/>
            </a:pPr>
            <a:r>
              <a:rPr lang="en-US" sz="1500" dirty="0"/>
              <a:t>Select quotes for future publicity, use them in your report to the flotilla at the meeting, in your report to the Division Staff Officer-Public Education, and even use them for a Word Cloud.</a:t>
            </a:r>
          </a:p>
          <a:p>
            <a:pPr marL="640372" lvl="1" indent="-174646">
              <a:buFont typeface="Arial" panose="020B0604020202020204" pitchFamily="34" charset="0"/>
              <a:buChar char="•"/>
            </a:pPr>
            <a:r>
              <a:rPr lang="en-US" sz="1500" dirty="0"/>
              <a:t>Discuss the class with the other instructors with the goal of continuous improvement</a:t>
            </a:r>
          </a:p>
          <a:p>
            <a:pPr marL="640372" lvl="1" indent="-174646">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3780260" y="8702904"/>
            <a:ext cx="3077740" cy="279170"/>
          </a:xfrm>
        </p:spPr>
        <p:txBody>
          <a:bodyPr/>
          <a:lstStyle/>
          <a:p>
            <a:fld id="{C1E196AB-3BE2-4C76-82E4-E3341FAD2586}" type="slidenum">
              <a:rPr lang="en-US" smtClean="0"/>
              <a:t>16</a:t>
            </a:fld>
            <a:endParaRPr lang="en-US" dirty="0"/>
          </a:p>
        </p:txBody>
      </p:sp>
    </p:spTree>
    <p:extLst>
      <p:ext uri="{BB962C8B-B14F-4D97-AF65-F5344CB8AC3E}">
        <p14:creationId xmlns:p14="http://schemas.microsoft.com/office/powerpoint/2010/main" val="1653271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0450" y="214313"/>
            <a:ext cx="5059363" cy="2846387"/>
          </a:xfrm>
        </p:spPr>
      </p:sp>
      <p:sp>
        <p:nvSpPr>
          <p:cNvPr id="3" name="Notes Placeholder 2"/>
          <p:cNvSpPr>
            <a:spLocks noGrp="1"/>
          </p:cNvSpPr>
          <p:nvPr>
            <p:ph type="body" idx="1"/>
          </p:nvPr>
        </p:nvSpPr>
        <p:spPr>
          <a:xfrm>
            <a:off x="295275" y="3143250"/>
            <a:ext cx="6391375" cy="5071668"/>
          </a:xfrm>
        </p:spPr>
        <p:txBody>
          <a:bodyPr/>
          <a:lstStyle/>
          <a:p>
            <a:r>
              <a:rPr lang="en-US" sz="1500" dirty="0"/>
              <a:t>Various awards are available to instructors, and the FSO-PE should be familiar with them.</a:t>
            </a:r>
          </a:p>
          <a:p>
            <a:endParaRPr lang="en-US" sz="1500" dirty="0"/>
          </a:p>
          <a:p>
            <a:pPr marL="174646" indent="-174646">
              <a:buFont typeface="Arial" panose="020B0604020202020204" pitchFamily="34" charset="0"/>
              <a:buChar char="•"/>
            </a:pPr>
            <a:r>
              <a:rPr lang="en-US" sz="1500" dirty="0"/>
              <a:t>The first ribbon a member can achieve as an instructor is the Instructor Program Ribbon</a:t>
            </a:r>
          </a:p>
          <a:p>
            <a:pPr marL="174646" indent="-174646">
              <a:buFont typeface="Arial" panose="020B0604020202020204" pitchFamily="34" charset="0"/>
              <a:buChar char="•"/>
            </a:pPr>
            <a:r>
              <a:rPr lang="en-US" sz="1500" dirty="0"/>
              <a:t>After performing 30 hours as lead or 60 hours as an aide or a combination of them, the member can earn the Public Education Performance Award</a:t>
            </a:r>
          </a:p>
          <a:p>
            <a:pPr marL="174646" indent="-174646">
              <a:buFont typeface="Arial" panose="020B0604020202020204" pitchFamily="34" charset="0"/>
              <a:buChar char="•"/>
            </a:pPr>
            <a:r>
              <a:rPr lang="en-US" sz="1500" dirty="0"/>
              <a:t>At the end of the year, the Flotilla Commander or even the FSO-PE should consider writing up a formal award for the instructor cadre;  the Coast Guard Meritorious Team Commendation might be appropriate.</a:t>
            </a:r>
          </a:p>
          <a:p>
            <a:pPr marL="174646" indent="-174646">
              <a:buFont typeface="Arial" panose="020B0604020202020204" pitchFamily="34" charset="0"/>
              <a:buChar char="•"/>
            </a:pPr>
            <a:r>
              <a:rPr lang="en-US" sz="1500" dirty="0"/>
              <a:t>A relatively recent award (2019) is the COMO Daniel Maxim Award for Excellence in Education.  Based on feedback from Districts requesting additional incentives and recognition for the best Instructors, the Education Directorate developed a prestigious national-level award recognizing the best-of-the-best Instructors.</a:t>
            </a:r>
          </a:p>
          <a:p>
            <a:pPr marL="174646" indent="-174646">
              <a:buFont typeface="Arial" panose="020B0604020202020204" pitchFamily="34" charset="0"/>
              <a:buChar char="•"/>
            </a:pPr>
            <a:r>
              <a:rPr lang="en-US" sz="1500" dirty="0"/>
              <a:t>Golden Key and Lighthouse Awards 50 and 100 hours of lead instruction.</a:t>
            </a:r>
          </a:p>
          <a:p>
            <a:endParaRPr lang="en-US" dirty="0"/>
          </a:p>
        </p:txBody>
      </p:sp>
      <p:sp>
        <p:nvSpPr>
          <p:cNvPr id="4" name="Slide Number Placeholder 3"/>
          <p:cNvSpPr>
            <a:spLocks noGrp="1"/>
          </p:cNvSpPr>
          <p:nvPr>
            <p:ph type="sldNum" sz="quarter" idx="5"/>
          </p:nvPr>
        </p:nvSpPr>
        <p:spPr/>
        <p:txBody>
          <a:bodyPr/>
          <a:lstStyle/>
          <a:p>
            <a:fld id="{C1E196AB-3BE2-4C76-82E4-E3341FAD2586}" type="slidenum">
              <a:rPr lang="en-US" smtClean="0"/>
              <a:t>17</a:t>
            </a:fld>
            <a:endParaRPr lang="en-US"/>
          </a:p>
        </p:txBody>
      </p:sp>
    </p:spTree>
    <p:extLst>
      <p:ext uri="{BB962C8B-B14F-4D97-AF65-F5344CB8AC3E}">
        <p14:creationId xmlns:p14="http://schemas.microsoft.com/office/powerpoint/2010/main" val="910201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290513"/>
            <a:ext cx="5632450" cy="3168650"/>
          </a:xfrm>
        </p:spPr>
      </p:sp>
      <p:sp>
        <p:nvSpPr>
          <p:cNvPr id="3" name="Notes Placeholder 2"/>
          <p:cNvSpPr>
            <a:spLocks noGrp="1"/>
          </p:cNvSpPr>
          <p:nvPr>
            <p:ph type="body" idx="1"/>
          </p:nvPr>
        </p:nvSpPr>
        <p:spPr>
          <a:xfrm>
            <a:off x="710248" y="3930171"/>
            <a:ext cx="5681980" cy="4284747"/>
          </a:xfrm>
        </p:spPr>
        <p:txBody>
          <a:bodyPr/>
          <a:lstStyle/>
          <a:p>
            <a:r>
              <a:rPr lang="en-US" sz="1500" dirty="0"/>
              <a:t>In 2020, the Public Education Directorate released a completely updated Instructor Course called ID2020. This course and the accompanying Student Study Guide were ideal resources for instructors. They contained excellent material to help instructors and would-be instructors organize their teaching, use modern technology, and even accommodate special needs students.</a:t>
            </a:r>
          </a:p>
          <a:p>
            <a:endParaRPr lang="en-US" sz="1500" dirty="0"/>
          </a:p>
          <a:p>
            <a:r>
              <a:rPr lang="en-US" sz="1500" dirty="0"/>
              <a:t>Then, in 2025, ID2025 was introduced. It updates ID2020 with best practices learned over the last five years of offering the course nationwide. There is additional emphasis on lesson plans and their importance in organization and excellence in presentation. Additionally, there is a whole chapter on instructing adults.</a:t>
            </a:r>
          </a:p>
          <a:p>
            <a:endParaRPr lang="en-US" sz="1500" dirty="0"/>
          </a:p>
          <a:p>
            <a:r>
              <a:rPr lang="en-US" sz="1500" dirty="0"/>
              <a:t>We recommend that the FSO-PE download all the material, study it, complete the PQS, and even take the final examination</a:t>
            </a:r>
            <a:r>
              <a:rPr lang="en-US" sz="1900" dirty="0"/>
              <a:t>.</a:t>
            </a:r>
          </a:p>
        </p:txBody>
      </p:sp>
      <p:sp>
        <p:nvSpPr>
          <p:cNvPr id="4" name="Slide Number Placeholder 3"/>
          <p:cNvSpPr>
            <a:spLocks noGrp="1"/>
          </p:cNvSpPr>
          <p:nvPr>
            <p:ph type="sldNum" sz="quarter" idx="5"/>
          </p:nvPr>
        </p:nvSpPr>
        <p:spPr/>
        <p:txBody>
          <a:bodyPr/>
          <a:lstStyle/>
          <a:p>
            <a:fld id="{C1E196AB-3BE2-4C76-82E4-E3341FAD2586}" type="slidenum">
              <a:rPr lang="en-US" smtClean="0"/>
              <a:t>18</a:t>
            </a:fld>
            <a:endParaRPr lang="en-US"/>
          </a:p>
        </p:txBody>
      </p:sp>
    </p:spTree>
    <p:extLst>
      <p:ext uri="{BB962C8B-B14F-4D97-AF65-F5344CB8AC3E}">
        <p14:creationId xmlns:p14="http://schemas.microsoft.com/office/powerpoint/2010/main" val="3096859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257175"/>
            <a:ext cx="5486400" cy="3086100"/>
          </a:xfrm>
        </p:spPr>
      </p:sp>
      <p:sp>
        <p:nvSpPr>
          <p:cNvPr id="3" name="Notes Placeholder 2"/>
          <p:cNvSpPr>
            <a:spLocks noGrp="1"/>
          </p:cNvSpPr>
          <p:nvPr>
            <p:ph type="body" idx="1"/>
          </p:nvPr>
        </p:nvSpPr>
        <p:spPr>
          <a:xfrm>
            <a:off x="710248" y="3486151"/>
            <a:ext cx="5757227" cy="4728768"/>
          </a:xfrm>
        </p:spPr>
        <p:txBody>
          <a:bodyPr/>
          <a:lstStyle/>
          <a:p>
            <a:r>
              <a:rPr lang="en-US" sz="1500" dirty="0"/>
              <a:t>We are very interested in your successes. What has worked well for you that you want to share with others? What has not worked so well?</a:t>
            </a:r>
          </a:p>
          <a:p>
            <a:endParaRPr lang="en-US" sz="1500" dirty="0"/>
          </a:p>
          <a:p>
            <a:r>
              <a:rPr lang="en-US" sz="1500" dirty="0"/>
              <a:t>We also welcome your feedback and suggestions. We are always looking to enhance how we support your efforts to teach our boating public. Please do reach out to us and give us your ideas.</a:t>
            </a:r>
          </a:p>
          <a:p>
            <a:endParaRPr lang="en-US" sz="1500" dirty="0"/>
          </a:p>
          <a:p>
            <a:r>
              <a:rPr lang="en-US" sz="1500" dirty="0"/>
              <a:t>And, of course, please feel free to email us with your questions. We are always happy to help you in any way that we can.</a:t>
            </a:r>
          </a:p>
          <a:p>
            <a:endParaRPr lang="en-US" sz="1500" dirty="0"/>
          </a:p>
          <a:p>
            <a:r>
              <a:rPr lang="en-US" sz="1500" dirty="0"/>
              <a:t>We promise to listen carefully and give your comments our fullest attention.</a:t>
            </a:r>
          </a:p>
          <a:p>
            <a:endParaRPr lang="en-US" sz="1500" dirty="0"/>
          </a:p>
          <a:p>
            <a:r>
              <a:rPr lang="en-US" sz="1500" dirty="0"/>
              <a:t>You may email the E-Directorate at pe.feedback@cgauxnet.us.</a:t>
            </a:r>
          </a:p>
        </p:txBody>
      </p:sp>
      <p:sp>
        <p:nvSpPr>
          <p:cNvPr id="4" name="Slide Number Placeholder 3"/>
          <p:cNvSpPr>
            <a:spLocks noGrp="1"/>
          </p:cNvSpPr>
          <p:nvPr>
            <p:ph type="sldNum" sz="quarter" idx="5"/>
          </p:nvPr>
        </p:nvSpPr>
        <p:spPr/>
        <p:txBody>
          <a:bodyPr/>
          <a:lstStyle/>
          <a:p>
            <a:fld id="{C1E196AB-3BE2-4C76-82E4-E3341FAD2586}" type="slidenum">
              <a:rPr lang="en-US" smtClean="0"/>
              <a:t>19</a:t>
            </a:fld>
            <a:endParaRPr lang="en-US"/>
          </a:p>
        </p:txBody>
      </p:sp>
    </p:spTree>
    <p:extLst>
      <p:ext uri="{BB962C8B-B14F-4D97-AF65-F5344CB8AC3E}">
        <p14:creationId xmlns:p14="http://schemas.microsoft.com/office/powerpoint/2010/main" val="232664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227013"/>
            <a:ext cx="4784725" cy="2692400"/>
          </a:xfrm>
        </p:spPr>
      </p:sp>
      <p:sp>
        <p:nvSpPr>
          <p:cNvPr id="3" name="Notes Placeholder 2"/>
          <p:cNvSpPr>
            <a:spLocks noGrp="1"/>
          </p:cNvSpPr>
          <p:nvPr>
            <p:ph type="body" idx="1"/>
          </p:nvPr>
        </p:nvSpPr>
        <p:spPr>
          <a:xfrm>
            <a:off x="280659" y="3013289"/>
            <a:ext cx="6463041" cy="4949611"/>
          </a:xfrm>
        </p:spPr>
        <p:txBody>
          <a:bodyPr/>
          <a:lstStyle/>
          <a:p>
            <a:r>
              <a:rPr lang="en-US" sz="1500" dirty="0"/>
              <a:t>Congratulations! Whether you volunteered for this important flotilla staff position or had left the room and were “</a:t>
            </a:r>
            <a:r>
              <a:rPr lang="en-US" sz="1500" dirty="0" err="1"/>
              <a:t>volun</a:t>
            </a:r>
            <a:r>
              <a:rPr lang="en-US" sz="1500" dirty="0"/>
              <a:t>-told” upon your return, the FSO-PE position is critical to the Coast Guard Auxiliary’s Recreational Boating Safety mission and the flotilla’s finances. Let’s go over a quick but detailed review of your job description, most of which should be included in your appointment letter.</a:t>
            </a:r>
          </a:p>
          <a:p>
            <a:r>
              <a:rPr lang="en-US" sz="1500" dirty="0"/>
              <a:t> </a:t>
            </a:r>
          </a:p>
          <a:p>
            <a:pPr marL="171960" indent="-171960">
              <a:buFont typeface="Arial" panose="020B0604020202020204" pitchFamily="34" charset="0"/>
              <a:buChar char="•"/>
            </a:pPr>
            <a:r>
              <a:rPr lang="en-US" sz="1500" dirty="0"/>
              <a:t>Supervise and schedule qualified Auxiliarists to perform specific activities in support of the Public Education Program. The schedule should include a specified time and place for the activity.</a:t>
            </a:r>
          </a:p>
          <a:p>
            <a:pPr marL="171960" indent="-171960">
              <a:buFont typeface="Arial" panose="020B0604020202020204" pitchFamily="34" charset="0"/>
              <a:buChar char="•"/>
            </a:pPr>
            <a:r>
              <a:rPr lang="en-US" sz="1500" dirty="0"/>
              <a:t> In close coordination with the FSO-PA, plan, organize, and direct programs and activities to promote and publicize boating safety and Auxiliary Public Education Courses.</a:t>
            </a:r>
          </a:p>
          <a:p>
            <a:pPr marL="171960" indent="-171960">
              <a:buFont typeface="Arial" panose="020B0604020202020204" pitchFamily="34" charset="0"/>
              <a:buChar char="•"/>
            </a:pPr>
            <a:r>
              <a:rPr lang="en-US" sz="1500" dirty="0"/>
              <a:t>Ensure that the Human Resources Staff Officer is given time to discuss the Auxiliary and Auxiliary membership in every public education course.</a:t>
            </a:r>
          </a:p>
          <a:p>
            <a:pPr marL="171960" indent="-171960">
              <a:buFont typeface="Arial" panose="020B0604020202020204" pitchFamily="34" charset="0"/>
              <a:buChar char="•"/>
            </a:pPr>
            <a:r>
              <a:rPr lang="en-US" sz="1500" dirty="0"/>
              <a:t>Maintain close liaison with the Division PE Officer to implement the public education programs established for nationwide, district, and division use.</a:t>
            </a:r>
          </a:p>
          <a:p>
            <a:pPr marL="171960" indent="-171960">
              <a:buFont typeface="Arial" panose="020B0604020202020204" pitchFamily="34" charset="0"/>
              <a:buChar char="•"/>
            </a:pPr>
            <a:r>
              <a:rPr lang="en-US" sz="1500" dirty="0"/>
              <a:t>Coordinate and cooperate with the FSO-MT to increase the number of qualified instructors.</a:t>
            </a:r>
          </a:p>
          <a:p>
            <a:pPr marL="171960" indent="-171960">
              <a:buFont typeface="Arial" panose="020B0604020202020204" pitchFamily="34" charset="0"/>
              <a:buChar char="•"/>
            </a:pPr>
            <a:r>
              <a:rPr lang="en-US" sz="1500" dirty="0"/>
              <a:t>Maintain close contact with flotilla instructors to encourage increased activity, and maintenance of uniformly high standards. </a:t>
            </a:r>
            <a:r>
              <a:rPr lang="en-US" sz="1500" b="1" dirty="0">
                <a:solidFill>
                  <a:srgbClr val="FF0000"/>
                </a:solidFill>
              </a:rPr>
              <a:t>CONTINUED</a:t>
            </a:r>
          </a:p>
        </p:txBody>
      </p:sp>
      <p:sp>
        <p:nvSpPr>
          <p:cNvPr id="4" name="Slide Number Placeholder 3"/>
          <p:cNvSpPr>
            <a:spLocks noGrp="1"/>
          </p:cNvSpPr>
          <p:nvPr>
            <p:ph type="sldNum" sz="quarter" idx="5"/>
          </p:nvPr>
        </p:nvSpPr>
        <p:spPr>
          <a:xfrm>
            <a:off x="6007428" y="8917423"/>
            <a:ext cx="846138" cy="226577"/>
          </a:xfrm>
        </p:spPr>
        <p:txBody>
          <a:bodyPr/>
          <a:lstStyle/>
          <a:p>
            <a:fld id="{C1E196AB-3BE2-4C76-82E4-E3341FAD2586}" type="slidenum">
              <a:rPr lang="en-US" smtClean="0"/>
              <a:t>2</a:t>
            </a:fld>
            <a:endParaRPr lang="en-US" dirty="0"/>
          </a:p>
        </p:txBody>
      </p:sp>
    </p:spTree>
    <p:extLst>
      <p:ext uri="{BB962C8B-B14F-4D97-AF65-F5344CB8AC3E}">
        <p14:creationId xmlns:p14="http://schemas.microsoft.com/office/powerpoint/2010/main" val="1682237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157163"/>
            <a:ext cx="4886325" cy="2749550"/>
          </a:xfrm>
        </p:spPr>
      </p:sp>
      <p:sp>
        <p:nvSpPr>
          <p:cNvPr id="3" name="Notes Placeholder 2"/>
          <p:cNvSpPr>
            <a:spLocks noGrp="1"/>
          </p:cNvSpPr>
          <p:nvPr>
            <p:ph type="body" idx="1"/>
          </p:nvPr>
        </p:nvSpPr>
        <p:spPr>
          <a:xfrm>
            <a:off x="219075" y="3000376"/>
            <a:ext cx="6543675" cy="5917048"/>
          </a:xfrm>
        </p:spPr>
        <p:txBody>
          <a:bodyPr/>
          <a:lstStyle/>
          <a:p>
            <a:pPr marL="171960" indent="-171960">
              <a:buFont typeface="Arial" panose="020B0604020202020204" pitchFamily="34" charset="0"/>
              <a:buChar char="•"/>
            </a:pPr>
            <a:r>
              <a:rPr lang="en-US" sz="1500" dirty="0"/>
              <a:t>Forward to the Division PE such methods, training aids, course materials, or other educational tools developed within the flotilla that may have division-wide application.</a:t>
            </a:r>
          </a:p>
          <a:p>
            <a:pPr marL="171960" indent="-171960">
              <a:buFont typeface="Arial" panose="020B0604020202020204" pitchFamily="34" charset="0"/>
              <a:buChar char="•"/>
            </a:pPr>
            <a:r>
              <a:rPr lang="en-US" sz="1500" dirty="0"/>
              <a:t>Encourage and assist in the development of training aids for use by flotilla instructors.</a:t>
            </a:r>
          </a:p>
          <a:p>
            <a:pPr marL="171960" indent="-171960">
              <a:buFont typeface="Arial" panose="020B0604020202020204" pitchFamily="34" charset="0"/>
              <a:buChar char="•"/>
            </a:pPr>
            <a:r>
              <a:rPr lang="en-US" sz="1500" dirty="0"/>
              <a:t>Assist the FSO-MT in organizing periodic workshops and any required national approved seminars, in the training of instructors, and in instructor improvement programs.</a:t>
            </a:r>
          </a:p>
          <a:p>
            <a:pPr marL="171960" indent="-171960">
              <a:buFont typeface="Arial" panose="020B0604020202020204" pitchFamily="34" charset="0"/>
              <a:buChar char="•"/>
            </a:pPr>
            <a:r>
              <a:rPr lang="en-US" sz="1500" dirty="0"/>
              <a:t>Maintain familiarity with the course content and instructional requirements of all approved public education courses.</a:t>
            </a:r>
          </a:p>
          <a:p>
            <a:pPr marL="171960" indent="-171960">
              <a:buFont typeface="Arial" panose="020B0604020202020204" pitchFamily="34" charset="0"/>
              <a:buChar char="•"/>
            </a:pPr>
            <a:r>
              <a:rPr lang="en-US" sz="1500" dirty="0"/>
              <a:t>Ensure that instructors have coordinated in advance to have necessary training aids, screens, projectors, and handouts on hand before class. Provide spare bulbs to be on hand in the classroom at all times.</a:t>
            </a:r>
          </a:p>
          <a:p>
            <a:pPr marL="171960" indent="-171960">
              <a:buFont typeface="Arial" panose="020B0604020202020204" pitchFamily="34" charset="0"/>
              <a:buChar char="•"/>
            </a:pPr>
            <a:r>
              <a:rPr lang="en-US" sz="1500" dirty="0"/>
              <a:t>Coordinate with FSO-PA on the schedule of PE classes so media notices of each class will appear at least four weeks before the start of the class.</a:t>
            </a:r>
          </a:p>
          <a:p>
            <a:pPr marL="171960" indent="-171960">
              <a:buFont typeface="Arial" panose="020B0604020202020204" pitchFamily="34" charset="0"/>
              <a:buChar char="•"/>
            </a:pPr>
            <a:r>
              <a:rPr lang="en-US" sz="1500" dirty="0"/>
              <a:t>Coordinate with FSO-FN and FSO-MA so that a sufficient supply of publications is on hand before each PE class.</a:t>
            </a:r>
          </a:p>
          <a:p>
            <a:pPr marL="171960" indent="-171960">
              <a:buFont typeface="Arial" panose="020B0604020202020204" pitchFamily="34" charset="0"/>
              <a:buChar char="•"/>
            </a:pPr>
            <a:r>
              <a:rPr lang="en-US" sz="1500" dirty="0"/>
              <a:t>In coordination with the FSO-MA, maintain an up-to-date inventory and custody list of all Coast Guard and flotilla-owned property used for Public Education.</a:t>
            </a:r>
          </a:p>
          <a:p>
            <a:pPr marL="171960" indent="-171960">
              <a:buFont typeface="Arial" panose="020B0604020202020204" pitchFamily="34" charset="0"/>
              <a:buChar char="•"/>
            </a:pPr>
            <a:r>
              <a:rPr lang="en-US" sz="1500" dirty="0"/>
              <a:t>Report as required to the Flotilla Vice Commander and Division Public Education Officer all progress and activities in the field of public education</a:t>
            </a:r>
          </a:p>
        </p:txBody>
      </p:sp>
      <p:sp>
        <p:nvSpPr>
          <p:cNvPr id="4" name="Slide Number Placeholder 3"/>
          <p:cNvSpPr>
            <a:spLocks noGrp="1"/>
          </p:cNvSpPr>
          <p:nvPr>
            <p:ph type="sldNum" sz="quarter" idx="5"/>
          </p:nvPr>
        </p:nvSpPr>
        <p:spPr>
          <a:xfrm>
            <a:off x="6438899" y="8829675"/>
            <a:ext cx="417513" cy="314325"/>
          </a:xfrm>
        </p:spPr>
        <p:txBody>
          <a:bodyPr/>
          <a:lstStyle/>
          <a:p>
            <a:fld id="{C1E196AB-3BE2-4C76-82E4-E3341FAD2586}" type="slidenum">
              <a:rPr lang="en-US" smtClean="0"/>
              <a:t>3</a:t>
            </a:fld>
            <a:endParaRPr lang="en-US"/>
          </a:p>
        </p:txBody>
      </p:sp>
    </p:spTree>
    <p:extLst>
      <p:ext uri="{BB962C8B-B14F-4D97-AF65-F5344CB8AC3E}">
        <p14:creationId xmlns:p14="http://schemas.microsoft.com/office/powerpoint/2010/main" val="2143619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88913"/>
            <a:ext cx="5632450" cy="3168650"/>
          </a:xfrm>
        </p:spPr>
      </p:sp>
      <p:sp>
        <p:nvSpPr>
          <p:cNvPr id="3" name="Notes Placeholder 2"/>
          <p:cNvSpPr>
            <a:spLocks noGrp="1"/>
          </p:cNvSpPr>
          <p:nvPr>
            <p:ph type="body" idx="1"/>
          </p:nvPr>
        </p:nvSpPr>
        <p:spPr>
          <a:xfrm>
            <a:off x="262878" y="3524250"/>
            <a:ext cx="6414147" cy="5160963"/>
          </a:xfrm>
        </p:spPr>
        <p:txBody>
          <a:bodyPr/>
          <a:lstStyle/>
          <a:p>
            <a:r>
              <a:rPr lang="en-US" sz="1500" dirty="0"/>
              <a:t>The Public Education Directorate has many resources to help you be the best Public Education Officer you can be. One of those aids is a Checklist. Although it was originally designed for virtual classes, the information on this checklist works just as well for face-to-face classes.</a:t>
            </a:r>
          </a:p>
          <a:p>
            <a:endParaRPr lang="en-US" sz="1500" dirty="0"/>
          </a:p>
          <a:p>
            <a:r>
              <a:rPr lang="en-US" sz="1500" dirty="0"/>
              <a:t>The first items we will look at are done before offering the classes. </a:t>
            </a:r>
          </a:p>
          <a:p>
            <a:r>
              <a:rPr lang="en-US" sz="1500" dirty="0"/>
              <a:t>1. Decide on what course(s) you want to offer. Boat America, Boating Skills and Seamanship, Suddenly in Command, Youth-oriented courses, etc.</a:t>
            </a:r>
          </a:p>
          <a:p>
            <a:r>
              <a:rPr lang="en-US" sz="1500" dirty="0"/>
              <a:t>2. Decide how you want to offer the classes – face-to-face or virtual</a:t>
            </a:r>
          </a:p>
          <a:p>
            <a:r>
              <a:rPr lang="en-US" sz="1500" dirty="0"/>
              <a:t>3. Decide what timeframe you want to offer the courses. For example, on a virtual offering, you probably don’t want to keep the students sitting in front of their screens for more than 2 ½ hours. If the class is face-to-face and the course can accommodate it, decide whether you’ll offer the class all in one weekend day, over two weekend days, over four nights, or a combination of these. This is a good time to check with your predecessor to see what they did for the classes you want to offer.</a:t>
            </a:r>
          </a:p>
          <a:p>
            <a:r>
              <a:rPr lang="en-US" sz="1500" dirty="0"/>
              <a:t>4. Once you have decided on your course offerings, calendar out the entire year if you can. Remember conflicts such as flotilla and division meetings, national holidays, and religious holidays.</a:t>
            </a:r>
          </a:p>
          <a:p>
            <a:r>
              <a:rPr lang="en-US" sz="1500" dirty="0"/>
              <a:t>5. Then, complete the 7023 form for each of your classes to get them on the course finder. The E-Directorate website provides a step-by-step guide.</a:t>
            </a:r>
            <a:endParaRPr lang="en-US" dirty="0"/>
          </a:p>
        </p:txBody>
      </p:sp>
      <p:sp>
        <p:nvSpPr>
          <p:cNvPr id="4" name="Slide Number Placeholder 3"/>
          <p:cNvSpPr>
            <a:spLocks noGrp="1"/>
          </p:cNvSpPr>
          <p:nvPr>
            <p:ph type="sldNum" sz="quarter" idx="5"/>
          </p:nvPr>
        </p:nvSpPr>
        <p:spPr/>
        <p:txBody>
          <a:bodyPr/>
          <a:lstStyle/>
          <a:p>
            <a:fld id="{C1E196AB-3BE2-4C76-82E4-E3341FAD2586}" type="slidenum">
              <a:rPr lang="en-US" smtClean="0"/>
              <a:t>4</a:t>
            </a:fld>
            <a:endParaRPr lang="en-US"/>
          </a:p>
        </p:txBody>
      </p:sp>
    </p:spTree>
    <p:extLst>
      <p:ext uri="{BB962C8B-B14F-4D97-AF65-F5344CB8AC3E}">
        <p14:creationId xmlns:p14="http://schemas.microsoft.com/office/powerpoint/2010/main" val="68524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66700"/>
            <a:ext cx="5486400" cy="3086100"/>
          </a:xfrm>
        </p:spPr>
      </p:sp>
      <p:sp>
        <p:nvSpPr>
          <p:cNvPr id="3" name="Notes Placeholder 2"/>
          <p:cNvSpPr>
            <a:spLocks noGrp="1"/>
          </p:cNvSpPr>
          <p:nvPr>
            <p:ph type="body" idx="1"/>
          </p:nvPr>
        </p:nvSpPr>
        <p:spPr>
          <a:xfrm>
            <a:off x="710249" y="3533776"/>
            <a:ext cx="5881052" cy="5343158"/>
          </a:xfrm>
        </p:spPr>
        <p:txBody>
          <a:bodyPr/>
          <a:lstStyle/>
          <a:p>
            <a:r>
              <a:rPr lang="en-US" sz="1500" dirty="0"/>
              <a:t>Now, we need to let our potential students know about our course offerings. It’s time to advertise and work with your Public Affairs Officer and other outlets like Vessel Examiners and Program Visitors. </a:t>
            </a:r>
          </a:p>
          <a:p>
            <a:r>
              <a:rPr lang="en-US" sz="1500" dirty="0"/>
              <a:t> </a:t>
            </a:r>
          </a:p>
          <a:p>
            <a:r>
              <a:rPr lang="en-US" sz="1500" dirty="0"/>
              <a:t>You may want to consider designing a course-offering rack card that your Program Visitors can insert in their Partners' display boxes. The card should include the class schedule, contact information (more on that later), cost, a small description of the course, and any relevant state law mandating PE. Your Office Depot discount card should go a long way toward minimizing the cost of rack card printing.</a:t>
            </a:r>
          </a:p>
          <a:p>
            <a:endParaRPr lang="en-US" dirty="0"/>
          </a:p>
        </p:txBody>
      </p:sp>
      <p:sp>
        <p:nvSpPr>
          <p:cNvPr id="4" name="Slide Number Placeholder 3"/>
          <p:cNvSpPr>
            <a:spLocks noGrp="1"/>
          </p:cNvSpPr>
          <p:nvPr>
            <p:ph type="sldNum" sz="quarter" idx="5"/>
          </p:nvPr>
        </p:nvSpPr>
        <p:spPr/>
        <p:txBody>
          <a:bodyPr/>
          <a:lstStyle/>
          <a:p>
            <a:fld id="{C1E196AB-3BE2-4C76-82E4-E3341FAD2586}" type="slidenum">
              <a:rPr lang="en-US" smtClean="0"/>
              <a:t>5</a:t>
            </a:fld>
            <a:endParaRPr lang="en-US"/>
          </a:p>
        </p:txBody>
      </p:sp>
    </p:spTree>
    <p:extLst>
      <p:ext uri="{BB962C8B-B14F-4D97-AF65-F5344CB8AC3E}">
        <p14:creationId xmlns:p14="http://schemas.microsoft.com/office/powerpoint/2010/main" val="1013308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261938"/>
            <a:ext cx="5632450" cy="3168650"/>
          </a:xfrm>
        </p:spPr>
      </p:sp>
      <p:sp>
        <p:nvSpPr>
          <p:cNvPr id="3" name="Notes Placeholder 2"/>
          <p:cNvSpPr>
            <a:spLocks noGrp="1"/>
          </p:cNvSpPr>
          <p:nvPr>
            <p:ph type="body" idx="1"/>
          </p:nvPr>
        </p:nvSpPr>
        <p:spPr>
          <a:xfrm>
            <a:off x="339352" y="3624544"/>
            <a:ext cx="6328148" cy="5292878"/>
          </a:xfrm>
        </p:spPr>
        <p:txBody>
          <a:bodyPr/>
          <a:lstStyle/>
          <a:p>
            <a:r>
              <a:rPr lang="en-US" sz="1500" dirty="0"/>
              <a:t>Well ahead of the first class meeting, the FSO-PE begins coordinating with the FSO-PA to promote the upcoming class or classes actively. It is disheartening to start a class where the instructors outnumber the students. By actively marketing the class ahead of time, the chances of such an occurrence are reduced. From an instructor's point of view, it is easier to "psych" up to teach a class if there is an adequate audience. </a:t>
            </a:r>
          </a:p>
          <a:p>
            <a:r>
              <a:rPr lang="en-US" sz="1500" dirty="0"/>
              <a:t> </a:t>
            </a:r>
          </a:p>
          <a:p>
            <a:r>
              <a:rPr lang="en-US" sz="1500" dirty="0"/>
              <a:t>Work with the Public Affairs Staff Officer to develop press releases. If your flotilla doesn’t have a PA officer and the Division PA Officer isn’t available, then it’s on you.</a:t>
            </a:r>
          </a:p>
          <a:p>
            <a:r>
              <a:rPr lang="en-US" sz="1500" dirty="0"/>
              <a:t> </a:t>
            </a:r>
          </a:p>
          <a:p>
            <a:r>
              <a:rPr lang="en-US" sz="1500" dirty="0"/>
              <a:t>Make sure your press release contains the vital information: the name of the course, when offered, where offered (classroom location or virtual), description of the audience (i.e., adults, youth, all boaters, first mates on a recreational boat, etc.), duration of the course, and cost. Include your name, position (spelled out—no acronyms), and contact information—phone, email, and flotilla website—as well as how to register and any deadlines.</a:t>
            </a:r>
          </a:p>
          <a:p>
            <a:r>
              <a:rPr lang="en-US" sz="1500" dirty="0"/>
              <a:t> </a:t>
            </a:r>
          </a:p>
          <a:p>
            <a:r>
              <a:rPr lang="en-US" sz="1500" dirty="0"/>
              <a:t>Do some research (i.e., Google) for the local newspapers and send the press release to each of the editors and local reporters.</a:t>
            </a:r>
          </a:p>
        </p:txBody>
      </p:sp>
      <p:sp>
        <p:nvSpPr>
          <p:cNvPr id="4" name="Slide Number Placeholder 3"/>
          <p:cNvSpPr>
            <a:spLocks noGrp="1"/>
          </p:cNvSpPr>
          <p:nvPr>
            <p:ph type="sldNum" sz="quarter" idx="5"/>
          </p:nvPr>
        </p:nvSpPr>
        <p:spPr/>
        <p:txBody>
          <a:bodyPr/>
          <a:lstStyle/>
          <a:p>
            <a:fld id="{C1E196AB-3BE2-4C76-82E4-E3341FAD2586}" type="slidenum">
              <a:rPr lang="en-US" smtClean="0"/>
              <a:t>6</a:t>
            </a:fld>
            <a:endParaRPr lang="en-US"/>
          </a:p>
        </p:txBody>
      </p:sp>
    </p:spTree>
    <p:extLst>
      <p:ext uri="{BB962C8B-B14F-4D97-AF65-F5344CB8AC3E}">
        <p14:creationId xmlns:p14="http://schemas.microsoft.com/office/powerpoint/2010/main" val="559221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109538"/>
            <a:ext cx="4514850" cy="2540000"/>
          </a:xfrm>
        </p:spPr>
      </p:sp>
      <p:sp>
        <p:nvSpPr>
          <p:cNvPr id="3" name="Notes Placeholder 2"/>
          <p:cNvSpPr>
            <a:spLocks noGrp="1"/>
          </p:cNvSpPr>
          <p:nvPr>
            <p:ph type="body" idx="1"/>
          </p:nvPr>
        </p:nvSpPr>
        <p:spPr>
          <a:xfrm>
            <a:off x="415826" y="2784069"/>
            <a:ext cx="6280250" cy="6092865"/>
          </a:xfrm>
        </p:spPr>
        <p:txBody>
          <a:bodyPr/>
          <a:lstStyle/>
          <a:p>
            <a:r>
              <a:rPr lang="en-US" sz="1500" dirty="0"/>
              <a:t>Publicity for the class needs to be supplemented by additional outlets.</a:t>
            </a:r>
          </a:p>
          <a:p>
            <a:pPr marL="286599" indent="-286599">
              <a:buFont typeface="Arial" panose="020B0604020202020204" pitchFamily="34" charset="0"/>
              <a:buChar char="•"/>
            </a:pPr>
            <a:r>
              <a:rPr lang="en-US" sz="1500" b="1" dirty="0"/>
              <a:t>Flotilla Website</a:t>
            </a:r>
            <a:r>
              <a:rPr lang="en-US" sz="1500" dirty="0"/>
              <a:t>: There should be a place on your flotilla website listing your classes. Make sure your site contains the vital information: name of course, when offered, where offered (classroom location or virtual), description of the audience (i.e., adults, youth, all boaters, first mates on a recreational boat, etc.), duration of the course, and cost. Include your name, position (spelled out – no acronyms), and contact information – phone, email, how to register, and any deadlines. Some flotillas have purchased supplemental websites from companies like GoDaddy or WIX that link from their flotilla website to provide great flexibility, including online registration forms and online payment options like PayPal.</a:t>
            </a:r>
          </a:p>
          <a:p>
            <a:pPr marL="286599" indent="-286599">
              <a:buFont typeface="Arial" panose="020B0604020202020204" pitchFamily="34" charset="0"/>
              <a:buChar char="•"/>
            </a:pPr>
            <a:r>
              <a:rPr lang="en-US" sz="1500" b="1" dirty="0"/>
              <a:t>Flotilla Facebook Page</a:t>
            </a:r>
            <a:r>
              <a:rPr lang="en-US" sz="1500" dirty="0"/>
              <a:t>: Many flotillas maintain a Facebook page. Often, it is the responsibility of the Communications Services Officer, and sometimes, a social media member is assigned the task. Regardless, the Facebook page is an ideal medium to showcase your class schedule and post pictures (with student permission) after the class for all to see. Ask the students to post their participation in the class on their Facebook pages, too. It’s a great way to get friends and family interested, too.</a:t>
            </a:r>
          </a:p>
          <a:p>
            <a:pPr marL="286599" indent="-286599">
              <a:buFont typeface="Arial" panose="020B0604020202020204" pitchFamily="34" charset="0"/>
              <a:buChar char="•"/>
            </a:pPr>
            <a:r>
              <a:rPr lang="en-US" sz="1500" b="1" dirty="0" err="1"/>
              <a:t>Nextdoor</a:t>
            </a:r>
            <a:r>
              <a:rPr lang="en-US" sz="1500" b="1" dirty="0"/>
              <a:t>, Neighborhood, Craig’s List: </a:t>
            </a:r>
            <a:r>
              <a:rPr lang="en-US" sz="1500" dirty="0"/>
              <a:t>These sites offer free listings of items for sale in the local area and sometimes will generate student interest in a class. It’s worth it to try since they’re free.</a:t>
            </a:r>
          </a:p>
          <a:p>
            <a:r>
              <a:rPr lang="en-US" sz="1500" dirty="0"/>
              <a:t> </a:t>
            </a:r>
          </a:p>
          <a:p>
            <a:endParaRPr lang="en-US" dirty="0"/>
          </a:p>
        </p:txBody>
      </p:sp>
      <p:sp>
        <p:nvSpPr>
          <p:cNvPr id="4" name="Slide Number Placeholder 3"/>
          <p:cNvSpPr>
            <a:spLocks noGrp="1"/>
          </p:cNvSpPr>
          <p:nvPr>
            <p:ph type="sldNum" sz="quarter" idx="5"/>
          </p:nvPr>
        </p:nvSpPr>
        <p:spPr/>
        <p:txBody>
          <a:bodyPr/>
          <a:lstStyle/>
          <a:p>
            <a:fld id="{C1E196AB-3BE2-4C76-82E4-E3341FAD2586}" type="slidenum">
              <a:rPr lang="en-US" smtClean="0"/>
              <a:t>7</a:t>
            </a:fld>
            <a:endParaRPr lang="en-US"/>
          </a:p>
        </p:txBody>
      </p:sp>
    </p:spTree>
    <p:extLst>
      <p:ext uri="{BB962C8B-B14F-4D97-AF65-F5344CB8AC3E}">
        <p14:creationId xmlns:p14="http://schemas.microsoft.com/office/powerpoint/2010/main" val="1067635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85738"/>
            <a:ext cx="5632450" cy="3168650"/>
          </a:xfrm>
        </p:spPr>
      </p:sp>
      <p:sp>
        <p:nvSpPr>
          <p:cNvPr id="3" name="Notes Placeholder 2"/>
          <p:cNvSpPr>
            <a:spLocks noGrp="1"/>
          </p:cNvSpPr>
          <p:nvPr>
            <p:ph type="body" idx="1"/>
          </p:nvPr>
        </p:nvSpPr>
        <p:spPr>
          <a:xfrm>
            <a:off x="219076" y="3354389"/>
            <a:ext cx="6376596" cy="5236796"/>
          </a:xfrm>
        </p:spPr>
        <p:txBody>
          <a:bodyPr/>
          <a:lstStyle/>
          <a:p>
            <a:r>
              <a:rPr lang="en-US" sz="1400" dirty="0"/>
              <a:t>While all this advertising is going on, you also need to work with your Flotilla Materials Officer to order the necessary textbooks and brochures. </a:t>
            </a:r>
          </a:p>
          <a:p>
            <a:endParaRPr lang="en-US" sz="600" dirty="0"/>
          </a:p>
          <a:p>
            <a:pPr lvl="0"/>
            <a:r>
              <a:rPr lang="en-US" sz="1400" b="1" dirty="0"/>
              <a:t>PowerPoint presentation </a:t>
            </a:r>
            <a:r>
              <a:rPr lang="en-US" sz="1400" dirty="0"/>
              <a:t>material is available through the Auxiliary National Public Education website at http://wow.uscgaux.info/content.php?unit=E-DEPT&amp;category=pe-courses.</a:t>
            </a:r>
          </a:p>
          <a:p>
            <a:pPr lvl="1"/>
            <a:r>
              <a:rPr lang="en-US" sz="1400" dirty="0"/>
              <a:t>This material may be enhanced to keep it current and relevant to the local area. However, the basic content of the National Association of State Boating Law Administrators (known as NASBLA) approved courses may not be eliminated. Additional material must be added to support the specific state boating regulations that differ from the Federal regulations.</a:t>
            </a:r>
          </a:p>
          <a:p>
            <a:pPr lvl="0"/>
            <a:endParaRPr lang="en-US" sz="600" b="1" dirty="0"/>
          </a:p>
          <a:p>
            <a:pPr lvl="0"/>
            <a:r>
              <a:rPr lang="en-US" sz="1400" b="1" dirty="0"/>
              <a:t>Student textbooks</a:t>
            </a:r>
            <a:r>
              <a:rPr lang="en-US" sz="1400" dirty="0"/>
              <a:t> are available for purchase from the Coast Guard Auxiliary Center store at </a:t>
            </a:r>
            <a:r>
              <a:rPr lang="en-US" sz="1400" u="sng" dirty="0">
                <a:hlinkClick r:id="rId3"/>
              </a:rPr>
              <a:t>https://auxcen.com/</a:t>
            </a:r>
            <a:r>
              <a:rPr lang="en-US" sz="1400" u="sng" dirty="0"/>
              <a:t>.</a:t>
            </a:r>
            <a:endParaRPr lang="en-US" sz="1400" dirty="0"/>
          </a:p>
          <a:p>
            <a:pPr lvl="1"/>
            <a:r>
              <a:rPr lang="en-US" sz="1400" dirty="0"/>
              <a:t>Only textbooks authorized by and available through the USCG Auxiliary shall be used for public education classes.</a:t>
            </a:r>
          </a:p>
          <a:p>
            <a:pPr lvl="0"/>
            <a:endParaRPr lang="en-US" sz="600" b="1" dirty="0"/>
          </a:p>
          <a:p>
            <a:pPr lvl="0"/>
            <a:r>
              <a:rPr lang="en-US" sz="1400" b="1" dirty="0"/>
              <a:t>Material to support the course work</a:t>
            </a:r>
            <a:r>
              <a:rPr lang="en-US" sz="1400" dirty="0"/>
              <a:t>, i.e., pamphlets, booklets, adhesive labels, etc., are available through the Auxiliary National Supply Center (known as ANSC) at no charge at cgaux.org/members/ANSC_Catalog_Jan%202021.pdf</a:t>
            </a:r>
          </a:p>
          <a:p>
            <a:r>
              <a:rPr lang="en-US" sz="600" dirty="0"/>
              <a:t> </a:t>
            </a:r>
          </a:p>
          <a:p>
            <a:r>
              <a:rPr lang="en-US" sz="1400" dirty="0"/>
              <a:t>Since you don’t have students registered yet, you need to use your “best guess” on how much material you have to order. If you order too little, you may have to limit the number of students you can include in the class. If you order too much, you have tied up flotilla financial resources until you can replenish them with student registration fees.</a:t>
            </a:r>
          </a:p>
          <a:p>
            <a:endParaRPr lang="en-US" dirty="0"/>
          </a:p>
        </p:txBody>
      </p:sp>
      <p:sp>
        <p:nvSpPr>
          <p:cNvPr id="4" name="Slide Number Placeholder 3"/>
          <p:cNvSpPr>
            <a:spLocks noGrp="1"/>
          </p:cNvSpPr>
          <p:nvPr>
            <p:ph type="sldNum" sz="quarter" idx="5"/>
          </p:nvPr>
        </p:nvSpPr>
        <p:spPr>
          <a:xfrm>
            <a:off x="6262296" y="8677275"/>
            <a:ext cx="506803" cy="372697"/>
          </a:xfrm>
        </p:spPr>
        <p:txBody>
          <a:bodyPr/>
          <a:lstStyle/>
          <a:p>
            <a:fld id="{C1E196AB-3BE2-4C76-82E4-E3341FAD2586}" type="slidenum">
              <a:rPr lang="en-US" smtClean="0"/>
              <a:t>8</a:t>
            </a:fld>
            <a:endParaRPr lang="en-US" dirty="0"/>
          </a:p>
        </p:txBody>
      </p:sp>
    </p:spTree>
    <p:extLst>
      <p:ext uri="{BB962C8B-B14F-4D97-AF65-F5344CB8AC3E}">
        <p14:creationId xmlns:p14="http://schemas.microsoft.com/office/powerpoint/2010/main" val="2419028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8575" y="196850"/>
            <a:ext cx="4259263" cy="2397125"/>
          </a:xfrm>
        </p:spPr>
      </p:sp>
      <p:sp>
        <p:nvSpPr>
          <p:cNvPr id="3" name="Notes Placeholder 2"/>
          <p:cNvSpPr>
            <a:spLocks noGrp="1"/>
          </p:cNvSpPr>
          <p:nvPr>
            <p:ph type="body" idx="1"/>
          </p:nvPr>
        </p:nvSpPr>
        <p:spPr>
          <a:xfrm>
            <a:off x="221953" y="2667000"/>
            <a:ext cx="6359821" cy="5972175"/>
          </a:xfrm>
        </p:spPr>
        <p:txBody>
          <a:bodyPr/>
          <a:lstStyle/>
          <a:p>
            <a:r>
              <a:rPr lang="en-US" sz="1500" dirty="0"/>
              <a:t>Now that you have decided on the schedule and advertised the class, you have potential students interested. We need them to register (and pay) and receive their materials. Your method of payment and material distribution may differ depending on the type of class—in-person or face-to-face.</a:t>
            </a:r>
          </a:p>
          <a:p>
            <a:r>
              <a:rPr lang="en-US" sz="600" dirty="0"/>
              <a:t> </a:t>
            </a:r>
          </a:p>
          <a:p>
            <a:r>
              <a:rPr lang="en-US" sz="1500" dirty="0"/>
              <a:t>With the advent of virtual classes, newer methods of course fee collection have been implemented. The most prominent is the use of PayPal. This enables the flotilla to collect fees from the class members in advance and keys the book and brochure to the student. The easiest way to set up a PayPal account for the flotilla is detailed on the Public Education Directorate website.</a:t>
            </a:r>
          </a:p>
          <a:p>
            <a:r>
              <a:rPr lang="en-US" sz="600" dirty="0"/>
              <a:t> </a:t>
            </a:r>
          </a:p>
          <a:p>
            <a:r>
              <a:rPr lang="en-US" sz="1500" dirty="0"/>
              <a:t>Some flotillas are still accepting checks as the primary way of paying. This check is often written to the flotilla and sent to the Finance Staff Officer or the Public Education Officer. Once received, this keys the shipping of materials.</a:t>
            </a:r>
          </a:p>
          <a:p>
            <a:r>
              <a:rPr lang="en-US" sz="600" dirty="0"/>
              <a:t> </a:t>
            </a:r>
          </a:p>
          <a:p>
            <a:r>
              <a:rPr lang="en-US" sz="1500" dirty="0"/>
              <a:t>Face-to-face classes can learn from virtual classes. Receiving the course fee before the commencement of the class essentially ensures that the student will actually attend the class rather than just register. Then, rather than mailing out the materials, they can be handed out at the first session. </a:t>
            </a:r>
          </a:p>
          <a:p>
            <a:r>
              <a:rPr lang="en-US" sz="600" dirty="0"/>
              <a:t> </a:t>
            </a:r>
          </a:p>
          <a:p>
            <a:r>
              <a:rPr lang="en-US" sz="1500" dirty="0"/>
              <a:t>Some flotillas have a registration day before the start of class, where students come by, pay for the course, and pick up their books and brochures.</a:t>
            </a:r>
          </a:p>
          <a:p>
            <a:endParaRPr lang="en-US" sz="600" dirty="0"/>
          </a:p>
          <a:p>
            <a:r>
              <a:rPr lang="en-US" sz="1500" dirty="0"/>
              <a:t>These are just some of the most common methods. Your flotilla’s methods may be different.</a:t>
            </a:r>
          </a:p>
        </p:txBody>
      </p:sp>
      <p:sp>
        <p:nvSpPr>
          <p:cNvPr id="4" name="Slide Number Placeholder 3"/>
          <p:cNvSpPr>
            <a:spLocks noGrp="1"/>
          </p:cNvSpPr>
          <p:nvPr>
            <p:ph type="sldNum" sz="quarter" idx="5"/>
          </p:nvPr>
        </p:nvSpPr>
        <p:spPr>
          <a:xfrm>
            <a:off x="6424141" y="8845953"/>
            <a:ext cx="423809" cy="298047"/>
          </a:xfrm>
        </p:spPr>
        <p:txBody>
          <a:bodyPr/>
          <a:lstStyle/>
          <a:p>
            <a:fld id="{C1E196AB-3BE2-4C76-82E4-E3341FAD2586}" type="slidenum">
              <a:rPr lang="en-US" smtClean="0"/>
              <a:t>9</a:t>
            </a:fld>
            <a:endParaRPr lang="en-US" dirty="0"/>
          </a:p>
        </p:txBody>
      </p:sp>
    </p:spTree>
    <p:extLst>
      <p:ext uri="{BB962C8B-B14F-4D97-AF65-F5344CB8AC3E}">
        <p14:creationId xmlns:p14="http://schemas.microsoft.com/office/powerpoint/2010/main" val="1386335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98AF-FB1C-358B-5862-D74D202B6758}"/>
              </a:ext>
            </a:extLst>
          </p:cNvPr>
          <p:cNvSpPr>
            <a:spLocks noGrp="1"/>
          </p:cNvSpPr>
          <p:nvPr>
            <p:ph type="ctrTitle"/>
          </p:nvPr>
        </p:nvSpPr>
        <p:spPr>
          <a:xfrm>
            <a:off x="1524000" y="1122363"/>
            <a:ext cx="9144000" cy="2387600"/>
          </a:xfrm>
        </p:spPr>
        <p:txBody>
          <a:bodyPr anchor="b"/>
          <a:lstStyle>
            <a:lvl1pPr algn="ctr">
              <a:defRPr sz="44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7A1A956-2180-AFFD-61E3-44ABBBF03CB1}"/>
              </a:ext>
            </a:extLst>
          </p:cNvPr>
          <p:cNvSpPr>
            <a:spLocks noGrp="1"/>
          </p:cNvSpPr>
          <p:nvPr>
            <p:ph type="subTitle" idx="1"/>
          </p:nvPr>
        </p:nvSpPr>
        <p:spPr>
          <a:xfrm>
            <a:off x="1524000" y="3602038"/>
            <a:ext cx="9144000" cy="1655762"/>
          </a:xfrm>
        </p:spPr>
        <p:txBody>
          <a:bodyPr>
            <a:normAutofit/>
          </a:bodyPr>
          <a:lstStyle>
            <a:lvl1pPr marL="0" indent="0" algn="ctr">
              <a:buNone/>
              <a:defRPr sz="32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3D62FF0A-A846-1DCF-CF1A-0E414646585A}"/>
              </a:ext>
            </a:extLst>
          </p:cNvPr>
          <p:cNvSpPr>
            <a:spLocks noGrp="1"/>
          </p:cNvSpPr>
          <p:nvPr>
            <p:ph type="sldNum" sz="quarter" idx="12"/>
          </p:nvPr>
        </p:nvSpPr>
        <p:spPr>
          <a:xfrm>
            <a:off x="11204154" y="6356349"/>
            <a:ext cx="835446" cy="365125"/>
          </a:xfrm>
        </p:spPr>
        <p:txBody>
          <a:bodyPr/>
          <a:lstStyle/>
          <a:p>
            <a:fld id="{AEF3B4D0-86E3-4A85-8625-C4A58CEE2E59}" type="slidenum">
              <a:rPr lang="en-US" smtClean="0"/>
              <a:t>‹#›</a:t>
            </a:fld>
            <a:endParaRPr lang="en-US"/>
          </a:p>
        </p:txBody>
      </p:sp>
      <p:sp>
        <p:nvSpPr>
          <p:cNvPr id="7" name="Rectangle 6">
            <a:extLst>
              <a:ext uri="{FF2B5EF4-FFF2-40B4-BE49-F238E27FC236}">
                <a16:creationId xmlns:a16="http://schemas.microsoft.com/office/drawing/2014/main" id="{09CDFEDD-C4C3-AE85-8BCA-1247B13D14C8}"/>
              </a:ext>
            </a:extLst>
          </p:cNvPr>
          <p:cNvSpPr/>
          <p:nvPr userDrawn="1"/>
        </p:nvSpPr>
        <p:spPr>
          <a:xfrm>
            <a:off x="132203" y="947450"/>
            <a:ext cx="862988" cy="486945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FF89BC-4CB6-A265-051D-BE855BBB1A3D}"/>
              </a:ext>
            </a:extLst>
          </p:cNvPr>
          <p:cNvSpPr/>
          <p:nvPr userDrawn="1"/>
        </p:nvSpPr>
        <p:spPr>
          <a:xfrm>
            <a:off x="275423" y="947450"/>
            <a:ext cx="154236" cy="4869456"/>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C647B-8110-5CCD-CC43-F840A2BD4FB3}"/>
              </a:ext>
            </a:extLst>
          </p:cNvPr>
          <p:cNvSpPr/>
          <p:nvPr userDrawn="1"/>
        </p:nvSpPr>
        <p:spPr>
          <a:xfrm>
            <a:off x="719769" y="947450"/>
            <a:ext cx="154236" cy="486945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3FA6975-3BAB-37EB-0D3B-35EA7311B297}"/>
              </a:ext>
            </a:extLst>
          </p:cNvPr>
          <p:cNvSpPr/>
          <p:nvPr userDrawn="1"/>
        </p:nvSpPr>
        <p:spPr>
          <a:xfrm>
            <a:off x="488415" y="947450"/>
            <a:ext cx="154236" cy="486945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C199F7B-3605-A443-70C2-914FDD340CF0}"/>
              </a:ext>
            </a:extLst>
          </p:cNvPr>
          <p:cNvPicPr>
            <a:picLocks noChangeAspect="1"/>
          </p:cNvPicPr>
          <p:nvPr userDrawn="1"/>
        </p:nvPicPr>
        <p:blipFill>
          <a:blip r:embed="rId2"/>
          <a:stretch>
            <a:fillRect/>
          </a:stretch>
        </p:blipFill>
        <p:spPr>
          <a:xfrm>
            <a:off x="-105565" y="5739787"/>
            <a:ext cx="1255302" cy="1106809"/>
          </a:xfrm>
          <a:prstGeom prst="rect">
            <a:avLst/>
          </a:prstGeom>
        </p:spPr>
      </p:pic>
      <p:pic>
        <p:nvPicPr>
          <p:cNvPr id="12" name="Picture 11">
            <a:extLst>
              <a:ext uri="{FF2B5EF4-FFF2-40B4-BE49-F238E27FC236}">
                <a16:creationId xmlns:a16="http://schemas.microsoft.com/office/drawing/2014/main" id="{12E96989-2182-1A74-D99B-C47376264938}"/>
              </a:ext>
            </a:extLst>
          </p:cNvPr>
          <p:cNvPicPr>
            <a:picLocks noChangeAspect="1"/>
          </p:cNvPicPr>
          <p:nvPr userDrawn="1"/>
        </p:nvPicPr>
        <p:blipFill>
          <a:blip r:embed="rId3"/>
          <a:stretch>
            <a:fillRect/>
          </a:stretch>
        </p:blipFill>
        <p:spPr>
          <a:xfrm>
            <a:off x="132202" y="-1"/>
            <a:ext cx="947449" cy="947449"/>
          </a:xfrm>
          <a:prstGeom prst="rect">
            <a:avLst/>
          </a:prstGeom>
        </p:spPr>
      </p:pic>
    </p:spTree>
    <p:extLst>
      <p:ext uri="{BB962C8B-B14F-4D97-AF65-F5344CB8AC3E}">
        <p14:creationId xmlns:p14="http://schemas.microsoft.com/office/powerpoint/2010/main" val="3978040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354A-D8D0-6510-8080-851130BD21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897E19-5447-1C06-C8BB-98052F09EA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B0F34B7-CDF5-3802-7433-F0D51CB5D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E3808-051C-E053-D929-F7E0BE9930C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EAAA6C0-1FBC-4B8D-355A-A980E38C8D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8C3618-DCDA-640F-2FC2-3EC43C9C6311}"/>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2682463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F772-ACC4-6D20-EC5F-E9C164E812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BBE7B-ABDD-ACDE-75E3-4059496D30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3CA85-0F17-68CC-2D74-DD8527476FD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AB146DF-D00E-22FC-6938-70235A8092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9C3FA-7D79-2E1C-B76F-081BD48529E7}"/>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3310077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6DDBF0-F66B-449E-BD54-CF8ED27BA1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C1B2B2-0F0D-873D-21CE-91E0CEF8AC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3461D-3ACC-46C8-2474-D7D6576BA49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0034223-EA46-68FD-3B61-C231941B0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9CCA23-011B-9F9D-63BC-70F3BEDDAEE4}"/>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3430553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98AF-FB1C-358B-5862-D74D202B6758}"/>
              </a:ext>
            </a:extLst>
          </p:cNvPr>
          <p:cNvSpPr>
            <a:spLocks noGrp="1"/>
          </p:cNvSpPr>
          <p:nvPr>
            <p:ph type="ctrTitle"/>
          </p:nvPr>
        </p:nvSpPr>
        <p:spPr>
          <a:xfrm>
            <a:off x="1524000" y="1122363"/>
            <a:ext cx="9144000" cy="2387600"/>
          </a:xfrm>
        </p:spPr>
        <p:txBody>
          <a:bodyPr anchor="b"/>
          <a:lstStyle>
            <a:lvl1pPr algn="ctr">
              <a:defRPr sz="44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7A1A956-2180-AFFD-61E3-44ABBBF03CB1}"/>
              </a:ext>
            </a:extLst>
          </p:cNvPr>
          <p:cNvSpPr>
            <a:spLocks noGrp="1"/>
          </p:cNvSpPr>
          <p:nvPr>
            <p:ph type="subTitle" idx="1"/>
          </p:nvPr>
        </p:nvSpPr>
        <p:spPr>
          <a:xfrm>
            <a:off x="1524000" y="3602038"/>
            <a:ext cx="9144000" cy="1655762"/>
          </a:xfrm>
        </p:spPr>
        <p:txBody>
          <a:bodyPr>
            <a:normAutofit/>
          </a:bodyPr>
          <a:lstStyle>
            <a:lvl1pPr marL="0" indent="0" algn="ctr">
              <a:buNone/>
              <a:defRPr sz="32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3D62FF0A-A846-1DCF-CF1A-0E414646585A}"/>
              </a:ext>
            </a:extLst>
          </p:cNvPr>
          <p:cNvSpPr>
            <a:spLocks noGrp="1"/>
          </p:cNvSpPr>
          <p:nvPr>
            <p:ph type="sldNum" sz="quarter" idx="12"/>
          </p:nvPr>
        </p:nvSpPr>
        <p:spPr>
          <a:xfrm>
            <a:off x="11204154" y="6356349"/>
            <a:ext cx="835446" cy="365125"/>
          </a:xfrm>
        </p:spPr>
        <p:txBody>
          <a:bodyPr/>
          <a:lstStyle/>
          <a:p>
            <a:fld id="{AEF3B4D0-86E3-4A85-8625-C4A58CEE2E59}" type="slidenum">
              <a:rPr lang="en-US" smtClean="0"/>
              <a:t>‹#›</a:t>
            </a:fld>
            <a:endParaRPr lang="en-US"/>
          </a:p>
        </p:txBody>
      </p:sp>
      <p:sp>
        <p:nvSpPr>
          <p:cNvPr id="7" name="Rectangle 6">
            <a:extLst>
              <a:ext uri="{FF2B5EF4-FFF2-40B4-BE49-F238E27FC236}">
                <a16:creationId xmlns:a16="http://schemas.microsoft.com/office/drawing/2014/main" id="{09CDFEDD-C4C3-AE85-8BCA-1247B13D14C8}"/>
              </a:ext>
            </a:extLst>
          </p:cNvPr>
          <p:cNvSpPr/>
          <p:nvPr userDrawn="1"/>
        </p:nvSpPr>
        <p:spPr>
          <a:xfrm>
            <a:off x="132203" y="947450"/>
            <a:ext cx="862988" cy="486945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 name="Rectangle 7">
            <a:extLst>
              <a:ext uri="{FF2B5EF4-FFF2-40B4-BE49-F238E27FC236}">
                <a16:creationId xmlns:a16="http://schemas.microsoft.com/office/drawing/2014/main" id="{F4FF89BC-4CB6-A265-051D-BE855BBB1A3D}"/>
              </a:ext>
            </a:extLst>
          </p:cNvPr>
          <p:cNvSpPr/>
          <p:nvPr userDrawn="1"/>
        </p:nvSpPr>
        <p:spPr>
          <a:xfrm>
            <a:off x="275423" y="947450"/>
            <a:ext cx="154236" cy="4869456"/>
          </a:xfrm>
          <a:prstGeom prst="rec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C647B-8110-5CCD-CC43-F840A2BD4FB3}"/>
              </a:ext>
            </a:extLst>
          </p:cNvPr>
          <p:cNvSpPr/>
          <p:nvPr userDrawn="1"/>
        </p:nvSpPr>
        <p:spPr>
          <a:xfrm>
            <a:off x="719769" y="947450"/>
            <a:ext cx="154236" cy="486945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3FA6975-3BAB-37EB-0D3B-35EA7311B297}"/>
              </a:ext>
            </a:extLst>
          </p:cNvPr>
          <p:cNvSpPr/>
          <p:nvPr userDrawn="1"/>
        </p:nvSpPr>
        <p:spPr>
          <a:xfrm>
            <a:off x="488415" y="947450"/>
            <a:ext cx="154236" cy="486945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C199F7B-3605-A443-70C2-914FDD340CF0}"/>
              </a:ext>
            </a:extLst>
          </p:cNvPr>
          <p:cNvPicPr>
            <a:picLocks noChangeAspect="1"/>
          </p:cNvPicPr>
          <p:nvPr userDrawn="1"/>
        </p:nvPicPr>
        <p:blipFill>
          <a:blip r:embed="rId2"/>
          <a:stretch>
            <a:fillRect/>
          </a:stretch>
        </p:blipFill>
        <p:spPr>
          <a:xfrm>
            <a:off x="-105565" y="5739787"/>
            <a:ext cx="1255302" cy="1106809"/>
          </a:xfrm>
          <a:prstGeom prst="rect">
            <a:avLst/>
          </a:prstGeom>
        </p:spPr>
      </p:pic>
      <p:pic>
        <p:nvPicPr>
          <p:cNvPr id="12" name="Picture 11">
            <a:extLst>
              <a:ext uri="{FF2B5EF4-FFF2-40B4-BE49-F238E27FC236}">
                <a16:creationId xmlns:a16="http://schemas.microsoft.com/office/drawing/2014/main" id="{12E96989-2182-1A74-D99B-C47376264938}"/>
              </a:ext>
            </a:extLst>
          </p:cNvPr>
          <p:cNvPicPr>
            <a:picLocks noChangeAspect="1"/>
          </p:cNvPicPr>
          <p:nvPr userDrawn="1"/>
        </p:nvPicPr>
        <p:blipFill>
          <a:blip r:embed="rId3"/>
          <a:stretch>
            <a:fillRect/>
          </a:stretch>
        </p:blipFill>
        <p:spPr>
          <a:xfrm>
            <a:off x="132202" y="-1"/>
            <a:ext cx="947449" cy="947449"/>
          </a:xfrm>
          <a:prstGeom prst="rect">
            <a:avLst/>
          </a:prstGeom>
        </p:spPr>
      </p:pic>
    </p:spTree>
    <p:extLst>
      <p:ext uri="{BB962C8B-B14F-4D97-AF65-F5344CB8AC3E}">
        <p14:creationId xmlns:p14="http://schemas.microsoft.com/office/powerpoint/2010/main" val="3326715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72E2-D2C4-1491-03C7-673626E98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27B798-7235-927C-AFAF-344179A96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51BB-7BC6-1053-ED3B-00A4E0C2633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FDD9160-07B3-7C0E-2B52-C144130BB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386BB-D6BB-EC56-41DF-39AC0AD3627C}"/>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4275715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F2B75-114C-12F0-7C8A-368FCBEEC3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E050EB-3A25-9921-6674-6370202C94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E4065D-A12E-F301-2068-AB4265F0BB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9DBB711-071E-D0C6-0ABE-C38457B97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E4052-F06A-432A-6CEA-630FA429432E}"/>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109131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855B4-1C30-88B1-351E-723E5030AF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53B67F-6DF1-ABEA-C1F1-44F757EB42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B21B54-38D2-ED6C-C282-3A4C25946F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9301D1-83EF-BC08-D32F-920EF7DB016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D7A0145-CC14-F629-F79B-6D07F8D77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4F03AB-4A17-E7B0-187E-FFF38CD07B4E}"/>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2558178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E5907-FF02-8D60-536D-0A1AE92A1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F62608-DB9E-A232-822A-7C53AEDC74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921214-98D4-75AB-72E1-17137C3C6F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E39F7D-41EA-3CD3-033E-F96FC09AC7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339B81-F553-335E-C715-BCAF9ED471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59D5B-407F-599B-43A6-032FE8675A7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F76518E-3CFA-D3B6-B3B9-26DA8D3773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CA9077-B3D2-4B0B-D122-30AD077E6E08}"/>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326019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A20C-522C-D974-661A-94FA0B7B22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6F44CF-56F1-2159-1F4E-F09E60C660C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1EAD559-D197-6D10-FF9A-1E0F838BC4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8BDE60-2B58-9B3C-DD97-58E8A10725C0}"/>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2746536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5AF52-E4B8-34AD-13EE-D18345290F6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0BCB309-0F4A-9D52-F432-C3CDBD725A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268FB1-8EDD-491E-9A38-471B30AA4686}"/>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1726405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9536-427C-2491-91FA-AABB102F90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AADB3B-5D48-01DE-C2F6-655760BF36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46FABC-D905-EFA7-1D4D-FA8289E50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B53DA9-800B-E1C3-C524-34E9222178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BFC98DC-2D69-59B5-A58F-9715E06C64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34BA8A-2FB6-FE18-3890-5051D5E66C6A}"/>
              </a:ext>
            </a:extLst>
          </p:cNvPr>
          <p:cNvSpPr>
            <a:spLocks noGrp="1"/>
          </p:cNvSpPr>
          <p:nvPr>
            <p:ph type="sldNum" sz="quarter" idx="12"/>
          </p:nvPr>
        </p:nvSpPr>
        <p:spPr/>
        <p:txBody>
          <a:bodyPr/>
          <a:lstStyle/>
          <a:p>
            <a:fld id="{AEF3B4D0-86E3-4A85-8625-C4A58CEE2E59}" type="slidenum">
              <a:rPr lang="en-US" smtClean="0"/>
              <a:t>‹#›</a:t>
            </a:fld>
            <a:endParaRPr lang="en-US"/>
          </a:p>
        </p:txBody>
      </p:sp>
    </p:spTree>
    <p:extLst>
      <p:ext uri="{BB962C8B-B14F-4D97-AF65-F5344CB8AC3E}">
        <p14:creationId xmlns:p14="http://schemas.microsoft.com/office/powerpoint/2010/main" val="1716940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36C3A-A22B-212A-4F17-B2E1ED38AD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38A5C9-5DFB-C43C-8B5D-5D211A241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CA28D6-DC00-DE25-0AC0-0E232C6907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B170B39-C557-06FA-0678-8E52FF06F2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44099E-18F6-E602-64AC-6FA9DC9F9B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3B4D0-86E3-4A85-8625-C4A58CEE2E59}" type="slidenum">
              <a:rPr lang="en-US" smtClean="0"/>
              <a:t>‹#›</a:t>
            </a:fld>
            <a:endParaRPr lang="en-US"/>
          </a:p>
        </p:txBody>
      </p:sp>
    </p:spTree>
    <p:extLst>
      <p:ext uri="{BB962C8B-B14F-4D97-AF65-F5344CB8AC3E}">
        <p14:creationId xmlns:p14="http://schemas.microsoft.com/office/powerpoint/2010/main" val="249687605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emf"/><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ow.uscgaux.info/content.php?unit=E-DEPT"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youtube.com/watch?v=NIOo7bfzGSQ"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auxcen.com/" TargetMode="External"/><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hyperlink" Target="cgaux.org/members/ANSC_Catalog_Jan%202021.pdf" TargetMode="External"/><Relationship Id="rId4" Type="http://schemas.openxmlformats.org/officeDocument/2006/relationships/hyperlink" Target="http://cgaux.org/boatinged/class_finder/index.ph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717289" y="381000"/>
            <a:ext cx="10091852" cy="1752600"/>
          </a:xfrm>
        </p:spPr>
        <p:txBody>
          <a:bodyPr>
            <a:noAutofit/>
          </a:bodyPr>
          <a:lstStyle/>
          <a:p>
            <a:r>
              <a:rPr lang="en-US" b="1" dirty="0">
                <a:solidFill>
                  <a:srgbClr val="002060"/>
                </a:solidFill>
                <a:latin typeface="Arial" panose="020B0604020202020204" pitchFamily="34" charset="0"/>
                <a:cs typeface="Arial" panose="020B0604020202020204" pitchFamily="34" charset="0"/>
              </a:rPr>
              <a:t>I’m the Flotilla Staff Officer-Public Education, Now What?</a:t>
            </a:r>
            <a:endParaRPr lang="en-US" altLang="en-US" b="1" dirty="0">
              <a:solidFill>
                <a:srgbClr val="002060"/>
              </a:solidFill>
              <a:latin typeface="Arial" panose="020B0604020202020204" pitchFamily="34" charset="0"/>
              <a:cs typeface="Arial" panose="020B0604020202020204" pitchFamily="34" charset="0"/>
            </a:endParaRP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2978624" y="2362200"/>
            <a:ext cx="7384576" cy="43434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19600" y="2514601"/>
            <a:ext cx="3953256" cy="3926853"/>
          </a:xfrm>
          <a:prstGeom prst="rect">
            <a:avLst/>
          </a:prstGeom>
        </p:spPr>
      </p:pic>
      <p:sp>
        <p:nvSpPr>
          <p:cNvPr id="3" name="Slide Number Placeholder 2">
            <a:extLst>
              <a:ext uri="{FF2B5EF4-FFF2-40B4-BE49-F238E27FC236}">
                <a16:creationId xmlns:a16="http://schemas.microsoft.com/office/drawing/2014/main" id="{6D5126CB-3323-FD50-939F-C533BCCF52E3}"/>
              </a:ext>
            </a:extLst>
          </p:cNvPr>
          <p:cNvSpPr>
            <a:spLocks noGrp="1"/>
          </p:cNvSpPr>
          <p:nvPr>
            <p:ph type="sldNum" sz="quarter" idx="12"/>
          </p:nvPr>
        </p:nvSpPr>
        <p:spPr/>
        <p:txBody>
          <a:bodyPr/>
          <a:lstStyle/>
          <a:p>
            <a:fld id="{AEF3B4D0-86E3-4A85-8625-C4A58CEE2E59}" type="slidenum">
              <a:rPr lang="en-US" smtClean="0"/>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2971800" y="152400"/>
            <a:ext cx="7391400" cy="1447800"/>
          </a:xfrm>
        </p:spPr>
        <p:txBody>
          <a:bodyPr/>
          <a:lstStyle/>
          <a:p>
            <a:r>
              <a:rPr lang="en-US" altLang="en-US" b="1" dirty="0">
                <a:solidFill>
                  <a:srgbClr val="002060"/>
                </a:solidFill>
                <a:latin typeface="Arial" panose="020B0604020202020204" pitchFamily="34" charset="0"/>
                <a:cs typeface="Arial" panose="020B0604020202020204" pitchFamily="34" charset="0"/>
              </a:rPr>
              <a:t>Simplifying the Job with a Checklist - continued</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516566" y="1752600"/>
            <a:ext cx="6490010" cy="4876800"/>
          </a:xfrm>
        </p:spPr>
        <p:txBody>
          <a:bodyPr/>
          <a:lstStyle/>
          <a:p>
            <a:pPr marL="285750" indent="-285750" algn="l">
              <a:buFont typeface="Arial" panose="020B0604020202020204" pitchFamily="34" charset="0"/>
              <a:buChar char="•"/>
            </a:pPr>
            <a:r>
              <a:rPr lang="en-US" altLang="en-US" b="1" dirty="0">
                <a:solidFill>
                  <a:srgbClr val="002060"/>
                </a:solidFill>
              </a:rPr>
              <a:t>Prior to the Class</a:t>
            </a:r>
          </a:p>
          <a:p>
            <a:pPr marL="1028700" lvl="1"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 Delivering the class</a:t>
            </a:r>
            <a:br>
              <a:rPr lang="en-US" altLang="en-US" sz="3200" b="1" dirty="0">
                <a:solidFill>
                  <a:srgbClr val="002060"/>
                </a:solidFill>
                <a:latin typeface="Arial" panose="020B0604020202020204" pitchFamily="34" charset="0"/>
                <a:cs typeface="Arial" panose="020B0604020202020204" pitchFamily="34" charset="0"/>
              </a:rPr>
            </a:br>
            <a:r>
              <a:rPr lang="en-US" altLang="en-US" sz="3200" b="1" dirty="0">
                <a:solidFill>
                  <a:srgbClr val="002060"/>
                </a:solidFill>
                <a:latin typeface="Arial" panose="020B0604020202020204" pitchFamily="34" charset="0"/>
                <a:cs typeface="Arial" panose="020B0604020202020204" pitchFamily="34" charset="0"/>
              </a:rPr>
              <a:t>  material</a:t>
            </a:r>
          </a:p>
          <a:p>
            <a:pPr marL="1428750" lvl="2"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 Mail to Student</a:t>
            </a:r>
          </a:p>
          <a:p>
            <a:pPr marL="1428750" lvl="2"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 Provide in Person</a:t>
            </a:r>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5" name="Picture 4" descr="&lt;strong&gt;Manila&lt;/strong&gt; paper - Wikipedia, the free encyclo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2667000"/>
            <a:ext cx="1905000" cy="1428750"/>
          </a:xfrm>
          <a:prstGeom prst="rect">
            <a:avLst/>
          </a:prstGeom>
          <a:ln>
            <a:solidFill>
              <a:srgbClr val="002060"/>
            </a:solidFill>
          </a:ln>
        </p:spPr>
      </p:pic>
      <p:pic>
        <p:nvPicPr>
          <p:cNvPr id="6" name="Picture 5" descr="USA &lt;strong&gt;Forever&lt;/strong&gt; &lt;strong&gt;Stamp&lt;/strong&gt; | Free SV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4572000"/>
            <a:ext cx="2057400" cy="2057400"/>
          </a:xfrm>
          <a:prstGeom prst="rect">
            <a:avLst/>
          </a:prstGeom>
          <a:ln>
            <a:solidFill>
              <a:srgbClr val="002060"/>
            </a:solidFill>
          </a:ln>
        </p:spPr>
      </p:pic>
      <p:pic>
        <p:nvPicPr>
          <p:cNvPr id="7" name="Picture 6"/>
          <p:cNvPicPr>
            <a:picLocks noChangeAspect="1"/>
          </p:cNvPicPr>
          <p:nvPr/>
        </p:nvPicPr>
        <p:blipFill>
          <a:blip r:embed="rId5"/>
          <a:stretch>
            <a:fillRect/>
          </a:stretch>
        </p:blipFill>
        <p:spPr>
          <a:xfrm>
            <a:off x="3048000" y="5181600"/>
            <a:ext cx="1659636" cy="1371600"/>
          </a:xfrm>
          <a:prstGeom prst="rect">
            <a:avLst/>
          </a:prstGeom>
          <a:ln>
            <a:solidFill>
              <a:srgbClr val="002060"/>
            </a:solidFill>
          </a:ln>
        </p:spPr>
      </p:pic>
      <p:pic>
        <p:nvPicPr>
          <p:cNvPr id="8" name="Picture 7"/>
          <p:cNvPicPr>
            <a:picLocks noChangeAspect="1"/>
          </p:cNvPicPr>
          <p:nvPr/>
        </p:nvPicPr>
        <p:blipFill>
          <a:blip r:embed="rId6"/>
          <a:stretch>
            <a:fillRect/>
          </a:stretch>
        </p:blipFill>
        <p:spPr>
          <a:xfrm>
            <a:off x="8229601" y="4191000"/>
            <a:ext cx="2290675" cy="2667000"/>
          </a:xfrm>
          <a:prstGeom prst="rect">
            <a:avLst/>
          </a:prstGeom>
          <a:ln>
            <a:solidFill>
              <a:srgbClr val="002060"/>
            </a:solidFill>
          </a:ln>
        </p:spPr>
      </p:pic>
      <p:sp>
        <p:nvSpPr>
          <p:cNvPr id="2" name="Slide Number Placeholder 1">
            <a:extLst>
              <a:ext uri="{FF2B5EF4-FFF2-40B4-BE49-F238E27FC236}">
                <a16:creationId xmlns:a16="http://schemas.microsoft.com/office/drawing/2014/main" id="{768B2B31-DA96-7A85-D0E0-378A4B4D6AA2}"/>
              </a:ext>
            </a:extLst>
          </p:cNvPr>
          <p:cNvSpPr>
            <a:spLocks noGrp="1"/>
          </p:cNvSpPr>
          <p:nvPr>
            <p:ph type="sldNum" sz="quarter" idx="12"/>
          </p:nvPr>
        </p:nvSpPr>
        <p:spPr/>
        <p:txBody>
          <a:bodyPr/>
          <a:lstStyle/>
          <a:p>
            <a:fld id="{AEF3B4D0-86E3-4A85-8625-C4A58CEE2E59}" type="slidenum">
              <a:rPr lang="en-US" smtClean="0"/>
              <a:t>10</a:t>
            </a:fld>
            <a:endParaRPr lang="en-US"/>
          </a:p>
        </p:txBody>
      </p:sp>
    </p:spTree>
    <p:extLst>
      <p:ext uri="{BB962C8B-B14F-4D97-AF65-F5344CB8AC3E}">
        <p14:creationId xmlns:p14="http://schemas.microsoft.com/office/powerpoint/2010/main" val="2088040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2971800" y="152400"/>
            <a:ext cx="7391400" cy="1447800"/>
          </a:xfrm>
        </p:spPr>
        <p:txBody>
          <a:bodyPr/>
          <a:lstStyle/>
          <a:p>
            <a:r>
              <a:rPr lang="en-US" altLang="en-US" b="1" dirty="0">
                <a:solidFill>
                  <a:srgbClr val="002060"/>
                </a:solidFill>
                <a:latin typeface="Arial" panose="020B0604020202020204" pitchFamily="34" charset="0"/>
                <a:cs typeface="Arial" panose="020B0604020202020204" pitchFamily="34" charset="0"/>
              </a:rPr>
              <a:t>Simplifying the Job with a Checklist - continued</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761893" y="1752600"/>
            <a:ext cx="9305935" cy="4876800"/>
          </a:xfrm>
        </p:spPr>
        <p:txBody>
          <a:bodyPr/>
          <a:lstStyle/>
          <a:p>
            <a:pPr marL="285750" indent="-285750" algn="l">
              <a:buFont typeface="Arial" panose="020B0604020202020204" pitchFamily="34" charset="0"/>
              <a:buChar char="•"/>
            </a:pPr>
            <a:r>
              <a:rPr lang="en-US" altLang="en-US" b="1" dirty="0">
                <a:solidFill>
                  <a:srgbClr val="002060"/>
                </a:solidFill>
              </a:rPr>
              <a:t>Prior to the Class</a:t>
            </a:r>
          </a:p>
          <a:p>
            <a:pPr marL="1028700" lvl="1"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 Preparing for the Class</a:t>
            </a:r>
          </a:p>
          <a:p>
            <a:pPr marL="1428750" lvl="2"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 Line up instructors</a:t>
            </a:r>
          </a:p>
          <a:p>
            <a:pPr marL="1428750" lvl="2"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 Make sure presentation materials and</a:t>
            </a:r>
            <a:br>
              <a:rPr lang="en-US" altLang="en-US" sz="3200" b="1" dirty="0">
                <a:solidFill>
                  <a:srgbClr val="002060"/>
                </a:solidFill>
                <a:latin typeface="Arial" panose="020B0604020202020204" pitchFamily="34" charset="0"/>
                <a:cs typeface="Arial" panose="020B0604020202020204" pitchFamily="34" charset="0"/>
              </a:rPr>
            </a:br>
            <a:r>
              <a:rPr lang="en-US" altLang="en-US" sz="3200" b="1" dirty="0">
                <a:solidFill>
                  <a:srgbClr val="002060"/>
                </a:solidFill>
                <a:latin typeface="Arial" panose="020B0604020202020204" pitchFamily="34" charset="0"/>
                <a:cs typeface="Arial" panose="020B0604020202020204" pitchFamily="34" charset="0"/>
              </a:rPr>
              <a:t>  examinations are current</a:t>
            </a:r>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2" name="Picture 1"/>
          <p:cNvPicPr>
            <a:picLocks noChangeAspect="1"/>
          </p:cNvPicPr>
          <p:nvPr/>
        </p:nvPicPr>
        <p:blipFill>
          <a:blip r:embed="rId3"/>
          <a:stretch>
            <a:fillRect/>
          </a:stretch>
        </p:blipFill>
        <p:spPr>
          <a:xfrm>
            <a:off x="7524971" y="4515119"/>
            <a:ext cx="3542857" cy="2152381"/>
          </a:xfrm>
          <a:prstGeom prst="rect">
            <a:avLst/>
          </a:prstGeom>
          <a:ln>
            <a:solidFill>
              <a:srgbClr val="002060"/>
            </a:solidFill>
          </a:ln>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71800" y="4495800"/>
            <a:ext cx="2895600" cy="2171700"/>
          </a:xfrm>
          <a:prstGeom prst="rect">
            <a:avLst/>
          </a:prstGeom>
          <a:ln>
            <a:solidFill>
              <a:srgbClr val="002060"/>
            </a:solidFill>
          </a:ln>
        </p:spPr>
      </p:pic>
      <p:sp>
        <p:nvSpPr>
          <p:cNvPr id="4" name="Slide Number Placeholder 3">
            <a:extLst>
              <a:ext uri="{FF2B5EF4-FFF2-40B4-BE49-F238E27FC236}">
                <a16:creationId xmlns:a16="http://schemas.microsoft.com/office/drawing/2014/main" id="{401D9B16-D42B-6C7A-B3CD-5840BF383B77}"/>
              </a:ext>
            </a:extLst>
          </p:cNvPr>
          <p:cNvSpPr>
            <a:spLocks noGrp="1"/>
          </p:cNvSpPr>
          <p:nvPr>
            <p:ph type="sldNum" sz="quarter" idx="12"/>
          </p:nvPr>
        </p:nvSpPr>
        <p:spPr/>
        <p:txBody>
          <a:bodyPr/>
          <a:lstStyle/>
          <a:p>
            <a:fld id="{AEF3B4D0-86E3-4A85-8625-C4A58CEE2E59}" type="slidenum">
              <a:rPr lang="en-US" smtClean="0"/>
              <a:t>11</a:t>
            </a:fld>
            <a:endParaRPr lang="en-US"/>
          </a:p>
        </p:txBody>
      </p:sp>
    </p:spTree>
    <p:extLst>
      <p:ext uri="{BB962C8B-B14F-4D97-AF65-F5344CB8AC3E}">
        <p14:creationId xmlns:p14="http://schemas.microsoft.com/office/powerpoint/2010/main" val="3086836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2971800" y="152400"/>
            <a:ext cx="7391400" cy="1447800"/>
          </a:xfrm>
        </p:spPr>
        <p:txBody>
          <a:bodyPr/>
          <a:lstStyle/>
          <a:p>
            <a:r>
              <a:rPr lang="en-US" altLang="en-US" b="1" dirty="0">
                <a:solidFill>
                  <a:srgbClr val="002060"/>
                </a:solidFill>
                <a:latin typeface="Arial" panose="020B0604020202020204" pitchFamily="34" charset="0"/>
                <a:cs typeface="Arial" panose="020B0604020202020204" pitchFamily="34" charset="0"/>
              </a:rPr>
              <a:t>Simplifying the Job with a Checklist</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2978624" y="2362200"/>
            <a:ext cx="7384576" cy="43434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sp>
        <p:nvSpPr>
          <p:cNvPr id="5" name="TextBox 4">
            <a:extLst>
              <a:ext uri="{FF2B5EF4-FFF2-40B4-BE49-F238E27FC236}">
                <a16:creationId xmlns:a16="http://schemas.microsoft.com/office/drawing/2014/main" id="{69B605EC-D6EF-416C-821A-6F241DAC2094}"/>
              </a:ext>
            </a:extLst>
          </p:cNvPr>
          <p:cNvSpPr txBox="1"/>
          <p:nvPr/>
        </p:nvSpPr>
        <p:spPr>
          <a:xfrm>
            <a:off x="2137670" y="1908329"/>
            <a:ext cx="7920730" cy="2948499"/>
          </a:xfrm>
          <a:prstGeom prst="rect">
            <a:avLst/>
          </a:prstGeom>
          <a:noFill/>
        </p:spPr>
        <p:txBody>
          <a:bodyPr wrap="square">
            <a:spAutoFit/>
          </a:bodyPr>
          <a:lstStyle/>
          <a:p>
            <a:pPr marL="342900" indent="-342900">
              <a:spcBef>
                <a:spcPct val="20000"/>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Conducting the class in person?</a:t>
            </a:r>
          </a:p>
          <a:p>
            <a:pPr marL="800100" lvl="1" indent="-342900">
              <a:spcBef>
                <a:spcPct val="20000"/>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Check Equipment</a:t>
            </a:r>
          </a:p>
          <a:p>
            <a:pPr marL="800100" lvl="1" indent="-342900">
              <a:spcBef>
                <a:spcPct val="20000"/>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Check Presentation Materials</a:t>
            </a:r>
          </a:p>
          <a:p>
            <a:pPr marL="800100" lvl="1" indent="-342900">
              <a:spcBef>
                <a:spcPct val="20000"/>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Conduct Sound Check</a:t>
            </a:r>
          </a:p>
          <a:p>
            <a:pPr marL="800100" lvl="1" indent="-342900">
              <a:spcBef>
                <a:spcPct val="20000"/>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Use Safety Checklist</a:t>
            </a:r>
            <a:endParaRPr lang="en-US" sz="3200" dirty="0">
              <a:solidFill>
                <a:srgbClr val="002060"/>
              </a:solidFill>
            </a:endParaRPr>
          </a:p>
        </p:txBody>
      </p:sp>
      <p:pic>
        <p:nvPicPr>
          <p:cNvPr id="4" name="Picture 3">
            <a:extLst>
              <a:ext uri="{FF2B5EF4-FFF2-40B4-BE49-F238E27FC236}">
                <a16:creationId xmlns:a16="http://schemas.microsoft.com/office/drawing/2014/main" id="{31494CE8-0BEE-4514-B921-5DDC75B0A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0282" y="4237463"/>
            <a:ext cx="4005505" cy="2382195"/>
          </a:xfrm>
          <a:prstGeom prst="rect">
            <a:avLst/>
          </a:prstGeom>
          <a:ln>
            <a:solidFill>
              <a:srgbClr val="002060"/>
            </a:solidFill>
          </a:ln>
        </p:spPr>
      </p:pic>
      <p:sp>
        <p:nvSpPr>
          <p:cNvPr id="2" name="Slide Number Placeholder 1">
            <a:extLst>
              <a:ext uri="{FF2B5EF4-FFF2-40B4-BE49-F238E27FC236}">
                <a16:creationId xmlns:a16="http://schemas.microsoft.com/office/drawing/2014/main" id="{E0E9DE91-4ECC-5B77-D4B9-9E1D1449B50D}"/>
              </a:ext>
            </a:extLst>
          </p:cNvPr>
          <p:cNvSpPr>
            <a:spLocks noGrp="1"/>
          </p:cNvSpPr>
          <p:nvPr>
            <p:ph type="sldNum" sz="quarter" idx="12"/>
          </p:nvPr>
        </p:nvSpPr>
        <p:spPr/>
        <p:txBody>
          <a:bodyPr/>
          <a:lstStyle/>
          <a:p>
            <a:fld id="{AEF3B4D0-86E3-4A85-8625-C4A58CEE2E59}" type="slidenum">
              <a:rPr lang="en-US" smtClean="0"/>
              <a:t>12</a:t>
            </a:fld>
            <a:endParaRPr lang="en-US"/>
          </a:p>
        </p:txBody>
      </p:sp>
    </p:spTree>
    <p:extLst>
      <p:ext uri="{BB962C8B-B14F-4D97-AF65-F5344CB8AC3E}">
        <p14:creationId xmlns:p14="http://schemas.microsoft.com/office/powerpoint/2010/main" val="426649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2971800" y="152400"/>
            <a:ext cx="7391400" cy="1447800"/>
          </a:xfrm>
        </p:spPr>
        <p:txBody>
          <a:bodyPr/>
          <a:lstStyle/>
          <a:p>
            <a:r>
              <a:rPr lang="en-US" altLang="en-US" b="1" dirty="0">
                <a:solidFill>
                  <a:srgbClr val="002060"/>
                </a:solidFill>
                <a:latin typeface="Arial" panose="020B0604020202020204" pitchFamily="34" charset="0"/>
                <a:cs typeface="Arial" panose="020B0604020202020204" pitchFamily="34" charset="0"/>
              </a:rPr>
              <a:t>Simplifying the Job with a Checklist</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2978624" y="2362200"/>
            <a:ext cx="7384576" cy="43434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sp>
        <p:nvSpPr>
          <p:cNvPr id="5" name="TextBox 4">
            <a:extLst>
              <a:ext uri="{FF2B5EF4-FFF2-40B4-BE49-F238E27FC236}">
                <a16:creationId xmlns:a16="http://schemas.microsoft.com/office/drawing/2014/main" id="{69B605EC-D6EF-416C-821A-6F241DAC2094}"/>
              </a:ext>
            </a:extLst>
          </p:cNvPr>
          <p:cNvSpPr txBox="1"/>
          <p:nvPr/>
        </p:nvSpPr>
        <p:spPr>
          <a:xfrm>
            <a:off x="1371600" y="1908329"/>
            <a:ext cx="9832554" cy="4622804"/>
          </a:xfrm>
          <a:prstGeom prst="rect">
            <a:avLst/>
          </a:prstGeom>
          <a:noFill/>
        </p:spPr>
        <p:txBody>
          <a:bodyPr wrap="square">
            <a:spAutoFit/>
          </a:bodyPr>
          <a:lstStyle/>
          <a:p>
            <a:pPr marL="342900" indent="-342900">
              <a:spcBef>
                <a:spcPct val="20000"/>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Conducting the class virtually?</a:t>
            </a:r>
          </a:p>
          <a:p>
            <a:pPr marL="800100" lvl="1" indent="-342900">
              <a:spcBef>
                <a:spcPct val="20000"/>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Check Presentation Materials</a:t>
            </a:r>
          </a:p>
          <a:p>
            <a:pPr marL="800100" lvl="1" indent="-342900">
              <a:spcBef>
                <a:spcPct val="20000"/>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Check Platform</a:t>
            </a:r>
          </a:p>
          <a:p>
            <a:pPr marL="1257300" lvl="2" indent="-342900">
              <a:spcBef>
                <a:spcPct val="20000"/>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Invitation Links</a:t>
            </a:r>
          </a:p>
          <a:p>
            <a:pPr marL="1257300" lvl="2" indent="-342900">
              <a:spcBef>
                <a:spcPct val="20000"/>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Sound check – built in mic</a:t>
            </a:r>
            <a:br>
              <a:rPr lang="en-US" sz="3200" b="1" dirty="0">
                <a:solidFill>
                  <a:srgbClr val="002060"/>
                </a:solidFill>
                <a:latin typeface="Arial" panose="020B0604020202020204" pitchFamily="34" charset="0"/>
                <a:cs typeface="Arial" panose="020B0604020202020204" pitchFamily="34" charset="0"/>
              </a:rPr>
            </a:br>
            <a:r>
              <a:rPr lang="en-US" sz="3200" b="1" dirty="0">
                <a:solidFill>
                  <a:srgbClr val="002060"/>
                </a:solidFill>
                <a:latin typeface="Arial" panose="020B0604020202020204" pitchFamily="34" charset="0"/>
                <a:cs typeface="Arial" panose="020B0604020202020204" pitchFamily="34" charset="0"/>
              </a:rPr>
              <a:t>or headsets</a:t>
            </a:r>
          </a:p>
          <a:p>
            <a:pPr marL="1257300" lvl="2" indent="-342900">
              <a:spcBef>
                <a:spcPct val="20000"/>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Assign co-hosts</a:t>
            </a:r>
          </a:p>
          <a:p>
            <a:pPr marL="800100" lvl="1" indent="-342900">
              <a:spcBef>
                <a:spcPct val="20000"/>
              </a:spcBef>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Practice, Practice, and Practice</a:t>
            </a:r>
            <a:endParaRPr lang="en-US" sz="3200" dirty="0">
              <a:solidFill>
                <a:srgbClr val="002060"/>
              </a:solidFill>
            </a:endParaRPr>
          </a:p>
        </p:txBody>
      </p:sp>
      <p:pic>
        <p:nvPicPr>
          <p:cNvPr id="3" name="Picture 2">
            <a:extLst>
              <a:ext uri="{FF2B5EF4-FFF2-40B4-BE49-F238E27FC236}">
                <a16:creationId xmlns:a16="http://schemas.microsoft.com/office/drawing/2014/main" id="{7027D7F8-4159-4FC8-B25E-46BD13ADB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9545" y="3082473"/>
            <a:ext cx="3784826" cy="2099733"/>
          </a:xfrm>
          <a:prstGeom prst="rect">
            <a:avLst/>
          </a:prstGeom>
        </p:spPr>
      </p:pic>
      <p:sp>
        <p:nvSpPr>
          <p:cNvPr id="2" name="Slide Number Placeholder 1">
            <a:extLst>
              <a:ext uri="{FF2B5EF4-FFF2-40B4-BE49-F238E27FC236}">
                <a16:creationId xmlns:a16="http://schemas.microsoft.com/office/drawing/2014/main" id="{1891646B-F98D-B3D6-EB23-6B672F786141}"/>
              </a:ext>
            </a:extLst>
          </p:cNvPr>
          <p:cNvSpPr>
            <a:spLocks noGrp="1"/>
          </p:cNvSpPr>
          <p:nvPr>
            <p:ph type="sldNum" sz="quarter" idx="12"/>
          </p:nvPr>
        </p:nvSpPr>
        <p:spPr/>
        <p:txBody>
          <a:bodyPr/>
          <a:lstStyle/>
          <a:p>
            <a:fld id="{AEF3B4D0-86E3-4A85-8625-C4A58CEE2E59}" type="slidenum">
              <a:rPr lang="en-US" smtClean="0"/>
              <a:t>13</a:t>
            </a:fld>
            <a:endParaRPr lang="en-US"/>
          </a:p>
        </p:txBody>
      </p:sp>
    </p:spTree>
    <p:extLst>
      <p:ext uri="{BB962C8B-B14F-4D97-AF65-F5344CB8AC3E}">
        <p14:creationId xmlns:p14="http://schemas.microsoft.com/office/powerpoint/2010/main" val="4203393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2971800" y="152400"/>
            <a:ext cx="7391400" cy="1447800"/>
          </a:xfrm>
        </p:spPr>
        <p:txBody>
          <a:bodyPr/>
          <a:lstStyle/>
          <a:p>
            <a:r>
              <a:rPr lang="en-US" altLang="en-US" b="1" dirty="0">
                <a:solidFill>
                  <a:srgbClr val="002060"/>
                </a:solidFill>
                <a:latin typeface="Arial" panose="020B0604020202020204" pitchFamily="34" charset="0"/>
                <a:cs typeface="Arial" panose="020B0604020202020204" pitchFamily="34" charset="0"/>
              </a:rPr>
              <a:t>Simplifying the Job with a Checklist</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2978624" y="2362200"/>
            <a:ext cx="7384576" cy="43434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sp>
        <p:nvSpPr>
          <p:cNvPr id="2" name="TextBox 1">
            <a:extLst>
              <a:ext uri="{FF2B5EF4-FFF2-40B4-BE49-F238E27FC236}">
                <a16:creationId xmlns:a16="http://schemas.microsoft.com/office/drawing/2014/main" id="{D5CF0FD5-6123-41E3-91A9-FC485C7E63A5}"/>
              </a:ext>
            </a:extLst>
          </p:cNvPr>
          <p:cNvSpPr txBox="1"/>
          <p:nvPr/>
        </p:nvSpPr>
        <p:spPr>
          <a:xfrm>
            <a:off x="1550020" y="1981200"/>
            <a:ext cx="7527073" cy="4031873"/>
          </a:xfrm>
          <a:prstGeom prst="rect">
            <a:avLst/>
          </a:prstGeom>
          <a:noFill/>
        </p:spPr>
        <p:txBody>
          <a:bodyPr wrap="square" rtlCol="0">
            <a:spAutoFit/>
          </a:bodyPr>
          <a:lstStyle/>
          <a:p>
            <a:pPr marL="342900"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Conduct the class</a:t>
            </a:r>
          </a:p>
          <a:p>
            <a:pPr marL="800100" lvl="1"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Don’t read the slides to the students</a:t>
            </a:r>
          </a:p>
          <a:p>
            <a:pPr marL="800100" lvl="1"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Face the students – not the screen</a:t>
            </a:r>
          </a:p>
          <a:p>
            <a:pPr marL="800100" lvl="1"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Watch class schedule</a:t>
            </a:r>
          </a:p>
          <a:p>
            <a:pPr marL="800100" lvl="1"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Have a second instructor or aide to note questions from students</a:t>
            </a:r>
          </a:p>
        </p:txBody>
      </p:sp>
      <p:pic>
        <p:nvPicPr>
          <p:cNvPr id="4" name="Picture 3">
            <a:extLst>
              <a:ext uri="{FF2B5EF4-FFF2-40B4-BE49-F238E27FC236}">
                <a16:creationId xmlns:a16="http://schemas.microsoft.com/office/drawing/2014/main" id="{9C8A8237-F6E1-4C0D-9402-9C1FD67E5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0380" y="1259742"/>
            <a:ext cx="2743200" cy="2057400"/>
          </a:xfrm>
          <a:prstGeom prst="rect">
            <a:avLst/>
          </a:prstGeom>
          <a:ln>
            <a:solidFill>
              <a:srgbClr val="002060"/>
            </a:solidFill>
          </a:ln>
        </p:spPr>
      </p:pic>
      <p:pic>
        <p:nvPicPr>
          <p:cNvPr id="6" name="Picture 5">
            <a:extLst>
              <a:ext uri="{FF2B5EF4-FFF2-40B4-BE49-F238E27FC236}">
                <a16:creationId xmlns:a16="http://schemas.microsoft.com/office/drawing/2014/main" id="{478B2202-F92F-49E1-B896-9F0A4592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5997" y="3954096"/>
            <a:ext cx="2819400" cy="2114550"/>
          </a:xfrm>
          <a:prstGeom prst="rect">
            <a:avLst/>
          </a:prstGeom>
          <a:ln>
            <a:solidFill>
              <a:srgbClr val="002060"/>
            </a:solidFill>
          </a:ln>
        </p:spPr>
      </p:pic>
      <p:sp>
        <p:nvSpPr>
          <p:cNvPr id="3" name="Slide Number Placeholder 2">
            <a:extLst>
              <a:ext uri="{FF2B5EF4-FFF2-40B4-BE49-F238E27FC236}">
                <a16:creationId xmlns:a16="http://schemas.microsoft.com/office/drawing/2014/main" id="{8E4B17FE-BE93-2820-D40F-49D433529897}"/>
              </a:ext>
            </a:extLst>
          </p:cNvPr>
          <p:cNvSpPr>
            <a:spLocks noGrp="1"/>
          </p:cNvSpPr>
          <p:nvPr>
            <p:ph type="sldNum" sz="quarter" idx="12"/>
          </p:nvPr>
        </p:nvSpPr>
        <p:spPr/>
        <p:txBody>
          <a:bodyPr/>
          <a:lstStyle/>
          <a:p>
            <a:fld id="{AEF3B4D0-86E3-4A85-8625-C4A58CEE2E59}" type="slidenum">
              <a:rPr lang="en-US" smtClean="0"/>
              <a:t>14</a:t>
            </a:fld>
            <a:endParaRPr lang="en-US"/>
          </a:p>
        </p:txBody>
      </p:sp>
    </p:spTree>
    <p:extLst>
      <p:ext uri="{BB962C8B-B14F-4D97-AF65-F5344CB8AC3E}">
        <p14:creationId xmlns:p14="http://schemas.microsoft.com/office/powerpoint/2010/main" val="503809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2971800" y="152400"/>
            <a:ext cx="7391400" cy="1447800"/>
          </a:xfrm>
        </p:spPr>
        <p:txBody>
          <a:bodyPr/>
          <a:lstStyle/>
          <a:p>
            <a:r>
              <a:rPr lang="en-US" altLang="en-US" b="1" dirty="0">
                <a:solidFill>
                  <a:srgbClr val="002060"/>
                </a:solidFill>
                <a:latin typeface="Arial" panose="020B0604020202020204" pitchFamily="34" charset="0"/>
                <a:cs typeface="Arial" panose="020B0604020202020204" pitchFamily="34" charset="0"/>
              </a:rPr>
              <a:t>Simplifying the Job with a Checklist</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2978624" y="2362200"/>
            <a:ext cx="7384576" cy="43434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sp>
        <p:nvSpPr>
          <p:cNvPr id="2" name="TextBox 1">
            <a:extLst>
              <a:ext uri="{FF2B5EF4-FFF2-40B4-BE49-F238E27FC236}">
                <a16:creationId xmlns:a16="http://schemas.microsoft.com/office/drawing/2014/main" id="{D5CF0FD5-6123-41E3-91A9-FC485C7E63A5}"/>
              </a:ext>
            </a:extLst>
          </p:cNvPr>
          <p:cNvSpPr txBox="1"/>
          <p:nvPr/>
        </p:nvSpPr>
        <p:spPr>
          <a:xfrm>
            <a:off x="1382751" y="1752600"/>
            <a:ext cx="8904249" cy="5016758"/>
          </a:xfrm>
          <a:prstGeom prst="rect">
            <a:avLst/>
          </a:prstGeom>
          <a:noFill/>
        </p:spPr>
        <p:txBody>
          <a:bodyPr wrap="square" rtlCol="0">
            <a:spAutoFit/>
          </a:bodyPr>
          <a:lstStyle/>
          <a:p>
            <a:pPr marL="342900"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The last class</a:t>
            </a:r>
          </a:p>
          <a:p>
            <a:pPr marL="800100" lvl="1"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Consider offering a review</a:t>
            </a:r>
          </a:p>
          <a:p>
            <a:pPr marL="800100" lvl="1"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Explain the examination</a:t>
            </a:r>
          </a:p>
          <a:p>
            <a:pPr marL="1257300" lvl="2"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Passing grade</a:t>
            </a:r>
          </a:p>
          <a:p>
            <a:pPr marL="1257300" lvl="2"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Multiple choice</a:t>
            </a:r>
          </a:p>
          <a:p>
            <a:pPr marL="1257300" lvl="2"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If the student needs help</a:t>
            </a:r>
          </a:p>
          <a:p>
            <a:pPr marL="800100" lvl="1"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Mark the examination</a:t>
            </a:r>
          </a:p>
          <a:p>
            <a:pPr marL="800100" lvl="1"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Celebrate 100%?</a:t>
            </a:r>
          </a:p>
          <a:p>
            <a:pPr marL="800100" lvl="1"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Class photo – get the OK to publish</a:t>
            </a:r>
          </a:p>
          <a:p>
            <a:pPr marL="800100" lvl="1"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Course evaluation</a:t>
            </a:r>
          </a:p>
        </p:txBody>
      </p:sp>
      <p:pic>
        <p:nvPicPr>
          <p:cNvPr id="5" name="Picture 4">
            <a:extLst>
              <a:ext uri="{FF2B5EF4-FFF2-40B4-BE49-F238E27FC236}">
                <a16:creationId xmlns:a16="http://schemas.microsoft.com/office/drawing/2014/main" id="{5E27D505-2C70-4F66-9ACC-AE2B8F3AB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0205" y="2362200"/>
            <a:ext cx="3897971" cy="2923478"/>
          </a:xfrm>
          <a:prstGeom prst="rect">
            <a:avLst/>
          </a:prstGeom>
          <a:ln>
            <a:solidFill>
              <a:srgbClr val="002060"/>
            </a:solidFill>
          </a:ln>
        </p:spPr>
      </p:pic>
      <p:sp>
        <p:nvSpPr>
          <p:cNvPr id="3" name="Slide Number Placeholder 2">
            <a:extLst>
              <a:ext uri="{FF2B5EF4-FFF2-40B4-BE49-F238E27FC236}">
                <a16:creationId xmlns:a16="http://schemas.microsoft.com/office/drawing/2014/main" id="{547A2594-F63E-705B-E3D1-9CA92F2BD7D5}"/>
              </a:ext>
            </a:extLst>
          </p:cNvPr>
          <p:cNvSpPr>
            <a:spLocks noGrp="1"/>
          </p:cNvSpPr>
          <p:nvPr>
            <p:ph type="sldNum" sz="quarter" idx="12"/>
          </p:nvPr>
        </p:nvSpPr>
        <p:spPr/>
        <p:txBody>
          <a:bodyPr/>
          <a:lstStyle/>
          <a:p>
            <a:fld id="{AEF3B4D0-86E3-4A85-8625-C4A58CEE2E59}" type="slidenum">
              <a:rPr lang="en-US" smtClean="0"/>
              <a:t>15</a:t>
            </a:fld>
            <a:endParaRPr lang="en-US"/>
          </a:p>
        </p:txBody>
      </p:sp>
    </p:spTree>
    <p:extLst>
      <p:ext uri="{BB962C8B-B14F-4D97-AF65-F5344CB8AC3E}">
        <p14:creationId xmlns:p14="http://schemas.microsoft.com/office/powerpoint/2010/main" val="3898376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2971800" y="152400"/>
            <a:ext cx="7391400" cy="1447800"/>
          </a:xfrm>
        </p:spPr>
        <p:txBody>
          <a:bodyPr/>
          <a:lstStyle/>
          <a:p>
            <a:r>
              <a:rPr lang="en-US" altLang="en-US" b="1" dirty="0">
                <a:solidFill>
                  <a:srgbClr val="002060"/>
                </a:solidFill>
                <a:latin typeface="Arial" panose="020B0604020202020204" pitchFamily="34" charset="0"/>
                <a:cs typeface="Arial" panose="020B0604020202020204" pitchFamily="34" charset="0"/>
              </a:rPr>
              <a:t>Simplifying the Job with a Checklist</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2978624" y="1752600"/>
            <a:ext cx="7384576" cy="49530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sp>
        <p:nvSpPr>
          <p:cNvPr id="2" name="TextBox 1">
            <a:extLst>
              <a:ext uri="{FF2B5EF4-FFF2-40B4-BE49-F238E27FC236}">
                <a16:creationId xmlns:a16="http://schemas.microsoft.com/office/drawing/2014/main" id="{D5CF0FD5-6123-41E3-91A9-FC485C7E63A5}"/>
              </a:ext>
            </a:extLst>
          </p:cNvPr>
          <p:cNvSpPr txBox="1"/>
          <p:nvPr/>
        </p:nvSpPr>
        <p:spPr>
          <a:xfrm>
            <a:off x="1657350" y="1752600"/>
            <a:ext cx="6724650" cy="3046988"/>
          </a:xfrm>
          <a:prstGeom prst="rect">
            <a:avLst/>
          </a:prstGeom>
          <a:noFill/>
        </p:spPr>
        <p:txBody>
          <a:bodyPr wrap="square" rtlCol="0">
            <a:spAutoFit/>
          </a:bodyPr>
          <a:lstStyle/>
          <a:p>
            <a:pPr marL="342900"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After the class</a:t>
            </a:r>
          </a:p>
          <a:p>
            <a:pPr marL="800100" lvl="1"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Send graduates’ information to state authority if required</a:t>
            </a:r>
          </a:p>
          <a:p>
            <a:pPr marL="800100" lvl="1"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Enter data into AUXDATA II</a:t>
            </a:r>
          </a:p>
          <a:p>
            <a:pPr marL="800100" lvl="1"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Review student evaluations</a:t>
            </a:r>
          </a:p>
          <a:p>
            <a:pPr marL="800100" lvl="1" indent="-342900">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Debrief instructors</a:t>
            </a:r>
          </a:p>
        </p:txBody>
      </p:sp>
      <p:pic>
        <p:nvPicPr>
          <p:cNvPr id="7" name="Picture 6">
            <a:extLst>
              <a:ext uri="{FF2B5EF4-FFF2-40B4-BE49-F238E27FC236}">
                <a16:creationId xmlns:a16="http://schemas.microsoft.com/office/drawing/2014/main" id="{D9A2E5DA-012E-4CC4-9EFD-E4A74EFAE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9350" y="985025"/>
            <a:ext cx="2000250" cy="2667000"/>
          </a:xfrm>
          <a:prstGeom prst="rect">
            <a:avLst/>
          </a:prstGeom>
          <a:ln>
            <a:solidFill>
              <a:srgbClr val="002060"/>
            </a:solidFill>
          </a:ln>
        </p:spPr>
      </p:pic>
      <p:pic>
        <p:nvPicPr>
          <p:cNvPr id="9" name="Picture 8">
            <a:extLst>
              <a:ext uri="{FF2B5EF4-FFF2-40B4-BE49-F238E27FC236}">
                <a16:creationId xmlns:a16="http://schemas.microsoft.com/office/drawing/2014/main" id="{0C24E95F-DF6B-4E2D-8D6A-C12A64763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26837">
            <a:off x="8146439" y="3458953"/>
            <a:ext cx="2561726" cy="3315175"/>
          </a:xfrm>
          <a:prstGeom prst="rect">
            <a:avLst/>
          </a:prstGeom>
          <a:ln>
            <a:solidFill>
              <a:srgbClr val="002060"/>
            </a:solidFill>
          </a:ln>
        </p:spPr>
      </p:pic>
      <p:sp>
        <p:nvSpPr>
          <p:cNvPr id="3" name="Slide Number Placeholder 2">
            <a:extLst>
              <a:ext uri="{FF2B5EF4-FFF2-40B4-BE49-F238E27FC236}">
                <a16:creationId xmlns:a16="http://schemas.microsoft.com/office/drawing/2014/main" id="{1D5A2915-4756-8432-010D-54C5D3C61EB3}"/>
              </a:ext>
            </a:extLst>
          </p:cNvPr>
          <p:cNvSpPr>
            <a:spLocks noGrp="1"/>
          </p:cNvSpPr>
          <p:nvPr>
            <p:ph type="sldNum" sz="quarter" idx="12"/>
          </p:nvPr>
        </p:nvSpPr>
        <p:spPr/>
        <p:txBody>
          <a:bodyPr/>
          <a:lstStyle/>
          <a:p>
            <a:fld id="{AEF3B4D0-86E3-4A85-8625-C4A58CEE2E59}" type="slidenum">
              <a:rPr lang="en-US" smtClean="0"/>
              <a:t>16</a:t>
            </a:fld>
            <a:endParaRPr lang="en-US"/>
          </a:p>
        </p:txBody>
      </p:sp>
    </p:spTree>
    <p:extLst>
      <p:ext uri="{BB962C8B-B14F-4D97-AF65-F5344CB8AC3E}">
        <p14:creationId xmlns:p14="http://schemas.microsoft.com/office/powerpoint/2010/main" val="2191751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2971800" y="152400"/>
            <a:ext cx="7391400" cy="872067"/>
          </a:xfrm>
        </p:spPr>
        <p:txBody>
          <a:bodyPr/>
          <a:lstStyle/>
          <a:p>
            <a:r>
              <a:rPr lang="en-US" altLang="en-US" b="1" dirty="0">
                <a:solidFill>
                  <a:srgbClr val="002060"/>
                </a:solidFill>
                <a:latin typeface="Arial" panose="020B0604020202020204" pitchFamily="34" charset="0"/>
                <a:cs typeface="Arial" panose="020B0604020202020204" pitchFamily="34" charset="0"/>
              </a:rPr>
              <a:t>Other Items to Know</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215483" y="1371600"/>
            <a:ext cx="7895063" cy="5334000"/>
          </a:xfrm>
        </p:spPr>
        <p:txBody>
          <a:bodyPr>
            <a:normAutofit fontScale="40000" lnSpcReduction="20000"/>
          </a:bodyPr>
          <a:lstStyle/>
          <a:p>
            <a:pPr marL="285750" indent="-285750" algn="l">
              <a:buFont typeface="Arial" panose="020B0604020202020204" pitchFamily="34" charset="0"/>
              <a:buChar char="•"/>
            </a:pPr>
            <a:r>
              <a:rPr lang="en-US" altLang="en-US" sz="8000" b="1" dirty="0">
                <a:solidFill>
                  <a:srgbClr val="002060"/>
                </a:solidFill>
              </a:rPr>
              <a:t>Instructor Awards</a:t>
            </a:r>
          </a:p>
          <a:p>
            <a:pPr marL="285750" indent="-285750" algn="l">
              <a:buFont typeface="Arial" panose="020B0604020202020204" pitchFamily="34" charset="0"/>
              <a:buChar char="•"/>
            </a:pPr>
            <a:endParaRPr lang="en-US" altLang="en-US" sz="8000" b="1" dirty="0">
              <a:solidFill>
                <a:srgbClr val="002060"/>
              </a:solidFill>
            </a:endParaRPr>
          </a:p>
          <a:p>
            <a:pPr marL="1028700" lvl="1" algn="l">
              <a:buFont typeface="Arial" panose="020B0604020202020204" pitchFamily="34" charset="0"/>
              <a:buChar char="•"/>
            </a:pPr>
            <a:r>
              <a:rPr lang="en-US" altLang="en-US" sz="8000" b="1" dirty="0">
                <a:solidFill>
                  <a:srgbClr val="002060"/>
                </a:solidFill>
                <a:latin typeface="Arial" panose="020B0604020202020204" pitchFamily="34" charset="0"/>
                <a:cs typeface="Arial" panose="020B0604020202020204" pitchFamily="34" charset="0"/>
              </a:rPr>
              <a:t> Public Education Performance</a:t>
            </a:r>
            <a:br>
              <a:rPr lang="en-US" altLang="en-US" sz="8000" b="1" dirty="0">
                <a:solidFill>
                  <a:srgbClr val="002060"/>
                </a:solidFill>
                <a:latin typeface="Arial" panose="020B0604020202020204" pitchFamily="34" charset="0"/>
                <a:cs typeface="Arial" panose="020B0604020202020204" pitchFamily="34" charset="0"/>
              </a:rPr>
            </a:br>
            <a:r>
              <a:rPr lang="en-US" altLang="en-US" sz="8000" b="1" dirty="0">
                <a:solidFill>
                  <a:srgbClr val="002060"/>
                </a:solidFill>
                <a:latin typeface="Arial" panose="020B0604020202020204" pitchFamily="34" charset="0"/>
                <a:cs typeface="Arial" panose="020B0604020202020204" pitchFamily="34" charset="0"/>
              </a:rPr>
              <a:t>  Award</a:t>
            </a:r>
          </a:p>
          <a:p>
            <a:pPr marL="1028700" lvl="1" algn="l">
              <a:buFont typeface="Arial" panose="020B0604020202020204" pitchFamily="34" charset="0"/>
              <a:buChar char="•"/>
            </a:pPr>
            <a:endParaRPr lang="en-US" altLang="en-US" sz="8000" b="1" dirty="0">
              <a:solidFill>
                <a:srgbClr val="002060"/>
              </a:solidFill>
              <a:latin typeface="Arial" panose="020B0604020202020204" pitchFamily="34" charset="0"/>
              <a:cs typeface="Arial" panose="020B0604020202020204" pitchFamily="34" charset="0"/>
            </a:endParaRPr>
          </a:p>
          <a:p>
            <a:pPr marL="1028700" lvl="1" algn="l">
              <a:buFont typeface="Arial" panose="020B0604020202020204" pitchFamily="34" charset="0"/>
              <a:buChar char="•"/>
            </a:pPr>
            <a:r>
              <a:rPr lang="en-US" altLang="en-US" sz="8000" b="1" dirty="0">
                <a:solidFill>
                  <a:srgbClr val="002060"/>
                </a:solidFill>
                <a:latin typeface="Arial" panose="020B0604020202020204" pitchFamily="34" charset="0"/>
                <a:cs typeface="Arial" panose="020B0604020202020204" pitchFamily="34" charset="0"/>
              </a:rPr>
              <a:t> Instructor Program Ribbon</a:t>
            </a:r>
          </a:p>
          <a:p>
            <a:pPr marL="1028700" lvl="1" algn="l">
              <a:buFont typeface="Arial" panose="020B0604020202020204" pitchFamily="34" charset="0"/>
              <a:buChar char="•"/>
            </a:pPr>
            <a:endParaRPr lang="en-US" altLang="en-US" sz="8000" b="1" dirty="0">
              <a:solidFill>
                <a:srgbClr val="002060"/>
              </a:solidFill>
              <a:latin typeface="Arial" panose="020B0604020202020204" pitchFamily="34" charset="0"/>
              <a:cs typeface="Arial" panose="020B0604020202020204" pitchFamily="34" charset="0"/>
            </a:endParaRPr>
          </a:p>
          <a:p>
            <a:pPr marL="1028700" lvl="1" algn="l">
              <a:buFont typeface="Arial" panose="020B0604020202020204" pitchFamily="34" charset="0"/>
              <a:buChar char="•"/>
            </a:pPr>
            <a:r>
              <a:rPr lang="en-US" altLang="en-US" sz="8000" b="1" dirty="0">
                <a:solidFill>
                  <a:srgbClr val="002060"/>
                </a:solidFill>
                <a:latin typeface="Arial" panose="020B0604020202020204" pitchFamily="34" charset="0"/>
                <a:cs typeface="Arial" panose="020B0604020202020204" pitchFamily="34" charset="0"/>
              </a:rPr>
              <a:t> Meritorious Team Commendation</a:t>
            </a:r>
          </a:p>
          <a:p>
            <a:pPr marL="1028700" lvl="1" algn="l">
              <a:buFont typeface="Arial" panose="020B0604020202020204" pitchFamily="34" charset="0"/>
              <a:buChar char="•"/>
            </a:pPr>
            <a:endParaRPr lang="en-US" altLang="en-US" sz="8000" b="1" dirty="0">
              <a:solidFill>
                <a:srgbClr val="002060"/>
              </a:solidFill>
              <a:latin typeface="Arial" panose="020B0604020202020204" pitchFamily="34" charset="0"/>
              <a:cs typeface="Arial" panose="020B0604020202020204" pitchFamily="34" charset="0"/>
            </a:endParaRPr>
          </a:p>
          <a:p>
            <a:pPr marL="1028700" lvl="1" algn="l">
              <a:buFont typeface="Arial" panose="020B0604020202020204" pitchFamily="34" charset="0"/>
              <a:buChar char="•"/>
            </a:pPr>
            <a:r>
              <a:rPr lang="en-US" altLang="en-US" sz="8000" b="1" dirty="0">
                <a:solidFill>
                  <a:srgbClr val="002060"/>
                </a:solidFill>
                <a:latin typeface="Arial" panose="020B0604020202020204" pitchFamily="34" charset="0"/>
                <a:cs typeface="Arial" panose="020B0604020202020204" pitchFamily="34" charset="0"/>
              </a:rPr>
              <a:t> COMO Daniel Maxim Award</a:t>
            </a:r>
          </a:p>
          <a:p>
            <a:pPr marL="1028700" lvl="1" algn="l">
              <a:buFont typeface="Arial" panose="020B0604020202020204" pitchFamily="34" charset="0"/>
              <a:buChar char="•"/>
            </a:pPr>
            <a:endParaRPr lang="en-US" altLang="en-US" sz="8000" b="1" dirty="0">
              <a:solidFill>
                <a:srgbClr val="002060"/>
              </a:solidFill>
              <a:latin typeface="Arial" panose="020B0604020202020204" pitchFamily="34" charset="0"/>
              <a:cs typeface="Arial" panose="020B0604020202020204" pitchFamily="34" charset="0"/>
            </a:endParaRPr>
          </a:p>
          <a:p>
            <a:pPr marL="1028700" lvl="1" algn="l">
              <a:buFont typeface="Arial" panose="020B0604020202020204" pitchFamily="34" charset="0"/>
              <a:buChar char="•"/>
            </a:pPr>
            <a:r>
              <a:rPr lang="en-US" altLang="en-US" sz="8000" b="1" dirty="0">
                <a:solidFill>
                  <a:srgbClr val="002060"/>
                </a:solidFill>
                <a:latin typeface="Arial" panose="020B0604020202020204" pitchFamily="34" charset="0"/>
                <a:cs typeface="Arial" panose="020B0604020202020204" pitchFamily="34" charset="0"/>
              </a:rPr>
              <a:t> Golden Key and Lighthouse</a:t>
            </a:r>
            <a:br>
              <a:rPr lang="en-US" altLang="en-US" sz="8000" b="1" dirty="0">
                <a:solidFill>
                  <a:srgbClr val="002060"/>
                </a:solidFill>
                <a:latin typeface="Arial" panose="020B0604020202020204" pitchFamily="34" charset="0"/>
                <a:cs typeface="Arial" panose="020B0604020202020204" pitchFamily="34" charset="0"/>
              </a:rPr>
            </a:br>
            <a:r>
              <a:rPr lang="en-US" altLang="en-US" sz="8000" b="1" dirty="0">
                <a:solidFill>
                  <a:srgbClr val="002060"/>
                </a:solidFill>
                <a:latin typeface="Arial" panose="020B0604020202020204" pitchFamily="34" charset="0"/>
                <a:cs typeface="Arial" panose="020B0604020202020204" pitchFamily="34" charset="0"/>
              </a:rPr>
              <a:t>  Awards</a:t>
            </a:r>
            <a:r>
              <a:rPr lang="en-US" sz="8000" dirty="0">
                <a:solidFill>
                  <a:srgbClr val="002060"/>
                </a:solidFill>
              </a:rPr>
              <a:t> </a:t>
            </a:r>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3" name="Picture 2">
            <a:extLst>
              <a:ext uri="{FF2B5EF4-FFF2-40B4-BE49-F238E27FC236}">
                <a16:creationId xmlns:a16="http://schemas.microsoft.com/office/drawing/2014/main" id="{9283E2D3-B536-4C58-8BA5-E47945C42173}"/>
              </a:ext>
            </a:extLst>
          </p:cNvPr>
          <p:cNvPicPr>
            <a:picLocks noChangeAspect="1"/>
          </p:cNvPicPr>
          <p:nvPr/>
        </p:nvPicPr>
        <p:blipFill>
          <a:blip r:embed="rId3"/>
          <a:stretch>
            <a:fillRect/>
          </a:stretch>
        </p:blipFill>
        <p:spPr>
          <a:xfrm>
            <a:off x="9481772" y="3908923"/>
            <a:ext cx="2514600" cy="873334"/>
          </a:xfrm>
          <a:prstGeom prst="rect">
            <a:avLst/>
          </a:prstGeom>
        </p:spPr>
      </p:pic>
      <p:pic>
        <p:nvPicPr>
          <p:cNvPr id="5" name="Picture 4">
            <a:extLst>
              <a:ext uri="{FF2B5EF4-FFF2-40B4-BE49-F238E27FC236}">
                <a16:creationId xmlns:a16="http://schemas.microsoft.com/office/drawing/2014/main" id="{55288E91-D17D-4AF2-BF44-96536FEFBE0C}"/>
              </a:ext>
            </a:extLst>
          </p:cNvPr>
          <p:cNvPicPr>
            <a:picLocks noChangeAspect="1"/>
          </p:cNvPicPr>
          <p:nvPr/>
        </p:nvPicPr>
        <p:blipFill>
          <a:blip r:embed="rId4"/>
          <a:stretch>
            <a:fillRect/>
          </a:stretch>
        </p:blipFill>
        <p:spPr>
          <a:xfrm>
            <a:off x="9638818" y="2867175"/>
            <a:ext cx="2281835" cy="676100"/>
          </a:xfrm>
          <a:prstGeom prst="rect">
            <a:avLst/>
          </a:prstGeom>
        </p:spPr>
      </p:pic>
      <p:pic>
        <p:nvPicPr>
          <p:cNvPr id="7" name="Picture 6">
            <a:extLst>
              <a:ext uri="{FF2B5EF4-FFF2-40B4-BE49-F238E27FC236}">
                <a16:creationId xmlns:a16="http://schemas.microsoft.com/office/drawing/2014/main" id="{BD6D3E0E-A2DE-4473-BE15-6B386F6B0DBC}"/>
              </a:ext>
            </a:extLst>
          </p:cNvPr>
          <p:cNvPicPr>
            <a:picLocks noChangeAspect="1"/>
          </p:cNvPicPr>
          <p:nvPr/>
        </p:nvPicPr>
        <p:blipFill>
          <a:blip r:embed="rId5"/>
          <a:stretch>
            <a:fillRect/>
          </a:stretch>
        </p:blipFill>
        <p:spPr>
          <a:xfrm>
            <a:off x="9110546" y="1960640"/>
            <a:ext cx="2895600" cy="643467"/>
          </a:xfrm>
          <a:prstGeom prst="rect">
            <a:avLst/>
          </a:prstGeom>
        </p:spPr>
      </p:pic>
      <p:pic>
        <p:nvPicPr>
          <p:cNvPr id="9" name="Picture 8">
            <a:extLst>
              <a:ext uri="{FF2B5EF4-FFF2-40B4-BE49-F238E27FC236}">
                <a16:creationId xmlns:a16="http://schemas.microsoft.com/office/drawing/2014/main" id="{29848B78-1515-4E8F-ADFF-CD15437009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6713" y="5030585"/>
            <a:ext cx="2429804" cy="1690889"/>
          </a:xfrm>
          <a:prstGeom prst="rect">
            <a:avLst/>
          </a:prstGeom>
          <a:ln>
            <a:solidFill>
              <a:srgbClr val="002060"/>
            </a:solidFill>
          </a:ln>
        </p:spPr>
      </p:pic>
      <p:sp>
        <p:nvSpPr>
          <p:cNvPr id="2" name="Slide Number Placeholder 1">
            <a:extLst>
              <a:ext uri="{FF2B5EF4-FFF2-40B4-BE49-F238E27FC236}">
                <a16:creationId xmlns:a16="http://schemas.microsoft.com/office/drawing/2014/main" id="{9A3B299B-4FCE-3BA3-B049-0A5452E47640}"/>
              </a:ext>
            </a:extLst>
          </p:cNvPr>
          <p:cNvSpPr>
            <a:spLocks noGrp="1"/>
          </p:cNvSpPr>
          <p:nvPr>
            <p:ph type="sldNum" sz="quarter" idx="12"/>
          </p:nvPr>
        </p:nvSpPr>
        <p:spPr/>
        <p:txBody>
          <a:bodyPr/>
          <a:lstStyle/>
          <a:p>
            <a:fld id="{AEF3B4D0-86E3-4A85-8625-C4A58CEE2E59}" type="slidenum">
              <a:rPr lang="en-US" smtClean="0"/>
              <a:t>17</a:t>
            </a:fld>
            <a:endParaRPr lang="en-US"/>
          </a:p>
        </p:txBody>
      </p:sp>
    </p:spTree>
    <p:extLst>
      <p:ext uri="{BB962C8B-B14F-4D97-AF65-F5344CB8AC3E}">
        <p14:creationId xmlns:p14="http://schemas.microsoft.com/office/powerpoint/2010/main" val="2852242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2971800" y="0"/>
            <a:ext cx="7391400" cy="914400"/>
          </a:xfrm>
        </p:spPr>
        <p:txBody>
          <a:bodyPr/>
          <a:lstStyle/>
          <a:p>
            <a:r>
              <a:rPr lang="en-US" altLang="en-US" b="1" dirty="0">
                <a:solidFill>
                  <a:srgbClr val="002060"/>
                </a:solidFill>
                <a:latin typeface="Arial" panose="020B0604020202020204" pitchFamily="34" charset="0"/>
                <a:cs typeface="Arial" panose="020B0604020202020204" pitchFamily="34" charset="0"/>
              </a:rPr>
              <a:t>ID 2025</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806498" y="1116981"/>
            <a:ext cx="7772400" cy="5486400"/>
          </a:xfrm>
        </p:spPr>
        <p:txBody>
          <a:bodyPr>
            <a:normAutofit/>
          </a:bodyPr>
          <a:lstStyle/>
          <a:p>
            <a:pPr algn="l"/>
            <a:r>
              <a:rPr lang="en-US" b="1" dirty="0">
                <a:solidFill>
                  <a:srgbClr val="002060"/>
                </a:solidFill>
              </a:rPr>
              <a:t>Instructor Development Course 2025</a:t>
            </a:r>
          </a:p>
          <a:p>
            <a:pPr marL="457200" indent="-457200" algn="l">
              <a:buFont typeface="Arial" panose="020B0604020202020204" pitchFamily="34" charset="0"/>
              <a:buChar char="•"/>
            </a:pPr>
            <a:r>
              <a:rPr lang="en-US" b="1" dirty="0">
                <a:solidFill>
                  <a:srgbClr val="002060"/>
                </a:solidFill>
              </a:rPr>
              <a:t>Stay up to date on the latest teaching techniques</a:t>
            </a:r>
          </a:p>
          <a:p>
            <a:pPr marL="1200150" lvl="1" indent="-457200" algn="l">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Download the ID2025 Student Study Guide and Presentation Material</a:t>
            </a:r>
          </a:p>
          <a:p>
            <a:pPr marL="1600200" lvl="2" indent="-457200" algn="l">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Study the information, and review the Performance Qualification Standard (PQS)</a:t>
            </a:r>
          </a:p>
          <a:p>
            <a:pPr marL="1600200" lvl="2" indent="-457200" algn="l">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Take the latest examination</a:t>
            </a:r>
          </a:p>
          <a:p>
            <a:pPr algn="l"/>
            <a:endParaRPr lang="en-US" altLang="en-US" b="1" dirty="0">
              <a:solidFill>
                <a:srgbClr val="002060"/>
              </a:solidFill>
            </a:endParaRPr>
          </a:p>
          <a:p>
            <a:pPr marL="285750" indent="-285750" algn="l">
              <a:buFont typeface="Arial" panose="020B0604020202020204" pitchFamily="34" charset="0"/>
              <a:buChar char="•"/>
            </a:pPr>
            <a:endParaRPr lang="en-US" altLang="en-US" b="1" dirty="0">
              <a:solidFill>
                <a:srgbClr val="002060"/>
              </a:solidFill>
            </a:endParaRPr>
          </a:p>
          <a:p>
            <a:pPr marL="285750" indent="-285750" algn="l">
              <a:buFont typeface="Arial" panose="020B0604020202020204" pitchFamily="34" charset="0"/>
              <a:buChar char="•"/>
            </a:pPr>
            <a:endParaRPr lang="en-US" altLang="en-US" sz="1800" dirty="0"/>
          </a:p>
          <a:p>
            <a:pPr algn="l"/>
            <a:endParaRPr lang="en-US" altLang="en-US" sz="1800" dirty="0"/>
          </a:p>
        </p:txBody>
      </p:sp>
      <p:sp>
        <p:nvSpPr>
          <p:cNvPr id="2" name="Slide Number Placeholder 1">
            <a:extLst>
              <a:ext uri="{FF2B5EF4-FFF2-40B4-BE49-F238E27FC236}">
                <a16:creationId xmlns:a16="http://schemas.microsoft.com/office/drawing/2014/main" id="{77421931-D727-5FFA-C3F9-8ED634DD6BCF}"/>
              </a:ext>
            </a:extLst>
          </p:cNvPr>
          <p:cNvSpPr>
            <a:spLocks noGrp="1"/>
          </p:cNvSpPr>
          <p:nvPr>
            <p:ph type="sldNum" sz="quarter" idx="12"/>
          </p:nvPr>
        </p:nvSpPr>
        <p:spPr/>
        <p:txBody>
          <a:bodyPr/>
          <a:lstStyle/>
          <a:p>
            <a:fld id="{AEF3B4D0-86E3-4A85-8625-C4A58CEE2E59}" type="slidenum">
              <a:rPr lang="en-US" smtClean="0"/>
              <a:t>18</a:t>
            </a:fld>
            <a:endParaRPr lang="en-US"/>
          </a:p>
        </p:txBody>
      </p:sp>
      <p:pic>
        <p:nvPicPr>
          <p:cNvPr id="5" name="Picture 4">
            <a:extLst>
              <a:ext uri="{FF2B5EF4-FFF2-40B4-BE49-F238E27FC236}">
                <a16:creationId xmlns:a16="http://schemas.microsoft.com/office/drawing/2014/main" id="{52B587EC-3DF4-F83C-669C-D70DDAB063A8}"/>
              </a:ext>
            </a:extLst>
          </p:cNvPr>
          <p:cNvPicPr>
            <a:picLocks noChangeAspect="1"/>
          </p:cNvPicPr>
          <p:nvPr/>
        </p:nvPicPr>
        <p:blipFill>
          <a:blip r:embed="rId3"/>
          <a:stretch>
            <a:fillRect/>
          </a:stretch>
        </p:blipFill>
        <p:spPr>
          <a:xfrm>
            <a:off x="9411225" y="1718226"/>
            <a:ext cx="2290875" cy="3024555"/>
          </a:xfrm>
          <a:prstGeom prst="rect">
            <a:avLst/>
          </a:prstGeom>
          <a:ln>
            <a:solidFill>
              <a:schemeClr val="accent1"/>
            </a:solidFill>
          </a:ln>
        </p:spPr>
      </p:pic>
    </p:spTree>
    <p:extLst>
      <p:ext uri="{BB962C8B-B14F-4D97-AF65-F5344CB8AC3E}">
        <p14:creationId xmlns:p14="http://schemas.microsoft.com/office/powerpoint/2010/main" val="1728920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2971800" y="0"/>
            <a:ext cx="7391400" cy="914400"/>
          </a:xfrm>
        </p:spPr>
        <p:txBody>
          <a:bodyPr/>
          <a:lstStyle/>
          <a:p>
            <a:r>
              <a:rPr lang="en-US" altLang="en-US" b="1" dirty="0">
                <a:solidFill>
                  <a:srgbClr val="002060"/>
                </a:solidFill>
                <a:latin typeface="Arial" panose="020B0604020202020204" pitchFamily="34" charset="0"/>
                <a:cs typeface="Arial" panose="020B0604020202020204" pitchFamily="34" charset="0"/>
              </a:rPr>
              <a:t>Thank You</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2895600" y="1219200"/>
            <a:ext cx="7620000" cy="5943600"/>
          </a:xfrm>
        </p:spPr>
        <p:txBody>
          <a:bodyPr>
            <a:normAutofit lnSpcReduction="10000"/>
          </a:bodyPr>
          <a:lstStyle/>
          <a:p>
            <a:pPr algn="l"/>
            <a:r>
              <a:rPr lang="en-US" dirty="0">
                <a:solidFill>
                  <a:srgbClr val="002060"/>
                </a:solidFill>
              </a:rPr>
              <a:t>Review the Public Education Directorate Website at: </a:t>
            </a:r>
            <a:r>
              <a:rPr lang="en-US" dirty="0">
                <a:solidFill>
                  <a:srgbClr val="003366"/>
                </a:solidFill>
                <a:hlinkClick r:id="rId3"/>
              </a:rPr>
              <a:t>http://wow.uscgaux.info/content.php?unit=E-DEPT</a:t>
            </a:r>
            <a:endParaRPr lang="en-US" dirty="0">
              <a:solidFill>
                <a:srgbClr val="003366"/>
              </a:solidFill>
            </a:endParaRPr>
          </a:p>
          <a:p>
            <a:pPr algn="l"/>
            <a:endParaRPr lang="en-US" dirty="0">
              <a:solidFill>
                <a:srgbClr val="003366"/>
              </a:solidFill>
              <a:latin typeface="Arial" panose="020B0604020202020204" pitchFamily="34" charset="0"/>
              <a:cs typeface="Arial" panose="020B0604020202020204" pitchFamily="34" charset="0"/>
            </a:endParaRPr>
          </a:p>
          <a:p>
            <a:pPr algn="l"/>
            <a:endParaRPr lang="en-US" altLang="en-US" dirty="0"/>
          </a:p>
          <a:p>
            <a:pPr algn="l"/>
            <a:endParaRPr lang="en-US" altLang="en-US" dirty="0"/>
          </a:p>
          <a:p>
            <a:pPr algn="l"/>
            <a:endParaRPr lang="en-US" altLang="en-US" dirty="0"/>
          </a:p>
          <a:p>
            <a:pPr algn="l"/>
            <a:endParaRPr lang="en-US" altLang="en-US" dirty="0"/>
          </a:p>
          <a:p>
            <a:pPr algn="l"/>
            <a:endParaRPr lang="en-US" altLang="en-US" dirty="0"/>
          </a:p>
          <a:p>
            <a:pPr algn="l"/>
            <a:r>
              <a:rPr lang="en-US" altLang="en-US" dirty="0">
                <a:solidFill>
                  <a:srgbClr val="002060"/>
                </a:solidFill>
              </a:rPr>
              <a:t>You may email the E-Directorate at: pe.feedback@cgauxnet.us</a:t>
            </a:r>
          </a:p>
          <a:p>
            <a:pPr marL="285750" indent="-285750" algn="l">
              <a:buFont typeface="Arial" panose="020B0604020202020204" pitchFamily="34" charset="0"/>
              <a:buChar char="•"/>
            </a:pPr>
            <a:endParaRPr lang="en-US" altLang="en-US" sz="2000" dirty="0"/>
          </a:p>
          <a:p>
            <a:pPr marL="285750" indent="-285750" algn="l">
              <a:buFont typeface="Arial" panose="020B0604020202020204" pitchFamily="34" charset="0"/>
              <a:buChar char="•"/>
            </a:pPr>
            <a:endParaRPr lang="en-US" altLang="en-US" sz="1800" dirty="0"/>
          </a:p>
          <a:p>
            <a:pPr algn="l"/>
            <a:endParaRPr lang="en-US" altLang="en-US" sz="1800" dirty="0"/>
          </a:p>
        </p:txBody>
      </p:sp>
      <p:sp>
        <p:nvSpPr>
          <p:cNvPr id="2" name="Slide Number Placeholder 1">
            <a:extLst>
              <a:ext uri="{FF2B5EF4-FFF2-40B4-BE49-F238E27FC236}">
                <a16:creationId xmlns:a16="http://schemas.microsoft.com/office/drawing/2014/main" id="{17F78DBD-7554-53BA-F579-384C43CC9B08}"/>
              </a:ext>
            </a:extLst>
          </p:cNvPr>
          <p:cNvSpPr>
            <a:spLocks noGrp="1"/>
          </p:cNvSpPr>
          <p:nvPr>
            <p:ph type="sldNum" sz="quarter" idx="12"/>
          </p:nvPr>
        </p:nvSpPr>
        <p:spPr/>
        <p:txBody>
          <a:bodyPr/>
          <a:lstStyle/>
          <a:p>
            <a:fld id="{AEF3B4D0-86E3-4A85-8625-C4A58CEE2E59}" type="slidenum">
              <a:rPr lang="en-US" smtClean="0"/>
              <a:t>19</a:t>
            </a:fld>
            <a:endParaRPr lang="en-US"/>
          </a:p>
        </p:txBody>
      </p:sp>
      <p:pic>
        <p:nvPicPr>
          <p:cNvPr id="5" name="Picture 4">
            <a:extLst>
              <a:ext uri="{FF2B5EF4-FFF2-40B4-BE49-F238E27FC236}">
                <a16:creationId xmlns:a16="http://schemas.microsoft.com/office/drawing/2014/main" id="{2AE9C439-D7E0-96CE-F770-C73F6CAD29DD}"/>
              </a:ext>
            </a:extLst>
          </p:cNvPr>
          <p:cNvPicPr>
            <a:picLocks noChangeAspect="1"/>
          </p:cNvPicPr>
          <p:nvPr/>
        </p:nvPicPr>
        <p:blipFill>
          <a:blip r:embed="rId4"/>
          <a:stretch>
            <a:fillRect/>
          </a:stretch>
        </p:blipFill>
        <p:spPr>
          <a:xfrm>
            <a:off x="6096000" y="2700997"/>
            <a:ext cx="3045250" cy="3106615"/>
          </a:xfrm>
          <a:prstGeom prst="rect">
            <a:avLst/>
          </a:prstGeom>
          <a:ln>
            <a:solidFill>
              <a:schemeClr val="accent1"/>
            </a:solidFill>
          </a:ln>
        </p:spPr>
      </p:pic>
    </p:spTree>
    <p:extLst>
      <p:ext uri="{BB962C8B-B14F-4D97-AF65-F5344CB8AC3E}">
        <p14:creationId xmlns:p14="http://schemas.microsoft.com/office/powerpoint/2010/main" val="2051911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2971800" y="76200"/>
            <a:ext cx="7391400" cy="762000"/>
          </a:xfrm>
        </p:spPr>
        <p:txBody>
          <a:bodyPr/>
          <a:lstStyle/>
          <a:p>
            <a:r>
              <a:rPr lang="en-US" altLang="en-US" b="1" dirty="0">
                <a:solidFill>
                  <a:srgbClr val="002060"/>
                </a:solidFill>
                <a:latin typeface="Arial" panose="020B0604020202020204" pitchFamily="34" charset="0"/>
                <a:cs typeface="Arial" panose="020B0604020202020204" pitchFamily="34" charset="0"/>
              </a:rPr>
              <a:t>Congratulations!</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2978624" y="1066800"/>
            <a:ext cx="7384576" cy="56388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5" name="Picture 4" descr="Page 2 | royalty free brain photos free download | Piqse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371600"/>
            <a:ext cx="6026944" cy="1717384"/>
          </a:xfrm>
          <a:prstGeom prst="rect">
            <a:avLst/>
          </a:prstGeom>
        </p:spPr>
      </p:pic>
      <p:sp>
        <p:nvSpPr>
          <p:cNvPr id="6" name="TextBox 5"/>
          <p:cNvSpPr txBox="1"/>
          <p:nvPr/>
        </p:nvSpPr>
        <p:spPr>
          <a:xfrm>
            <a:off x="3581400" y="3962400"/>
            <a:ext cx="6705600"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latin typeface="Arial" panose="020B0604020202020204" pitchFamily="34" charset="0"/>
                <a:cs typeface="Arial" panose="020B0604020202020204" pitchFamily="34" charset="0"/>
              </a:rPr>
              <a:t>FSO-PE - Public Education</a:t>
            </a:r>
            <a:r>
              <a:rPr lang="en-US" sz="1200" dirty="0">
                <a:latin typeface="Arial" panose="020B0604020202020204" pitchFamily="34" charset="0"/>
                <a:cs typeface="Arial" panose="020B0604020202020204" pitchFamily="34" charset="0"/>
              </a:rPr>
              <a:t>: Exercise staff responsibility and supervision over all matters pertaining to the public education program, which includes the scheduling, organization and conduct of flotilla public education activities; and keep flotilla members informed of all developments in the program. Unless otherwise directed, you are to schedule qualified Auxiliarists to perform specific activities in support of the public education program. The schedule must include a specified time and place for the activity. Maintain close liaison with the Division Public Education Staff Officer (SO-PE) in order to implement the public education programs established for nation-wide, district-wide and division-wide use. Coordinate and cooperate with the Flotilla Member Training Officer (FSO-MT) to increase the number of qualified instructors. Maintain a close contact with flotilla instructors to encourage increased activity, and maintenance of uniformly high standards. Forward to the SO-PE such methods, training aid, course materials, or other educational tools developed within the flotilla that may have division-wide application. </a:t>
            </a:r>
          </a:p>
        </p:txBody>
      </p:sp>
      <p:sp>
        <p:nvSpPr>
          <p:cNvPr id="2" name="TextBox 1">
            <a:extLst>
              <a:ext uri="{FF2B5EF4-FFF2-40B4-BE49-F238E27FC236}">
                <a16:creationId xmlns:a16="http://schemas.microsoft.com/office/drawing/2014/main" id="{4EDAD645-C732-4FF4-BB96-2542291AAFD8}"/>
              </a:ext>
            </a:extLst>
          </p:cNvPr>
          <p:cNvSpPr txBox="1"/>
          <p:nvPr/>
        </p:nvSpPr>
        <p:spPr>
          <a:xfrm>
            <a:off x="3505200" y="3200401"/>
            <a:ext cx="6781800" cy="584775"/>
          </a:xfrm>
          <a:prstGeom prst="rect">
            <a:avLst/>
          </a:prstGeom>
          <a:noFill/>
        </p:spPr>
        <p:txBody>
          <a:bodyPr wrap="square" rtlCol="0">
            <a:spAutoFit/>
          </a:bodyPr>
          <a:lstStyle/>
          <a:p>
            <a:r>
              <a:rPr lang="en-US" sz="3200" b="1" dirty="0">
                <a:solidFill>
                  <a:srgbClr val="002060"/>
                </a:solidFill>
                <a:latin typeface="Arial" panose="020B0604020202020204" pitchFamily="34" charset="0"/>
                <a:ea typeface="+mj-ea"/>
                <a:cs typeface="Arial" panose="020B0604020202020204" pitchFamily="34" charset="0"/>
              </a:rPr>
              <a:t>General</a:t>
            </a:r>
            <a:r>
              <a:rPr lang="en-US" sz="3200" dirty="0">
                <a:solidFill>
                  <a:srgbClr val="002060"/>
                </a:solidFill>
              </a:rPr>
              <a:t> </a:t>
            </a:r>
            <a:r>
              <a:rPr lang="en-US" sz="3200" b="1" dirty="0">
                <a:solidFill>
                  <a:srgbClr val="002060"/>
                </a:solidFill>
                <a:latin typeface="Arial" panose="020B0604020202020204" pitchFamily="34" charset="0"/>
                <a:ea typeface="+mj-ea"/>
                <a:cs typeface="Arial" panose="020B0604020202020204" pitchFamily="34" charset="0"/>
              </a:rPr>
              <a:t>FSO-PE Job Description</a:t>
            </a:r>
          </a:p>
        </p:txBody>
      </p:sp>
      <p:sp>
        <p:nvSpPr>
          <p:cNvPr id="3" name="Slide Number Placeholder 2">
            <a:extLst>
              <a:ext uri="{FF2B5EF4-FFF2-40B4-BE49-F238E27FC236}">
                <a16:creationId xmlns:a16="http://schemas.microsoft.com/office/drawing/2014/main" id="{3AEBA5C2-D689-77D9-A0EF-80AFE191FD85}"/>
              </a:ext>
            </a:extLst>
          </p:cNvPr>
          <p:cNvSpPr>
            <a:spLocks noGrp="1"/>
          </p:cNvSpPr>
          <p:nvPr>
            <p:ph type="sldNum" sz="quarter" idx="12"/>
          </p:nvPr>
        </p:nvSpPr>
        <p:spPr/>
        <p:txBody>
          <a:bodyPr/>
          <a:lstStyle/>
          <a:p>
            <a:fld id="{AEF3B4D0-86E3-4A85-8625-C4A58CEE2E59}" type="slidenum">
              <a:rPr lang="en-US" smtClean="0"/>
              <a:t>2</a:t>
            </a:fld>
            <a:endParaRPr lang="en-US"/>
          </a:p>
        </p:txBody>
      </p:sp>
    </p:spTree>
    <p:extLst>
      <p:ext uri="{BB962C8B-B14F-4D97-AF65-F5344CB8AC3E}">
        <p14:creationId xmlns:p14="http://schemas.microsoft.com/office/powerpoint/2010/main" val="596459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2971800" y="76200"/>
            <a:ext cx="7391400" cy="762000"/>
          </a:xfrm>
        </p:spPr>
        <p:txBody>
          <a:bodyPr/>
          <a:lstStyle/>
          <a:p>
            <a:r>
              <a:rPr lang="en-US" altLang="en-US" b="1" dirty="0">
                <a:solidFill>
                  <a:srgbClr val="002060"/>
                </a:solidFill>
                <a:latin typeface="Arial" panose="020B0604020202020204" pitchFamily="34" charset="0"/>
                <a:cs typeface="Arial" panose="020B0604020202020204" pitchFamily="34" charset="0"/>
              </a:rPr>
              <a:t>Job Description Continued</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2978624" y="1066800"/>
            <a:ext cx="7384576" cy="56388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5" name="Picture 4" descr="Page 2 | royalty free brain photos free download | Piqse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371600"/>
            <a:ext cx="6026944" cy="1717384"/>
          </a:xfrm>
          <a:prstGeom prst="rect">
            <a:avLst/>
          </a:prstGeom>
        </p:spPr>
      </p:pic>
      <p:sp>
        <p:nvSpPr>
          <p:cNvPr id="6" name="TextBox 5"/>
          <p:cNvSpPr txBox="1"/>
          <p:nvPr/>
        </p:nvSpPr>
        <p:spPr>
          <a:xfrm>
            <a:off x="3581400" y="3962400"/>
            <a:ext cx="6705600"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latin typeface="Arial" panose="020B0604020202020204" pitchFamily="34" charset="0"/>
                <a:cs typeface="Arial" panose="020B0604020202020204" pitchFamily="34" charset="0"/>
              </a:rPr>
              <a:t>FSO-PE - Public Education</a:t>
            </a:r>
            <a:r>
              <a:rPr lang="en-US" sz="1200" dirty="0">
                <a:latin typeface="Arial" panose="020B0604020202020204" pitchFamily="34" charset="0"/>
                <a:cs typeface="Arial" panose="020B0604020202020204" pitchFamily="34" charset="0"/>
              </a:rPr>
              <a:t>: Exercise staff responsibility and supervision over all matters pertaining to the public education program, which includes the scheduling, organization and conduct of flotilla public education activities; and keep flotilla members informed of all developments in the program. Unless otherwise directed, you are to schedule qualified Auxiliarists to perform specific activities in support of the public education program. The schedule must include a specified time and place for the activity. Maintain close liaison with the Division Public Education Staff Officer (SO-PE) in order to implement the public education programs established for nation-wide, district-wide and division-wide use. Coordinate and cooperate with the Flotilla Member Training Officer (FSO-MT) to increase the number of qualified instructors. Maintain a close contact with flotilla instructors to encourage increased activity, and maintenance of uniformly high standards. Forward to the SO-PE such methods, training aid, course materials, or other educational tools developed within the flotilla that may have division-wide application. </a:t>
            </a:r>
          </a:p>
        </p:txBody>
      </p:sp>
      <p:sp>
        <p:nvSpPr>
          <p:cNvPr id="2" name="TextBox 1">
            <a:extLst>
              <a:ext uri="{FF2B5EF4-FFF2-40B4-BE49-F238E27FC236}">
                <a16:creationId xmlns:a16="http://schemas.microsoft.com/office/drawing/2014/main" id="{4EDAD645-C732-4FF4-BB96-2542291AAFD8}"/>
              </a:ext>
            </a:extLst>
          </p:cNvPr>
          <p:cNvSpPr txBox="1"/>
          <p:nvPr/>
        </p:nvSpPr>
        <p:spPr>
          <a:xfrm>
            <a:off x="3505200" y="3200401"/>
            <a:ext cx="6781800" cy="584775"/>
          </a:xfrm>
          <a:prstGeom prst="rect">
            <a:avLst/>
          </a:prstGeom>
          <a:noFill/>
        </p:spPr>
        <p:txBody>
          <a:bodyPr wrap="square" rtlCol="0">
            <a:spAutoFit/>
          </a:bodyPr>
          <a:lstStyle/>
          <a:p>
            <a:r>
              <a:rPr lang="en-US" sz="3200" b="1" dirty="0">
                <a:solidFill>
                  <a:srgbClr val="003366"/>
                </a:solidFill>
                <a:latin typeface="Arial" panose="020B0604020202020204" pitchFamily="34" charset="0"/>
                <a:ea typeface="+mj-ea"/>
                <a:cs typeface="Arial" panose="020B0604020202020204" pitchFamily="34" charset="0"/>
              </a:rPr>
              <a:t>General</a:t>
            </a:r>
            <a:r>
              <a:rPr lang="en-US" sz="3200" b="1" dirty="0">
                <a:latin typeface="Arial" panose="020B0604020202020204" pitchFamily="34" charset="0"/>
                <a:cs typeface="Arial" panose="020B0604020202020204" pitchFamily="34" charset="0"/>
              </a:rPr>
              <a:t> </a:t>
            </a:r>
            <a:r>
              <a:rPr lang="en-US" sz="3200" b="1" dirty="0">
                <a:solidFill>
                  <a:srgbClr val="003366"/>
                </a:solidFill>
                <a:latin typeface="Arial" panose="020B0604020202020204" pitchFamily="34" charset="0"/>
                <a:ea typeface="+mj-ea"/>
                <a:cs typeface="Arial" panose="020B0604020202020204" pitchFamily="34" charset="0"/>
              </a:rPr>
              <a:t>FSO-PE Job Description</a:t>
            </a:r>
          </a:p>
        </p:txBody>
      </p:sp>
      <p:sp>
        <p:nvSpPr>
          <p:cNvPr id="3" name="Slide Number Placeholder 2">
            <a:extLst>
              <a:ext uri="{FF2B5EF4-FFF2-40B4-BE49-F238E27FC236}">
                <a16:creationId xmlns:a16="http://schemas.microsoft.com/office/drawing/2014/main" id="{758F6C1F-0F0D-9829-EF08-40A28E7671E3}"/>
              </a:ext>
            </a:extLst>
          </p:cNvPr>
          <p:cNvSpPr>
            <a:spLocks noGrp="1"/>
          </p:cNvSpPr>
          <p:nvPr>
            <p:ph type="sldNum" sz="quarter" idx="12"/>
          </p:nvPr>
        </p:nvSpPr>
        <p:spPr/>
        <p:txBody>
          <a:bodyPr/>
          <a:lstStyle/>
          <a:p>
            <a:fld id="{AEF3B4D0-86E3-4A85-8625-C4A58CEE2E59}" type="slidenum">
              <a:rPr lang="en-US" smtClean="0"/>
              <a:t>3</a:t>
            </a:fld>
            <a:endParaRPr lang="en-US"/>
          </a:p>
        </p:txBody>
      </p:sp>
    </p:spTree>
    <p:extLst>
      <p:ext uri="{BB962C8B-B14F-4D97-AF65-F5344CB8AC3E}">
        <p14:creationId xmlns:p14="http://schemas.microsoft.com/office/powerpoint/2010/main" val="4233713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2971800" y="152400"/>
            <a:ext cx="7391400" cy="1447800"/>
          </a:xfrm>
        </p:spPr>
        <p:txBody>
          <a:bodyPr/>
          <a:lstStyle/>
          <a:p>
            <a:r>
              <a:rPr lang="en-US" altLang="en-US" b="1" dirty="0">
                <a:solidFill>
                  <a:srgbClr val="002060"/>
                </a:solidFill>
                <a:latin typeface="Arial" panose="020B0604020202020204" pitchFamily="34" charset="0"/>
                <a:cs typeface="Arial" panose="020B0604020202020204" pitchFamily="34" charset="0"/>
              </a:rPr>
              <a:t>Simplifying the Job with a Checklist</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538868" y="1828800"/>
            <a:ext cx="8151542" cy="4876800"/>
          </a:xfrm>
        </p:spPr>
        <p:txBody>
          <a:bodyPr>
            <a:normAutofit/>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r>
              <a:rPr lang="en-US" altLang="en-US" b="1" dirty="0">
                <a:solidFill>
                  <a:srgbClr val="002060"/>
                </a:solidFill>
              </a:rPr>
              <a:t>Prior to the Class</a:t>
            </a:r>
          </a:p>
          <a:p>
            <a:pPr marL="571500" algn="l">
              <a:buFont typeface="Arial" panose="020B0604020202020204" pitchFamily="34" charset="0"/>
              <a:buChar char="•"/>
            </a:pPr>
            <a:r>
              <a:rPr lang="en-US" altLang="en-US" b="1" dirty="0">
                <a:solidFill>
                  <a:srgbClr val="002060"/>
                </a:solidFill>
              </a:rPr>
              <a:t>What class(</a:t>
            </a:r>
            <a:r>
              <a:rPr lang="en-US" altLang="en-US" b="1" dirty="0" err="1">
                <a:solidFill>
                  <a:srgbClr val="002060"/>
                </a:solidFill>
              </a:rPr>
              <a:t>es</a:t>
            </a:r>
            <a:r>
              <a:rPr lang="en-US" altLang="en-US" b="1" dirty="0">
                <a:solidFill>
                  <a:srgbClr val="002060"/>
                </a:solidFill>
              </a:rPr>
              <a:t>) to teach?</a:t>
            </a:r>
          </a:p>
          <a:p>
            <a:pPr marL="1485900" lvl="2"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 What platform? Face-to-Face?  	Virtual? Hybrid?</a:t>
            </a:r>
          </a:p>
          <a:p>
            <a:pPr marL="571500" algn="l">
              <a:buFont typeface="Arial" panose="020B0604020202020204" pitchFamily="34" charset="0"/>
              <a:buChar char="•"/>
            </a:pPr>
            <a:r>
              <a:rPr lang="en-US" altLang="en-US" b="1" dirty="0">
                <a:solidFill>
                  <a:srgbClr val="002060"/>
                </a:solidFill>
              </a:rPr>
              <a:t>Timeframe?</a:t>
            </a:r>
          </a:p>
          <a:p>
            <a:pPr marL="571500" algn="l">
              <a:buFont typeface="Arial" panose="020B0604020202020204" pitchFamily="34" charset="0"/>
              <a:buChar char="•"/>
            </a:pPr>
            <a:r>
              <a:rPr lang="en-US" altLang="en-US" b="1" dirty="0">
                <a:solidFill>
                  <a:srgbClr val="002060"/>
                </a:solidFill>
              </a:rPr>
              <a:t>Put on flotilla calendar</a:t>
            </a:r>
          </a:p>
          <a:p>
            <a:pPr marL="571500" algn="l">
              <a:buFont typeface="Arial" panose="020B0604020202020204" pitchFamily="34" charset="0"/>
              <a:buChar char="•"/>
            </a:pPr>
            <a:r>
              <a:rPr lang="en-US" altLang="en-US" b="1" dirty="0">
                <a:solidFill>
                  <a:srgbClr val="002060"/>
                </a:solidFill>
              </a:rPr>
              <a:t>Complete 7023 Form</a:t>
            </a:r>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2" name="Picture 1" descr="Download &lt;strong&gt;Calendar&lt;/strong&gt; Png Hd HQ PNG Image | FreePNGIm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3872208"/>
            <a:ext cx="3200400" cy="2666703"/>
          </a:xfrm>
          <a:prstGeom prst="rect">
            <a:avLst/>
          </a:prstGeom>
        </p:spPr>
      </p:pic>
      <p:sp>
        <p:nvSpPr>
          <p:cNvPr id="3" name="Slide Number Placeholder 2">
            <a:extLst>
              <a:ext uri="{FF2B5EF4-FFF2-40B4-BE49-F238E27FC236}">
                <a16:creationId xmlns:a16="http://schemas.microsoft.com/office/drawing/2014/main" id="{9DF355FF-BE31-0E41-E814-D6BBF6D50048}"/>
              </a:ext>
            </a:extLst>
          </p:cNvPr>
          <p:cNvSpPr>
            <a:spLocks noGrp="1"/>
          </p:cNvSpPr>
          <p:nvPr>
            <p:ph type="sldNum" sz="quarter" idx="12"/>
          </p:nvPr>
        </p:nvSpPr>
        <p:spPr/>
        <p:txBody>
          <a:bodyPr/>
          <a:lstStyle/>
          <a:p>
            <a:fld id="{AEF3B4D0-86E3-4A85-8625-C4A58CEE2E59}" type="slidenum">
              <a:rPr lang="en-US" smtClean="0"/>
              <a:t>4</a:t>
            </a:fld>
            <a:endParaRPr lang="en-US"/>
          </a:p>
        </p:txBody>
      </p:sp>
    </p:spTree>
    <p:extLst>
      <p:ext uri="{BB962C8B-B14F-4D97-AF65-F5344CB8AC3E}">
        <p14:creationId xmlns:p14="http://schemas.microsoft.com/office/powerpoint/2010/main" val="3724828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2971800" y="152400"/>
            <a:ext cx="7391400" cy="1447800"/>
          </a:xfrm>
        </p:spPr>
        <p:txBody>
          <a:bodyPr/>
          <a:lstStyle/>
          <a:p>
            <a:r>
              <a:rPr lang="en-US" altLang="en-US" b="1" dirty="0">
                <a:solidFill>
                  <a:srgbClr val="002060"/>
                </a:solidFill>
                <a:latin typeface="Arial" panose="020B0604020202020204" pitchFamily="34" charset="0"/>
                <a:cs typeface="Arial" panose="020B0604020202020204" pitchFamily="34" charset="0"/>
              </a:rPr>
              <a:t>Simplifying the Job with a Checklist - continued</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806498" y="1828800"/>
            <a:ext cx="5127702" cy="4876800"/>
          </a:xfrm>
        </p:spPr>
        <p:txBody>
          <a:bodyPr>
            <a:normAutofit/>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r>
              <a:rPr lang="en-US" altLang="en-US" b="1" dirty="0">
                <a:solidFill>
                  <a:srgbClr val="002060"/>
                </a:solidFill>
              </a:rPr>
              <a:t>Prior to the Class</a:t>
            </a:r>
          </a:p>
          <a:p>
            <a:pPr marL="1028700" lvl="1"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 Advertise</a:t>
            </a:r>
          </a:p>
          <a:p>
            <a:pPr marL="1028700" lvl="1"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 Public Affairs</a:t>
            </a:r>
            <a:br>
              <a:rPr lang="en-US" altLang="en-US" sz="3200" b="1" dirty="0">
                <a:solidFill>
                  <a:srgbClr val="002060"/>
                </a:solidFill>
                <a:latin typeface="Arial" panose="020B0604020202020204" pitchFamily="34" charset="0"/>
                <a:cs typeface="Arial" panose="020B0604020202020204" pitchFamily="34" charset="0"/>
              </a:rPr>
            </a:br>
            <a:r>
              <a:rPr lang="en-US" altLang="en-US" sz="3200" b="1" dirty="0">
                <a:solidFill>
                  <a:srgbClr val="002060"/>
                </a:solidFill>
                <a:latin typeface="Arial" panose="020B0604020202020204" pitchFamily="34" charset="0"/>
                <a:cs typeface="Arial" panose="020B0604020202020204" pitchFamily="34" charset="0"/>
              </a:rPr>
              <a:t>  Officer</a:t>
            </a:r>
          </a:p>
          <a:p>
            <a:pPr marL="1028700" lvl="1"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 Vessel Examiners</a:t>
            </a:r>
          </a:p>
          <a:p>
            <a:pPr marL="1028700" lvl="1"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 Recreational </a:t>
            </a:r>
            <a:br>
              <a:rPr lang="en-US" altLang="en-US" sz="3200" b="1" dirty="0">
                <a:solidFill>
                  <a:srgbClr val="002060"/>
                </a:solidFill>
                <a:latin typeface="Arial" panose="020B0604020202020204" pitchFamily="34" charset="0"/>
                <a:cs typeface="Arial" panose="020B0604020202020204" pitchFamily="34" charset="0"/>
              </a:rPr>
            </a:br>
            <a:r>
              <a:rPr lang="en-US" altLang="en-US" sz="3200" b="1" dirty="0">
                <a:solidFill>
                  <a:srgbClr val="002060"/>
                </a:solidFill>
                <a:latin typeface="Arial" panose="020B0604020202020204" pitchFamily="34" charset="0"/>
                <a:cs typeface="Arial" panose="020B0604020202020204" pitchFamily="34" charset="0"/>
              </a:rPr>
              <a:t>  Boating Safety </a:t>
            </a:r>
            <a:br>
              <a:rPr lang="en-US" altLang="en-US" sz="3200" b="1" dirty="0">
                <a:solidFill>
                  <a:srgbClr val="002060"/>
                </a:solidFill>
                <a:latin typeface="Arial" panose="020B0604020202020204" pitchFamily="34" charset="0"/>
                <a:cs typeface="Arial" panose="020B0604020202020204" pitchFamily="34" charset="0"/>
              </a:rPr>
            </a:br>
            <a:r>
              <a:rPr lang="en-US" altLang="en-US" sz="3200" b="1" dirty="0">
                <a:solidFill>
                  <a:srgbClr val="002060"/>
                </a:solidFill>
                <a:latin typeface="Arial" panose="020B0604020202020204" pitchFamily="34" charset="0"/>
                <a:cs typeface="Arial" panose="020B0604020202020204" pitchFamily="34" charset="0"/>
              </a:rPr>
              <a:t>  Program Visitors</a:t>
            </a:r>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14874">
            <a:off x="8015649" y="1858537"/>
            <a:ext cx="1639291" cy="3810000"/>
          </a:xfrm>
          <a:prstGeom prst="rect">
            <a:avLst/>
          </a:prstGeom>
          <a:ln>
            <a:solidFill>
              <a:srgbClr val="00206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63317">
            <a:off x="9644071" y="2737843"/>
            <a:ext cx="1604690" cy="3808884"/>
          </a:xfrm>
          <a:prstGeom prst="rect">
            <a:avLst/>
          </a:prstGeom>
          <a:ln>
            <a:solidFill>
              <a:srgbClr val="002060"/>
            </a:solidFill>
          </a:ln>
        </p:spPr>
      </p:pic>
      <p:sp>
        <p:nvSpPr>
          <p:cNvPr id="2" name="Slide Number Placeholder 1">
            <a:extLst>
              <a:ext uri="{FF2B5EF4-FFF2-40B4-BE49-F238E27FC236}">
                <a16:creationId xmlns:a16="http://schemas.microsoft.com/office/drawing/2014/main" id="{6FD7458D-FBF5-0B82-03B4-6B8A5946CE26}"/>
              </a:ext>
            </a:extLst>
          </p:cNvPr>
          <p:cNvSpPr>
            <a:spLocks noGrp="1"/>
          </p:cNvSpPr>
          <p:nvPr>
            <p:ph type="sldNum" sz="quarter" idx="12"/>
          </p:nvPr>
        </p:nvSpPr>
        <p:spPr/>
        <p:txBody>
          <a:bodyPr/>
          <a:lstStyle/>
          <a:p>
            <a:fld id="{AEF3B4D0-86E3-4A85-8625-C4A58CEE2E59}" type="slidenum">
              <a:rPr lang="en-US" smtClean="0"/>
              <a:t>5</a:t>
            </a:fld>
            <a:endParaRPr lang="en-US"/>
          </a:p>
        </p:txBody>
      </p:sp>
    </p:spTree>
    <p:extLst>
      <p:ext uri="{BB962C8B-B14F-4D97-AF65-F5344CB8AC3E}">
        <p14:creationId xmlns:p14="http://schemas.microsoft.com/office/powerpoint/2010/main" val="1899213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2971800" y="152400"/>
            <a:ext cx="7391400" cy="1447800"/>
          </a:xfrm>
        </p:spPr>
        <p:txBody>
          <a:bodyPr/>
          <a:lstStyle/>
          <a:p>
            <a:r>
              <a:rPr lang="en-US" altLang="en-US" b="1" dirty="0">
                <a:solidFill>
                  <a:srgbClr val="002060"/>
                </a:solidFill>
                <a:latin typeface="Arial" panose="020B0604020202020204" pitchFamily="34" charset="0"/>
                <a:cs typeface="Arial" panose="020B0604020202020204" pitchFamily="34" charset="0"/>
              </a:rPr>
              <a:t>Simplifying the Job with a Checklist - continued</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260087" y="1828800"/>
            <a:ext cx="5553307" cy="4876800"/>
          </a:xfrm>
        </p:spPr>
        <p:txBody>
          <a:bodyPr>
            <a:normAutofit lnSpcReduction="10000"/>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r>
              <a:rPr lang="en-US" altLang="en-US" b="1" dirty="0">
                <a:solidFill>
                  <a:srgbClr val="002060"/>
                </a:solidFill>
              </a:rPr>
              <a:t>Prior to the Class</a:t>
            </a:r>
          </a:p>
          <a:p>
            <a:pPr marL="1028700" lvl="1"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 Advertise with a </a:t>
            </a:r>
            <a:br>
              <a:rPr lang="en-US" altLang="en-US" sz="3200" b="1" dirty="0">
                <a:solidFill>
                  <a:srgbClr val="002060"/>
                </a:solidFill>
                <a:latin typeface="Arial" panose="020B0604020202020204" pitchFamily="34" charset="0"/>
                <a:cs typeface="Arial" panose="020B0604020202020204" pitchFamily="34" charset="0"/>
              </a:rPr>
            </a:br>
            <a:r>
              <a:rPr lang="en-US" altLang="en-US" sz="3200" b="1" dirty="0">
                <a:solidFill>
                  <a:srgbClr val="002060"/>
                </a:solidFill>
                <a:latin typeface="Arial" panose="020B0604020202020204" pitchFamily="34" charset="0"/>
                <a:cs typeface="Arial" panose="020B0604020202020204" pitchFamily="34" charset="0"/>
              </a:rPr>
              <a:t>  press release</a:t>
            </a:r>
          </a:p>
          <a:p>
            <a:pPr marL="1028700" lvl="1"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 Share with local</a:t>
            </a:r>
            <a:br>
              <a:rPr lang="en-US" altLang="en-US" sz="3200" b="1" dirty="0">
                <a:solidFill>
                  <a:srgbClr val="002060"/>
                </a:solidFill>
                <a:latin typeface="Arial" panose="020B0604020202020204" pitchFamily="34" charset="0"/>
                <a:cs typeface="Arial" panose="020B0604020202020204" pitchFamily="34" charset="0"/>
              </a:rPr>
            </a:br>
            <a:r>
              <a:rPr lang="en-US" altLang="en-US" sz="3200" b="1" dirty="0">
                <a:solidFill>
                  <a:srgbClr val="002060"/>
                </a:solidFill>
                <a:latin typeface="Arial" panose="020B0604020202020204" pitchFamily="34" charset="0"/>
                <a:cs typeface="Arial" panose="020B0604020202020204" pitchFamily="34" charset="0"/>
              </a:rPr>
              <a:t>  press</a:t>
            </a:r>
          </a:p>
          <a:p>
            <a:pPr marL="1028700" lvl="1"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Vital Info</a:t>
            </a:r>
          </a:p>
          <a:p>
            <a:pPr marL="1428750" lvl="2"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What</a:t>
            </a:r>
          </a:p>
          <a:p>
            <a:pPr marL="1428750" lvl="2"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When</a:t>
            </a:r>
          </a:p>
          <a:p>
            <a:pPr marL="1428750" lvl="2"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Where</a:t>
            </a:r>
          </a:p>
          <a:p>
            <a:pPr marL="1428750" lvl="2"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Cost</a:t>
            </a:r>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932" y="1641474"/>
            <a:ext cx="4321367" cy="5277806"/>
          </a:xfrm>
          <a:prstGeom prst="rect">
            <a:avLst/>
          </a:prstGeom>
          <a:ln>
            <a:solidFill>
              <a:srgbClr val="002060"/>
            </a:solidFill>
          </a:ln>
        </p:spPr>
      </p:pic>
      <p:sp>
        <p:nvSpPr>
          <p:cNvPr id="3" name="Slide Number Placeholder 2">
            <a:extLst>
              <a:ext uri="{FF2B5EF4-FFF2-40B4-BE49-F238E27FC236}">
                <a16:creationId xmlns:a16="http://schemas.microsoft.com/office/drawing/2014/main" id="{EF150EE9-6C12-E8D9-1A4B-C4B052FE4326}"/>
              </a:ext>
            </a:extLst>
          </p:cNvPr>
          <p:cNvSpPr>
            <a:spLocks noGrp="1"/>
          </p:cNvSpPr>
          <p:nvPr>
            <p:ph type="sldNum" sz="quarter" idx="12"/>
          </p:nvPr>
        </p:nvSpPr>
        <p:spPr/>
        <p:txBody>
          <a:bodyPr/>
          <a:lstStyle/>
          <a:p>
            <a:fld id="{AEF3B4D0-86E3-4A85-8625-C4A58CEE2E59}" type="slidenum">
              <a:rPr lang="en-US" smtClean="0"/>
              <a:t>6</a:t>
            </a:fld>
            <a:endParaRPr lang="en-US"/>
          </a:p>
        </p:txBody>
      </p:sp>
    </p:spTree>
    <p:extLst>
      <p:ext uri="{BB962C8B-B14F-4D97-AF65-F5344CB8AC3E}">
        <p14:creationId xmlns:p14="http://schemas.microsoft.com/office/powerpoint/2010/main" val="1760176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2971800" y="152400"/>
            <a:ext cx="7391400" cy="1447800"/>
          </a:xfrm>
        </p:spPr>
        <p:txBody>
          <a:bodyPr/>
          <a:lstStyle/>
          <a:p>
            <a:r>
              <a:rPr lang="en-US" altLang="en-US" b="1" dirty="0">
                <a:solidFill>
                  <a:srgbClr val="002060"/>
                </a:solidFill>
                <a:latin typeface="Arial" panose="020B0604020202020204" pitchFamily="34" charset="0"/>
                <a:cs typeface="Arial" panose="020B0604020202020204" pitchFamily="34" charset="0"/>
              </a:rPr>
              <a:t>Simplifying the Job with a Checklist - continued</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524000" y="1828800"/>
            <a:ext cx="5181600" cy="4876800"/>
          </a:xfrm>
        </p:spPr>
        <p:txBody>
          <a:bodyPr>
            <a:normAutofit/>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r>
              <a:rPr lang="en-US" altLang="en-US" b="1" dirty="0">
                <a:solidFill>
                  <a:srgbClr val="002060"/>
                </a:solidFill>
              </a:rPr>
              <a:t>Prior to the Class</a:t>
            </a:r>
          </a:p>
          <a:p>
            <a:pPr marL="1028700" lvl="1"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 Publicize</a:t>
            </a:r>
          </a:p>
          <a:p>
            <a:pPr marL="1428750" lvl="2"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 Webpage</a:t>
            </a:r>
          </a:p>
          <a:p>
            <a:pPr marL="1428750" lvl="2"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 Facebook</a:t>
            </a:r>
          </a:p>
          <a:p>
            <a:pPr marL="1428750" lvl="2"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NextDoor</a:t>
            </a:r>
            <a:endParaRPr lang="en-US" altLang="en-US" sz="3200" b="1" dirty="0">
              <a:solidFill>
                <a:srgbClr val="002060"/>
              </a:solidFill>
              <a:latin typeface="Arial" panose="020B0604020202020204" pitchFamily="34" charset="0"/>
              <a:cs typeface="Arial" panose="020B0604020202020204" pitchFamily="34" charset="0"/>
            </a:endParaRPr>
          </a:p>
          <a:p>
            <a:pPr marL="1428750" lvl="2"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 Neighborhood</a:t>
            </a:r>
          </a:p>
          <a:p>
            <a:pPr marL="1428750" lvl="2"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 Craig’s List</a:t>
            </a:r>
          </a:p>
          <a:p>
            <a:pPr marL="1428750" lvl="2">
              <a:buFont typeface="Arial" panose="020B0604020202020204" pitchFamily="34" charset="0"/>
              <a:buChar char="•"/>
            </a:pPr>
            <a:endParaRPr lang="en-US" altLang="en-US" sz="1600" b="1"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3" name="Picture 2"/>
          <p:cNvPicPr>
            <a:picLocks noChangeAspect="1"/>
          </p:cNvPicPr>
          <p:nvPr/>
        </p:nvPicPr>
        <p:blipFill>
          <a:blip r:embed="rId3"/>
          <a:stretch>
            <a:fillRect/>
          </a:stretch>
        </p:blipFill>
        <p:spPr>
          <a:xfrm>
            <a:off x="8763000" y="1600200"/>
            <a:ext cx="1828800" cy="1639372"/>
          </a:xfrm>
          <a:prstGeom prst="rect">
            <a:avLst/>
          </a:prstGeom>
          <a:ln>
            <a:solidFill>
              <a:srgbClr val="002060"/>
            </a:solidFill>
          </a:ln>
        </p:spPr>
      </p:pic>
      <p:pic>
        <p:nvPicPr>
          <p:cNvPr id="4" name="Picture 3">
            <a:hlinkClick r:id="rId4"/>
          </p:cNvPr>
          <p:cNvPicPr>
            <a:picLocks noChangeAspect="1"/>
          </p:cNvPicPr>
          <p:nvPr/>
        </p:nvPicPr>
        <p:blipFill>
          <a:blip r:embed="rId5"/>
          <a:stretch>
            <a:fillRect/>
          </a:stretch>
        </p:blipFill>
        <p:spPr>
          <a:xfrm>
            <a:off x="7859964" y="3352801"/>
            <a:ext cx="2808036" cy="1222413"/>
          </a:xfrm>
          <a:prstGeom prst="rect">
            <a:avLst/>
          </a:prstGeom>
          <a:ln>
            <a:solidFill>
              <a:srgbClr val="002060"/>
            </a:solidFill>
          </a:ln>
        </p:spPr>
      </p:pic>
      <p:pic>
        <p:nvPicPr>
          <p:cNvPr id="5" name="Picture 4"/>
          <p:cNvPicPr>
            <a:picLocks noChangeAspect="1"/>
          </p:cNvPicPr>
          <p:nvPr/>
        </p:nvPicPr>
        <p:blipFill>
          <a:blip r:embed="rId6"/>
          <a:stretch>
            <a:fillRect/>
          </a:stretch>
        </p:blipFill>
        <p:spPr>
          <a:xfrm>
            <a:off x="8763023" y="4724400"/>
            <a:ext cx="1801463" cy="1981200"/>
          </a:xfrm>
          <a:prstGeom prst="rect">
            <a:avLst/>
          </a:prstGeom>
        </p:spPr>
      </p:pic>
      <p:sp>
        <p:nvSpPr>
          <p:cNvPr id="2" name="Slide Number Placeholder 1">
            <a:extLst>
              <a:ext uri="{FF2B5EF4-FFF2-40B4-BE49-F238E27FC236}">
                <a16:creationId xmlns:a16="http://schemas.microsoft.com/office/drawing/2014/main" id="{599FF452-85CE-F631-6C18-D30F971B6811}"/>
              </a:ext>
            </a:extLst>
          </p:cNvPr>
          <p:cNvSpPr>
            <a:spLocks noGrp="1"/>
          </p:cNvSpPr>
          <p:nvPr>
            <p:ph type="sldNum" sz="quarter" idx="12"/>
          </p:nvPr>
        </p:nvSpPr>
        <p:spPr/>
        <p:txBody>
          <a:bodyPr/>
          <a:lstStyle/>
          <a:p>
            <a:fld id="{AEF3B4D0-86E3-4A85-8625-C4A58CEE2E59}" type="slidenum">
              <a:rPr lang="en-US" smtClean="0"/>
              <a:t>7</a:t>
            </a:fld>
            <a:endParaRPr lang="en-US"/>
          </a:p>
        </p:txBody>
      </p:sp>
    </p:spTree>
    <p:extLst>
      <p:ext uri="{BB962C8B-B14F-4D97-AF65-F5344CB8AC3E}">
        <p14:creationId xmlns:p14="http://schemas.microsoft.com/office/powerpoint/2010/main" val="1954551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2971800" y="152400"/>
            <a:ext cx="7391400" cy="1447800"/>
          </a:xfrm>
        </p:spPr>
        <p:txBody>
          <a:bodyPr/>
          <a:lstStyle/>
          <a:p>
            <a:r>
              <a:rPr lang="en-US" altLang="en-US" b="1" dirty="0">
                <a:solidFill>
                  <a:srgbClr val="002060"/>
                </a:solidFill>
                <a:latin typeface="Arial" panose="020B0604020202020204" pitchFamily="34" charset="0"/>
                <a:cs typeface="Arial" panose="020B0604020202020204" pitchFamily="34" charset="0"/>
              </a:rPr>
              <a:t>Simplifying the Job with a Checklist - continued</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282390" y="1752600"/>
            <a:ext cx="8636619" cy="4953000"/>
          </a:xfrm>
        </p:spPr>
        <p:txBody>
          <a:bodyPr>
            <a:normAutofit fontScale="92500" lnSpcReduction="10000"/>
          </a:bodyPr>
          <a:lstStyle/>
          <a:p>
            <a:pPr marL="285750" indent="-285750" algn="l">
              <a:buFont typeface="Arial" panose="020B0604020202020204" pitchFamily="34" charset="0"/>
              <a:buChar char="•"/>
            </a:pPr>
            <a:r>
              <a:rPr lang="en-US" altLang="en-US" sz="3500" b="1" dirty="0">
                <a:solidFill>
                  <a:srgbClr val="002060"/>
                </a:solidFill>
              </a:rPr>
              <a:t>Prior to the Class</a:t>
            </a:r>
          </a:p>
          <a:p>
            <a:pPr marL="1028700" lvl="1" algn="l">
              <a:buFont typeface="Arial" panose="020B0604020202020204" pitchFamily="34" charset="0"/>
              <a:buChar char="•"/>
            </a:pPr>
            <a:r>
              <a:rPr lang="en-US" altLang="en-US" sz="3500" b="1" dirty="0">
                <a:solidFill>
                  <a:srgbClr val="002060"/>
                </a:solidFill>
                <a:latin typeface="Arial" panose="020B0604020202020204" pitchFamily="34" charset="0"/>
                <a:cs typeface="Arial" panose="020B0604020202020204" pitchFamily="34" charset="0"/>
              </a:rPr>
              <a:t> Presentation Material</a:t>
            </a:r>
          </a:p>
          <a:p>
            <a:pPr marL="1428750" lvl="2" algn="l">
              <a:buFont typeface="Arial" panose="020B0604020202020204" pitchFamily="34" charset="0"/>
              <a:buChar char="•"/>
            </a:pPr>
            <a:r>
              <a:rPr lang="en-US" altLang="en-US" sz="3500" b="1" dirty="0">
                <a:solidFill>
                  <a:srgbClr val="002060"/>
                </a:solidFill>
                <a:latin typeface="Arial" panose="020B0604020202020204" pitchFamily="34" charset="0"/>
                <a:cs typeface="Arial" panose="020B0604020202020204" pitchFamily="34" charset="0"/>
              </a:rPr>
              <a:t> Textbooks (</a:t>
            </a:r>
            <a:r>
              <a:rPr lang="en-US" sz="3500" b="1" u="sng" dirty="0">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https://auxcen.com/</a:t>
            </a:r>
            <a:r>
              <a:rPr lang="en-US" sz="3500" b="1" u="sng" dirty="0">
                <a:solidFill>
                  <a:srgbClr val="002060"/>
                </a:solidFill>
                <a:latin typeface="Arial" panose="020B0604020202020204" pitchFamily="34" charset="0"/>
                <a:cs typeface="Arial" panose="020B0604020202020204" pitchFamily="34" charset="0"/>
              </a:rPr>
              <a:t>)</a:t>
            </a:r>
            <a:endParaRPr lang="en-US" altLang="en-US" sz="3500" b="1" dirty="0">
              <a:solidFill>
                <a:srgbClr val="002060"/>
              </a:solidFill>
              <a:latin typeface="Arial" panose="020B0604020202020204" pitchFamily="34" charset="0"/>
              <a:cs typeface="Arial" panose="020B0604020202020204" pitchFamily="34" charset="0"/>
            </a:endParaRPr>
          </a:p>
          <a:p>
            <a:pPr marL="1428750" lvl="2" algn="l">
              <a:buFont typeface="Arial" panose="020B0604020202020204" pitchFamily="34" charset="0"/>
              <a:buChar char="•"/>
            </a:pPr>
            <a:r>
              <a:rPr lang="en-US" altLang="en-US" sz="3500" b="1" dirty="0">
                <a:solidFill>
                  <a:srgbClr val="002060"/>
                </a:solidFill>
                <a:latin typeface="Arial" panose="020B0604020202020204" pitchFamily="34" charset="0"/>
                <a:cs typeface="Arial" panose="020B0604020202020204" pitchFamily="34" charset="0"/>
              </a:rPr>
              <a:t> PowerPoint Presentations</a:t>
            </a:r>
            <a:br>
              <a:rPr lang="en-US" altLang="en-US" sz="3500" b="1" dirty="0">
                <a:solidFill>
                  <a:srgbClr val="002060"/>
                </a:solidFill>
                <a:latin typeface="Arial" panose="020B0604020202020204" pitchFamily="34" charset="0"/>
                <a:cs typeface="Arial" panose="020B0604020202020204" pitchFamily="34" charset="0"/>
              </a:rPr>
            </a:br>
            <a:r>
              <a:rPr lang="en-US" altLang="en-US" sz="3500" b="1" dirty="0">
                <a:solidFill>
                  <a:srgbClr val="002060"/>
                </a:solidFill>
                <a:latin typeface="Arial" panose="020B0604020202020204" pitchFamily="34" charset="0"/>
                <a:cs typeface="Arial" panose="020B0604020202020204" pitchFamily="34" charset="0"/>
              </a:rPr>
              <a:t>(</a:t>
            </a:r>
            <a:r>
              <a:rPr lang="en-US" altLang="en-US" sz="3500" b="1" dirty="0">
                <a:solidFill>
                  <a:srgbClr val="00206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http://cgaux.org/boatinged/class_finder/index.php</a:t>
            </a:r>
            <a:r>
              <a:rPr lang="en-US" altLang="en-US" sz="3500" b="1" dirty="0">
                <a:solidFill>
                  <a:srgbClr val="002060"/>
                </a:solidFill>
                <a:latin typeface="Arial" panose="020B0604020202020204" pitchFamily="34" charset="0"/>
                <a:cs typeface="Arial" panose="020B0604020202020204" pitchFamily="34" charset="0"/>
              </a:rPr>
              <a:t>)</a:t>
            </a:r>
          </a:p>
          <a:p>
            <a:pPr marL="1428750" lvl="2" algn="l">
              <a:buFont typeface="Arial" panose="020B0604020202020204" pitchFamily="34" charset="0"/>
              <a:buChar char="•"/>
            </a:pPr>
            <a:r>
              <a:rPr lang="en-US" altLang="en-US" sz="3500" b="1" dirty="0">
                <a:solidFill>
                  <a:srgbClr val="002060"/>
                </a:solidFill>
                <a:latin typeface="Arial" panose="020B0604020202020204" pitchFamily="34" charset="0"/>
                <a:cs typeface="Arial" panose="020B0604020202020204" pitchFamily="34" charset="0"/>
              </a:rPr>
              <a:t> Federal Regulations</a:t>
            </a:r>
          </a:p>
          <a:p>
            <a:pPr marL="1428750" lvl="2" algn="l">
              <a:buFont typeface="Arial" panose="020B0604020202020204" pitchFamily="34" charset="0"/>
              <a:buChar char="•"/>
            </a:pPr>
            <a:r>
              <a:rPr lang="en-US" altLang="en-US" sz="3500" b="1" dirty="0">
                <a:solidFill>
                  <a:srgbClr val="002060"/>
                </a:solidFill>
                <a:latin typeface="Arial" panose="020B0604020202020204" pitchFamily="34" charset="0"/>
                <a:cs typeface="Arial" panose="020B0604020202020204" pitchFamily="34" charset="0"/>
              </a:rPr>
              <a:t> State Laws</a:t>
            </a:r>
          </a:p>
          <a:p>
            <a:pPr marL="1428750" lvl="2" algn="l">
              <a:buFont typeface="Arial" panose="020B0604020202020204" pitchFamily="34" charset="0"/>
              <a:buChar char="•"/>
            </a:pPr>
            <a:r>
              <a:rPr lang="en-US" altLang="en-US" sz="3500" b="1" dirty="0">
                <a:solidFill>
                  <a:srgbClr val="002060"/>
                </a:solidFill>
                <a:latin typeface="Arial" panose="020B0604020202020204" pitchFamily="34" charset="0"/>
                <a:cs typeface="Arial" panose="020B0604020202020204" pitchFamily="34" charset="0"/>
              </a:rPr>
              <a:t> Miscellaneous Brochures (</a:t>
            </a:r>
            <a:r>
              <a:rPr lang="en-US" sz="3500" b="1" dirty="0">
                <a:solidFill>
                  <a:srgbClr val="002060"/>
                </a:solidFill>
                <a:latin typeface="Arial" panose="020B0604020202020204" pitchFamily="34" charset="0"/>
                <a:cs typeface="Arial" panose="020B0604020202020204" pitchFamily="34" charset="0"/>
                <a:hlinkClick r:id="rId5" action="ppaction://hlinkfile">
                  <a:extLst>
                    <a:ext uri="{A12FA001-AC4F-418D-AE19-62706E023703}">
                      <ahyp:hlinkClr xmlns:ahyp="http://schemas.microsoft.com/office/drawing/2018/hyperlinkcolor" val="tx"/>
                    </a:ext>
                  </a:extLst>
                </a:hlinkClick>
              </a:rPr>
              <a:t>cgaux.org/members/ANSC_Catalog_Jan%202021.pdf</a:t>
            </a:r>
            <a:r>
              <a:rPr lang="en-US" sz="3500" b="1" dirty="0">
                <a:solidFill>
                  <a:srgbClr val="002060"/>
                </a:solidFill>
                <a:latin typeface="Arial" panose="020B0604020202020204" pitchFamily="34" charset="0"/>
                <a:cs typeface="Arial" panose="020B0604020202020204" pitchFamily="34" charset="0"/>
              </a:rPr>
              <a:t>)</a:t>
            </a:r>
            <a:endParaRPr lang="en-US" altLang="en-US" sz="3500" b="1" dirty="0">
              <a:solidFill>
                <a:srgbClr val="002060"/>
              </a:solidFill>
              <a:latin typeface="Arial" panose="020B0604020202020204" pitchFamily="34" charset="0"/>
              <a:cs typeface="Arial" panose="020B0604020202020204" pitchFamily="34" charset="0"/>
            </a:endParaRPr>
          </a:p>
          <a:p>
            <a:pPr marL="1428750" lvl="2" algn="l">
              <a:buFont typeface="Arial" panose="020B0604020202020204" pitchFamily="34" charset="0"/>
              <a:buChar char="•"/>
            </a:pPr>
            <a:endParaRPr lang="en-US" altLang="en-US" sz="4100" b="1" dirty="0">
              <a:solidFill>
                <a:srgbClr val="002060"/>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6" name="Picture 5"/>
          <p:cNvPicPr>
            <a:picLocks noChangeAspect="1"/>
          </p:cNvPicPr>
          <p:nvPr/>
        </p:nvPicPr>
        <p:blipFill>
          <a:blip r:embed="rId6"/>
          <a:stretch>
            <a:fillRect/>
          </a:stretch>
        </p:blipFill>
        <p:spPr>
          <a:xfrm>
            <a:off x="10050617" y="1489076"/>
            <a:ext cx="1857375" cy="2457450"/>
          </a:xfrm>
          <a:prstGeom prst="rect">
            <a:avLst/>
          </a:prstGeom>
          <a:ln>
            <a:solidFill>
              <a:srgbClr val="002060"/>
            </a:solidFill>
          </a:ln>
        </p:spPr>
      </p:pic>
      <p:pic>
        <p:nvPicPr>
          <p:cNvPr id="7" name="Picture 6"/>
          <p:cNvPicPr>
            <a:picLocks noChangeAspect="1"/>
          </p:cNvPicPr>
          <p:nvPr/>
        </p:nvPicPr>
        <p:blipFill>
          <a:blip r:embed="rId7"/>
          <a:stretch>
            <a:fillRect/>
          </a:stretch>
        </p:blipFill>
        <p:spPr>
          <a:xfrm>
            <a:off x="10164917" y="4128848"/>
            <a:ext cx="1743075" cy="2308708"/>
          </a:xfrm>
          <a:prstGeom prst="rect">
            <a:avLst/>
          </a:prstGeom>
          <a:ln>
            <a:solidFill>
              <a:srgbClr val="002060"/>
            </a:solidFill>
          </a:ln>
        </p:spPr>
      </p:pic>
      <p:sp>
        <p:nvSpPr>
          <p:cNvPr id="2" name="Slide Number Placeholder 1">
            <a:extLst>
              <a:ext uri="{FF2B5EF4-FFF2-40B4-BE49-F238E27FC236}">
                <a16:creationId xmlns:a16="http://schemas.microsoft.com/office/drawing/2014/main" id="{7BAF6ABC-3637-D8BF-AA24-3A27507FF4EB}"/>
              </a:ext>
            </a:extLst>
          </p:cNvPr>
          <p:cNvSpPr>
            <a:spLocks noGrp="1"/>
          </p:cNvSpPr>
          <p:nvPr>
            <p:ph type="sldNum" sz="quarter" idx="12"/>
          </p:nvPr>
        </p:nvSpPr>
        <p:spPr/>
        <p:txBody>
          <a:bodyPr/>
          <a:lstStyle/>
          <a:p>
            <a:fld id="{AEF3B4D0-86E3-4A85-8625-C4A58CEE2E59}" type="slidenum">
              <a:rPr lang="en-US" smtClean="0"/>
              <a:t>8</a:t>
            </a:fld>
            <a:endParaRPr lang="en-US"/>
          </a:p>
        </p:txBody>
      </p:sp>
    </p:spTree>
    <p:extLst>
      <p:ext uri="{BB962C8B-B14F-4D97-AF65-F5344CB8AC3E}">
        <p14:creationId xmlns:p14="http://schemas.microsoft.com/office/powerpoint/2010/main" val="1341270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2971800" y="152400"/>
            <a:ext cx="7391400" cy="1447800"/>
          </a:xfrm>
        </p:spPr>
        <p:txBody>
          <a:bodyPr/>
          <a:lstStyle/>
          <a:p>
            <a:r>
              <a:rPr lang="en-US" altLang="en-US" b="1" dirty="0">
                <a:solidFill>
                  <a:srgbClr val="002060"/>
                </a:solidFill>
                <a:latin typeface="Arial" panose="020B0604020202020204" pitchFamily="34" charset="0"/>
                <a:cs typeface="Arial" panose="020B0604020202020204" pitchFamily="34" charset="0"/>
              </a:rPr>
              <a:t>Simplifying the Job with a Checklist - continued</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2285767" y="1752600"/>
            <a:ext cx="5308213" cy="4876800"/>
          </a:xfrm>
        </p:spPr>
        <p:txBody>
          <a:bodyPr/>
          <a:lstStyle/>
          <a:p>
            <a:pPr marL="285750" indent="-285750" algn="l">
              <a:buFont typeface="Arial" panose="020B0604020202020204" pitchFamily="34" charset="0"/>
              <a:buChar char="•"/>
            </a:pPr>
            <a:r>
              <a:rPr lang="en-US" altLang="en-US" b="1" dirty="0">
                <a:solidFill>
                  <a:srgbClr val="002060"/>
                </a:solidFill>
              </a:rPr>
              <a:t>Prior to the Class</a:t>
            </a:r>
          </a:p>
          <a:p>
            <a:pPr marL="1028700" lvl="1"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Payment</a:t>
            </a:r>
          </a:p>
          <a:p>
            <a:pPr marL="1428750" lvl="2"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PayPal</a:t>
            </a:r>
          </a:p>
          <a:p>
            <a:pPr marL="1428750" lvl="2"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Cash</a:t>
            </a:r>
          </a:p>
          <a:p>
            <a:pPr marL="1428750" lvl="2"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Check</a:t>
            </a:r>
          </a:p>
          <a:p>
            <a:pPr marL="1428750" lvl="2" algn="l">
              <a:buFont typeface="Arial" panose="020B0604020202020204" pitchFamily="34" charset="0"/>
              <a:buChar char="•"/>
            </a:pPr>
            <a:r>
              <a:rPr lang="en-US" altLang="en-US" sz="3200" b="1" dirty="0">
                <a:solidFill>
                  <a:srgbClr val="002060"/>
                </a:solidFill>
                <a:latin typeface="Arial" panose="020B0604020202020204" pitchFamily="34" charset="0"/>
                <a:cs typeface="Arial" panose="020B0604020202020204" pitchFamily="34" charset="0"/>
              </a:rPr>
              <a:t>Square</a:t>
            </a:r>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2" name="Picture 1" descr="&lt;strong&gt;Paypal&lt;/strong&gt;"/>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84273" y="1752600"/>
            <a:ext cx="4114800" cy="1095566"/>
          </a:xfrm>
          <a:prstGeom prst="rect">
            <a:avLst/>
          </a:prstGeom>
          <a:ln>
            <a:solidFill>
              <a:srgbClr val="002060"/>
            </a:solidFill>
          </a:ln>
        </p:spPr>
      </p:pic>
      <p:pic>
        <p:nvPicPr>
          <p:cNvPr id="3" name="Picture 2" descr="“&lt;strong&gt;Square&lt;/strong&gt;” Pegs Mobile &lt;strong&gt;Payments&lt;/strong&gt; – Round Hole Still Not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0550" y="3322163"/>
            <a:ext cx="3829050" cy="2833240"/>
          </a:xfrm>
          <a:prstGeom prst="rect">
            <a:avLst/>
          </a:prstGeom>
          <a:ln>
            <a:solidFill>
              <a:srgbClr val="002060"/>
            </a:solidFill>
          </a:ln>
        </p:spPr>
      </p:pic>
      <p:pic>
        <p:nvPicPr>
          <p:cNvPr id="4" name="Picture 3" descr="sewVery: sewVery Simple &lt;strong&gt;Checkbook&lt;/strong&gt; Cov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8275" y="4801861"/>
            <a:ext cx="2743200" cy="1827539"/>
          </a:xfrm>
          <a:prstGeom prst="rect">
            <a:avLst/>
          </a:prstGeom>
          <a:ln>
            <a:solidFill>
              <a:srgbClr val="002060"/>
            </a:solidFill>
          </a:ln>
        </p:spPr>
      </p:pic>
      <p:sp>
        <p:nvSpPr>
          <p:cNvPr id="5" name="Slide Number Placeholder 4">
            <a:extLst>
              <a:ext uri="{FF2B5EF4-FFF2-40B4-BE49-F238E27FC236}">
                <a16:creationId xmlns:a16="http://schemas.microsoft.com/office/drawing/2014/main" id="{1A412231-0416-A080-5101-87EEF1551710}"/>
              </a:ext>
            </a:extLst>
          </p:cNvPr>
          <p:cNvSpPr>
            <a:spLocks noGrp="1"/>
          </p:cNvSpPr>
          <p:nvPr>
            <p:ph type="sldNum" sz="quarter" idx="12"/>
          </p:nvPr>
        </p:nvSpPr>
        <p:spPr/>
        <p:txBody>
          <a:bodyPr/>
          <a:lstStyle/>
          <a:p>
            <a:fld id="{AEF3B4D0-86E3-4A85-8625-C4A58CEE2E59}" type="slidenum">
              <a:rPr lang="en-US" smtClean="0"/>
              <a:t>9</a:t>
            </a:fld>
            <a:endParaRPr lang="en-US"/>
          </a:p>
        </p:txBody>
      </p:sp>
    </p:spTree>
    <p:extLst>
      <p:ext uri="{BB962C8B-B14F-4D97-AF65-F5344CB8AC3E}">
        <p14:creationId xmlns:p14="http://schemas.microsoft.com/office/powerpoint/2010/main" val="871723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irectorate 2024 Standard Format.pptx" id="{0675B82E-EEA1-4AB3-B9A4-BFF18A88FAA4}" vid="{DD37A9F0-D8D7-46E4-96AE-A86F5C08A1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E-Directorate 2024 Standard Format</Template>
  <TotalTime>199</TotalTime>
  <Words>4449</Words>
  <Application>Microsoft Office PowerPoint</Application>
  <PresentationFormat>Widescreen</PresentationFormat>
  <Paragraphs>365</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Arial</vt:lpstr>
      <vt:lpstr>Calibri</vt:lpstr>
      <vt:lpstr>Calibri Light</vt:lpstr>
      <vt:lpstr>Office Theme</vt:lpstr>
      <vt:lpstr>I’m the Flotilla Staff Officer-Public Education, Now What?</vt:lpstr>
      <vt:lpstr>Congratulations!</vt:lpstr>
      <vt:lpstr>Job Description Continued</vt:lpstr>
      <vt:lpstr>Simplifying the Job with a Checklist</vt:lpstr>
      <vt:lpstr>Simplifying the Job with a Checklist - continued</vt:lpstr>
      <vt:lpstr>Simplifying the Job with a Checklist - continued</vt:lpstr>
      <vt:lpstr>Simplifying the Job with a Checklist - continued</vt:lpstr>
      <vt:lpstr>Simplifying the Job with a Checklist - continued</vt:lpstr>
      <vt:lpstr>Simplifying the Job with a Checklist - continued</vt:lpstr>
      <vt:lpstr>Simplifying the Job with a Checklist - continued</vt:lpstr>
      <vt:lpstr>Simplifying the Job with a Checklist - continued</vt:lpstr>
      <vt:lpstr>Simplifying the Job with a Checklist</vt:lpstr>
      <vt:lpstr>Simplifying the Job with a Checklist</vt:lpstr>
      <vt:lpstr>Simplifying the Job with a Checklist</vt:lpstr>
      <vt:lpstr>Simplifying the Job with a Checklist</vt:lpstr>
      <vt:lpstr>Simplifying the Job with a Checklist</vt:lpstr>
      <vt:lpstr>Other Items to Know</vt:lpstr>
      <vt:lpstr>ID 2025</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Miller</dc:creator>
  <cp:lastModifiedBy>Karen Miller</cp:lastModifiedBy>
  <cp:revision>29</cp:revision>
  <dcterms:created xsi:type="dcterms:W3CDTF">2024-03-06T19:10:08Z</dcterms:created>
  <dcterms:modified xsi:type="dcterms:W3CDTF">2024-12-01T00:44:47Z</dcterms:modified>
</cp:coreProperties>
</file>