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85" r:id="rId3"/>
    <p:sldId id="292" r:id="rId4"/>
    <p:sldId id="291" r:id="rId5"/>
    <p:sldId id="290" r:id="rId6"/>
    <p:sldId id="286" r:id="rId7"/>
    <p:sldId id="289" r:id="rId8"/>
    <p:sldId id="295" r:id="rId9"/>
    <p:sldId id="296" r:id="rId10"/>
    <p:sldId id="283" r:id="rId11"/>
    <p:sldId id="275" r:id="rId12"/>
    <p:sldId id="293" r:id="rId13"/>
    <p:sldId id="294" r:id="rId14"/>
    <p:sldId id="297"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p:scale>
          <a:sx n="100" d="100"/>
          <a:sy n="100" d="100"/>
        </p:scale>
        <p:origin x="34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15" tIns="47107" rIns="94215" bIns="47107" rtlCol="0"/>
          <a:lstStyle>
            <a:lvl1pPr algn="r">
              <a:defRPr sz="1200"/>
            </a:lvl1pPr>
          </a:lstStyle>
          <a:p>
            <a:fld id="{C4BD32CE-AFB7-4465-8783-12F620C7747E}" type="datetimeFigureOut">
              <a:rPr lang="en-US" smtClean="0"/>
              <a:t>7/10/2025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5" tIns="47107" rIns="94215" bIns="47107"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5" tIns="47107" rIns="94215"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15" tIns="47107" rIns="94215" bIns="47107"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15" tIns="47107" rIns="94215" bIns="47107" rtlCol="0" anchor="b"/>
          <a:lstStyle>
            <a:lvl1pPr algn="r">
              <a:defRPr sz="1200"/>
            </a:lvl1pPr>
          </a:lstStyle>
          <a:p>
            <a:fld id="{76CECCCE-0CFD-4C9B-9F3F-FD4877291AF2}" type="slidenum">
              <a:rPr lang="en-US" smtClean="0"/>
              <a:t>‹#›</a:t>
            </a:fld>
            <a:endParaRPr lang="en-US"/>
          </a:p>
        </p:txBody>
      </p:sp>
    </p:spTree>
    <p:extLst>
      <p:ext uri="{BB962C8B-B14F-4D97-AF65-F5344CB8AC3E}">
        <p14:creationId xmlns:p14="http://schemas.microsoft.com/office/powerpoint/2010/main" val="145036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1451" y="4449747"/>
            <a:ext cx="6593193" cy="4606272"/>
          </a:xfrm>
        </p:spPr>
        <p:txBody>
          <a:bodyPr/>
          <a:lstStyle/>
          <a:p>
            <a:pPr defTabSz="959717">
              <a:defRPr/>
            </a:pPr>
            <a:r>
              <a:rPr lang="en-US" sz="2000" dirty="0">
                <a:latin typeface="Arial" panose="020B0604020202020204" pitchFamily="34" charset="0"/>
                <a:cs typeface="Arial" panose="020B0604020202020204" pitchFamily="34" charset="0"/>
              </a:rPr>
              <a:t>The USCG released the 2024 Recreational Boating Statistics. Key takeaways from these statistics are that accidents, injuries, and deaths are down, but lack of life jacket wear, boating safety courses, and alcohol use remain the top contributors.</a:t>
            </a:r>
          </a:p>
          <a:p>
            <a:pPr defTabSz="959717">
              <a:defRPr/>
            </a:pPr>
            <a:endParaRPr lang="en-US" sz="300" dirty="0">
              <a:latin typeface="Arial" panose="020B0604020202020204" pitchFamily="34" charset="0"/>
              <a:cs typeface="Arial" panose="020B0604020202020204" pitchFamily="34" charset="0"/>
            </a:endParaRPr>
          </a:p>
          <a:p>
            <a:pPr defTabSz="959717">
              <a:defRPr/>
            </a:pPr>
            <a:r>
              <a:rPr lang="en-US" sz="2000" dirty="0">
                <a:latin typeface="Arial" panose="020B0604020202020204" pitchFamily="34" charset="0"/>
                <a:cs typeface="Arial" panose="020B0604020202020204" pitchFamily="34" charset="0"/>
              </a:rPr>
              <a:t>Our mission of Recreational Boating Safety remains a high priority!</a:t>
            </a:r>
          </a:p>
          <a:p>
            <a:pPr defTabSz="959717">
              <a:defRPr/>
            </a:pPr>
            <a:endParaRPr lang="en-US" sz="300" dirty="0">
              <a:latin typeface="Arial" panose="020B0604020202020204" pitchFamily="34" charset="0"/>
              <a:cs typeface="Arial" panose="020B0604020202020204" pitchFamily="34" charset="0"/>
            </a:endParaRPr>
          </a:p>
          <a:p>
            <a:pPr defTabSz="959717">
              <a:defRPr/>
            </a:pPr>
            <a:r>
              <a:rPr lang="en-US" sz="2000" dirty="0">
                <a:latin typeface="Arial" panose="020B0604020202020204" pitchFamily="34" charset="0"/>
                <a:cs typeface="Arial" panose="020B0604020202020204" pitchFamily="34" charset="0"/>
              </a:rPr>
              <a:t>One of our most important missions is offering recreational boaters safe boating classes. Plus, we need to prepare our shipmates to offer good courses to our members to keep them motivated. </a:t>
            </a:r>
          </a:p>
          <a:p>
            <a:pPr defTabSz="959717">
              <a:defRPr/>
            </a:pPr>
            <a:endParaRPr lang="en-US" sz="500" dirty="0">
              <a:latin typeface="Arial" panose="020B0604020202020204" pitchFamily="34" charset="0"/>
              <a:cs typeface="Arial" panose="020B0604020202020204" pitchFamily="34" charset="0"/>
            </a:endParaRPr>
          </a:p>
          <a:p>
            <a:pPr defTabSz="959717">
              <a:defRPr/>
            </a:pPr>
            <a:r>
              <a:rPr lang="en-US" sz="2000" dirty="0">
                <a:latin typeface="Arial" panose="020B0604020202020204" pitchFamily="34" charset="0"/>
                <a:cs typeface="Arial" panose="020B0604020202020204" pitchFamily="34" charset="0"/>
              </a:rPr>
              <a:t>So sit back, put on your life jacket, grab the helm, and attach the engine cutoff switch. Enjoy the ride!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1</a:t>
            </a:fld>
            <a:endParaRPr lang="en-US" dirty="0"/>
          </a:p>
        </p:txBody>
      </p:sp>
    </p:spTree>
    <p:extLst>
      <p:ext uri="{BB962C8B-B14F-4D97-AF65-F5344CB8AC3E}">
        <p14:creationId xmlns:p14="http://schemas.microsoft.com/office/powerpoint/2010/main" val="3446412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6885" y="4639004"/>
            <a:ext cx="6559926" cy="4475264"/>
          </a:xfrm>
        </p:spPr>
        <p:txBody>
          <a:bodyPr/>
          <a:lstStyle/>
          <a:p>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1E196AB-3BE2-4C76-82E4-E3341FAD2586}" type="slidenum">
              <a:rPr lang="en-US" smtClean="0"/>
              <a:t>10</a:t>
            </a:fld>
            <a:endParaRPr lang="en-US"/>
          </a:p>
        </p:txBody>
      </p:sp>
    </p:spTree>
    <p:extLst>
      <p:ext uri="{BB962C8B-B14F-4D97-AF65-F5344CB8AC3E}">
        <p14:creationId xmlns:p14="http://schemas.microsoft.com/office/powerpoint/2010/main" val="295147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567" y="4639006"/>
            <a:ext cx="6268649" cy="3795549"/>
          </a:xfrm>
        </p:spPr>
        <p:txBody>
          <a:bodyPr/>
          <a:lstStyle/>
          <a:p>
            <a:r>
              <a:rPr lang="en-US" sz="1600" dirty="0">
                <a:latin typeface="Arial" panose="020B0604020202020204" pitchFamily="34" charset="0"/>
                <a:cs typeface="Arial" panose="020B0604020202020204" pitchFamily="34" charset="0"/>
              </a:rPr>
              <a:t>Here are some additional benefits of being an instructor in the CG Auxiliary:</a:t>
            </a:r>
          </a:p>
          <a:p>
            <a:r>
              <a:rPr lang="en-US" sz="1600" dirty="0">
                <a:latin typeface="Arial" panose="020B0604020202020204" pitchFamily="34" charset="0"/>
                <a:cs typeface="Arial" panose="020B0604020202020204" pitchFamily="34" charset="0"/>
              </a:rPr>
              <a:t>•You will have the opportunity to share your knowledge and expertise with others.</a:t>
            </a:r>
          </a:p>
          <a:p>
            <a:r>
              <a:rPr lang="en-US" sz="1600" dirty="0">
                <a:latin typeface="Arial" panose="020B0604020202020204" pitchFamily="34" charset="0"/>
                <a:cs typeface="Arial" panose="020B0604020202020204" pitchFamily="34" charset="0"/>
              </a:rPr>
              <a:t>•You will be able to make a difference in the lives of others by helping them to learn new skills and knowledge.</a:t>
            </a:r>
          </a:p>
          <a:p>
            <a:r>
              <a:rPr lang="en-US" sz="1600" dirty="0">
                <a:latin typeface="Arial" panose="020B0604020202020204" pitchFamily="34" charset="0"/>
                <a:cs typeface="Arial" panose="020B0604020202020204" pitchFamily="34" charset="0"/>
              </a:rPr>
              <a:t>•You will gain valuable experience in teaching and training.</a:t>
            </a:r>
          </a:p>
          <a:p>
            <a:r>
              <a:rPr lang="en-US" sz="1600" dirty="0">
                <a:latin typeface="Arial" panose="020B0604020202020204" pitchFamily="34" charset="0"/>
                <a:cs typeface="Arial" panose="020B0604020202020204" pitchFamily="34" charset="0"/>
              </a:rPr>
              <a:t>•You will have the opportunity to network with other instructors and</a:t>
            </a:r>
          </a:p>
          <a:p>
            <a:r>
              <a:rPr lang="en-US" sz="1600" dirty="0">
                <a:latin typeface="Arial" panose="020B0604020202020204" pitchFamily="34" charset="0"/>
                <a:cs typeface="Arial" panose="020B0604020202020204" pitchFamily="34" charset="0"/>
              </a:rPr>
              <a:t>members of the CG Auxiliary.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If you are looking for a rewarding way to give back to your community and to make a difference in the lives of others, then becoming an instructor in the CG Auxiliary is a great option.</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1E196AB-3BE2-4C76-82E4-E3341FAD2586}" type="slidenum">
              <a:rPr lang="en-US" smtClean="0"/>
              <a:t>11</a:t>
            </a:fld>
            <a:endParaRPr lang="en-US"/>
          </a:p>
        </p:txBody>
      </p:sp>
    </p:spTree>
    <p:extLst>
      <p:ext uri="{BB962C8B-B14F-4D97-AF65-F5344CB8AC3E}">
        <p14:creationId xmlns:p14="http://schemas.microsoft.com/office/powerpoint/2010/main" val="232664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568" y="4639006"/>
            <a:ext cx="5989083" cy="3795549"/>
          </a:xfrm>
        </p:spPr>
        <p:txBody>
          <a:bodyPr/>
          <a:lstStyle/>
          <a:p>
            <a:r>
              <a:rPr lang="en-US" sz="1600" dirty="0">
                <a:latin typeface="Arial" panose="020B0604020202020204" pitchFamily="34" charset="0"/>
                <a:cs typeface="Arial" panose="020B0604020202020204" pitchFamily="34" charset="0"/>
              </a:rPr>
              <a:t>Never lose the desire to improve. Whether you certify as an instructor in public education or member training or are engaged in mentoring in any of the flotilla missions, the satisfaction you and those you teach depends on the quality of your instruction.</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1E196AB-3BE2-4C76-82E4-E3341FAD2586}" type="slidenum">
              <a:rPr lang="en-US" smtClean="0"/>
              <a:t>12</a:t>
            </a:fld>
            <a:endParaRPr lang="en-US"/>
          </a:p>
        </p:txBody>
      </p:sp>
    </p:spTree>
    <p:extLst>
      <p:ext uri="{BB962C8B-B14F-4D97-AF65-F5344CB8AC3E}">
        <p14:creationId xmlns:p14="http://schemas.microsoft.com/office/powerpoint/2010/main" val="1353306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568" y="4639006"/>
            <a:ext cx="5932251" cy="3795549"/>
          </a:xfrm>
        </p:spPr>
        <p:txBody>
          <a:bodyPr/>
          <a:lstStyle/>
          <a:p>
            <a:r>
              <a:rPr lang="en-US" sz="16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1E196AB-3BE2-4C76-82E4-E3341FAD2586}" type="slidenum">
              <a:rPr lang="en-US" smtClean="0"/>
              <a:t>13</a:t>
            </a:fld>
            <a:endParaRPr lang="en-US"/>
          </a:p>
        </p:txBody>
      </p:sp>
    </p:spTree>
    <p:extLst>
      <p:ext uri="{BB962C8B-B14F-4D97-AF65-F5344CB8AC3E}">
        <p14:creationId xmlns:p14="http://schemas.microsoft.com/office/powerpoint/2010/main" val="79966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85738"/>
            <a:ext cx="5508625" cy="3098800"/>
          </a:xfrm>
        </p:spPr>
      </p:sp>
      <p:sp>
        <p:nvSpPr>
          <p:cNvPr id="3" name="Notes Placeholder 2"/>
          <p:cNvSpPr>
            <a:spLocks noGrp="1"/>
          </p:cNvSpPr>
          <p:nvPr>
            <p:ph type="body" idx="1"/>
          </p:nvPr>
        </p:nvSpPr>
        <p:spPr>
          <a:xfrm>
            <a:off x="306489" y="3366170"/>
            <a:ext cx="6290261" cy="5307455"/>
          </a:xfrm>
        </p:spPr>
        <p:txBody>
          <a:bodyPr/>
          <a:lstStyle/>
          <a:p>
            <a:r>
              <a:rPr lang="en-US" dirty="0"/>
              <a:t>It’s the policy of the CG Auxiliary that we solve issues at the lowest level. If the problem, question, or matter cannot be handled at this lower level, follow the Chain and press the issue higher. </a:t>
            </a:r>
          </a:p>
          <a:p>
            <a:r>
              <a:rPr lang="en-US" dirty="0"/>
              <a:t>All issues should be solved at the lowest possible level and elevated as needed through the chain of leadership and management to address the issue. It is NOT appropriate to go outside our organization for answers to education-related problems unless specifically instructed by the staff of the Education Directorate. Inquiries posed outside our organization confuse our partners and delay a proper response. </a:t>
            </a:r>
          </a:p>
          <a:p>
            <a:endParaRPr lang="en-US" dirty="0"/>
          </a:p>
          <a:p>
            <a:r>
              <a:rPr lang="en-US" dirty="0"/>
              <a:t>The entire staff of the E Directorate is standing by to answer any education questions that cannot be answered at a lower level. </a:t>
            </a:r>
          </a:p>
          <a:p>
            <a:endParaRPr lang="en-US" dirty="0"/>
          </a:p>
          <a:p>
            <a:r>
              <a:rPr lang="en-US" dirty="0"/>
              <a:t>The E-Directorate also maintains a feedback email address to assist members with answers they could not find anywhere else within the Auxiliary.</a:t>
            </a:r>
          </a:p>
          <a:p>
            <a:endParaRPr lang="en-US" dirty="0"/>
          </a:p>
          <a:p>
            <a:r>
              <a:rPr lang="en-US" dirty="0"/>
              <a:t>Members must understand they should not contact the Chief Director’s office or anyone outside the CG Auxiliary Chain of Leadership and Management. Any requests outside the Chain unnecessarily tie up resources answering these questions at BSX, NASBLA, and the BLA offices for internal Auxiliary queries. At the very least, it paints the Auxiliary as undisciplined and unable to communicate internally. At worst, it threatens our credibility at a national level with these national partners, which can have significant ramifications on future relationships.</a:t>
            </a:r>
          </a:p>
          <a:p>
            <a:endParaRPr lang="en-US" dirty="0"/>
          </a:p>
          <a:p>
            <a:r>
              <a:rPr lang="en-US" dirty="0"/>
              <a:t>You may email the E-Directorate at:</a:t>
            </a:r>
          </a:p>
          <a:p>
            <a:r>
              <a:rPr lang="en-US" dirty="0"/>
              <a:t> </a:t>
            </a:r>
            <a:r>
              <a:rPr lang="en-US" dirty="0">
                <a:hlinkClick r:id="rId3"/>
              </a:rPr>
              <a:t>pe.feedback@cgauxnet.us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AAF4FE-1EC2-41BF-9E1F-1D60F871BC2F}" type="slidenum">
              <a:rPr lang="en-US" smtClean="0"/>
              <a:t>14</a:t>
            </a:fld>
            <a:endParaRPr lang="en-US"/>
          </a:p>
        </p:txBody>
      </p:sp>
    </p:spTree>
    <p:extLst>
      <p:ext uri="{BB962C8B-B14F-4D97-AF65-F5344CB8AC3E}">
        <p14:creationId xmlns:p14="http://schemas.microsoft.com/office/powerpoint/2010/main" val="252145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1451" y="4449747"/>
            <a:ext cx="6593193" cy="4606272"/>
          </a:xfrm>
        </p:spPr>
        <p:txBody>
          <a:bodyPr/>
          <a:lstStyle/>
          <a:p>
            <a:pPr defTabSz="959717">
              <a:defRPr/>
            </a:pPr>
            <a:r>
              <a:rPr lang="en-US" sz="1600" dirty="0">
                <a:latin typeface="Arial" panose="020B0604020202020204" pitchFamily="34" charset="0"/>
                <a:cs typeface="Arial" panose="020B0604020202020204" pitchFamily="34" charset="0"/>
              </a:rPr>
              <a:t>A Coast Guard Sector Commander is famous for saying that operations has definitive statistics on how many lives they have saved or assisted and the property value of those cases. When we look at instructors, especially in public education, we very, very rarely get to know whose death or injury we helped prevent.</a:t>
            </a:r>
          </a:p>
          <a:p>
            <a:pPr defTabSz="959717">
              <a:defRPr/>
            </a:pPr>
            <a:endParaRPr lang="en-US" sz="500" dirty="0">
              <a:latin typeface="Arial" panose="020B0604020202020204" pitchFamily="34" charset="0"/>
              <a:cs typeface="Arial" panose="020B0604020202020204" pitchFamily="34" charset="0"/>
            </a:endParaRPr>
          </a:p>
          <a:p>
            <a:pPr defTabSz="959717">
              <a:defRPr/>
            </a:pPr>
            <a:r>
              <a:rPr lang="en-US" sz="1600" dirty="0">
                <a:latin typeface="Arial" panose="020B0604020202020204" pitchFamily="34" charset="0"/>
                <a:cs typeface="Arial" panose="020B0604020202020204" pitchFamily="34" charset="0"/>
              </a:rPr>
              <a:t>Instructors in the Coast Guard Auxiliary play a vital role in providing training and education to members and the public.</a:t>
            </a:r>
          </a:p>
          <a:p>
            <a:pPr defTabSz="959717">
              <a:defRPr/>
            </a:pPr>
            <a:endParaRPr lang="en-US" sz="500" dirty="0">
              <a:latin typeface="Arial" panose="020B0604020202020204" pitchFamily="34" charset="0"/>
              <a:cs typeface="Arial" panose="020B0604020202020204" pitchFamily="34" charset="0"/>
            </a:endParaRPr>
          </a:p>
          <a:p>
            <a:pPr defTabSz="959717">
              <a:defRPr/>
            </a:pPr>
            <a:r>
              <a:rPr lang="en-US" sz="1600" dirty="0">
                <a:latin typeface="Arial" panose="020B0604020202020204" pitchFamily="34" charset="0"/>
                <a:cs typeface="Arial" panose="020B0604020202020204" pitchFamily="34" charset="0"/>
              </a:rPr>
              <a:t>Overall, the value of an instructor in the Coast Guard Auxiliary lies in their ability to educate, mentor, and inspire others. They ultimately promote safety, professionalism, and a strong sense of community within the organization and the maritime community we serve.</a:t>
            </a:r>
          </a:p>
          <a:p>
            <a:pPr defTabSz="959717">
              <a:defRPr/>
            </a:pPr>
            <a:endParaRPr lang="en-US" sz="500" dirty="0">
              <a:latin typeface="Arial" panose="020B0604020202020204" pitchFamily="34" charset="0"/>
              <a:cs typeface="Arial" panose="020B0604020202020204" pitchFamily="34" charset="0"/>
            </a:endParaRPr>
          </a:p>
          <a:p>
            <a:pPr defTabSz="959717">
              <a:defRPr/>
            </a:pPr>
            <a:r>
              <a:rPr lang="en-US" sz="1600" dirty="0">
                <a:latin typeface="Arial" panose="020B0604020202020204" pitchFamily="34" charset="0"/>
                <a:cs typeface="Arial" panose="020B0604020202020204" pitchFamily="34" charset="0"/>
              </a:rPr>
              <a:t>Instructors in the CG Auxiliary contribute to the organization’s mission by providing essential training, promoting safety, supporting operational readiness, and making a positive impact on the community. Their dedication and expertise significantly enhance the capabilities and effectiveness of the Coast Guard Auxiliary.</a:t>
            </a: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2</a:t>
            </a:fld>
            <a:endParaRPr lang="en-US" dirty="0"/>
          </a:p>
        </p:txBody>
      </p:sp>
    </p:spTree>
    <p:extLst>
      <p:ext uri="{BB962C8B-B14F-4D97-AF65-F5344CB8AC3E}">
        <p14:creationId xmlns:p14="http://schemas.microsoft.com/office/powerpoint/2010/main" val="225951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1451" y="4449747"/>
            <a:ext cx="6593193" cy="4606272"/>
          </a:xfrm>
        </p:spPr>
        <p:txBody>
          <a:bodyPr/>
          <a:lstStyle/>
          <a:p>
            <a:pPr defTabSz="959717">
              <a:defRPr/>
            </a:pPr>
            <a:r>
              <a:rPr lang="en-US" sz="1800" dirty="0">
                <a:latin typeface="Arial" panose="020B0604020202020204" pitchFamily="34" charset="0"/>
                <a:cs typeface="Arial" panose="020B0604020202020204" pitchFamily="34" charset="0"/>
              </a:rPr>
              <a:t>Training and Education: Instructors are responsible for imparting knowledge and skills to CG Auxiliary members and the public. They play a vital role in delivering training courses, seminars, and workshops on topics such as boating safety, navigation,</a:t>
            </a:r>
          </a:p>
          <a:p>
            <a:pPr defTabSz="959717">
              <a:defRPr/>
            </a:pPr>
            <a:r>
              <a:rPr lang="en-US" sz="1800" dirty="0">
                <a:latin typeface="Arial" panose="020B0604020202020204" pitchFamily="34" charset="0"/>
                <a:cs typeface="Arial" panose="020B0604020202020204" pitchFamily="34" charset="0"/>
              </a:rPr>
              <a:t>seamanship, and other areas relevant to Coast Guard operations. By sharing their expertise, instructors help enhance the knowledge and proficiency of members and promote safe practices among boaters and mariners.</a:t>
            </a:r>
          </a:p>
          <a:p>
            <a:pPr defTabSz="959717">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3</a:t>
            </a:fld>
            <a:endParaRPr lang="en-US" dirty="0"/>
          </a:p>
        </p:txBody>
      </p:sp>
    </p:spTree>
    <p:extLst>
      <p:ext uri="{BB962C8B-B14F-4D97-AF65-F5344CB8AC3E}">
        <p14:creationId xmlns:p14="http://schemas.microsoft.com/office/powerpoint/2010/main" val="295730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1451" y="4449747"/>
            <a:ext cx="6593193" cy="4606272"/>
          </a:xfrm>
        </p:spPr>
        <p:txBody>
          <a:bodyPr/>
          <a:lstStyle/>
          <a:p>
            <a:pPr algn="l"/>
            <a:r>
              <a:rPr lang="en-US" sz="1800" dirty="0">
                <a:latin typeface="Arial" panose="020B0604020202020204" pitchFamily="34" charset="0"/>
                <a:cs typeface="Arial" panose="020B0604020202020204" pitchFamily="34" charset="0"/>
              </a:rPr>
              <a:t>Safety Promotion: The Coast Guard Auxiliary places a strong emphasis on promoting boating safety. Instructors contribute to this mission by educating individuals on safe boating practices, rules and regulations, emergency procedures, and the use of safety equipment. By providing comprehensive training, instructors help prevent accidents, minimize risks, and save lives on the water.</a:t>
            </a:r>
          </a:p>
          <a:p>
            <a:pPr algn="l"/>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4</a:t>
            </a:fld>
            <a:endParaRPr lang="en-US" dirty="0"/>
          </a:p>
        </p:txBody>
      </p:sp>
    </p:spTree>
    <p:extLst>
      <p:ext uri="{BB962C8B-B14F-4D97-AF65-F5344CB8AC3E}">
        <p14:creationId xmlns:p14="http://schemas.microsoft.com/office/powerpoint/2010/main" val="11024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1451" y="4449747"/>
            <a:ext cx="6593193" cy="4606272"/>
          </a:xfrm>
        </p:spPr>
        <p:txBody>
          <a:bodyPr/>
          <a:lstStyle/>
          <a:p>
            <a:pPr algn="l"/>
            <a:r>
              <a:rPr lang="en-US" sz="1800" dirty="0">
                <a:latin typeface="Arial" panose="020B0604020202020204" pitchFamily="34" charset="0"/>
                <a:cs typeface="Arial" panose="020B0604020202020204" pitchFamily="34" charset="0"/>
              </a:rPr>
              <a:t>Support to Operations: Instructors are crucial in preparing CG Auxiliary members for operational tasks. They provide specialized training for various missions, including search and rescue, maritime security, and environmental protection. By equipping members with the necessary skills and knowledge, instructors help ensure the readiness and effectiveness of the CG Auxiliary in supporting the Coast Guard's operations.</a:t>
            </a: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5</a:t>
            </a:fld>
            <a:endParaRPr lang="en-US" dirty="0"/>
          </a:p>
        </p:txBody>
      </p:sp>
    </p:spTree>
    <p:extLst>
      <p:ext uri="{BB962C8B-B14F-4D97-AF65-F5344CB8AC3E}">
        <p14:creationId xmlns:p14="http://schemas.microsoft.com/office/powerpoint/2010/main" val="336855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1451" y="4449747"/>
            <a:ext cx="6593193" cy="4606272"/>
          </a:xfrm>
        </p:spPr>
        <p:txBody>
          <a:bodyPr/>
          <a:lstStyle/>
          <a:p>
            <a:pPr algn="l"/>
            <a:r>
              <a:rPr lang="en-US" sz="1800" dirty="0">
                <a:latin typeface="Arial" panose="020B0604020202020204" pitchFamily="34" charset="0"/>
                <a:cs typeface="Arial" panose="020B0604020202020204" pitchFamily="34" charset="0"/>
              </a:rPr>
              <a:t>Community Engagement: Instructors actively engage with the community by conducting public education programs, boating safety classes, and outreach initiatives. By interacting with the public, they raise awareness about Coast Guard missions, foster a sense of responsibility among boaters, and promote a culture of maritime safety. Instructors serve as ambassadors for the CG Auxiliary, building positive relationships and representing the organization’s values.</a:t>
            </a:r>
          </a:p>
          <a:p>
            <a:pPr algn="l"/>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6</a:t>
            </a:fld>
            <a:endParaRPr lang="en-US" dirty="0"/>
          </a:p>
        </p:txBody>
      </p:sp>
    </p:spTree>
    <p:extLst>
      <p:ext uri="{BB962C8B-B14F-4D97-AF65-F5344CB8AC3E}">
        <p14:creationId xmlns:p14="http://schemas.microsoft.com/office/powerpoint/2010/main" val="263708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1451" y="4449747"/>
            <a:ext cx="6593193" cy="4606272"/>
          </a:xfrm>
        </p:spPr>
        <p:txBody>
          <a:bodyPr/>
          <a:lstStyle/>
          <a:p>
            <a:r>
              <a:rPr lang="en-US" sz="1600" dirty="0">
                <a:latin typeface="Arial" panose="020B0604020202020204" pitchFamily="34" charset="0"/>
                <a:cs typeface="Arial" panose="020B0604020202020204" pitchFamily="34" charset="0"/>
              </a:rPr>
              <a:t>How do you get to be a Coast Guard Auxiliary Instructor?</a:t>
            </a:r>
          </a:p>
          <a:p>
            <a:endParaRPr lang="en-US" sz="4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are two paths. The ideal way is to find a facilitated course taught by a seasoned CG Auxiliary instructor who has been through the course themselves. </a:t>
            </a:r>
          </a:p>
          <a:p>
            <a:endParaRPr lang="en-US" sz="4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If a member can’t accommodate the time to attend a formal class, they can self-study the material and then work with a certified instructor to complete the mentored aspects of the course.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Public Education Directorate has developed a presentation detailing the Ten Steps to Instructor Certification. It is available on the E-Directorate website under Resources.</a:t>
            </a: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7</a:t>
            </a:fld>
            <a:endParaRPr lang="en-US" dirty="0"/>
          </a:p>
        </p:txBody>
      </p:sp>
    </p:spTree>
    <p:extLst>
      <p:ext uri="{BB962C8B-B14F-4D97-AF65-F5344CB8AC3E}">
        <p14:creationId xmlns:p14="http://schemas.microsoft.com/office/powerpoint/2010/main" val="362231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1238" y="611188"/>
            <a:ext cx="5273675" cy="2967037"/>
          </a:xfrm>
        </p:spPr>
      </p:sp>
      <p:sp>
        <p:nvSpPr>
          <p:cNvPr id="3" name="Notes Placeholder 2"/>
          <p:cNvSpPr>
            <a:spLocks noGrp="1"/>
          </p:cNvSpPr>
          <p:nvPr>
            <p:ph type="body" idx="1"/>
          </p:nvPr>
        </p:nvSpPr>
        <p:spPr>
          <a:xfrm>
            <a:off x="351451" y="3676651"/>
            <a:ext cx="6593193" cy="5379368"/>
          </a:xfrm>
        </p:spPr>
        <p:txBody>
          <a:bodyPr/>
          <a:lstStyle/>
          <a:p>
            <a:pPr algn="l"/>
            <a:r>
              <a:rPr lang="en-US" sz="1400" dirty="0">
                <a:latin typeface="Arial" panose="020B0604020202020204" pitchFamily="34" charset="0"/>
                <a:cs typeface="Arial" panose="020B0604020202020204" pitchFamily="34" charset="0"/>
              </a:rPr>
              <a:t>To become an instructor in the Coast Guard Auxiliary, there are several steps you need to go through:</a:t>
            </a:r>
          </a:p>
          <a:p>
            <a:pPr algn="l"/>
            <a:r>
              <a:rPr lang="en-US" sz="1400" dirty="0">
                <a:latin typeface="Arial" panose="020B0604020202020204" pitchFamily="34" charset="0"/>
                <a:cs typeface="Arial" panose="020B0604020202020204" pitchFamily="34" charset="0"/>
              </a:rPr>
              <a:t>• Download and study the ID2025 student study guide</a:t>
            </a:r>
          </a:p>
          <a:p>
            <a:pPr algn="l"/>
            <a:r>
              <a:rPr lang="en-US" sz="1400" dirty="0">
                <a:latin typeface="Arial" panose="020B0604020202020204" pitchFamily="34" charset="0"/>
                <a:cs typeface="Arial" panose="020B0604020202020204" pitchFamily="34" charset="0"/>
              </a:rPr>
              <a:t>• Once you have completed studying the material in the ID2025 student study guide, go to the National Testing Center and take the open-book IT exam with a score of 90% or better.</a:t>
            </a:r>
          </a:p>
          <a:p>
            <a:pPr algn="l"/>
            <a:r>
              <a:rPr lang="en-US" sz="1400" dirty="0">
                <a:latin typeface="Arial" panose="020B0604020202020204" pitchFamily="34" charset="0"/>
                <a:cs typeface="Arial" panose="020B0604020202020204" pitchFamily="34" charset="0"/>
              </a:rPr>
              <a:t>• Seek out a certified instructor, a valuable resource who will guide you through completing the personal qualification standard (PQS). Their expertise and feedback will be instrumental in your journey.</a:t>
            </a:r>
          </a:p>
          <a:p>
            <a:pPr algn="l"/>
            <a:r>
              <a:rPr lang="en-US" sz="1400" dirty="0">
                <a:latin typeface="Arial" panose="020B0604020202020204" pitchFamily="34" charset="0"/>
                <a:cs typeface="Arial" panose="020B0604020202020204" pitchFamily="34" charset="0"/>
              </a:rPr>
              <a:t>• An important part of your journey is the development of a lesson plan and the delivery of a presentation. This presentation, on any topic of your choice, should last between 15 to 30 minutes. A certified instructor will be present to critique your lesson plans and presentation. If they approve, they will sign off on that item in the PQS, marking your progress. </a:t>
            </a:r>
          </a:p>
          <a:p>
            <a:pPr algn="l"/>
            <a:r>
              <a:rPr lang="en-US" sz="1400" dirty="0">
                <a:latin typeface="Arial" panose="020B0604020202020204" pitchFamily="34" charset="0"/>
                <a:cs typeface="Arial" panose="020B0604020202020204" pitchFamily="34" charset="0"/>
              </a:rPr>
              <a:t>• Assuming your short presentation was successful, complete a lesson plan and give a presentation on a CG Auxiliary topic that is one to two hours long. Have the certified instructor critique your lesson plan and presentation. If ok, the instructor</a:t>
            </a:r>
          </a:p>
          <a:p>
            <a:pPr algn="l"/>
            <a:r>
              <a:rPr lang="en-US" sz="1400" dirty="0">
                <a:latin typeface="Arial" panose="020B0604020202020204" pitchFamily="34" charset="0"/>
                <a:cs typeface="Arial" panose="020B0604020202020204" pitchFamily="34" charset="0"/>
              </a:rPr>
              <a:t>will sign off that item in the PQS.</a:t>
            </a:r>
          </a:p>
          <a:p>
            <a:pPr algn="l"/>
            <a:r>
              <a:rPr lang="en-US" sz="1400" dirty="0">
                <a:latin typeface="Arial" panose="020B0604020202020204" pitchFamily="34" charset="0"/>
                <a:cs typeface="Arial" panose="020B0604020202020204" pitchFamily="34" charset="0"/>
              </a:rPr>
              <a:t>• Take Introduction to Risk Management</a:t>
            </a:r>
          </a:p>
          <a:p>
            <a:pPr algn="l"/>
            <a:r>
              <a:rPr lang="en-US" sz="1400" dirty="0">
                <a:latin typeface="Arial" panose="020B0604020202020204" pitchFamily="34" charset="0"/>
                <a:cs typeface="Arial" panose="020B0604020202020204" pitchFamily="34" charset="0"/>
              </a:rPr>
              <a:t>• Have all the presentations and Introduction to Risk Management recorded in</a:t>
            </a:r>
          </a:p>
          <a:p>
            <a:pPr algn="l"/>
            <a:r>
              <a:rPr lang="en-US" sz="1400" dirty="0">
                <a:latin typeface="Arial" panose="020B0604020202020204" pitchFamily="34" charset="0"/>
                <a:cs typeface="Arial" panose="020B0604020202020204" pitchFamily="34" charset="0"/>
              </a:rPr>
              <a:t>AUXDATA II.</a:t>
            </a:r>
          </a:p>
          <a:p>
            <a:r>
              <a:rPr lang="en-US" sz="1400" dirty="0">
                <a:latin typeface="Arial" panose="020B0604020202020204" pitchFamily="34" charset="0"/>
                <a:cs typeface="Arial" panose="020B0604020202020204" pitchFamily="34" charset="0"/>
              </a:rPr>
              <a:t>• Download, read, and attest to completion of the current Instructor Workshop</a:t>
            </a:r>
          </a:p>
          <a:p>
            <a:pPr algn="l"/>
            <a:r>
              <a:rPr lang="en-US" sz="1400" dirty="0">
                <a:latin typeface="Arial" panose="020B0604020202020204" pitchFamily="34" charset="0"/>
                <a:cs typeface="Arial" panose="020B0604020202020204" pitchFamily="34" charset="0"/>
              </a:rPr>
              <a:t>• Give the PQS with all the sign-offs to your Flotilla Commander, who will sign off on the final item and submit your paperwork to DIRAUX per district policy.</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8</a:t>
            </a:fld>
            <a:endParaRPr lang="en-US" dirty="0"/>
          </a:p>
        </p:txBody>
      </p:sp>
    </p:spTree>
    <p:extLst>
      <p:ext uri="{BB962C8B-B14F-4D97-AF65-F5344CB8AC3E}">
        <p14:creationId xmlns:p14="http://schemas.microsoft.com/office/powerpoint/2010/main" val="204214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030288"/>
            <a:ext cx="5272088" cy="2967037"/>
          </a:xfrm>
        </p:spPr>
      </p:sp>
      <p:sp>
        <p:nvSpPr>
          <p:cNvPr id="3" name="Notes Placeholder 2"/>
          <p:cNvSpPr>
            <a:spLocks noGrp="1"/>
          </p:cNvSpPr>
          <p:nvPr>
            <p:ph type="body" idx="1"/>
          </p:nvPr>
        </p:nvSpPr>
        <p:spPr>
          <a:xfrm>
            <a:off x="351451" y="4067176"/>
            <a:ext cx="6593193" cy="4988843"/>
          </a:xfrm>
        </p:spPr>
        <p:txBody>
          <a:bodyPr/>
          <a:lstStyle/>
          <a:p>
            <a:endParaRPr lang="en-US" sz="3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National Public Education Directorate has been offering ID2025 two to three times a year throughout the country to 12 students at a time. Notice – we can handle only 12 students at a time to keep the sessions down to five nights.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Locally, flotillas, divisions, and districts can offer the course on their own schedule to accommodate both the students and instructors.</a:t>
            </a:r>
          </a:p>
        </p:txBody>
      </p:sp>
      <p:sp>
        <p:nvSpPr>
          <p:cNvPr id="4" name="Slide Number Placeholder 3"/>
          <p:cNvSpPr>
            <a:spLocks noGrp="1"/>
          </p:cNvSpPr>
          <p:nvPr>
            <p:ph type="sldNum" sz="quarter" idx="5"/>
          </p:nvPr>
        </p:nvSpPr>
        <p:spPr>
          <a:xfrm>
            <a:off x="4166510" y="9238109"/>
            <a:ext cx="3187456" cy="401379"/>
          </a:xfrm>
        </p:spPr>
        <p:txBody>
          <a:bodyPr/>
          <a:lstStyle/>
          <a:p>
            <a:fld id="{C1E196AB-3BE2-4C76-82E4-E3341FAD2586}" type="slidenum">
              <a:rPr lang="en-US" smtClean="0"/>
              <a:t>9</a:t>
            </a:fld>
            <a:endParaRPr lang="en-US" dirty="0"/>
          </a:p>
        </p:txBody>
      </p:sp>
    </p:spTree>
    <p:extLst>
      <p:ext uri="{BB962C8B-B14F-4D97-AF65-F5344CB8AC3E}">
        <p14:creationId xmlns:p14="http://schemas.microsoft.com/office/powerpoint/2010/main" val="2748463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97804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354A-D8D0-6510-8080-851130BD2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897E19-5447-1C06-C8BB-98052F09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B0F34B7-CDF5-3802-7433-F0D51CB5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808-051C-E053-D929-F7E0BE9930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AAA6C0-1FBC-4B8D-355A-A980E38C8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3618-DCDA-640F-2FC2-3EC43C9C6311}"/>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68246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772-ACC4-6D20-EC5F-E9C164E81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BBE7B-ABDD-ACDE-75E3-4059496D3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3CA85-0F17-68CC-2D74-DD8527476F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B146DF-D00E-22FC-6938-70235A809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C3FA-7D79-2E1C-B76F-081BD48529E7}"/>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310077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DBF0-F66B-449E-BD54-CF8ED27BA1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1B2B2-0F0D-873D-21CE-91E0CEF8A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461D-3ACC-46C8-2474-D7D6576BA4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034223-EA46-68FD-3B61-C231941B0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CCA23-011B-9F9D-63BC-70F3BEDDAEE4}"/>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43055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8AF-FB1C-358B-5862-D74D202B6758}"/>
              </a:ext>
            </a:extLst>
          </p:cNvPr>
          <p:cNvSpPr>
            <a:spLocks noGrp="1"/>
          </p:cNvSpPr>
          <p:nvPr>
            <p:ph type="ctrTitle"/>
          </p:nvPr>
        </p:nvSpPr>
        <p:spPr>
          <a:xfrm>
            <a:off x="1524000" y="1122363"/>
            <a:ext cx="9144000" cy="2387600"/>
          </a:xfrm>
        </p:spPr>
        <p:txBody>
          <a:bodyPr anchor="b"/>
          <a:lstStyle>
            <a:lvl1pPr algn="ctr">
              <a:defRPr sz="4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7A1A956-2180-AFFD-61E3-44ABBBF03CB1}"/>
              </a:ext>
            </a:extLst>
          </p:cNvPr>
          <p:cNvSpPr>
            <a:spLocks noGrp="1"/>
          </p:cNvSpPr>
          <p:nvPr>
            <p:ph type="subTitle" idx="1"/>
          </p:nvPr>
        </p:nvSpPr>
        <p:spPr>
          <a:xfrm>
            <a:off x="1524000" y="3602038"/>
            <a:ext cx="9144000" cy="1655762"/>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3D62FF0A-A846-1DCF-CF1A-0E414646585A}"/>
              </a:ext>
            </a:extLst>
          </p:cNvPr>
          <p:cNvSpPr>
            <a:spLocks noGrp="1"/>
          </p:cNvSpPr>
          <p:nvPr>
            <p:ph type="sldNum" sz="quarter" idx="12"/>
          </p:nvPr>
        </p:nvSpPr>
        <p:spPr>
          <a:xfrm>
            <a:off x="11204154" y="6356349"/>
            <a:ext cx="835446" cy="365125"/>
          </a:xfrm>
        </p:spPr>
        <p:txBody>
          <a:bodyPr/>
          <a:lstStyle/>
          <a:p>
            <a:fld id="{AEF3B4D0-86E3-4A85-8625-C4A58CEE2E59}" type="slidenum">
              <a:rPr lang="en-US" smtClean="0"/>
              <a:t>‹#›</a:t>
            </a:fld>
            <a:endParaRPr lang="en-US"/>
          </a:p>
        </p:txBody>
      </p:sp>
      <p:sp>
        <p:nvSpPr>
          <p:cNvPr id="7" name="Rectangle 6">
            <a:extLst>
              <a:ext uri="{FF2B5EF4-FFF2-40B4-BE49-F238E27FC236}">
                <a16:creationId xmlns:a16="http://schemas.microsoft.com/office/drawing/2014/main" id="{09CDFEDD-C4C3-AE85-8BCA-1247B13D14C8}"/>
              </a:ext>
            </a:extLst>
          </p:cNvPr>
          <p:cNvSpPr/>
          <p:nvPr userDrawn="1"/>
        </p:nvSpPr>
        <p:spPr>
          <a:xfrm>
            <a:off x="132203" y="947450"/>
            <a:ext cx="862988" cy="486945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8" name="Rectangle 7">
            <a:extLst>
              <a:ext uri="{FF2B5EF4-FFF2-40B4-BE49-F238E27FC236}">
                <a16:creationId xmlns:a16="http://schemas.microsoft.com/office/drawing/2014/main" id="{F4FF89BC-4CB6-A265-051D-BE855BBB1A3D}"/>
              </a:ext>
            </a:extLst>
          </p:cNvPr>
          <p:cNvSpPr/>
          <p:nvPr userDrawn="1"/>
        </p:nvSpPr>
        <p:spPr>
          <a:xfrm>
            <a:off x="275423" y="947450"/>
            <a:ext cx="154236" cy="4869456"/>
          </a:xfrm>
          <a:prstGeom prst="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C647B-8110-5CCD-CC43-F840A2BD4FB3}"/>
              </a:ext>
            </a:extLst>
          </p:cNvPr>
          <p:cNvSpPr/>
          <p:nvPr userDrawn="1"/>
        </p:nvSpPr>
        <p:spPr>
          <a:xfrm>
            <a:off x="719769" y="947450"/>
            <a:ext cx="154236" cy="486945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FA6975-3BAB-37EB-0D3B-35EA7311B297}"/>
              </a:ext>
            </a:extLst>
          </p:cNvPr>
          <p:cNvSpPr/>
          <p:nvPr userDrawn="1"/>
        </p:nvSpPr>
        <p:spPr>
          <a:xfrm>
            <a:off x="488415" y="947450"/>
            <a:ext cx="154236" cy="486945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199F7B-3605-A443-70C2-914FDD340CF0}"/>
              </a:ext>
            </a:extLst>
          </p:cNvPr>
          <p:cNvPicPr>
            <a:picLocks noChangeAspect="1"/>
          </p:cNvPicPr>
          <p:nvPr userDrawn="1"/>
        </p:nvPicPr>
        <p:blipFill>
          <a:blip r:embed="rId2"/>
          <a:stretch>
            <a:fillRect/>
          </a:stretch>
        </p:blipFill>
        <p:spPr>
          <a:xfrm>
            <a:off x="-105565" y="5739787"/>
            <a:ext cx="1255302" cy="1106809"/>
          </a:xfrm>
          <a:prstGeom prst="rect">
            <a:avLst/>
          </a:prstGeom>
        </p:spPr>
      </p:pic>
      <p:pic>
        <p:nvPicPr>
          <p:cNvPr id="12" name="Picture 11">
            <a:extLst>
              <a:ext uri="{FF2B5EF4-FFF2-40B4-BE49-F238E27FC236}">
                <a16:creationId xmlns:a16="http://schemas.microsoft.com/office/drawing/2014/main" id="{12E96989-2182-1A74-D99B-C47376264938}"/>
              </a:ext>
            </a:extLst>
          </p:cNvPr>
          <p:cNvPicPr>
            <a:picLocks noChangeAspect="1"/>
          </p:cNvPicPr>
          <p:nvPr userDrawn="1"/>
        </p:nvPicPr>
        <p:blipFill>
          <a:blip r:embed="rId3"/>
          <a:stretch>
            <a:fillRect/>
          </a:stretch>
        </p:blipFill>
        <p:spPr>
          <a:xfrm>
            <a:off x="132202" y="-1"/>
            <a:ext cx="947449" cy="947449"/>
          </a:xfrm>
          <a:prstGeom prst="rect">
            <a:avLst/>
          </a:prstGeom>
        </p:spPr>
      </p:pic>
    </p:spTree>
    <p:extLst>
      <p:ext uri="{BB962C8B-B14F-4D97-AF65-F5344CB8AC3E}">
        <p14:creationId xmlns:p14="http://schemas.microsoft.com/office/powerpoint/2010/main" val="332671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72E2-D2C4-1491-03C7-673626E98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7B798-7235-927C-AFAF-344179A96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251BB-7BC6-1053-ED3B-00A4E0C263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DD9160-07B3-7C0E-2B52-C144130BB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386BB-D6BB-EC56-41DF-39AC0AD3627C}"/>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427571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2B75-114C-12F0-7C8A-368FCBEEC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050EB-3A25-9921-6674-6370202C9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065D-A12E-F301-2068-AB4265F0BB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DBB711-071E-D0C6-0ABE-C38457B97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E4052-F06A-432A-6CEA-630FA429432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0913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55B4-1C30-88B1-351E-723E5030AF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B67F-6DF1-ABEA-C1F1-44F757EB4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21B54-38D2-ED6C-C282-3A4C25946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301D1-83EF-BC08-D32F-920EF7DB01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D7A0145-CC14-F629-F79B-6D07F8D77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F03AB-4A17-E7B0-187E-FFF38CD07B4E}"/>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55817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5907-FF02-8D60-536D-0A1AE92A1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62608-DB9E-A232-822A-7C53AEDC7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21214-98D4-75AB-72E1-17137C3C6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39F7D-41EA-3CD3-033E-F96FC09AC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39B81-F553-335E-C715-BCAF9ED471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59D5B-407F-599B-43A6-032FE8675A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76518E-3CFA-D3B6-B3B9-26DA8D377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A9077-B3D2-4B0B-D122-30AD077E6E08}"/>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326019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A20C-522C-D974-661A-94FA0B7B2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F44CF-56F1-2159-1F4E-F09E60C660C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AD559-D197-6D10-FF9A-1E0F838BC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BDE60-2B58-9B3C-DD97-58E8A10725C0}"/>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27465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5AF52-E4B8-34AD-13EE-D18345290F6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BCB309-0F4A-9D52-F432-C3CDBD725A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68FB1-8EDD-491E-9A38-471B30AA4686}"/>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264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9536-427C-2491-91FA-AABB102F9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ADB3B-5D48-01DE-C2F6-655760BF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6FABC-D905-EFA7-1D4D-FA8289E50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53DA9-800B-E1C3-C524-34E9222178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FC98DC-2D69-59B5-A58F-9715E06C6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A8A-2FB6-FE18-3890-5051D5E66C6A}"/>
              </a:ext>
            </a:extLst>
          </p:cNvPr>
          <p:cNvSpPr>
            <a:spLocks noGrp="1"/>
          </p:cNvSpPr>
          <p:nvPr>
            <p:ph type="sldNum" sz="quarter" idx="12"/>
          </p:nvPr>
        </p:nvSpPr>
        <p:spPr/>
        <p:txBody>
          <a:bodyPr/>
          <a:lstStyle/>
          <a:p>
            <a:fld id="{AEF3B4D0-86E3-4A85-8625-C4A58CEE2E59}" type="slidenum">
              <a:rPr lang="en-US" smtClean="0"/>
              <a:t>‹#›</a:t>
            </a:fld>
            <a:endParaRPr lang="en-US"/>
          </a:p>
        </p:txBody>
      </p:sp>
    </p:spTree>
    <p:extLst>
      <p:ext uri="{BB962C8B-B14F-4D97-AF65-F5344CB8AC3E}">
        <p14:creationId xmlns:p14="http://schemas.microsoft.com/office/powerpoint/2010/main" val="171694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6C3A-A22B-212A-4F17-B2E1ED38AD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8A5C9-5DFB-C43C-8B5D-5D211A241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A28D6-DC00-DE25-0AC0-0E232C690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B170B39-C557-06FA-0678-8E52FF06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099E-18F6-E602-64AC-6FA9DC9F9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B4D0-86E3-4A85-8625-C4A58CEE2E59}" type="slidenum">
              <a:rPr lang="en-US" smtClean="0"/>
              <a:t>‹#›</a:t>
            </a:fld>
            <a:endParaRPr lang="en-US"/>
          </a:p>
        </p:txBody>
      </p:sp>
    </p:spTree>
    <p:extLst>
      <p:ext uri="{BB962C8B-B14F-4D97-AF65-F5344CB8AC3E}">
        <p14:creationId xmlns:p14="http://schemas.microsoft.com/office/powerpoint/2010/main" val="249687605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b="1" dirty="0">
                <a:solidFill>
                  <a:srgbClr val="002060"/>
                </a:solidFill>
                <a:latin typeface="Arial" panose="020B0604020202020204" pitchFamily="34" charset="0"/>
                <a:cs typeface="Arial" panose="020B0604020202020204" pitchFamily="34" charset="0"/>
              </a:rPr>
              <a:t>Auxiliary Instructor Certification</a:t>
            </a:r>
            <a:endParaRPr lang="en-US" altLang="en-US" b="1" dirty="0">
              <a:solidFill>
                <a:srgbClr val="002060"/>
              </a:solidFill>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19600" y="2514601"/>
            <a:ext cx="3953256" cy="3926853"/>
          </a:xfrm>
          <a:prstGeom prst="rect">
            <a:avLst/>
          </a:prstGeom>
        </p:spPr>
      </p:pic>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2971800" y="152400"/>
            <a:ext cx="7391400" cy="1447800"/>
          </a:xfrm>
        </p:spPr>
        <p:txBody>
          <a:bodyPr/>
          <a:lstStyle/>
          <a:p>
            <a:r>
              <a:rPr lang="en-US" altLang="en-US" b="1" dirty="0">
                <a:solidFill>
                  <a:srgbClr val="002060"/>
                </a:solidFill>
                <a:latin typeface="Arial" panose="020B0604020202020204" pitchFamily="34" charset="0"/>
                <a:cs typeface="Arial" panose="020B0604020202020204" pitchFamily="34" charset="0"/>
              </a:rPr>
              <a:t>Becoming a Coast Guard Auxiliary Instructor</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806496" y="1828800"/>
            <a:ext cx="9779621" cy="4876800"/>
          </a:xfrm>
        </p:spPr>
        <p:txBody>
          <a:bodyPr>
            <a:normAutofit lnSpcReduction="10000"/>
          </a:bodyPr>
          <a:lstStyle/>
          <a:p>
            <a:pPr lvl="1"/>
            <a:r>
              <a:rPr lang="en-US" altLang="en-US" sz="3200" b="1" dirty="0">
                <a:solidFill>
                  <a:srgbClr val="002060"/>
                </a:solidFill>
                <a:latin typeface="Arial" panose="020B0604020202020204" pitchFamily="34" charset="0"/>
                <a:cs typeface="Arial" panose="020B0604020202020204" pitchFamily="34" charset="0"/>
              </a:rPr>
              <a:t>Requirements:</a:t>
            </a:r>
          </a:p>
          <a:p>
            <a:pPr marL="742950" lvl="1" indent="-285750" algn="l">
              <a:buFont typeface="Arial" panose="020B0604020202020204" pitchFamily="34" charset="0"/>
              <a:buChar char="•"/>
            </a:pPr>
            <a:endParaRPr lang="en-US" altLang="en-US" sz="5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Download and read the Student Study Guide</a:t>
            </a:r>
          </a:p>
          <a:p>
            <a:pPr marL="742950" lvl="1" indent="-285750" algn="l">
              <a:buFont typeface="Arial" panose="020B0604020202020204" pitchFamily="34" charset="0"/>
              <a:buChar char="•"/>
            </a:pPr>
            <a:endParaRPr lang="en-US" altLang="en-US" sz="8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Take the National Testing Center IT Exam</a:t>
            </a:r>
          </a:p>
          <a:p>
            <a:pPr marL="742950" lvl="1" indent="-285750" algn="l">
              <a:buFont typeface="Arial" panose="020B0604020202020204" pitchFamily="34" charset="0"/>
              <a:buChar char="•"/>
            </a:pPr>
            <a:endParaRPr lang="en-US" altLang="en-US" sz="8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Complete Introduction to Risk Management</a:t>
            </a:r>
          </a:p>
          <a:p>
            <a:pPr marL="742950" lvl="1" indent="-285750" algn="l">
              <a:buFont typeface="Arial" panose="020B0604020202020204" pitchFamily="34" charset="0"/>
              <a:buChar char="•"/>
            </a:pPr>
            <a:endParaRPr lang="en-US" altLang="en-US" sz="8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Complete the current Instructor Workshop</a:t>
            </a:r>
          </a:p>
          <a:p>
            <a:pPr marL="742950" lvl="1" indent="-285750" algn="l">
              <a:buFont typeface="Arial" panose="020B0604020202020204" pitchFamily="34" charset="0"/>
              <a:buChar char="•"/>
            </a:pPr>
            <a:endParaRPr lang="en-US" altLang="en-US" sz="8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Prepare and present, with lesson plans, a 15 to 30 minute teaching session on any subject</a:t>
            </a:r>
          </a:p>
          <a:p>
            <a:pPr marL="742950" lvl="1" indent="-285750" algn="l">
              <a:buFont typeface="Arial" panose="020B0604020202020204" pitchFamily="34" charset="0"/>
              <a:buChar char="•"/>
            </a:pPr>
            <a:endParaRPr lang="en-US" altLang="en-US" sz="8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Successfully complete the PQS with a mentor</a:t>
            </a:r>
          </a:p>
          <a:p>
            <a:pPr marL="742950" lvl="1" indent="-285750" algn="l">
              <a:buFont typeface="Arial" panose="020B0604020202020204" pitchFamily="34" charset="0"/>
              <a:buChar char="•"/>
            </a:pPr>
            <a:endParaRPr lang="en-US" altLang="en-US" sz="8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altLang="en-US" sz="2400" b="1" dirty="0">
                <a:solidFill>
                  <a:srgbClr val="002060"/>
                </a:solidFill>
                <a:latin typeface="Arial" panose="020B0604020202020204" pitchFamily="34" charset="0"/>
                <a:cs typeface="Arial" panose="020B0604020202020204" pitchFamily="34" charset="0"/>
              </a:rPr>
              <a:t>Prepare and present, with lesson plans, a one to two hour PE or MT teaching session</a:t>
            </a:r>
          </a:p>
          <a:p>
            <a:pPr marL="742950" lvl="1" indent="-285750" algn="l">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endParaRPr lang="en-US" altLang="en-US" sz="6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2" name="Slide Number Placeholder 1">
            <a:extLst>
              <a:ext uri="{FF2B5EF4-FFF2-40B4-BE49-F238E27FC236}">
                <a16:creationId xmlns:a16="http://schemas.microsoft.com/office/drawing/2014/main" id="{6FD7458D-FBF5-0B82-03B4-6B8A5946CE26}"/>
              </a:ext>
            </a:extLst>
          </p:cNvPr>
          <p:cNvSpPr>
            <a:spLocks noGrp="1"/>
          </p:cNvSpPr>
          <p:nvPr>
            <p:ph type="sldNum" sz="quarter" idx="12"/>
          </p:nvPr>
        </p:nvSpPr>
        <p:spPr/>
        <p:txBody>
          <a:bodyPr/>
          <a:lstStyle/>
          <a:p>
            <a:fld id="{AEF3B4D0-86E3-4A85-8625-C4A58CEE2E59}" type="slidenum">
              <a:rPr lang="en-US" smtClean="0"/>
              <a:t>10</a:t>
            </a:fld>
            <a:endParaRPr lang="en-US"/>
          </a:p>
        </p:txBody>
      </p:sp>
    </p:spTree>
    <p:extLst>
      <p:ext uri="{BB962C8B-B14F-4D97-AF65-F5344CB8AC3E}">
        <p14:creationId xmlns:p14="http://schemas.microsoft.com/office/powerpoint/2010/main" val="138810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2971800" y="0"/>
            <a:ext cx="7391400" cy="914400"/>
          </a:xfrm>
        </p:spPr>
        <p:txBody>
          <a:bodyPr/>
          <a:lstStyle/>
          <a:p>
            <a:r>
              <a:rPr lang="en-US" altLang="en-US" b="1" dirty="0">
                <a:solidFill>
                  <a:srgbClr val="002060"/>
                </a:solidFill>
                <a:latin typeface="Arial" panose="020B0604020202020204" pitchFamily="34" charset="0"/>
                <a:cs typeface="Arial" panose="020B0604020202020204" pitchFamily="34" charset="0"/>
              </a:rPr>
              <a:t>The Instructor</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828800" y="1219200"/>
            <a:ext cx="10002644" cy="5137149"/>
          </a:xfrm>
        </p:spPr>
        <p:txBody>
          <a:bodyPr>
            <a:normAutofit/>
          </a:bodyPr>
          <a:lstStyle/>
          <a:p>
            <a:r>
              <a:rPr lang="en-US" b="1" dirty="0">
                <a:solidFill>
                  <a:srgbClr val="002060"/>
                </a:solidFill>
              </a:rPr>
              <a:t>The Benefits of Being an Instructor</a:t>
            </a:r>
          </a:p>
          <a:p>
            <a:endParaRPr lang="en-US" b="1" dirty="0">
              <a:solidFill>
                <a:srgbClr val="002060"/>
              </a:solidFill>
            </a:endParaRPr>
          </a:p>
          <a:p>
            <a:pPr algn="l"/>
            <a:r>
              <a:rPr lang="en-US" b="1" dirty="0">
                <a:solidFill>
                  <a:srgbClr val="002060"/>
                </a:solidFill>
              </a:rPr>
              <a:t>• Share your knowledge and expertise</a:t>
            </a:r>
          </a:p>
          <a:p>
            <a:pPr algn="l"/>
            <a:r>
              <a:rPr lang="en-US" b="1" dirty="0">
                <a:solidFill>
                  <a:srgbClr val="002060"/>
                </a:solidFill>
              </a:rPr>
              <a:t>• Make a difference</a:t>
            </a:r>
          </a:p>
          <a:p>
            <a:pPr algn="l"/>
            <a:r>
              <a:rPr lang="en-US" b="1" dirty="0">
                <a:solidFill>
                  <a:srgbClr val="002060"/>
                </a:solidFill>
              </a:rPr>
              <a:t>• Gain valuable experience</a:t>
            </a:r>
          </a:p>
          <a:p>
            <a:pPr algn="l"/>
            <a:r>
              <a:rPr lang="en-US" b="1" dirty="0">
                <a:solidFill>
                  <a:srgbClr val="002060"/>
                </a:solidFill>
              </a:rPr>
              <a:t>• Network</a:t>
            </a:r>
            <a:endParaRPr lang="en-US" altLang="en-US" b="1" dirty="0">
              <a:solidFill>
                <a:srgbClr val="002060"/>
              </a:solidFill>
            </a:endParaRPr>
          </a:p>
          <a:p>
            <a:pPr algn="l"/>
            <a:endParaRPr lang="en-US" altLang="en-US" sz="1800" dirty="0"/>
          </a:p>
        </p:txBody>
      </p:sp>
      <p:sp>
        <p:nvSpPr>
          <p:cNvPr id="2" name="Slide Number Placeholder 1">
            <a:extLst>
              <a:ext uri="{FF2B5EF4-FFF2-40B4-BE49-F238E27FC236}">
                <a16:creationId xmlns:a16="http://schemas.microsoft.com/office/drawing/2014/main" id="{17F78DBD-7554-53BA-F579-384C43CC9B08}"/>
              </a:ext>
            </a:extLst>
          </p:cNvPr>
          <p:cNvSpPr>
            <a:spLocks noGrp="1"/>
          </p:cNvSpPr>
          <p:nvPr>
            <p:ph type="sldNum" sz="quarter" idx="12"/>
          </p:nvPr>
        </p:nvSpPr>
        <p:spPr/>
        <p:txBody>
          <a:bodyPr/>
          <a:lstStyle/>
          <a:p>
            <a:fld id="{AEF3B4D0-86E3-4A85-8625-C4A58CEE2E59}" type="slidenum">
              <a:rPr lang="en-US" smtClean="0"/>
              <a:t>11</a:t>
            </a:fld>
            <a:endParaRPr lang="en-US"/>
          </a:p>
        </p:txBody>
      </p:sp>
    </p:spTree>
    <p:extLst>
      <p:ext uri="{BB962C8B-B14F-4D97-AF65-F5344CB8AC3E}">
        <p14:creationId xmlns:p14="http://schemas.microsoft.com/office/powerpoint/2010/main" val="205191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2971800" y="0"/>
            <a:ext cx="7391400" cy="914400"/>
          </a:xfrm>
        </p:spPr>
        <p:txBody>
          <a:bodyPr/>
          <a:lstStyle/>
          <a:p>
            <a:r>
              <a:rPr lang="en-US" altLang="en-US" b="1" dirty="0">
                <a:solidFill>
                  <a:srgbClr val="002060"/>
                </a:solidFill>
                <a:latin typeface="Arial" panose="020B0604020202020204" pitchFamily="34" charset="0"/>
                <a:cs typeface="Arial" panose="020B0604020202020204" pitchFamily="34" charset="0"/>
              </a:rPr>
              <a:t>Conclusion</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828800" y="1219200"/>
            <a:ext cx="10002644" cy="5137149"/>
          </a:xfrm>
        </p:spPr>
        <p:txBody>
          <a:bodyPr>
            <a:normAutofit/>
          </a:bodyPr>
          <a:lstStyle/>
          <a:p>
            <a:r>
              <a:rPr lang="en-US" b="1" dirty="0">
                <a:solidFill>
                  <a:srgbClr val="002060"/>
                </a:solidFill>
              </a:rPr>
              <a:t>Effective Auxiliary instructors are</a:t>
            </a:r>
          </a:p>
          <a:p>
            <a:pPr algn="l"/>
            <a:r>
              <a:rPr lang="en-US" b="0" i="0" u="none" strike="noStrike" baseline="0" dirty="0">
                <a:solidFill>
                  <a:srgbClr val="002060"/>
                </a:solidFill>
                <a:latin typeface="ArialMT"/>
              </a:rPr>
              <a:t>• </a:t>
            </a:r>
            <a:r>
              <a:rPr lang="en-US" b="1" dirty="0">
                <a:solidFill>
                  <a:srgbClr val="002060"/>
                </a:solidFill>
              </a:rPr>
              <a:t>Professional</a:t>
            </a:r>
          </a:p>
          <a:p>
            <a:pPr algn="l"/>
            <a:r>
              <a:rPr lang="en-US" b="1" dirty="0">
                <a:solidFill>
                  <a:srgbClr val="002060"/>
                </a:solidFill>
              </a:rPr>
              <a:t>• Enthusiastic</a:t>
            </a:r>
          </a:p>
          <a:p>
            <a:pPr algn="l"/>
            <a:r>
              <a:rPr lang="en-US" b="1" dirty="0">
                <a:solidFill>
                  <a:srgbClr val="002060"/>
                </a:solidFill>
              </a:rPr>
              <a:t>• Con</a:t>
            </a:r>
            <a:r>
              <a:rPr lang="en-US" b="1" i="0" u="none" strike="noStrike" baseline="0" dirty="0">
                <a:solidFill>
                  <a:srgbClr val="002060"/>
                </a:solidFill>
                <a:latin typeface="Arial-BoldMT"/>
              </a:rPr>
              <a:t>stantly practicing their craft</a:t>
            </a:r>
          </a:p>
          <a:p>
            <a:r>
              <a:rPr lang="en-US" b="1" dirty="0">
                <a:solidFill>
                  <a:srgbClr val="002060"/>
                </a:solidFill>
              </a:rPr>
              <a:t>Our members and students deserve it!</a:t>
            </a:r>
            <a:endParaRPr lang="en-US" altLang="en-US" b="1" dirty="0">
              <a:solidFill>
                <a:srgbClr val="002060"/>
              </a:solidFill>
            </a:endParaRPr>
          </a:p>
          <a:p>
            <a:pPr algn="l"/>
            <a:endParaRPr lang="en-US" altLang="en-US" dirty="0">
              <a:solidFill>
                <a:srgbClr val="002060"/>
              </a:solidFill>
            </a:endParaRPr>
          </a:p>
          <a:p>
            <a:pPr algn="l"/>
            <a:endParaRPr lang="en-US" altLang="en-US" sz="1800" dirty="0"/>
          </a:p>
        </p:txBody>
      </p:sp>
      <p:sp>
        <p:nvSpPr>
          <p:cNvPr id="2" name="Slide Number Placeholder 1">
            <a:extLst>
              <a:ext uri="{FF2B5EF4-FFF2-40B4-BE49-F238E27FC236}">
                <a16:creationId xmlns:a16="http://schemas.microsoft.com/office/drawing/2014/main" id="{17F78DBD-7554-53BA-F579-384C43CC9B08}"/>
              </a:ext>
            </a:extLst>
          </p:cNvPr>
          <p:cNvSpPr>
            <a:spLocks noGrp="1"/>
          </p:cNvSpPr>
          <p:nvPr>
            <p:ph type="sldNum" sz="quarter" idx="12"/>
          </p:nvPr>
        </p:nvSpPr>
        <p:spPr/>
        <p:txBody>
          <a:bodyPr/>
          <a:lstStyle/>
          <a:p>
            <a:fld id="{AEF3B4D0-86E3-4A85-8625-C4A58CEE2E59}" type="slidenum">
              <a:rPr lang="en-US" smtClean="0"/>
              <a:t>12</a:t>
            </a:fld>
            <a:endParaRPr lang="en-US"/>
          </a:p>
        </p:txBody>
      </p:sp>
      <p:pic>
        <p:nvPicPr>
          <p:cNvPr id="4" name="Picture 3">
            <a:extLst>
              <a:ext uri="{FF2B5EF4-FFF2-40B4-BE49-F238E27FC236}">
                <a16:creationId xmlns:a16="http://schemas.microsoft.com/office/drawing/2014/main" id="{93CFFD68-E600-8D37-7EC1-AD6F5FEC9F50}"/>
              </a:ext>
            </a:extLst>
          </p:cNvPr>
          <p:cNvPicPr>
            <a:picLocks noChangeAspect="1"/>
          </p:cNvPicPr>
          <p:nvPr/>
        </p:nvPicPr>
        <p:blipFill>
          <a:blip r:embed="rId3"/>
          <a:stretch>
            <a:fillRect/>
          </a:stretch>
        </p:blipFill>
        <p:spPr>
          <a:xfrm>
            <a:off x="5546622" y="4110343"/>
            <a:ext cx="2241755" cy="2428568"/>
          </a:xfrm>
          <a:prstGeom prst="rect">
            <a:avLst/>
          </a:prstGeom>
        </p:spPr>
      </p:pic>
    </p:spTree>
    <p:extLst>
      <p:ext uri="{BB962C8B-B14F-4D97-AF65-F5344CB8AC3E}">
        <p14:creationId xmlns:p14="http://schemas.microsoft.com/office/powerpoint/2010/main" val="112293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2960649" y="367990"/>
            <a:ext cx="7391400" cy="914400"/>
          </a:xfrm>
        </p:spPr>
        <p:txBody>
          <a:bodyPr>
            <a:normAutofit fontScale="90000"/>
          </a:bodyPr>
          <a:lstStyle/>
          <a:p>
            <a:r>
              <a:rPr lang="en-US" altLang="en-US" b="1" dirty="0">
                <a:solidFill>
                  <a:srgbClr val="002060"/>
                </a:solidFill>
                <a:latin typeface="Arial" panose="020B0604020202020204" pitchFamily="34" charset="0"/>
                <a:cs typeface="Arial" panose="020B0604020202020204" pitchFamily="34" charset="0"/>
              </a:rPr>
              <a:t>Thank You</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Are you ready to be an idol?</a:t>
            </a: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1795346" y="1584325"/>
            <a:ext cx="10002644" cy="5137149"/>
          </a:xfrm>
        </p:spPr>
        <p:txBody>
          <a:bodyPr>
            <a:normAutofit/>
          </a:bodyPr>
          <a:lstStyle/>
          <a:p>
            <a:pPr algn="l"/>
            <a:r>
              <a:rPr lang="en-US" altLang="en-US" b="1" dirty="0">
                <a:solidFill>
                  <a:srgbClr val="002060"/>
                </a:solidFill>
              </a:rPr>
              <a:t>Consider adding this specialty – the Coast Guard Auxiliary needs instructors.</a:t>
            </a:r>
          </a:p>
          <a:p>
            <a:pPr algn="l"/>
            <a:endParaRPr lang="en-US" altLang="en-US" dirty="0">
              <a:solidFill>
                <a:srgbClr val="002060"/>
              </a:solidFill>
            </a:endParaRPr>
          </a:p>
          <a:p>
            <a:pPr algn="l"/>
            <a:endParaRPr lang="en-US" altLang="en-US" dirty="0">
              <a:solidFill>
                <a:srgbClr val="002060"/>
              </a:solidFill>
            </a:endParaRPr>
          </a:p>
          <a:p>
            <a:pPr algn="l"/>
            <a:endParaRPr lang="en-US" altLang="en-US" b="1" i="1" dirty="0">
              <a:solidFill>
                <a:srgbClr val="002060"/>
              </a:solidFill>
            </a:endParaRPr>
          </a:p>
          <a:p>
            <a:pPr algn="l"/>
            <a:endParaRPr lang="en-US" altLang="en-US" b="1" i="1" dirty="0">
              <a:solidFill>
                <a:srgbClr val="002060"/>
              </a:solidFill>
            </a:endParaRPr>
          </a:p>
          <a:p>
            <a:pPr algn="l"/>
            <a:r>
              <a:rPr lang="en-US" altLang="en-US" b="1" i="1" dirty="0">
                <a:solidFill>
                  <a:srgbClr val="002060"/>
                </a:solidFill>
              </a:rPr>
              <a:t>An instructor is an agent of change who seeks opportunities to positively impact teaching quality and student achievement.</a:t>
            </a:r>
          </a:p>
          <a:p>
            <a:pPr algn="l"/>
            <a:endParaRPr lang="en-US" altLang="en-US" dirty="0">
              <a:solidFill>
                <a:srgbClr val="002060"/>
              </a:solidFill>
            </a:endParaRPr>
          </a:p>
          <a:p>
            <a:pPr algn="l"/>
            <a:endParaRPr lang="en-US" altLang="en-US" dirty="0">
              <a:solidFill>
                <a:srgbClr val="002060"/>
              </a:solidFill>
            </a:endParaRPr>
          </a:p>
          <a:p>
            <a:pPr algn="l"/>
            <a:endParaRPr lang="en-US" altLang="en-US" sz="1800" dirty="0"/>
          </a:p>
        </p:txBody>
      </p:sp>
      <p:sp>
        <p:nvSpPr>
          <p:cNvPr id="2" name="Slide Number Placeholder 1">
            <a:extLst>
              <a:ext uri="{FF2B5EF4-FFF2-40B4-BE49-F238E27FC236}">
                <a16:creationId xmlns:a16="http://schemas.microsoft.com/office/drawing/2014/main" id="{17F78DBD-7554-53BA-F579-384C43CC9B08}"/>
              </a:ext>
            </a:extLst>
          </p:cNvPr>
          <p:cNvSpPr>
            <a:spLocks noGrp="1"/>
          </p:cNvSpPr>
          <p:nvPr>
            <p:ph type="sldNum" sz="quarter" idx="12"/>
          </p:nvPr>
        </p:nvSpPr>
        <p:spPr/>
        <p:txBody>
          <a:bodyPr/>
          <a:lstStyle/>
          <a:p>
            <a:fld id="{AEF3B4D0-86E3-4A85-8625-C4A58CEE2E59}" type="slidenum">
              <a:rPr lang="en-US" smtClean="0"/>
              <a:t>13</a:t>
            </a:fld>
            <a:endParaRPr lang="en-US"/>
          </a:p>
        </p:txBody>
      </p:sp>
      <p:pic>
        <p:nvPicPr>
          <p:cNvPr id="3" name="Picture 2">
            <a:extLst>
              <a:ext uri="{FF2B5EF4-FFF2-40B4-BE49-F238E27FC236}">
                <a16:creationId xmlns:a16="http://schemas.microsoft.com/office/drawing/2014/main" id="{FB0B8A21-578E-FC23-07B6-973F203C243C}"/>
              </a:ext>
            </a:extLst>
          </p:cNvPr>
          <p:cNvPicPr>
            <a:picLocks noChangeAspect="1"/>
          </p:cNvPicPr>
          <p:nvPr/>
        </p:nvPicPr>
        <p:blipFill>
          <a:blip r:embed="rId3"/>
          <a:stretch>
            <a:fillRect/>
          </a:stretch>
        </p:blipFill>
        <p:spPr>
          <a:xfrm>
            <a:off x="4657725" y="3043237"/>
            <a:ext cx="4702006" cy="1261134"/>
          </a:xfrm>
          <a:prstGeom prst="rect">
            <a:avLst/>
          </a:prstGeom>
        </p:spPr>
      </p:pic>
    </p:spTree>
    <p:extLst>
      <p:ext uri="{BB962C8B-B14F-4D97-AF65-F5344CB8AC3E}">
        <p14:creationId xmlns:p14="http://schemas.microsoft.com/office/powerpoint/2010/main" val="408701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9876-D9D1-1EC7-2934-D22066AEF5D0}"/>
              </a:ext>
            </a:extLst>
          </p:cNvPr>
          <p:cNvSpPr>
            <a:spLocks noGrp="1"/>
          </p:cNvSpPr>
          <p:nvPr>
            <p:ph type="ctrTitle"/>
          </p:nvPr>
        </p:nvSpPr>
        <p:spPr>
          <a:xfrm>
            <a:off x="1702420" y="118120"/>
            <a:ext cx="10273990" cy="863187"/>
          </a:xfrm>
        </p:spPr>
        <p:txBody>
          <a:bodyPr>
            <a:normAutofit/>
          </a:bodyPr>
          <a:lstStyle/>
          <a:p>
            <a:r>
              <a:rPr lang="en-US" dirty="0">
                <a:solidFill>
                  <a:srgbClr val="002060"/>
                </a:solidFill>
              </a:rPr>
              <a:t>Thank You</a:t>
            </a:r>
          </a:p>
        </p:txBody>
      </p:sp>
      <p:sp>
        <p:nvSpPr>
          <p:cNvPr id="4" name="TextBox 3">
            <a:extLst>
              <a:ext uri="{FF2B5EF4-FFF2-40B4-BE49-F238E27FC236}">
                <a16:creationId xmlns:a16="http://schemas.microsoft.com/office/drawing/2014/main" id="{D5D6A727-BF1C-0CF3-E197-230BDFBFDC6C}"/>
              </a:ext>
            </a:extLst>
          </p:cNvPr>
          <p:cNvSpPr txBox="1"/>
          <p:nvPr/>
        </p:nvSpPr>
        <p:spPr>
          <a:xfrm>
            <a:off x="1702419" y="1314632"/>
            <a:ext cx="10273990" cy="3046988"/>
          </a:xfrm>
          <a:prstGeom prst="rect">
            <a:avLst/>
          </a:prstGeom>
          <a:noFill/>
        </p:spPr>
        <p:txBody>
          <a:bodyPr wrap="square">
            <a:spAutoFit/>
          </a:bodyPr>
          <a:lstStyle/>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If you have any questions, contact the appropriate E-Directorate Staff, following the Chain of Leadership and Management</a:t>
            </a:r>
          </a:p>
          <a:p>
            <a:pPr marL="800100" lvl="1" indent="-342900">
              <a:spcBef>
                <a:spcPts val="25"/>
              </a:spcBef>
              <a:buFont typeface="Arial" panose="020B0604020202020204" pitchFamily="34" charset="0"/>
              <a:buChar char="•"/>
            </a:pPr>
            <a:r>
              <a:rPr lang="en-US" altLang="en-US" sz="3200" b="1" dirty="0">
                <a:solidFill>
                  <a:srgbClr val="002060"/>
                </a:solidFill>
                <a:latin typeface="Arial" panose="020B0604020202020204" pitchFamily="34" charset="0"/>
                <a:cs typeface="Arial" panose="020B0604020202020204" pitchFamily="34" charset="0"/>
              </a:rPr>
              <a:t>You may email the E-Directorate at</a:t>
            </a:r>
            <a:br>
              <a:rPr lang="en-US" altLang="en-US" sz="3200" b="1" dirty="0">
                <a:solidFill>
                  <a:srgbClr val="002060"/>
                </a:solidFill>
                <a:latin typeface="Arial" panose="020B0604020202020204" pitchFamily="34" charset="0"/>
                <a:cs typeface="Arial" panose="020B0604020202020204" pitchFamily="34" charset="0"/>
              </a:rPr>
            </a:br>
            <a:r>
              <a:rPr lang="en-US" altLang="en-US" sz="3200" b="1" dirty="0">
                <a:solidFill>
                  <a:srgbClr val="002060"/>
                </a:solidFill>
                <a:latin typeface="Arial" panose="020B0604020202020204" pitchFamily="34" charset="0"/>
                <a:cs typeface="Arial" panose="020B0604020202020204" pitchFamily="34" charset="0"/>
                <a:hlinkClick r:id="rId3"/>
              </a:rPr>
              <a:t>pe.feedback@cgauxnet.us</a:t>
            </a:r>
            <a:endParaRPr lang="en-US" altLang="en-US" sz="3200" b="1" dirty="0">
              <a:solidFill>
                <a:srgbClr val="002060"/>
              </a:solidFill>
              <a:latin typeface="Arial" panose="020B0604020202020204" pitchFamily="34" charset="0"/>
              <a:cs typeface="Arial" panose="020B0604020202020204" pitchFamily="34" charset="0"/>
            </a:endParaRPr>
          </a:p>
          <a:p>
            <a:pPr marL="800100" lvl="1" indent="-342900">
              <a:spcBef>
                <a:spcPts val="25"/>
              </a:spcBef>
              <a:buFont typeface="Arial" panose="020B0604020202020204" pitchFamily="34" charset="0"/>
              <a:buChar char="•"/>
            </a:pPr>
            <a:endParaRPr lang="en-US" altLang="en-US" sz="3200" b="1" dirty="0">
              <a:solidFill>
                <a:srgbClr val="002060"/>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32A32E5-2DFF-01E1-676D-61A24AD00A8E}"/>
              </a:ext>
            </a:extLst>
          </p:cNvPr>
          <p:cNvSpPr>
            <a:spLocks noGrp="1"/>
          </p:cNvSpPr>
          <p:nvPr>
            <p:ph type="sldNum" sz="quarter" idx="12"/>
          </p:nvPr>
        </p:nvSpPr>
        <p:spPr/>
        <p:txBody>
          <a:bodyPr/>
          <a:lstStyle/>
          <a:p>
            <a:fld id="{AEF3B4D0-86E3-4A85-8625-C4A58CEE2E59}" type="slidenum">
              <a:rPr lang="en-US" smtClean="0"/>
              <a:t>14</a:t>
            </a:fld>
            <a:endParaRPr lang="en-US"/>
          </a:p>
        </p:txBody>
      </p:sp>
      <p:pic>
        <p:nvPicPr>
          <p:cNvPr id="3" name="Picture 2">
            <a:extLst>
              <a:ext uri="{FF2B5EF4-FFF2-40B4-BE49-F238E27FC236}">
                <a16:creationId xmlns:a16="http://schemas.microsoft.com/office/drawing/2014/main" id="{2F873EF2-0B0B-8344-D542-2474C6F2A786}"/>
              </a:ext>
            </a:extLst>
          </p:cNvPr>
          <p:cNvPicPr>
            <a:picLocks noChangeAspect="1"/>
          </p:cNvPicPr>
          <p:nvPr/>
        </p:nvPicPr>
        <p:blipFill>
          <a:blip r:embed="rId4"/>
          <a:stretch>
            <a:fillRect/>
          </a:stretch>
        </p:blipFill>
        <p:spPr>
          <a:xfrm>
            <a:off x="9104011" y="4287483"/>
            <a:ext cx="2517866" cy="2511770"/>
          </a:xfrm>
          <a:prstGeom prst="rect">
            <a:avLst/>
          </a:prstGeom>
        </p:spPr>
      </p:pic>
    </p:spTree>
    <p:extLst>
      <p:ext uri="{BB962C8B-B14F-4D97-AF65-F5344CB8AC3E}">
        <p14:creationId xmlns:p14="http://schemas.microsoft.com/office/powerpoint/2010/main" val="368488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dirty="0">
                <a:solidFill>
                  <a:srgbClr val="002060"/>
                </a:solidFill>
              </a:rPr>
              <a:t>The Instructor</a:t>
            </a:r>
            <a:br>
              <a:rPr lang="en-US" dirty="0">
                <a:solidFill>
                  <a:srgbClr val="002060"/>
                </a:solidFill>
              </a:rPr>
            </a:br>
            <a:br>
              <a:rPr lang="en-US" dirty="0">
                <a:solidFill>
                  <a:srgbClr val="002060"/>
                </a:solidFill>
              </a:rPr>
            </a:br>
            <a:r>
              <a:rPr lang="en-US" dirty="0">
                <a:solidFill>
                  <a:srgbClr val="002060"/>
                </a:solidFill>
              </a:rPr>
              <a:t>How to be an Idol</a:t>
            </a:r>
            <a:endParaRPr lang="en-US" altLang="en-US" b="1" dirty="0">
              <a:solidFill>
                <a:srgbClr val="002060"/>
              </a:solidFill>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2</a:t>
            </a:fld>
            <a:endParaRPr lang="en-US"/>
          </a:p>
        </p:txBody>
      </p:sp>
      <p:pic>
        <p:nvPicPr>
          <p:cNvPr id="5" name="Picture 4">
            <a:extLst>
              <a:ext uri="{FF2B5EF4-FFF2-40B4-BE49-F238E27FC236}">
                <a16:creationId xmlns:a16="http://schemas.microsoft.com/office/drawing/2014/main" id="{AF99917E-5D13-3EFC-C9CA-7786CF86596F}"/>
              </a:ext>
            </a:extLst>
          </p:cNvPr>
          <p:cNvPicPr>
            <a:picLocks noChangeAspect="1"/>
          </p:cNvPicPr>
          <p:nvPr/>
        </p:nvPicPr>
        <p:blipFill>
          <a:blip r:embed="rId3"/>
          <a:stretch>
            <a:fillRect/>
          </a:stretch>
        </p:blipFill>
        <p:spPr>
          <a:xfrm>
            <a:off x="5547377" y="2653991"/>
            <a:ext cx="3347340" cy="3484276"/>
          </a:xfrm>
          <a:prstGeom prst="rect">
            <a:avLst/>
          </a:prstGeom>
        </p:spPr>
      </p:pic>
    </p:spTree>
    <p:extLst>
      <p:ext uri="{BB962C8B-B14F-4D97-AF65-F5344CB8AC3E}">
        <p14:creationId xmlns:p14="http://schemas.microsoft.com/office/powerpoint/2010/main" val="350204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dirty="0">
                <a:solidFill>
                  <a:srgbClr val="002060"/>
                </a:solidFill>
              </a:rPr>
              <a:t>The Instructor</a:t>
            </a:r>
            <a:br>
              <a:rPr lang="en-US" dirty="0">
                <a:solidFill>
                  <a:srgbClr val="002060"/>
                </a:solidFill>
              </a:rPr>
            </a:br>
            <a:r>
              <a:rPr lang="en-US" dirty="0">
                <a:solidFill>
                  <a:srgbClr val="002060"/>
                </a:solidFill>
              </a:rPr>
              <a:t>Your Value</a:t>
            </a:r>
            <a:br>
              <a:rPr lang="en-US" dirty="0">
                <a:solidFill>
                  <a:srgbClr val="002060"/>
                </a:solidFill>
              </a:rPr>
            </a:br>
            <a:r>
              <a:rPr lang="en-US" dirty="0">
                <a:solidFill>
                  <a:srgbClr val="002060"/>
                </a:solidFill>
              </a:rPr>
              <a:t>Training and Education</a:t>
            </a:r>
            <a:endParaRPr lang="en-US" altLang="en-US" b="1" dirty="0">
              <a:solidFill>
                <a:srgbClr val="002060"/>
              </a:solidFill>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3</a:t>
            </a:fld>
            <a:endParaRPr lang="en-US"/>
          </a:p>
        </p:txBody>
      </p:sp>
      <p:pic>
        <p:nvPicPr>
          <p:cNvPr id="4" name="Picture 3">
            <a:extLst>
              <a:ext uri="{FF2B5EF4-FFF2-40B4-BE49-F238E27FC236}">
                <a16:creationId xmlns:a16="http://schemas.microsoft.com/office/drawing/2014/main" id="{A4B8EF82-D043-D320-42C3-A5A659B37E25}"/>
              </a:ext>
            </a:extLst>
          </p:cNvPr>
          <p:cNvPicPr>
            <a:picLocks noChangeAspect="1"/>
          </p:cNvPicPr>
          <p:nvPr/>
        </p:nvPicPr>
        <p:blipFill>
          <a:blip r:embed="rId3"/>
          <a:stretch>
            <a:fillRect/>
          </a:stretch>
        </p:blipFill>
        <p:spPr>
          <a:xfrm>
            <a:off x="4355947" y="2678869"/>
            <a:ext cx="5530042" cy="3677479"/>
          </a:xfrm>
          <a:prstGeom prst="rect">
            <a:avLst/>
          </a:prstGeom>
        </p:spPr>
      </p:pic>
    </p:spTree>
    <p:extLst>
      <p:ext uri="{BB962C8B-B14F-4D97-AF65-F5344CB8AC3E}">
        <p14:creationId xmlns:p14="http://schemas.microsoft.com/office/powerpoint/2010/main" val="224445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dirty="0">
                <a:solidFill>
                  <a:srgbClr val="002060"/>
                </a:solidFill>
              </a:rPr>
              <a:t>The Instructor</a:t>
            </a:r>
            <a:br>
              <a:rPr lang="en-US" dirty="0">
                <a:solidFill>
                  <a:srgbClr val="002060"/>
                </a:solidFill>
              </a:rPr>
            </a:br>
            <a:r>
              <a:rPr lang="en-US" dirty="0">
                <a:solidFill>
                  <a:srgbClr val="002060"/>
                </a:solidFill>
              </a:rPr>
              <a:t>Your Value</a:t>
            </a:r>
            <a:br>
              <a:rPr lang="en-US" dirty="0">
                <a:solidFill>
                  <a:srgbClr val="002060"/>
                </a:solidFill>
              </a:rPr>
            </a:br>
            <a:r>
              <a:rPr lang="en-US" dirty="0">
                <a:solidFill>
                  <a:srgbClr val="002060"/>
                </a:solidFill>
              </a:rPr>
              <a:t>Promotion of Safety</a:t>
            </a:r>
            <a:endParaRPr lang="en-US" altLang="en-US" b="1" dirty="0">
              <a:solidFill>
                <a:srgbClr val="002060"/>
              </a:solidFill>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4</a:t>
            </a:fld>
            <a:endParaRPr lang="en-US"/>
          </a:p>
        </p:txBody>
      </p:sp>
      <p:pic>
        <p:nvPicPr>
          <p:cNvPr id="4" name="Picture 3">
            <a:extLst>
              <a:ext uri="{FF2B5EF4-FFF2-40B4-BE49-F238E27FC236}">
                <a16:creationId xmlns:a16="http://schemas.microsoft.com/office/drawing/2014/main" id="{CE2411BB-E744-3CCD-3EB2-50427E36BA00}"/>
              </a:ext>
            </a:extLst>
          </p:cNvPr>
          <p:cNvPicPr>
            <a:picLocks noChangeAspect="1"/>
          </p:cNvPicPr>
          <p:nvPr/>
        </p:nvPicPr>
        <p:blipFill>
          <a:blip r:embed="rId3"/>
          <a:stretch>
            <a:fillRect/>
          </a:stretch>
        </p:blipFill>
        <p:spPr>
          <a:xfrm>
            <a:off x="5404384" y="2408295"/>
            <a:ext cx="3574816" cy="4068705"/>
          </a:xfrm>
          <a:prstGeom prst="rect">
            <a:avLst/>
          </a:prstGeom>
        </p:spPr>
      </p:pic>
    </p:spTree>
    <p:extLst>
      <p:ext uri="{BB962C8B-B14F-4D97-AF65-F5344CB8AC3E}">
        <p14:creationId xmlns:p14="http://schemas.microsoft.com/office/powerpoint/2010/main" val="371565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dirty="0">
                <a:solidFill>
                  <a:srgbClr val="002060"/>
                </a:solidFill>
              </a:rPr>
              <a:t>The Instructor</a:t>
            </a:r>
            <a:br>
              <a:rPr lang="en-US" dirty="0">
                <a:solidFill>
                  <a:srgbClr val="002060"/>
                </a:solidFill>
              </a:rPr>
            </a:br>
            <a:r>
              <a:rPr lang="en-US" dirty="0">
                <a:solidFill>
                  <a:srgbClr val="002060"/>
                </a:solidFill>
              </a:rPr>
              <a:t>Your Value</a:t>
            </a:r>
            <a:br>
              <a:rPr lang="en-US" dirty="0">
                <a:solidFill>
                  <a:srgbClr val="002060"/>
                </a:solidFill>
              </a:rPr>
            </a:br>
            <a:r>
              <a:rPr lang="en-US" dirty="0">
                <a:solidFill>
                  <a:srgbClr val="002060"/>
                </a:solidFill>
              </a:rPr>
              <a:t>Support of Operations</a:t>
            </a:r>
            <a:endParaRPr lang="en-US" altLang="en-US" b="1" dirty="0">
              <a:solidFill>
                <a:srgbClr val="002060"/>
              </a:solidFill>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5</a:t>
            </a:fld>
            <a:endParaRPr lang="en-US"/>
          </a:p>
        </p:txBody>
      </p:sp>
      <p:pic>
        <p:nvPicPr>
          <p:cNvPr id="7" name="Picture 6">
            <a:extLst>
              <a:ext uri="{FF2B5EF4-FFF2-40B4-BE49-F238E27FC236}">
                <a16:creationId xmlns:a16="http://schemas.microsoft.com/office/drawing/2014/main" id="{B8C47288-AD3E-1302-F77E-1FD486D8C08A}"/>
              </a:ext>
            </a:extLst>
          </p:cNvPr>
          <p:cNvPicPr>
            <a:picLocks noChangeAspect="1"/>
          </p:cNvPicPr>
          <p:nvPr/>
        </p:nvPicPr>
        <p:blipFill>
          <a:blip r:embed="rId3"/>
          <a:stretch>
            <a:fillRect/>
          </a:stretch>
        </p:blipFill>
        <p:spPr>
          <a:xfrm>
            <a:off x="2654709" y="2288458"/>
            <a:ext cx="6882581" cy="2281084"/>
          </a:xfrm>
          <a:prstGeom prst="rect">
            <a:avLst/>
          </a:prstGeom>
        </p:spPr>
      </p:pic>
      <p:pic>
        <p:nvPicPr>
          <p:cNvPr id="9" name="Picture 8">
            <a:extLst>
              <a:ext uri="{FF2B5EF4-FFF2-40B4-BE49-F238E27FC236}">
                <a16:creationId xmlns:a16="http://schemas.microsoft.com/office/drawing/2014/main" id="{39C0C71C-C13A-C84A-F3A6-4A717B92133B}"/>
              </a:ext>
            </a:extLst>
          </p:cNvPr>
          <p:cNvPicPr>
            <a:picLocks noChangeAspect="1"/>
          </p:cNvPicPr>
          <p:nvPr/>
        </p:nvPicPr>
        <p:blipFill>
          <a:blip r:embed="rId4"/>
          <a:stretch>
            <a:fillRect/>
          </a:stretch>
        </p:blipFill>
        <p:spPr>
          <a:xfrm>
            <a:off x="2654709" y="4569542"/>
            <a:ext cx="6882581" cy="2281084"/>
          </a:xfrm>
          <a:prstGeom prst="rect">
            <a:avLst/>
          </a:prstGeom>
        </p:spPr>
      </p:pic>
    </p:spTree>
    <p:extLst>
      <p:ext uri="{BB962C8B-B14F-4D97-AF65-F5344CB8AC3E}">
        <p14:creationId xmlns:p14="http://schemas.microsoft.com/office/powerpoint/2010/main" val="298362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dirty="0">
                <a:solidFill>
                  <a:srgbClr val="002060"/>
                </a:solidFill>
              </a:rPr>
              <a:t>The Instructor</a:t>
            </a:r>
            <a:br>
              <a:rPr lang="en-US" dirty="0">
                <a:solidFill>
                  <a:srgbClr val="002060"/>
                </a:solidFill>
              </a:rPr>
            </a:br>
            <a:r>
              <a:rPr lang="en-US" dirty="0">
                <a:solidFill>
                  <a:srgbClr val="002060"/>
                </a:solidFill>
              </a:rPr>
              <a:t>Your Value</a:t>
            </a:r>
            <a:br>
              <a:rPr lang="en-US" dirty="0">
                <a:solidFill>
                  <a:srgbClr val="002060"/>
                </a:solidFill>
              </a:rPr>
            </a:br>
            <a:r>
              <a:rPr lang="en-US" dirty="0">
                <a:solidFill>
                  <a:srgbClr val="002060"/>
                </a:solidFill>
              </a:rPr>
              <a:t>Community Engagement</a:t>
            </a:r>
            <a:endParaRPr lang="en-US" altLang="en-US" b="1" dirty="0">
              <a:solidFill>
                <a:srgbClr val="002060"/>
              </a:solidFill>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6</a:t>
            </a:fld>
            <a:endParaRPr lang="en-US"/>
          </a:p>
        </p:txBody>
      </p:sp>
      <p:pic>
        <p:nvPicPr>
          <p:cNvPr id="7" name="Picture 6">
            <a:extLst>
              <a:ext uri="{FF2B5EF4-FFF2-40B4-BE49-F238E27FC236}">
                <a16:creationId xmlns:a16="http://schemas.microsoft.com/office/drawing/2014/main" id="{ED82E7B9-3106-65DB-56A3-1B6B7CF53B21}"/>
              </a:ext>
            </a:extLst>
          </p:cNvPr>
          <p:cNvPicPr>
            <a:picLocks noChangeAspect="1"/>
          </p:cNvPicPr>
          <p:nvPr/>
        </p:nvPicPr>
        <p:blipFill>
          <a:blip r:embed="rId3"/>
          <a:stretch>
            <a:fillRect/>
          </a:stretch>
        </p:blipFill>
        <p:spPr>
          <a:xfrm>
            <a:off x="5505691" y="2362200"/>
            <a:ext cx="3034315" cy="3994149"/>
          </a:xfrm>
          <a:prstGeom prst="rect">
            <a:avLst/>
          </a:prstGeom>
        </p:spPr>
      </p:pic>
    </p:spTree>
    <p:extLst>
      <p:ext uri="{BB962C8B-B14F-4D97-AF65-F5344CB8AC3E}">
        <p14:creationId xmlns:p14="http://schemas.microsoft.com/office/powerpoint/2010/main" val="331621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dirty="0">
                <a:solidFill>
                  <a:srgbClr val="002060"/>
                </a:solidFill>
              </a:rPr>
              <a:t>The Instructor</a:t>
            </a:r>
            <a:br>
              <a:rPr lang="en-US" dirty="0">
                <a:solidFill>
                  <a:srgbClr val="002060"/>
                </a:solidFill>
              </a:rPr>
            </a:br>
            <a:br>
              <a:rPr lang="en-US" dirty="0">
                <a:solidFill>
                  <a:srgbClr val="002060"/>
                </a:solidFill>
              </a:rPr>
            </a:br>
            <a:r>
              <a:rPr lang="en-US" dirty="0">
                <a:solidFill>
                  <a:srgbClr val="002060"/>
                </a:solidFill>
              </a:rPr>
              <a:t>How to be an Idol</a:t>
            </a:r>
            <a:endParaRPr lang="en-US" altLang="en-US" b="1" dirty="0">
              <a:solidFill>
                <a:srgbClr val="002060"/>
              </a:solidFill>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7</a:t>
            </a:fld>
            <a:endParaRPr lang="en-US"/>
          </a:p>
        </p:txBody>
      </p:sp>
      <p:pic>
        <p:nvPicPr>
          <p:cNvPr id="4" name="Picture 3">
            <a:extLst>
              <a:ext uri="{FF2B5EF4-FFF2-40B4-BE49-F238E27FC236}">
                <a16:creationId xmlns:a16="http://schemas.microsoft.com/office/drawing/2014/main" id="{AB5D96AC-D491-B950-7A11-91D7F480859E}"/>
              </a:ext>
            </a:extLst>
          </p:cNvPr>
          <p:cNvPicPr>
            <a:picLocks noChangeAspect="1"/>
          </p:cNvPicPr>
          <p:nvPr/>
        </p:nvPicPr>
        <p:blipFill>
          <a:blip r:embed="rId3"/>
          <a:stretch>
            <a:fillRect/>
          </a:stretch>
        </p:blipFill>
        <p:spPr>
          <a:xfrm>
            <a:off x="4252692" y="2277397"/>
            <a:ext cx="5270090" cy="4513006"/>
          </a:xfrm>
          <a:prstGeom prst="rect">
            <a:avLst/>
          </a:prstGeom>
        </p:spPr>
      </p:pic>
    </p:spTree>
    <p:extLst>
      <p:ext uri="{BB962C8B-B14F-4D97-AF65-F5344CB8AC3E}">
        <p14:creationId xmlns:p14="http://schemas.microsoft.com/office/powerpoint/2010/main" val="113059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dirty="0">
                <a:solidFill>
                  <a:srgbClr val="002060"/>
                </a:solidFill>
              </a:rPr>
              <a:t>The Instructor</a:t>
            </a:r>
            <a:br>
              <a:rPr lang="en-US" dirty="0">
                <a:solidFill>
                  <a:srgbClr val="002060"/>
                </a:solidFill>
              </a:rPr>
            </a:br>
            <a:br>
              <a:rPr lang="en-US" dirty="0">
                <a:solidFill>
                  <a:srgbClr val="002060"/>
                </a:solidFill>
              </a:rPr>
            </a:br>
            <a:r>
              <a:rPr lang="en-US" dirty="0">
                <a:solidFill>
                  <a:srgbClr val="002060"/>
                </a:solidFill>
              </a:rPr>
              <a:t>Self Study</a:t>
            </a:r>
            <a:endParaRPr lang="en-US" altLang="en-US" b="1" dirty="0">
              <a:solidFill>
                <a:srgbClr val="002060"/>
              </a:solidFill>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8</a:t>
            </a:fld>
            <a:endParaRPr lang="en-US"/>
          </a:p>
        </p:txBody>
      </p:sp>
      <p:pic>
        <p:nvPicPr>
          <p:cNvPr id="5" name="Picture 4">
            <a:extLst>
              <a:ext uri="{FF2B5EF4-FFF2-40B4-BE49-F238E27FC236}">
                <a16:creationId xmlns:a16="http://schemas.microsoft.com/office/drawing/2014/main" id="{CD8A8B1F-9069-0229-65FA-466F0629EF49}"/>
              </a:ext>
            </a:extLst>
          </p:cNvPr>
          <p:cNvPicPr>
            <a:picLocks noChangeAspect="1"/>
          </p:cNvPicPr>
          <p:nvPr/>
        </p:nvPicPr>
        <p:blipFill>
          <a:blip r:embed="rId3"/>
          <a:stretch>
            <a:fillRect/>
          </a:stretch>
        </p:blipFill>
        <p:spPr>
          <a:xfrm>
            <a:off x="4877001" y="2476239"/>
            <a:ext cx="4041585" cy="4000761"/>
          </a:xfrm>
          <a:prstGeom prst="rect">
            <a:avLst/>
          </a:prstGeom>
        </p:spPr>
      </p:pic>
    </p:spTree>
    <p:extLst>
      <p:ext uri="{BB962C8B-B14F-4D97-AF65-F5344CB8AC3E}">
        <p14:creationId xmlns:p14="http://schemas.microsoft.com/office/powerpoint/2010/main" val="226788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1E3DB3-C93F-4D9A-AB2E-A94FD256961A}"/>
              </a:ext>
            </a:extLst>
          </p:cNvPr>
          <p:cNvSpPr>
            <a:spLocks noGrp="1" noChangeArrowheads="1"/>
          </p:cNvSpPr>
          <p:nvPr>
            <p:ph type="ctrTitle"/>
          </p:nvPr>
        </p:nvSpPr>
        <p:spPr>
          <a:xfrm>
            <a:off x="1717289" y="381000"/>
            <a:ext cx="10091852" cy="1752600"/>
          </a:xfrm>
        </p:spPr>
        <p:txBody>
          <a:bodyPr>
            <a:noAutofit/>
          </a:bodyPr>
          <a:lstStyle/>
          <a:p>
            <a:r>
              <a:rPr lang="en-US" dirty="0">
                <a:solidFill>
                  <a:srgbClr val="002060"/>
                </a:solidFill>
              </a:rPr>
              <a:t>The Instructor</a:t>
            </a:r>
            <a:br>
              <a:rPr lang="en-US" dirty="0">
                <a:solidFill>
                  <a:srgbClr val="002060"/>
                </a:solidFill>
              </a:rPr>
            </a:br>
            <a:br>
              <a:rPr lang="en-US" dirty="0">
                <a:solidFill>
                  <a:srgbClr val="002060"/>
                </a:solidFill>
              </a:rPr>
            </a:br>
            <a:r>
              <a:rPr lang="en-US" dirty="0">
                <a:solidFill>
                  <a:srgbClr val="002060"/>
                </a:solidFill>
              </a:rPr>
              <a:t>Facilitated Course</a:t>
            </a:r>
            <a:endParaRPr lang="en-US" altLang="en-US" b="1" dirty="0">
              <a:solidFill>
                <a:srgbClr val="002060"/>
              </a:solidFill>
              <a:latin typeface="Arial" panose="020B0604020202020204" pitchFamily="34" charset="0"/>
              <a:cs typeface="Arial" panose="020B0604020202020204" pitchFamily="34" charset="0"/>
            </a:endParaRPr>
          </a:p>
        </p:txBody>
      </p:sp>
      <p:sp>
        <p:nvSpPr>
          <p:cNvPr id="2051" name="Rectangle 3">
            <a:extLst>
              <a:ext uri="{FF2B5EF4-FFF2-40B4-BE49-F238E27FC236}">
                <a16:creationId xmlns:a16="http://schemas.microsoft.com/office/drawing/2014/main" id="{67A5D616-3476-4BFF-B93E-63733587FA6D}"/>
              </a:ext>
            </a:extLst>
          </p:cNvPr>
          <p:cNvSpPr>
            <a:spLocks noGrp="1" noChangeArrowheads="1"/>
          </p:cNvSpPr>
          <p:nvPr>
            <p:ph type="subTitle" idx="1"/>
          </p:nvPr>
        </p:nvSpPr>
        <p:spPr>
          <a:xfrm>
            <a:off x="2978624" y="2362200"/>
            <a:ext cx="7384576" cy="4343400"/>
          </a:xfrm>
        </p:spPr>
        <p:txBody>
          <a:bodyPr/>
          <a:lstStyle/>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a:p>
            <a:pPr marL="285750" indent="-285750" algn="l">
              <a:buFont typeface="Arial" panose="020B0604020202020204" pitchFamily="34" charset="0"/>
              <a:buChar char="•"/>
            </a:pPr>
            <a:endParaRPr lang="en-US" altLang="en-US" sz="1800" dirty="0"/>
          </a:p>
          <a:p>
            <a:pPr marL="285750" indent="-285750" algn="l">
              <a:buFont typeface="Arial" panose="020B0604020202020204" pitchFamily="34" charset="0"/>
              <a:buChar char="•"/>
            </a:pPr>
            <a:endParaRPr lang="en-US" altLang="en-US" sz="1800" dirty="0"/>
          </a:p>
          <a:p>
            <a:pPr algn="l"/>
            <a:endParaRPr lang="en-US" altLang="en-US" sz="1800" dirty="0"/>
          </a:p>
        </p:txBody>
      </p:sp>
      <p:sp>
        <p:nvSpPr>
          <p:cNvPr id="3" name="Slide Number Placeholder 2">
            <a:extLst>
              <a:ext uri="{FF2B5EF4-FFF2-40B4-BE49-F238E27FC236}">
                <a16:creationId xmlns:a16="http://schemas.microsoft.com/office/drawing/2014/main" id="{6D5126CB-3323-FD50-939F-C533BCCF52E3}"/>
              </a:ext>
            </a:extLst>
          </p:cNvPr>
          <p:cNvSpPr>
            <a:spLocks noGrp="1"/>
          </p:cNvSpPr>
          <p:nvPr>
            <p:ph type="sldNum" sz="quarter" idx="12"/>
          </p:nvPr>
        </p:nvSpPr>
        <p:spPr/>
        <p:txBody>
          <a:bodyPr/>
          <a:lstStyle/>
          <a:p>
            <a:fld id="{AEF3B4D0-86E3-4A85-8625-C4A58CEE2E59}" type="slidenum">
              <a:rPr lang="en-US" smtClean="0"/>
              <a:t>9</a:t>
            </a:fld>
            <a:endParaRPr lang="en-US"/>
          </a:p>
        </p:txBody>
      </p:sp>
      <p:pic>
        <p:nvPicPr>
          <p:cNvPr id="4" name="Picture 3">
            <a:extLst>
              <a:ext uri="{FF2B5EF4-FFF2-40B4-BE49-F238E27FC236}">
                <a16:creationId xmlns:a16="http://schemas.microsoft.com/office/drawing/2014/main" id="{E511264F-284F-EE5C-3E92-9C58A6154834}"/>
              </a:ext>
            </a:extLst>
          </p:cNvPr>
          <p:cNvPicPr>
            <a:picLocks noChangeAspect="1"/>
          </p:cNvPicPr>
          <p:nvPr/>
        </p:nvPicPr>
        <p:blipFill>
          <a:blip r:embed="rId3"/>
          <a:stretch>
            <a:fillRect/>
          </a:stretch>
        </p:blipFill>
        <p:spPr>
          <a:xfrm>
            <a:off x="5253418" y="2520538"/>
            <a:ext cx="3231160" cy="3645724"/>
          </a:xfrm>
          <a:prstGeom prst="rect">
            <a:avLst/>
          </a:prstGeom>
        </p:spPr>
      </p:pic>
    </p:spTree>
    <p:extLst>
      <p:ext uri="{BB962C8B-B14F-4D97-AF65-F5344CB8AC3E}">
        <p14:creationId xmlns:p14="http://schemas.microsoft.com/office/powerpoint/2010/main" val="2055319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irectorate 2024 Standard Format.pptx" id="{0675B82E-EEA1-4AB3-B9A4-BFF18A88FAA4}" vid="{DD37A9F0-D8D7-46E4-96AE-A86F5C08A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E-Directorate 2024 Standard Format</Template>
  <TotalTime>376</TotalTime>
  <Words>1744</Words>
  <Application>Microsoft Office PowerPoint</Application>
  <PresentationFormat>Widescreen</PresentationFormat>
  <Paragraphs>187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Arial-BoldMT</vt:lpstr>
      <vt:lpstr>ArialMT</vt:lpstr>
      <vt:lpstr>Calibri</vt:lpstr>
      <vt:lpstr>Calibri Light</vt:lpstr>
      <vt:lpstr>Office Theme</vt:lpstr>
      <vt:lpstr>Auxiliary Instructor Certification</vt:lpstr>
      <vt:lpstr>The Instructor  How to be an Idol</vt:lpstr>
      <vt:lpstr>The Instructor Your Value Training and Education</vt:lpstr>
      <vt:lpstr>The Instructor Your Value Promotion of Safety</vt:lpstr>
      <vt:lpstr>The Instructor Your Value Support of Operations</vt:lpstr>
      <vt:lpstr>The Instructor Your Value Community Engagement</vt:lpstr>
      <vt:lpstr>The Instructor  How to be an Idol</vt:lpstr>
      <vt:lpstr>The Instructor  Self Study</vt:lpstr>
      <vt:lpstr>The Instructor  Facilitated Course</vt:lpstr>
      <vt:lpstr>Becoming a Coast Guard Auxiliary Instructor</vt:lpstr>
      <vt:lpstr>The Instructor</vt:lpstr>
      <vt:lpstr>Conclusion</vt:lpstr>
      <vt:lpstr>Thank You Are you ready to be an idol?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Miller</dc:creator>
  <cp:lastModifiedBy>Karen Miller</cp:lastModifiedBy>
  <cp:revision>38</cp:revision>
  <cp:lastPrinted>2025-07-10T18:48:52Z</cp:lastPrinted>
  <dcterms:created xsi:type="dcterms:W3CDTF">2024-03-06T19:10:08Z</dcterms:created>
  <dcterms:modified xsi:type="dcterms:W3CDTF">2025-07-10T18:51:51Z</dcterms:modified>
</cp:coreProperties>
</file>