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1"/>
  </p:notesMasterIdLst>
  <p:handoutMasterIdLst>
    <p:handoutMasterId r:id="rId92"/>
  </p:handoutMasterIdLst>
  <p:sldIdLst>
    <p:sldId id="256" r:id="rId3"/>
    <p:sldId id="258" r:id="rId4"/>
    <p:sldId id="489" r:id="rId5"/>
    <p:sldId id="491" r:id="rId6"/>
    <p:sldId id="492" r:id="rId7"/>
    <p:sldId id="495" r:id="rId8"/>
    <p:sldId id="493" r:id="rId9"/>
    <p:sldId id="494" r:id="rId10"/>
    <p:sldId id="496" r:id="rId11"/>
    <p:sldId id="497" r:id="rId12"/>
    <p:sldId id="508" r:id="rId13"/>
    <p:sldId id="511" r:id="rId14"/>
    <p:sldId id="510" r:id="rId15"/>
    <p:sldId id="509" r:id="rId16"/>
    <p:sldId id="490" r:id="rId17"/>
    <p:sldId id="498" r:id="rId18"/>
    <p:sldId id="591" r:id="rId19"/>
    <p:sldId id="499" r:id="rId20"/>
    <p:sldId id="500" r:id="rId21"/>
    <p:sldId id="592" r:id="rId22"/>
    <p:sldId id="501" r:id="rId23"/>
    <p:sldId id="502" r:id="rId24"/>
    <p:sldId id="593" r:id="rId25"/>
    <p:sldId id="520" r:id="rId26"/>
    <p:sldId id="503" r:id="rId27"/>
    <p:sldId id="512" r:id="rId28"/>
    <p:sldId id="519" r:id="rId29"/>
    <p:sldId id="513" r:id="rId30"/>
    <p:sldId id="514" r:id="rId31"/>
    <p:sldId id="515" r:id="rId32"/>
    <p:sldId id="516" r:id="rId33"/>
    <p:sldId id="517" r:id="rId34"/>
    <p:sldId id="518" r:id="rId35"/>
    <p:sldId id="504" r:id="rId36"/>
    <p:sldId id="522" r:id="rId37"/>
    <p:sldId id="505" r:id="rId38"/>
    <p:sldId id="506" r:id="rId39"/>
    <p:sldId id="521" r:id="rId40"/>
    <p:sldId id="523" r:id="rId41"/>
    <p:sldId id="524" r:id="rId42"/>
    <p:sldId id="594" r:id="rId43"/>
    <p:sldId id="525" r:id="rId44"/>
    <p:sldId id="526" r:id="rId45"/>
    <p:sldId id="586" r:id="rId46"/>
    <p:sldId id="527" r:id="rId47"/>
    <p:sldId id="529" r:id="rId48"/>
    <p:sldId id="530" r:id="rId49"/>
    <p:sldId id="531" r:id="rId50"/>
    <p:sldId id="532" r:id="rId51"/>
    <p:sldId id="587" r:id="rId52"/>
    <p:sldId id="533" r:id="rId53"/>
    <p:sldId id="534" r:id="rId54"/>
    <p:sldId id="535" r:id="rId55"/>
    <p:sldId id="536" r:id="rId56"/>
    <p:sldId id="538" r:id="rId57"/>
    <p:sldId id="539" r:id="rId58"/>
    <p:sldId id="540" r:id="rId59"/>
    <p:sldId id="541" r:id="rId60"/>
    <p:sldId id="542" r:id="rId61"/>
    <p:sldId id="543" r:id="rId62"/>
    <p:sldId id="544" r:id="rId63"/>
    <p:sldId id="545" r:id="rId64"/>
    <p:sldId id="546" r:id="rId65"/>
    <p:sldId id="595" r:id="rId66"/>
    <p:sldId id="596" r:id="rId67"/>
    <p:sldId id="597" r:id="rId68"/>
    <p:sldId id="547" r:id="rId69"/>
    <p:sldId id="548" r:id="rId70"/>
    <p:sldId id="549" r:id="rId71"/>
    <p:sldId id="551" r:id="rId72"/>
    <p:sldId id="552" r:id="rId73"/>
    <p:sldId id="553" r:id="rId74"/>
    <p:sldId id="554" r:id="rId75"/>
    <p:sldId id="598" r:id="rId76"/>
    <p:sldId id="556" r:id="rId77"/>
    <p:sldId id="557" r:id="rId78"/>
    <p:sldId id="567" r:id="rId79"/>
    <p:sldId id="569" r:id="rId80"/>
    <p:sldId id="599" r:id="rId81"/>
    <p:sldId id="600" r:id="rId82"/>
    <p:sldId id="601" r:id="rId83"/>
    <p:sldId id="603" r:id="rId84"/>
    <p:sldId id="568" r:id="rId85"/>
    <p:sldId id="589" r:id="rId86"/>
    <p:sldId id="570" r:id="rId87"/>
    <p:sldId id="571" r:id="rId88"/>
    <p:sldId id="572" r:id="rId89"/>
    <p:sldId id="590" r:id="rId9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783" autoAdjust="0"/>
  </p:normalViewPr>
  <p:slideViewPr>
    <p:cSldViewPr snapToGrid="0">
      <p:cViewPr varScale="1">
        <p:scale>
          <a:sx n="99" d="100"/>
          <a:sy n="99" d="100"/>
        </p:scale>
        <p:origin x="1032" y="90"/>
      </p:cViewPr>
      <p:guideLst/>
    </p:cSldViewPr>
  </p:slideViewPr>
  <p:notesTextViewPr>
    <p:cViewPr>
      <p:scale>
        <a:sx n="3" d="2"/>
        <a:sy n="3" d="2"/>
      </p:scale>
      <p:origin x="0" y="0"/>
    </p:cViewPr>
  </p:notesTextViewPr>
  <p:sorterViewPr>
    <p:cViewPr>
      <p:scale>
        <a:sx n="100" d="100"/>
        <a:sy n="100" d="100"/>
      </p:scale>
      <p:origin x="0" y="-6354"/>
    </p:cViewPr>
  </p:sorterViewPr>
  <p:notesViewPr>
    <p:cSldViewPr snapToGrid="0">
      <p:cViewPr>
        <p:scale>
          <a:sx n="106" d="100"/>
          <a:sy n="106" d="100"/>
        </p:scale>
        <p:origin x="32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E9A0C1-6F87-ABF5-28B9-5F6E4D406BC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DFF0059-BC96-1C60-5A3B-141BD08C389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FFD744-A6E8-F943-75F2-8694CDB3007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93EC8A3-7348-4979-AAF6-D1B66B395767}" type="slidenum">
              <a:rPr lang="en-US" smtClean="0"/>
              <a:t>‹#›</a:t>
            </a:fld>
            <a:endParaRPr lang="en-US"/>
          </a:p>
        </p:txBody>
      </p:sp>
    </p:spTree>
    <p:extLst>
      <p:ext uri="{BB962C8B-B14F-4D97-AF65-F5344CB8AC3E}">
        <p14:creationId xmlns:p14="http://schemas.microsoft.com/office/powerpoint/2010/main" val="332498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4BD32CE-AFB7-4465-8783-12F620C7747E}" type="datetimeFigureOut">
              <a:rPr lang="en-US" smtClean="0"/>
              <a:t>1/2/2025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6CECCCE-0CFD-4C9B-9F3F-FD4877291AF2}" type="slidenum">
              <a:rPr lang="en-US" smtClean="0"/>
              <a:t>‹#›</a:t>
            </a:fld>
            <a:endParaRPr lang="en-US"/>
          </a:p>
        </p:txBody>
      </p:sp>
    </p:spTree>
    <p:extLst>
      <p:ext uri="{BB962C8B-B14F-4D97-AF65-F5344CB8AC3E}">
        <p14:creationId xmlns:p14="http://schemas.microsoft.com/office/powerpoint/2010/main" val="145036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95288"/>
            <a:ext cx="5759450" cy="3240087"/>
          </a:xfrm>
        </p:spPr>
      </p:sp>
      <p:sp>
        <p:nvSpPr>
          <p:cNvPr id="3" name="Notes Placeholder 2"/>
          <p:cNvSpPr>
            <a:spLocks noGrp="1"/>
          </p:cNvSpPr>
          <p:nvPr>
            <p:ph type="body" idx="1"/>
          </p:nvPr>
        </p:nvSpPr>
        <p:spPr>
          <a:xfrm>
            <a:off x="371566" y="3977641"/>
            <a:ext cx="6548846" cy="5141832"/>
          </a:xfrm>
        </p:spPr>
        <p:txBody>
          <a:bodyPr/>
          <a:lstStyle/>
          <a:p>
            <a:r>
              <a:rPr lang="en-US" dirty="0"/>
              <a:t>In 2018, the E-Directorate initiated an effort to update and improve the Auxiliary Instructor Training program, aligning it with modern instructional best practices. This initiative led to the development of the Instructor Development 2020 (ID2020) Student Guide, which provided practical advice on learning and teaching techniques, with a particular focus on lesson planning and program delivery.</a:t>
            </a:r>
          </a:p>
          <a:p>
            <a:endParaRPr lang="en-US" dirty="0"/>
          </a:p>
          <a:p>
            <a:r>
              <a:rPr lang="en-US" dirty="0"/>
              <a:t>After five years of applying the ID2020 Student Guide and its accompanying presentation materials, the E-Directorate has utilized the insights gained to refine the program, resulting in ID2025. This new version is an update rather than a complete overhaul, incorporating newer technologies and methodologies while emphasizing practical application over theoretical concepts.</a:t>
            </a:r>
          </a:p>
          <a:p>
            <a:endParaRPr lang="en-US" dirty="0"/>
          </a:p>
          <a:p>
            <a:r>
              <a:rPr lang="en-US" dirty="0"/>
              <a:t>The revised program includes updated discussions on instructional and classroom skills. It addresses various challenges instructors may encounter and offers strategies for effectively presenting to diverse audiences, including children, school-aged students, and adults, with a significant focus on adult learners.</a:t>
            </a:r>
          </a:p>
        </p:txBody>
      </p:sp>
      <p:sp>
        <p:nvSpPr>
          <p:cNvPr id="4" name="Slide Number Placeholder 3"/>
          <p:cNvSpPr>
            <a:spLocks noGrp="1"/>
          </p:cNvSpPr>
          <p:nvPr>
            <p:ph type="sldNum" sz="quarter" idx="5"/>
          </p:nvPr>
        </p:nvSpPr>
        <p:spPr>
          <a:xfrm>
            <a:off x="4143587" y="9341644"/>
            <a:ext cx="3169920" cy="259557"/>
          </a:xfrm>
        </p:spPr>
        <p:txBody>
          <a:bodyPr/>
          <a:lstStyle/>
          <a:p>
            <a:fld id="{76CECCCE-0CFD-4C9B-9F3F-FD4877291AF2}" type="slidenum">
              <a:rPr lang="en-US" smtClean="0"/>
              <a:t>1</a:t>
            </a:fld>
            <a:endParaRPr lang="en-US"/>
          </a:p>
        </p:txBody>
      </p:sp>
    </p:spTree>
    <p:extLst>
      <p:ext uri="{BB962C8B-B14F-4D97-AF65-F5344CB8AC3E}">
        <p14:creationId xmlns:p14="http://schemas.microsoft.com/office/powerpoint/2010/main" val="267644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USCG Auxiliary Instructors may be required to actively participate in scheduled training and/or updates for continued improvement of skills, expanding awareness of educational, emerging topics, and expanded capabilities and proficiencies as reflected in these competencies.  However, keep in mind that this is the first step in learning the skill set of a competent instructor, much like saying that the competencies of a baseball player are fielding, catching, hitting, running the bases,…  The point is to focus the learning objectives into a manageable set.</a:t>
            </a:r>
          </a:p>
          <a:p>
            <a:r>
              <a:rPr lang="en-US" dirty="0"/>
              <a:t> </a:t>
            </a:r>
          </a:p>
          <a:p>
            <a:r>
              <a:rPr lang="en-US" dirty="0"/>
              <a:t>Purpose</a:t>
            </a:r>
          </a:p>
          <a:p>
            <a:r>
              <a:rPr lang="en-US" dirty="0"/>
              <a:t> As a standard for excellence in training, a host of military, industry, and educational organizations have adopted 14 Instructor Competencies as defined by the International Board of Standards for Training Performance and Instruction (</a:t>
            </a:r>
            <a:r>
              <a:rPr lang="en-US" dirty="0" err="1"/>
              <a:t>IBSTPI</a:t>
            </a:r>
            <a:r>
              <a:rPr lang="en-US" dirty="0"/>
              <a:t>). Instructor Development Course 2025 has adopted these standards, as well.</a:t>
            </a:r>
          </a:p>
          <a:p>
            <a:endParaRPr lang="en-US" dirty="0"/>
          </a:p>
          <a:p>
            <a:r>
              <a:rPr lang="en-US" dirty="0"/>
              <a:t>Key Concepts</a:t>
            </a:r>
          </a:p>
          <a:p>
            <a:r>
              <a:rPr lang="en-US" dirty="0"/>
              <a:t> These competencies define an effective and efficient instructor.</a:t>
            </a:r>
          </a:p>
          <a:p>
            <a:r>
              <a:rPr lang="en-US" dirty="0"/>
              <a:t> </a:t>
            </a:r>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463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14 Instructor Competencies</a:t>
            </a:r>
          </a:p>
          <a:p>
            <a:endParaRPr lang="en-US" dirty="0"/>
          </a:p>
          <a:p>
            <a:pPr marL="241653" indent="-241653">
              <a:buFont typeface="+mj-lt"/>
              <a:buAutoNum type="arabicPeriod"/>
            </a:pPr>
            <a:r>
              <a:rPr lang="en-US" dirty="0"/>
              <a:t>Analyze Course Material and Learner Information: Prepare thoroughly by becoming familiar with the topics, PowerPoints, and teaching aids before conducting the lesson. Understand the type of students you will be addressing.</a:t>
            </a:r>
          </a:p>
          <a:p>
            <a:pPr marL="241653" indent="-241653">
              <a:buFont typeface="+mj-lt"/>
              <a:buAutoNum type="arabicPeriod"/>
            </a:pPr>
            <a:r>
              <a:rPr lang="en-US" dirty="0"/>
              <a:t>Ensure the Instructional Site is Prepared: Confirm that the site is ready, including restrooms, safety exits, necessary equipment, available break areas, and any other instructional considerations. Refer to the Safety Checklist for guidance.</a:t>
            </a:r>
          </a:p>
          <a:p>
            <a:pPr marL="241653" indent="-241653">
              <a:buFont typeface="+mj-lt"/>
              <a:buAutoNum type="arabicPeriod"/>
            </a:pPr>
            <a:r>
              <a:rPr lang="en-US" dirty="0"/>
              <a:t>Establish and Maintain Instructor Credibility: Maintain professionalism in appearance, use appropriate language, and address the needs of learners effectively.</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481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14 Instructor Competencies</a:t>
            </a:r>
          </a:p>
          <a:p>
            <a:endParaRPr lang="en-US" dirty="0"/>
          </a:p>
          <a:p>
            <a:pPr marL="241653" indent="-241653">
              <a:buFont typeface="+mj-lt"/>
              <a:buAutoNum type="arabicPeriod" startAt="4"/>
            </a:pPr>
            <a:r>
              <a:rPr lang="en-US" dirty="0"/>
              <a:t>Manage the Learning Environment: Be mindful of the need for breaks and attention span limitations. Ensure safety and security, and minimize or control classroom distractions.</a:t>
            </a:r>
          </a:p>
          <a:p>
            <a:pPr marL="241653" indent="-241653">
              <a:buFont typeface="+mj-lt"/>
              <a:buAutoNum type="arabicPeriod" startAt="4"/>
            </a:pPr>
            <a:r>
              <a:rPr lang="en-US" dirty="0"/>
              <a:t>Demonstrate Effective Communication Skills: Tailor discussions to the learners’ age and understanding, avoid using acronyms, and refrain from lengthy explanations that don't align with the learning objectives.</a:t>
            </a:r>
          </a:p>
          <a:p>
            <a:pPr marL="241653" indent="-241653">
              <a:buFont typeface="+mj-lt"/>
              <a:buAutoNum type="arabicPeriod" startAt="4"/>
            </a:pPr>
            <a:r>
              <a:rPr lang="en-US" dirty="0"/>
              <a:t>Demonstrate Effective Presentation Skills: Utilize media effectively, maintain appropriate voice tone, avoid simply reading from slides, and refrain from introducing irrelevant information.</a:t>
            </a:r>
          </a:p>
          <a:p>
            <a:pPr marL="241653" indent="-241653">
              <a:buFont typeface="+mj-lt"/>
              <a:buAutoNum type="arabicPeriod" startAt="4"/>
            </a:pPr>
            <a:r>
              <a:rPr lang="en-US" dirty="0"/>
              <a:t>Demonstrate Effective Questioning Skills: Repeat questions for the entire audience, allow sufficient “wait time” for responses, and ensure questions are relevant to the audience.</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443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14 Instructor Competencies</a:t>
            </a:r>
          </a:p>
          <a:p>
            <a:endParaRPr lang="en-US" dirty="0"/>
          </a:p>
          <a:p>
            <a:pPr marL="241653" indent="-241653">
              <a:buFont typeface="+mj-lt"/>
              <a:buAutoNum type="arabicPeriod" startAt="8"/>
            </a:pPr>
            <a:r>
              <a:rPr lang="en-US" dirty="0"/>
              <a:t>Respond Appropriately to Learners' Requests for Clarification or Feedback: Address questions without overwhelming learners with unnecessary detail, and manage classroom distractions effectively.</a:t>
            </a:r>
          </a:p>
          <a:p>
            <a:pPr marL="241653" indent="-241653">
              <a:buFont typeface="+mj-lt"/>
              <a:buAutoNum type="arabicPeriod" startAt="8"/>
            </a:pPr>
            <a:r>
              <a:rPr lang="en-US" dirty="0"/>
              <a:t>Provide Positive Reinforcement and Motivational Incentives: Offer praise and compliments, as they contribute significantly to creating a supportive learning environment.</a:t>
            </a:r>
          </a:p>
          <a:p>
            <a:pPr marL="241653" indent="-241653">
              <a:buFont typeface="+mj-lt"/>
              <a:buAutoNum type="arabicPeriod" startAt="8"/>
            </a:pPr>
            <a:r>
              <a:rPr lang="en-US" dirty="0"/>
              <a:t>Use Instructional Methods Effectively: Be aware of your teaching and learning style, and avoid relying too heavily on a single method (e.g., lecturing). Mix methods to engage learners more effectively.</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0833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14 Instructor Competencies</a:t>
            </a:r>
          </a:p>
          <a:p>
            <a:r>
              <a:rPr lang="en-US" dirty="0"/>
              <a:t> </a:t>
            </a:r>
          </a:p>
          <a:p>
            <a:pPr marL="241653" indent="-241653">
              <a:buFont typeface="+mj-lt"/>
              <a:buAutoNum type="arabicPeriod" startAt="11"/>
            </a:pPr>
            <a:r>
              <a:rPr lang="en-US" dirty="0"/>
              <a:t>Use Media Effectively: Enhance engagement by incorporating videos, pictures, charts, and demonstrations. When using PowerPoint, stick to a consistent Master template, and choose either bullets or numbers—using numbers when sequence or counts are important.</a:t>
            </a:r>
          </a:p>
          <a:p>
            <a:pPr marL="241653" indent="-241653">
              <a:buFont typeface="+mj-lt"/>
              <a:buAutoNum type="arabicPeriod" startAt="11"/>
            </a:pPr>
            <a:r>
              <a:rPr lang="en-US" dirty="0"/>
              <a:t>Evaluate Learner Performance: Regularly assess understanding and create an environment that supports reinforcement of topics as needed.</a:t>
            </a:r>
          </a:p>
          <a:p>
            <a:pPr marL="241653" indent="-241653">
              <a:buFont typeface="+mj-lt"/>
              <a:buAutoNum type="arabicPeriod" startAt="11"/>
            </a:pPr>
            <a:r>
              <a:rPr lang="en-US" dirty="0"/>
              <a:t>Evaluate Instructional Delivery: Gather feedback to identify strengths and areas for improvement.</a:t>
            </a:r>
          </a:p>
          <a:p>
            <a:pPr marL="241653" indent="-241653">
              <a:buFont typeface="+mj-lt"/>
              <a:buAutoNum type="arabicPeriod" startAt="11"/>
            </a:pPr>
            <a:r>
              <a:rPr lang="en-US" dirty="0"/>
              <a:t>Report Evaluation Information: Complete summary forms, submit all required paperwork, and analyze both material and learner data.</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678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In addition to mastering the 14 competencies, Coast Guard Auxiliary instructors must:</a:t>
            </a:r>
          </a:p>
          <a:p>
            <a:pPr marL="181240" indent="-181240">
              <a:buFont typeface="Arial" panose="020B0604020202020204" pitchFamily="34" charset="0"/>
              <a:buChar char="•"/>
            </a:pPr>
            <a:r>
              <a:rPr lang="en-US" dirty="0"/>
              <a:t>Develop and effectively utilize a nine-event lesson plan.</a:t>
            </a:r>
          </a:p>
          <a:p>
            <a:pPr marL="181240" indent="-181240">
              <a:buFont typeface="Arial" panose="020B0604020202020204" pitchFamily="34" charset="0"/>
              <a:buChar char="•"/>
            </a:pPr>
            <a:r>
              <a:rPr lang="en-US" dirty="0"/>
              <a:t>Apply appropriate learning principles tailored to the age diversity within the class.</a:t>
            </a:r>
          </a:p>
          <a:p>
            <a:pPr marL="181240" indent="-181240">
              <a:buFont typeface="Arial" panose="020B0604020202020204" pitchFamily="34" charset="0"/>
              <a:buChar char="•"/>
            </a:pPr>
            <a:r>
              <a:rPr lang="en-US" dirty="0"/>
              <a:t>Receive and incorporate constructive feedback on lesson planning and practice sessions.</a:t>
            </a:r>
          </a:p>
          <a:p>
            <a:endParaRPr lang="en-US" dirty="0"/>
          </a:p>
          <a:p>
            <a:pPr marL="181240" indent="-181240">
              <a:buFont typeface="Arial" panose="020B0604020202020204" pitchFamily="34" charset="0"/>
              <a:buChar char="•"/>
            </a:pPr>
            <a:r>
              <a:rPr lang="en-US" dirty="0"/>
              <a:t>These competencies require instructors to actively engage with learners, taking full responsibility for ensuring effective interaction. To meet student-focused competencies, instructors must:</a:t>
            </a:r>
          </a:p>
          <a:p>
            <a:pPr marL="181240" indent="-181240">
              <a:buFont typeface="Arial" panose="020B0604020202020204" pitchFamily="34" charset="0"/>
              <a:buChar char="•"/>
            </a:pPr>
            <a:r>
              <a:rPr lang="en-US" dirty="0"/>
              <a:t>Communicate clearly and effectively with learners.</a:t>
            </a:r>
          </a:p>
          <a:p>
            <a:pPr marL="181240" indent="-181240">
              <a:buFont typeface="Arial" panose="020B0604020202020204" pitchFamily="34" charset="0"/>
              <a:buChar char="•"/>
            </a:pPr>
            <a:r>
              <a:rPr lang="en-US" dirty="0"/>
              <a:t>Present information in a comprehensible manner.</a:t>
            </a:r>
          </a:p>
          <a:p>
            <a:pPr marL="181240" indent="-181240">
              <a:buFont typeface="Arial" panose="020B0604020202020204" pitchFamily="34" charset="0"/>
              <a:buChar char="•"/>
            </a:pPr>
            <a:r>
              <a:rPr lang="en-US" dirty="0"/>
              <a:t>Facilitate the learning process for students.</a:t>
            </a:r>
          </a:p>
          <a:p>
            <a:pPr marL="181240" indent="-181240">
              <a:buFont typeface="Arial" panose="020B0604020202020204" pitchFamily="34" charset="0"/>
              <a:buChar char="•"/>
            </a:pPr>
            <a:r>
              <a:rPr lang="en-US" dirty="0"/>
              <a:t>Use questioning techniques to guide the learning process.</a:t>
            </a:r>
          </a:p>
          <a:p>
            <a:pPr marL="181240" indent="-181240">
              <a:buFont typeface="Arial" panose="020B0604020202020204" pitchFamily="34" charset="0"/>
              <a:buChar char="•"/>
            </a:pPr>
            <a:r>
              <a:rPr lang="en-US" dirty="0"/>
              <a:t>Clarify learning objectives and outcomes.</a:t>
            </a:r>
          </a:p>
          <a:p>
            <a:pPr marL="181240" indent="-181240">
              <a:buFont typeface="Arial" panose="020B0604020202020204" pitchFamily="34" charset="0"/>
              <a:buChar char="•"/>
            </a:pPr>
            <a:r>
              <a:rPr lang="en-US" dirty="0"/>
              <a:t>Provide constructive feedback on performance.</a:t>
            </a:r>
          </a:p>
          <a:p>
            <a:pPr marL="181240" indent="-181240">
              <a:buFont typeface="Arial" panose="020B0604020202020204" pitchFamily="34" charset="0"/>
              <a:buChar char="•"/>
            </a:pPr>
            <a:r>
              <a:rPr lang="en-US" dirty="0"/>
              <a:t>Encourage the transfer and retention of skills and knowledge.</a:t>
            </a:r>
          </a:p>
          <a:p>
            <a:pPr marL="181240" indent="-181240">
              <a:buFont typeface="Arial" panose="020B0604020202020204" pitchFamily="34" charset="0"/>
              <a:buChar char="•"/>
            </a:pPr>
            <a:r>
              <a:rPr lang="en-US" dirty="0"/>
              <a:t>Motivate and actively engage learners.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8673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Instructors play a pivotal role in enhancing water safety by educating, developing, training, and inspiring individuals. Our work is guided by core values and instructor competencies, focusing on indirect yet profound impact. While we may not directly save lives or conduct operations, we empower others to excel in these crucial tasks. To facilitate effective learning, instructors can:</a:t>
            </a:r>
          </a:p>
          <a:p>
            <a:endParaRPr lang="en-US" dirty="0"/>
          </a:p>
          <a:p>
            <a:pPr marL="181240" indent="-181240">
              <a:buFont typeface="Arial" panose="020B0604020202020204" pitchFamily="34" charset="0"/>
              <a:buChar char="•"/>
            </a:pPr>
            <a:r>
              <a:rPr lang="en-US" dirty="0"/>
              <a:t>Create a positive learning environment</a:t>
            </a:r>
          </a:p>
          <a:p>
            <a:pPr marL="181240" indent="-181240">
              <a:buFont typeface="Arial" panose="020B0604020202020204" pitchFamily="34" charset="0"/>
              <a:buChar char="•"/>
            </a:pPr>
            <a:r>
              <a:rPr lang="en-US" dirty="0"/>
              <a:t>Adapt teaching methods to various learning styles</a:t>
            </a:r>
          </a:p>
          <a:p>
            <a:pPr marL="181240" indent="-181240">
              <a:buFont typeface="Arial" panose="020B0604020202020204" pitchFamily="34" charset="0"/>
              <a:buChar char="•"/>
            </a:pPr>
            <a:r>
              <a:rPr lang="en-US" dirty="0"/>
              <a:t>Provide clear, concise information</a:t>
            </a:r>
          </a:p>
          <a:p>
            <a:pPr marL="181240" indent="-181240">
              <a:buFont typeface="Arial" panose="020B0604020202020204" pitchFamily="34" charset="0"/>
              <a:buChar char="•"/>
            </a:pPr>
            <a:r>
              <a:rPr lang="en-US" dirty="0"/>
              <a:t>Offer constructive feedback and encouragement</a:t>
            </a:r>
          </a:p>
          <a:p>
            <a:pPr marL="181240" indent="-181240">
              <a:buFont typeface="Arial" panose="020B0604020202020204" pitchFamily="34" charset="0"/>
              <a:buChar char="•"/>
            </a:pPr>
            <a:r>
              <a:rPr lang="en-US" dirty="0"/>
              <a:t>Demonstrate practical skills and techniques</a:t>
            </a:r>
          </a:p>
          <a:p>
            <a:pPr marL="181240" indent="-181240">
              <a:buFont typeface="Arial" panose="020B0604020202020204" pitchFamily="34" charset="0"/>
              <a:buChar char="•"/>
            </a:pPr>
            <a:r>
              <a:rPr lang="en-US" dirty="0"/>
              <a:t>Foster critical thinking and problem-solving abilities</a:t>
            </a:r>
          </a:p>
          <a:p>
            <a:pPr marL="181240" indent="-181240">
              <a:buFont typeface="Arial" panose="020B0604020202020204" pitchFamily="34" charset="0"/>
              <a:buChar char="•"/>
            </a:pPr>
            <a:r>
              <a:rPr lang="en-US" dirty="0"/>
              <a:t>Emphasize the importance of safety protocols</a:t>
            </a:r>
          </a:p>
          <a:p>
            <a:pPr marL="181240" indent="-181240">
              <a:buFont typeface="Arial" panose="020B0604020202020204" pitchFamily="34" charset="0"/>
              <a:buChar char="•"/>
            </a:pPr>
            <a:r>
              <a:rPr lang="en-US" dirty="0"/>
              <a:t>Share real-world experiences and scenarios</a:t>
            </a:r>
          </a:p>
          <a:p>
            <a:pPr marL="181240" indent="-181240">
              <a:buFont typeface="Arial" panose="020B0604020202020204" pitchFamily="34" charset="0"/>
              <a:buChar char="•"/>
            </a:pPr>
            <a:endParaRPr lang="en-US" dirty="0"/>
          </a:p>
          <a:p>
            <a:r>
              <a:rPr lang="en-US" dirty="0"/>
              <a:t>Content Relevance:</a:t>
            </a:r>
          </a:p>
          <a:p>
            <a:pPr marL="181240" indent="-181240">
              <a:buFont typeface="Arial" panose="020B0604020202020204" pitchFamily="34" charset="0"/>
              <a:buChar char="•"/>
            </a:pPr>
            <a:r>
              <a:rPr lang="en-US" dirty="0"/>
              <a:t>Connect new information to students' personal experiences to enhance understanding and relevance. Use targeted questions and diverse learning activities to gauge comprehension and engagement.</a:t>
            </a:r>
          </a:p>
          <a:p>
            <a:endParaRPr lang="en-US" dirty="0"/>
          </a:p>
          <a:p>
            <a:r>
              <a:rPr lang="en-US" dirty="0"/>
              <a:t>Individual Interpretation:</a:t>
            </a:r>
          </a:p>
          <a:p>
            <a:pPr marL="181240" indent="-181240">
              <a:buFont typeface="Arial" panose="020B0604020202020204" pitchFamily="34" charset="0"/>
              <a:buChar char="•"/>
            </a:pPr>
            <a:r>
              <a:rPr lang="en-US" dirty="0"/>
              <a:t>Recognize that students' prior knowledge, beliefs, expectations, and emotional states significantly influence how they interpret and process new information.</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318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Effective Feedback in Instruction:</a:t>
            </a:r>
          </a:p>
          <a:p>
            <a:r>
              <a:rPr lang="en-US" dirty="0"/>
              <a:t>Importance: Essential for assessing progress and providing constructive criticism. This is crucial during and after instruction to allow student questions and engagement</a:t>
            </a:r>
          </a:p>
          <a:p>
            <a:r>
              <a:rPr lang="en-US" dirty="0"/>
              <a:t>Key Principles: Focus on observed behavior only. Provide immediate feedback after observing a behavior. For inadequate performance, offer diagnostic and corrective feedback until improvement. Continue reinforcement feedback until confident task performance is achieved.</a:t>
            </a:r>
          </a:p>
          <a:p>
            <a:r>
              <a:rPr lang="en-US" dirty="0"/>
              <a:t>Delivery Structure: Begin with the learner's strengths. Follow with areas for improvement</a:t>
            </a:r>
          </a:p>
          <a:p>
            <a:r>
              <a:rPr lang="en-US" dirty="0"/>
              <a:t>Positive Feedback Components:</a:t>
            </a:r>
          </a:p>
          <a:p>
            <a:pPr marL="241653" indent="-241653">
              <a:buAutoNum type="alphaLcPeriod"/>
            </a:pPr>
            <a:r>
              <a:rPr lang="en-US" dirty="0"/>
              <a:t>WHAT: Praise specific results and achievement of desired criteria. Deliver immediately after the desired performance</a:t>
            </a:r>
          </a:p>
          <a:p>
            <a:pPr marL="241653" indent="-241653">
              <a:buAutoNum type="alphaLcPeriod"/>
            </a:pPr>
            <a:r>
              <a:rPr lang="en-US" dirty="0"/>
              <a:t>WHY: Explain the importance of the achievement. Highlight specific competencies and skills demonstrated. Acknowledge student's self-directed initiative.</a:t>
            </a:r>
          </a:p>
          <a:p>
            <a:pPr marL="241653" indent="-241653">
              <a:buAutoNum type="alphaLcPeriod"/>
            </a:pPr>
            <a:endParaRPr lang="en-US" dirty="0"/>
          </a:p>
          <a:p>
            <a:r>
              <a:rPr lang="en-US" dirty="0"/>
              <a:t>Benefits of Effective Positive Feedback: Reinforces desired behaviors and performance.</a:t>
            </a:r>
          </a:p>
          <a:p>
            <a:endParaRPr lang="en-US" dirty="0"/>
          </a:p>
          <a:p>
            <a:r>
              <a:rPr lang="en-US" dirty="0"/>
              <a:t>Practice and Learning: </a:t>
            </a:r>
          </a:p>
          <a:p>
            <a:r>
              <a:rPr lang="en-US" dirty="0"/>
              <a:t>Progressive Nature: Learning is typically a gradual process, not an instant occurrence.</a:t>
            </a:r>
          </a:p>
          <a:p>
            <a:r>
              <a:rPr lang="en-US" dirty="0"/>
              <a:t>Effective Techniques:</a:t>
            </a:r>
          </a:p>
          <a:p>
            <a:r>
              <a:rPr lang="en-US" dirty="0"/>
              <a:t>	a. Repetition: Frequent review of material</a:t>
            </a:r>
          </a:p>
          <a:p>
            <a:r>
              <a:rPr lang="en-US" dirty="0"/>
              <a:t>	b. Mnemonics: Use of memory aids</a:t>
            </a:r>
          </a:p>
          <a:p>
            <a:r>
              <a:rPr lang="en-US" dirty="0"/>
              <a:t>	c. Spaced Practice: Distributing learning sessions over time</a:t>
            </a:r>
          </a:p>
          <a:p>
            <a:endParaRPr lang="en-US" dirty="0"/>
          </a:p>
          <a:p>
            <a:r>
              <a:rPr lang="en-US" dirty="0"/>
              <a:t>Page 10 of the Student Study Guide has numerous examples of using mnemonics:</a:t>
            </a:r>
          </a:p>
          <a:p>
            <a:r>
              <a:rPr lang="en-US" dirty="0"/>
              <a:t>Songs, rhymes, name/acronym, expression, and visual.</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0115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Learning Types and Teaching Strategies:</a:t>
            </a:r>
          </a:p>
          <a:p>
            <a:endParaRPr lang="en-US" dirty="0"/>
          </a:p>
          <a:p>
            <a:r>
              <a:rPr lang="en-US" u="sng" dirty="0"/>
              <a:t>Meaningful Learning</a:t>
            </a:r>
            <a:r>
              <a:rPr lang="en-US" dirty="0"/>
              <a:t>: Focuses on understanding interconnected information. It links new material to existing knowledge. This requires comprehension rather than memorization.</a:t>
            </a:r>
          </a:p>
          <a:p>
            <a:endParaRPr lang="en-US" dirty="0"/>
          </a:p>
          <a:p>
            <a:r>
              <a:rPr lang="en-US" u="sng" dirty="0"/>
              <a:t>Rote Learning</a:t>
            </a:r>
            <a:r>
              <a:rPr lang="en-US" dirty="0"/>
              <a:t>: Emphasizes memorization through repetition. Most effective when:</a:t>
            </a:r>
          </a:p>
          <a:p>
            <a:r>
              <a:rPr lang="en-US" dirty="0"/>
              <a:t>	a. Using mnemonics (memory aids)</a:t>
            </a:r>
          </a:p>
          <a:p>
            <a:r>
              <a:rPr lang="en-US" dirty="0"/>
              <a:t>	b. Distributing practice over time</a:t>
            </a:r>
          </a:p>
          <a:p>
            <a:r>
              <a:rPr lang="en-US" b="1" dirty="0"/>
              <a:t>Caution: Avoid meaningless repetition without context</a:t>
            </a:r>
          </a:p>
          <a:p>
            <a:endParaRPr lang="en-US" dirty="0"/>
          </a:p>
          <a:p>
            <a:r>
              <a:rPr lang="en-US" u="sng" dirty="0"/>
              <a:t>Skill Learning</a:t>
            </a:r>
            <a:r>
              <a:rPr lang="en-US" dirty="0"/>
              <a:t>: Involves practical, hands-on abilities (e.g., boating skills). Progresses from theoretical knowledge to practical application. Examples:</a:t>
            </a:r>
          </a:p>
          <a:p>
            <a:r>
              <a:rPr lang="en-US" dirty="0"/>
              <a:t>	a. Knot tying: Move from book learning to physical practice</a:t>
            </a:r>
          </a:p>
          <a:p>
            <a:r>
              <a:rPr lang="en-US" dirty="0"/>
              <a:t>	b. Boat docking: Apply classroom knowledge in real conditions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8841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Creating a Positive Learning Environment</a:t>
            </a:r>
          </a:p>
          <a:p>
            <a:pPr>
              <a:buFont typeface="+mj-lt"/>
              <a:buAutoNum type="arabicPeriod"/>
            </a:pPr>
            <a:r>
              <a:rPr lang="en-US" dirty="0"/>
              <a:t>Instructor Credibility: </a:t>
            </a:r>
          </a:p>
          <a:p>
            <a:pPr marL="785372" lvl="1" indent="-302066">
              <a:buFont typeface="+mj-lt"/>
              <a:buAutoNum type="arabicPeriod"/>
            </a:pPr>
            <a:r>
              <a:rPr lang="en-US" dirty="0"/>
              <a:t>Apply good instructor characteristics and training techniques</a:t>
            </a:r>
          </a:p>
          <a:p>
            <a:pPr marL="785372" lvl="1" indent="-302066">
              <a:buFont typeface="+mj-lt"/>
              <a:buAutoNum type="arabicPeriod"/>
            </a:pPr>
            <a:r>
              <a:rPr lang="en-US" dirty="0"/>
              <a:t>Invest time in lesson preparation</a:t>
            </a:r>
          </a:p>
          <a:p>
            <a:pPr marL="785372" lvl="1" indent="-302066">
              <a:buFont typeface="+mj-lt"/>
              <a:buAutoNum type="arabicPeriod"/>
            </a:pPr>
            <a:r>
              <a:rPr lang="en-US" dirty="0"/>
              <a:t>Adult learners don't automatically grant credibility to authority figures</a:t>
            </a:r>
          </a:p>
          <a:p>
            <a:pPr>
              <a:buFont typeface="+mj-lt"/>
              <a:buAutoNum type="arabicPeriod"/>
            </a:pPr>
            <a:r>
              <a:rPr lang="en-US" dirty="0"/>
              <a:t>Supportive Atmosphere: </a:t>
            </a:r>
          </a:p>
          <a:p>
            <a:pPr marL="785372" lvl="1" indent="-302066">
              <a:buFont typeface="+mj-lt"/>
              <a:buAutoNum type="arabicPeriod"/>
            </a:pPr>
            <a:r>
              <a:rPr lang="en-US" dirty="0"/>
              <a:t>Foster a non-threatening environment</a:t>
            </a:r>
          </a:p>
          <a:p>
            <a:pPr marL="785372" lvl="1" indent="-302066">
              <a:buFont typeface="+mj-lt"/>
              <a:buAutoNum type="arabicPeriod"/>
            </a:pPr>
            <a:r>
              <a:rPr lang="en-US" dirty="0"/>
              <a:t>Encourage student responsibility and motivation</a:t>
            </a:r>
          </a:p>
          <a:p>
            <a:pPr>
              <a:buFont typeface="+mj-lt"/>
              <a:buAutoNum type="arabicPeriod"/>
            </a:pPr>
            <a:r>
              <a:rPr lang="en-US" dirty="0"/>
              <a:t>Diverse Audience Management: </a:t>
            </a:r>
          </a:p>
          <a:p>
            <a:pPr marL="785372" lvl="1" indent="-302066">
              <a:buFont typeface="+mj-lt"/>
              <a:buAutoNum type="arabicPeriod"/>
            </a:pPr>
            <a:r>
              <a:rPr lang="en-US" dirty="0"/>
              <a:t>Accommodate both experts and beginners</a:t>
            </a:r>
          </a:p>
          <a:p>
            <a:pPr marL="785372" lvl="1" indent="-302066">
              <a:buFont typeface="+mj-lt"/>
              <a:buAutoNum type="arabicPeriod"/>
            </a:pPr>
            <a:r>
              <a:rPr lang="en-US" dirty="0"/>
              <a:t>Balance content to avoid overwhelming novices while respecting experienced learners</a:t>
            </a:r>
          </a:p>
          <a:p>
            <a:pPr marL="785372" lvl="1" indent="-302066">
              <a:buFont typeface="+mj-lt"/>
              <a:buAutoNum type="arabicPeriod"/>
            </a:pPr>
            <a:r>
              <a:rPr lang="en-US" dirty="0"/>
              <a:t>Treat teenagers with equal respect, engaging them personally when possible</a:t>
            </a:r>
          </a:p>
          <a:p>
            <a:pPr>
              <a:buFont typeface="+mj-lt"/>
              <a:buAutoNum type="arabicPeriod"/>
            </a:pPr>
            <a:r>
              <a:rPr lang="en-US" dirty="0"/>
              <a:t>Strategies for Positive Climate: </a:t>
            </a:r>
          </a:p>
          <a:p>
            <a:pPr marL="785372" lvl="1" indent="-302066">
              <a:buFont typeface="+mj-lt"/>
              <a:buAutoNum type="arabicPeriod"/>
            </a:pPr>
            <a:r>
              <a:rPr lang="en-US" dirty="0"/>
              <a:t>Recognize individual student needs and concerns</a:t>
            </a:r>
          </a:p>
          <a:p>
            <a:pPr marL="785372" lvl="1" indent="-302066">
              <a:buFont typeface="+mj-lt"/>
              <a:buAutoNum type="arabicPeriod"/>
            </a:pPr>
            <a:r>
              <a:rPr lang="en-US" dirty="0"/>
              <a:t>Create a participatory environment</a:t>
            </a:r>
          </a:p>
          <a:p>
            <a:pPr marL="785372" lvl="1" indent="-302066">
              <a:buFont typeface="+mj-lt"/>
              <a:buAutoNum type="arabicPeriod"/>
            </a:pPr>
            <a:r>
              <a:rPr lang="en-US" dirty="0"/>
              <a:t>Briefly establish credibility with relevant personal information</a:t>
            </a:r>
          </a:p>
          <a:p>
            <a:pPr marL="785372" lvl="1" indent="-302066">
              <a:buFont typeface="+mj-lt"/>
              <a:buAutoNum type="arabicPeriod"/>
            </a:pPr>
            <a:r>
              <a:rPr lang="en-US" dirty="0"/>
              <a:t>Be attentive to special needs (seating, visual/auditory limitations)</a:t>
            </a:r>
          </a:p>
          <a:p>
            <a:pPr marL="785372" lvl="1" indent="-302066">
              <a:buFont typeface="+mj-lt"/>
              <a:buAutoNum type="arabicPeriod"/>
            </a:pPr>
            <a:r>
              <a:rPr lang="en-US" dirty="0"/>
              <a:t>Adjust course emphasis based on class composition</a:t>
            </a:r>
          </a:p>
          <a:p>
            <a:pPr>
              <a:buFont typeface="+mj-lt"/>
              <a:buAutoNum type="arabicPeriod"/>
            </a:pPr>
            <a:r>
              <a:rPr lang="en-US" dirty="0"/>
              <a:t>Ensuring Perceived Value: </a:t>
            </a:r>
          </a:p>
          <a:p>
            <a:pPr marL="785372" lvl="1" indent="-302066">
              <a:buFont typeface="+mj-lt"/>
              <a:buAutoNum type="arabicPeriod"/>
            </a:pPr>
            <a:r>
              <a:rPr lang="en-US" dirty="0"/>
              <a:t>Utilize varied instructional techniques and materials</a:t>
            </a:r>
          </a:p>
          <a:p>
            <a:pPr marL="785372" lvl="1" indent="-302066">
              <a:buFont typeface="+mj-lt"/>
              <a:buAutoNum type="arabicPeriod"/>
            </a:pPr>
            <a:r>
              <a:rPr lang="en-US" dirty="0"/>
              <a:t>Connect topics to students' experiences</a:t>
            </a:r>
          </a:p>
          <a:p>
            <a:pPr marL="785372" lvl="1" indent="-302066">
              <a:buFont typeface="+mj-lt"/>
              <a:buAutoNum type="arabicPeriod"/>
            </a:pPr>
            <a:r>
              <a:rPr lang="en-US" dirty="0"/>
              <a:t>Adapt approach to match student abilities and interests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9426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Remember to introduce instructors and students as time allows. Because we have so many members in this class, we have to bypass the introductions. It would probably take about three hours to accommodate short two-minute introductions.</a:t>
            </a:r>
          </a:p>
          <a:p>
            <a:endParaRPr lang="en-US" dirty="0"/>
          </a:p>
          <a:p>
            <a:r>
              <a:rPr lang="en-US" dirty="0"/>
              <a:t>Students should keep track of their time while attending class and studying and enter it in AUXDATA II as 99D.</a:t>
            </a:r>
          </a:p>
          <a:p>
            <a:endParaRPr lang="en-US" dirty="0"/>
          </a:p>
          <a:p>
            <a:r>
              <a:rPr lang="en-US" dirty="0"/>
              <a:t>Make sure to stay hydrated since this will help battle fatigue and keep you sharp.</a:t>
            </a:r>
          </a:p>
          <a:p>
            <a:endParaRPr lang="en-US" dirty="0"/>
          </a:p>
          <a:p>
            <a:r>
              <a:rPr lang="en-US" dirty="0"/>
              <a:t>Turn off your cell phones unless you’re on call, and then set them to vibrate.</a:t>
            </a:r>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8719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Instructor Development Program: Goals and Outcomes</a:t>
            </a:r>
          </a:p>
          <a:p>
            <a:endParaRPr lang="en-US" dirty="0"/>
          </a:p>
          <a:p>
            <a:r>
              <a:rPr lang="en-US" dirty="0"/>
              <a:t>The Coast Guard Auxiliary's Instructor Development Program aims to enhance the teaching capabilities of its instructors. Expected outcomes include:</a:t>
            </a:r>
          </a:p>
          <a:p>
            <a:endParaRPr lang="en-US" dirty="0"/>
          </a:p>
          <a:p>
            <a:pPr marL="181240" indent="-181240">
              <a:buFont typeface="Arial" panose="020B0604020202020204" pitchFamily="34" charset="0"/>
              <a:buChar char="•"/>
            </a:pPr>
            <a:r>
              <a:rPr lang="en-US" dirty="0"/>
              <a:t> Mastery of Basic Presentation Skills: </a:t>
            </a:r>
          </a:p>
          <a:p>
            <a:pPr marL="785372" lvl="1" indent="-302066">
              <a:buFont typeface="+mj-lt"/>
              <a:buAutoNum type="arabicPeriod"/>
            </a:pPr>
            <a:r>
              <a:rPr lang="en-US" dirty="0"/>
              <a:t>Appropriate voice volume and pacing</a:t>
            </a:r>
          </a:p>
          <a:p>
            <a:pPr marL="785372" lvl="1" indent="-302066">
              <a:buFont typeface="+mj-lt"/>
              <a:buAutoNum type="arabicPeriod"/>
            </a:pPr>
            <a:r>
              <a:rPr lang="en-US" dirty="0"/>
              <a:t>Minimal use of speech fillers</a:t>
            </a:r>
          </a:p>
          <a:p>
            <a:pPr marL="785372" lvl="1" indent="-302066">
              <a:buFont typeface="+mj-lt"/>
              <a:buAutoNum type="arabicPeriod"/>
            </a:pPr>
            <a:r>
              <a:rPr lang="en-US" dirty="0"/>
              <a:t>Effective eye contact with students</a:t>
            </a:r>
          </a:p>
          <a:p>
            <a:pPr marL="785372" lvl="1" indent="-302066">
              <a:buFont typeface="+mj-lt"/>
              <a:buAutoNum type="arabicPeriod"/>
            </a:pPr>
            <a:r>
              <a:rPr lang="en-US" dirty="0"/>
              <a:t>Well-organized presentations</a:t>
            </a:r>
          </a:p>
          <a:p>
            <a:pPr marL="181240" indent="-181240">
              <a:buFont typeface="Arial" panose="020B0604020202020204" pitchFamily="34" charset="0"/>
              <a:buChar char="•"/>
            </a:pPr>
            <a:r>
              <a:rPr lang="en-US" dirty="0"/>
              <a:t> Proficiency in Teaching and Discussion Techniques: </a:t>
            </a:r>
          </a:p>
          <a:p>
            <a:pPr marL="785372" lvl="1" indent="-302066">
              <a:buFont typeface="+mj-lt"/>
              <a:buAutoNum type="arabicPeriod"/>
            </a:pPr>
            <a:r>
              <a:rPr lang="en-US" dirty="0"/>
              <a:t>Organizing and facilitating focused discussions</a:t>
            </a:r>
          </a:p>
          <a:p>
            <a:pPr marL="785372" lvl="1" indent="-302066">
              <a:buFont typeface="+mj-lt"/>
              <a:buAutoNum type="arabicPeriod"/>
            </a:pPr>
            <a:r>
              <a:rPr lang="en-US" dirty="0"/>
              <a:t>Creating learner-centered instruction</a:t>
            </a:r>
          </a:p>
          <a:p>
            <a:pPr marL="785372" lvl="1" indent="-302066">
              <a:buFont typeface="+mj-lt"/>
              <a:buAutoNum type="arabicPeriod"/>
            </a:pPr>
            <a:r>
              <a:rPr lang="en-US" dirty="0"/>
              <a:t>Engaging diverse student populations</a:t>
            </a:r>
          </a:p>
          <a:p>
            <a:pPr marL="181240" indent="-181240">
              <a:buFont typeface="Arial" panose="020B0604020202020204" pitchFamily="34" charset="0"/>
              <a:buChar char="•"/>
            </a:pPr>
            <a:r>
              <a:rPr lang="en-US" dirty="0"/>
              <a:t> Competence in Instructional Material Creation: </a:t>
            </a:r>
          </a:p>
          <a:p>
            <a:pPr marL="785372" lvl="1" indent="-302066">
              <a:buFont typeface="+mj-lt"/>
              <a:buAutoNum type="arabicPeriod"/>
            </a:pPr>
            <a:r>
              <a:rPr lang="en-US" dirty="0"/>
              <a:t>Developing effective print materials</a:t>
            </a:r>
          </a:p>
          <a:p>
            <a:pPr marL="785372" lvl="1" indent="-302066">
              <a:buFont typeface="+mj-lt"/>
              <a:buAutoNum type="arabicPeriod"/>
            </a:pPr>
            <a:r>
              <a:rPr lang="en-US" dirty="0"/>
              <a:t>Creating impactful presentation programs (e.g., PowerPoint)</a:t>
            </a:r>
          </a:p>
          <a:p>
            <a:pPr marL="785372" lvl="1" indent="-302066">
              <a:buFont typeface="+mj-lt"/>
              <a:buAutoNum type="arabicPeriod"/>
            </a:pPr>
            <a:r>
              <a:rPr lang="en-US" dirty="0"/>
              <a:t>Designing interactive exercises that enhance and assess student learning</a:t>
            </a:r>
          </a:p>
          <a:p>
            <a:pPr marL="181240" indent="-181240">
              <a:buFont typeface="Arial" panose="020B0604020202020204" pitchFamily="34" charset="0"/>
              <a:buChar char="•"/>
            </a:pPr>
            <a:r>
              <a:rPr lang="en-US" dirty="0"/>
              <a:t> Adoption of a Scholarly Approach to Teaching: </a:t>
            </a:r>
          </a:p>
          <a:p>
            <a:pPr marL="785372" lvl="1" indent="-302066">
              <a:buFont typeface="+mj-lt"/>
              <a:buAutoNum type="arabicPeriod"/>
            </a:pPr>
            <a:r>
              <a:rPr lang="en-US" dirty="0"/>
              <a:t>Demonstrating knowledge of pedagogical principles. These principles inform instructional strategies, curriculum design, and student engagement to optimize educational outcomes.</a:t>
            </a:r>
          </a:p>
          <a:p>
            <a:pPr marL="785372" lvl="1" indent="-302066">
              <a:buFont typeface="+mj-lt"/>
              <a:buAutoNum type="arabicPeriod"/>
            </a:pPr>
            <a:r>
              <a:rPr lang="en-US" dirty="0"/>
              <a:t>Applying evidence-based teaching practices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238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Lesson Plan Overview: A lesson plan is a written document that outlines the structure and content of a training session. It serves as a guide for instructors, ensuring consistent delivery across multiple classes.</a:t>
            </a:r>
          </a:p>
          <a:p>
            <a:r>
              <a:rPr lang="en-US" dirty="0"/>
              <a:t>Components of a Lesson Plan:</a:t>
            </a:r>
          </a:p>
          <a:p>
            <a:pPr marL="181240" indent="-181240">
              <a:buFont typeface="Arial" panose="020B0604020202020204" pitchFamily="34" charset="0"/>
              <a:buChar char="•"/>
            </a:pPr>
            <a:r>
              <a:rPr lang="en-US" dirty="0"/>
              <a:t>Opening: Introduction, housekeeping, and lesson outline</a:t>
            </a:r>
          </a:p>
          <a:p>
            <a:pPr marL="181240" indent="-181240">
              <a:buFont typeface="Arial" panose="020B0604020202020204" pitchFamily="34" charset="0"/>
              <a:buChar char="•"/>
            </a:pPr>
            <a:r>
              <a:rPr lang="en-US" dirty="0"/>
              <a:t>Delivery: The "Four Ps" - Planning, Preparing, Practicing, and Presenting</a:t>
            </a:r>
          </a:p>
          <a:p>
            <a:pPr marL="181240" indent="-181240">
              <a:buFont typeface="Arial" panose="020B0604020202020204" pitchFamily="34" charset="0"/>
              <a:buChar char="•"/>
            </a:pPr>
            <a:r>
              <a:rPr lang="en-US" dirty="0"/>
              <a:t>Closing: Reinforcement, comprehension check, and connection to future lessons</a:t>
            </a:r>
          </a:p>
          <a:p>
            <a:endParaRPr lang="en-US" dirty="0"/>
          </a:p>
          <a:p>
            <a:r>
              <a:rPr lang="en-US" dirty="0"/>
              <a:t>Benefits of Using Lesson Plans:</a:t>
            </a:r>
          </a:p>
          <a:p>
            <a:pPr marL="181240" indent="-181240">
              <a:buFont typeface="Arial" panose="020B0604020202020204" pitchFamily="34" charset="0"/>
              <a:buChar char="•"/>
            </a:pPr>
            <a:r>
              <a:rPr lang="en-US" dirty="0"/>
              <a:t>Organize topics logically</a:t>
            </a:r>
          </a:p>
          <a:p>
            <a:pPr marL="181240" indent="-181240">
              <a:buFont typeface="Arial" panose="020B0604020202020204" pitchFamily="34" charset="0"/>
              <a:buChar char="•"/>
            </a:pPr>
            <a:r>
              <a:rPr lang="en-US" dirty="0"/>
              <a:t>Facilitate effective learning activities</a:t>
            </a:r>
          </a:p>
          <a:p>
            <a:pPr marL="181240" indent="-181240">
              <a:buFont typeface="Arial" panose="020B0604020202020204" pitchFamily="34" charset="0"/>
              <a:buChar char="•"/>
            </a:pPr>
            <a:r>
              <a:rPr lang="en-US" dirty="0"/>
              <a:t>Identify necessary resources and teaching aids</a:t>
            </a:r>
          </a:p>
          <a:p>
            <a:pPr marL="181240" indent="-181240">
              <a:buFont typeface="Arial" panose="020B0604020202020204" pitchFamily="34" charset="0"/>
              <a:buChar char="•"/>
            </a:pPr>
            <a:r>
              <a:rPr lang="en-US" dirty="0"/>
              <a:t>Maintain time management and topic focus</a:t>
            </a:r>
          </a:p>
          <a:p>
            <a:pPr marL="181240" indent="-181240">
              <a:buFont typeface="Arial" panose="020B0604020202020204" pitchFamily="34" charset="0"/>
              <a:buChar char="•"/>
            </a:pPr>
            <a:r>
              <a:rPr lang="en-US" dirty="0"/>
              <a:t>Ensure consistent content delivery</a:t>
            </a:r>
          </a:p>
          <a:p>
            <a:endParaRPr lang="en-US" dirty="0"/>
          </a:p>
          <a:p>
            <a:r>
              <a:rPr lang="en-US" dirty="0"/>
              <a:t>Continuous Improvement: After each class, instructors should:</a:t>
            </a:r>
          </a:p>
          <a:p>
            <a:pPr marL="181240" indent="-181240">
              <a:buFont typeface="Arial" panose="020B0604020202020204" pitchFamily="34" charset="0"/>
              <a:buChar char="•"/>
            </a:pPr>
            <a:r>
              <a:rPr lang="en-US" dirty="0"/>
              <a:t>Reflect on the lesson's effectiveness</a:t>
            </a:r>
          </a:p>
          <a:p>
            <a:pPr marL="181240" indent="-181240">
              <a:buFont typeface="Arial" panose="020B0604020202020204" pitchFamily="34" charset="0"/>
              <a:buChar char="•"/>
            </a:pPr>
            <a:r>
              <a:rPr lang="en-US" dirty="0"/>
              <a:t>Make notes on successes and areas for improvement</a:t>
            </a:r>
          </a:p>
          <a:p>
            <a:pPr marL="181240" indent="-181240">
              <a:buFont typeface="Arial" panose="020B0604020202020204" pitchFamily="34" charset="0"/>
              <a:buChar char="•"/>
            </a:pPr>
            <a:r>
              <a:rPr lang="en-US" dirty="0"/>
              <a:t>Update the plan while memory is fresh</a:t>
            </a:r>
          </a:p>
          <a:p>
            <a:pPr marL="181240" indent="-181240">
              <a:buFont typeface="Arial" panose="020B0604020202020204" pitchFamily="34" charset="0"/>
              <a:buChar char="•"/>
            </a:pPr>
            <a:r>
              <a:rPr lang="en-US" dirty="0"/>
              <a:t>Incorporate lessons learned to enhance future sessions</a:t>
            </a:r>
          </a:p>
          <a:p>
            <a:endParaRPr lang="en-US" dirty="0"/>
          </a:p>
          <a:p>
            <a:r>
              <a:rPr lang="en-US" dirty="0"/>
              <a:t>The 9-Event Lesson Plan format provides a structured approach to lesson planning, dividing the session into Opening, Delivery, and Closing segments. This format helps instructors address specific elements of the lesson, including timing and required materials.</a:t>
            </a:r>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8064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Enhancing Perceived Value in Learning</a:t>
            </a:r>
          </a:p>
          <a:p>
            <a:endParaRPr lang="en-US" dirty="0"/>
          </a:p>
          <a:p>
            <a:r>
              <a:rPr lang="en-US" dirty="0"/>
              <a:t>Core Principle: For effective learning, a course must have perceived value. This value is primarily measured in the learner's time and effort, which often outweighs monetary costs.</a:t>
            </a:r>
          </a:p>
          <a:p>
            <a:endParaRPr lang="en-US" dirty="0"/>
          </a:p>
          <a:p>
            <a:r>
              <a:rPr lang="en-US" dirty="0"/>
              <a:t>Key Concept: Learners prioritize Return on Investment (ROI) in terms of their time and effort.</a:t>
            </a:r>
          </a:p>
          <a:p>
            <a:endParaRPr lang="en-US" dirty="0"/>
          </a:p>
          <a:p>
            <a:r>
              <a:rPr lang="en-US" dirty="0"/>
              <a:t>Strategies to Enhance Perceived Value Through Lesson Planning:</a:t>
            </a:r>
          </a:p>
          <a:p>
            <a:endParaRPr lang="en-US" dirty="0"/>
          </a:p>
          <a:p>
            <a:pPr marL="181240" indent="-181240">
              <a:buFont typeface="Arial" panose="020B0604020202020204" pitchFamily="34" charset="0"/>
              <a:buChar char="•"/>
            </a:pPr>
            <a:r>
              <a:rPr lang="en-US" dirty="0"/>
              <a:t>Time Management: Adhere to the scheduled timeline.</a:t>
            </a:r>
          </a:p>
          <a:p>
            <a:pPr marL="181240" indent="-181240">
              <a:buFont typeface="Arial" panose="020B0604020202020204" pitchFamily="34" charset="0"/>
              <a:buChar char="•"/>
            </a:pPr>
            <a:r>
              <a:rPr lang="en-US" dirty="0"/>
              <a:t>Focus: Stay on topic and aligned with course objectives.</a:t>
            </a:r>
          </a:p>
          <a:p>
            <a:pPr marL="181240" indent="-181240">
              <a:buFont typeface="Arial" panose="020B0604020202020204" pitchFamily="34" charset="0"/>
              <a:buChar char="•"/>
            </a:pPr>
            <a:r>
              <a:rPr lang="en-US" dirty="0"/>
              <a:t>Relevance: Connect course content to learners' experiences.</a:t>
            </a:r>
          </a:p>
          <a:p>
            <a:pPr marL="181240" indent="-181240">
              <a:buFont typeface="Arial" panose="020B0604020202020204" pitchFamily="34" charset="0"/>
              <a:buChar char="•"/>
            </a:pPr>
            <a:r>
              <a:rPr lang="en-US" dirty="0"/>
              <a:t>Adaptability: Tailor teaching approaches to match students' abilities and interests.</a:t>
            </a:r>
          </a:p>
          <a:p>
            <a:pPr marL="181240" indent="-181240">
              <a:buFont typeface="Arial" panose="020B0604020202020204" pitchFamily="34" charset="0"/>
              <a:buChar char="•"/>
            </a:pPr>
            <a:r>
              <a:rPr lang="en-US" dirty="0"/>
              <a:t>Diversity in Instruction: </a:t>
            </a:r>
          </a:p>
          <a:p>
            <a:pPr marL="785372" lvl="1" indent="-302066">
              <a:buFont typeface="Arial" panose="020B0604020202020204" pitchFamily="34" charset="0"/>
              <a:buChar char="•"/>
            </a:pPr>
            <a:r>
              <a:rPr lang="en-US" dirty="0"/>
              <a:t>Employ various instructional techniques</a:t>
            </a:r>
          </a:p>
          <a:p>
            <a:pPr marL="785372" lvl="1" indent="-302066">
              <a:buFont typeface="Arial" panose="020B0604020202020204" pitchFamily="34" charset="0"/>
              <a:buChar char="•"/>
            </a:pPr>
            <a:r>
              <a:rPr lang="en-US" dirty="0"/>
              <a:t>Utilize different types of instructional media</a:t>
            </a:r>
          </a:p>
          <a:p>
            <a:endParaRPr lang="en-US" dirty="0"/>
          </a:p>
          <a:p>
            <a:r>
              <a:rPr lang="en-US" dirty="0"/>
              <a:t>By incorporating these elements into your lesson plan, you can significantly increase the perceived value of your course and enhance the learning experience.</a:t>
            </a:r>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738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Three-Part Structure of a Lesson Plan</a:t>
            </a:r>
          </a:p>
          <a:p>
            <a:pPr>
              <a:buFont typeface="+mj-lt"/>
              <a:buAutoNum type="arabicPeriod"/>
            </a:pPr>
            <a:r>
              <a:rPr lang="en-US" dirty="0"/>
              <a:t>Opening: "Tell them what they're going to learn" </a:t>
            </a:r>
          </a:p>
          <a:p>
            <a:pPr marL="785372" lvl="1" indent="-302066">
              <a:buFont typeface="+mj-lt"/>
              <a:buAutoNum type="arabicPeriod"/>
            </a:pPr>
            <a:r>
              <a:rPr lang="en-US" dirty="0"/>
              <a:t>Purpose: Prepare students for learning</a:t>
            </a:r>
          </a:p>
          <a:p>
            <a:pPr marL="785372" lvl="1" indent="-302066">
              <a:buFont typeface="+mj-lt"/>
              <a:buAutoNum type="arabicPeriod"/>
            </a:pPr>
            <a:r>
              <a:rPr lang="en-US" dirty="0"/>
              <a:t>Focus: Set expectations and engage learners</a:t>
            </a:r>
          </a:p>
          <a:p>
            <a:pPr>
              <a:buFont typeface="+mj-lt"/>
              <a:buAutoNum type="arabicPeriod"/>
            </a:pPr>
            <a:r>
              <a:rPr lang="en-US" dirty="0"/>
              <a:t>Delivery: "Teach them" </a:t>
            </a:r>
          </a:p>
          <a:p>
            <a:pPr marL="785372" lvl="1" indent="-302066">
              <a:buFont typeface="+mj-lt"/>
              <a:buAutoNum type="arabicPeriod"/>
            </a:pPr>
            <a:r>
              <a:rPr lang="en-US" dirty="0"/>
              <a:t>Purpose: Present information and facilitate practice</a:t>
            </a:r>
          </a:p>
          <a:p>
            <a:pPr marL="785372" lvl="1" indent="-302066">
              <a:buFont typeface="+mj-lt"/>
              <a:buAutoNum type="arabicPeriod"/>
            </a:pPr>
            <a:r>
              <a:rPr lang="en-US" dirty="0"/>
              <a:t>Focus: Core content and skill development</a:t>
            </a:r>
          </a:p>
          <a:p>
            <a:pPr>
              <a:buFont typeface="+mj-lt"/>
              <a:buAutoNum type="arabicPeriod"/>
            </a:pPr>
            <a:r>
              <a:rPr lang="en-US" dirty="0"/>
              <a:t>Closing: "Tell them what they've learned" </a:t>
            </a:r>
          </a:p>
          <a:p>
            <a:pPr marL="785372" lvl="1" indent="-302066">
              <a:buFont typeface="+mj-lt"/>
              <a:buAutoNum type="arabicPeriod"/>
            </a:pPr>
            <a:r>
              <a:rPr lang="en-US" dirty="0"/>
              <a:t>Purpose: Assess performance and enhance retention</a:t>
            </a:r>
          </a:p>
          <a:p>
            <a:pPr marL="785372" lvl="1" indent="-302066">
              <a:buFont typeface="+mj-lt"/>
              <a:buAutoNum type="arabicPeriod"/>
            </a:pPr>
            <a:r>
              <a:rPr lang="en-US" dirty="0"/>
              <a:t>Focus: Reinforce learning and skill mastery</a:t>
            </a:r>
          </a:p>
          <a:p>
            <a:pPr marL="785372" lvl="1" indent="-302066">
              <a:buFont typeface="+mj-lt"/>
              <a:buAutoNum type="arabicPeriod"/>
            </a:pPr>
            <a:r>
              <a:rPr lang="en-US" dirty="0"/>
              <a:t>Note: Often overlooked but crucial for learning consolidation</a:t>
            </a:r>
          </a:p>
          <a:p>
            <a:endParaRPr lang="en-US" dirty="0"/>
          </a:p>
          <a:p>
            <a:r>
              <a:rPr lang="en-US" dirty="0"/>
              <a:t>Key Points:</a:t>
            </a:r>
          </a:p>
          <a:p>
            <a:pPr>
              <a:buFont typeface="Arial" panose="020B0604020202020204" pitchFamily="34" charset="0"/>
              <a:buChar char="•"/>
            </a:pPr>
            <a:r>
              <a:rPr lang="en-US" dirty="0"/>
              <a:t>Events may overlap; there's no strict separation between parts</a:t>
            </a:r>
          </a:p>
          <a:p>
            <a:pPr>
              <a:buFont typeface="Arial" panose="020B0604020202020204" pitchFamily="34" charset="0"/>
              <a:buChar char="•"/>
            </a:pPr>
            <a:r>
              <a:rPr lang="en-US" dirty="0"/>
              <a:t>A strong closing is as important as a strong opening</a:t>
            </a:r>
          </a:p>
          <a:p>
            <a:endParaRPr lang="en-US" dirty="0"/>
          </a:p>
          <a:p>
            <a:r>
              <a:rPr lang="en-US" dirty="0"/>
              <a:t>Recommended Addition: Pre-Lesson Planning Section</a:t>
            </a:r>
          </a:p>
          <a:p>
            <a:pPr>
              <a:buFont typeface="Arial" panose="020B0604020202020204" pitchFamily="34" charset="0"/>
              <a:buChar char="•"/>
            </a:pPr>
            <a:r>
              <a:rPr lang="en-US" dirty="0"/>
              <a:t>Place clear lesson objectives at the beginning</a:t>
            </a:r>
          </a:p>
          <a:p>
            <a:pPr>
              <a:buFont typeface="Arial" panose="020B0604020202020204" pitchFamily="34" charset="0"/>
              <a:buChar char="•"/>
            </a:pPr>
            <a:r>
              <a:rPr lang="en-US" dirty="0"/>
              <a:t>Ensures focus on objectives during lesson development</a:t>
            </a:r>
          </a:p>
          <a:p>
            <a:pPr>
              <a:buFont typeface="Arial" panose="020B0604020202020204" pitchFamily="34" charset="0"/>
              <a:buChar char="•"/>
            </a:pPr>
            <a:r>
              <a:rPr lang="en-US" dirty="0"/>
              <a:t>Aids in overall event success</a:t>
            </a:r>
          </a:p>
          <a:p>
            <a:endParaRPr lang="en-US" dirty="0"/>
          </a:p>
          <a:p>
            <a:r>
              <a:rPr lang="en-US" dirty="0"/>
              <a:t>Reference: Appendix D contains the 9 Event Lesson Plan template and Pre-Lesson Planning Guide</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88352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Event 1: Gain Attention and Motivate Students</a:t>
            </a:r>
          </a:p>
          <a:p>
            <a:r>
              <a:rPr lang="en-US" dirty="0"/>
              <a:t>Purpose:</a:t>
            </a:r>
          </a:p>
          <a:p>
            <a:pPr>
              <a:buFont typeface="Arial" panose="020B0604020202020204" pitchFamily="34" charset="0"/>
              <a:buChar char="•"/>
            </a:pPr>
            <a:r>
              <a:rPr lang="en-US" dirty="0"/>
              <a:t>Shift students' focus from personal thoughts to course objectives</a:t>
            </a:r>
          </a:p>
          <a:p>
            <a:pPr>
              <a:buFont typeface="Arial" panose="020B0604020202020204" pitchFamily="34" charset="0"/>
              <a:buChar char="•"/>
            </a:pPr>
            <a:r>
              <a:rPr lang="en-US" dirty="0"/>
              <a:t>Highlight the value of the instruction</a:t>
            </a:r>
          </a:p>
          <a:p>
            <a:pPr>
              <a:buFont typeface="Arial" panose="020B0604020202020204" pitchFamily="34" charset="0"/>
              <a:buChar char="•"/>
            </a:pPr>
            <a:r>
              <a:rPr lang="en-US" dirty="0"/>
              <a:t>Capture interest and enhance motivation</a:t>
            </a:r>
          </a:p>
          <a:p>
            <a:r>
              <a:rPr lang="en-US" dirty="0"/>
              <a:t>Key Actions:</a:t>
            </a:r>
          </a:p>
          <a:p>
            <a:pPr>
              <a:buFont typeface="+mj-lt"/>
              <a:buAutoNum type="arabicPeriod"/>
            </a:pPr>
            <a:r>
              <a:rPr lang="en-US" dirty="0"/>
              <a:t>Welcome students warmly (</a:t>
            </a:r>
            <a:r>
              <a:rPr lang="en-US" b="1" dirty="0">
                <a:solidFill>
                  <a:srgbClr val="FF0000"/>
                </a:solidFill>
              </a:rPr>
              <a:t>smile!</a:t>
            </a:r>
            <a:r>
              <a:rPr lang="en-US" dirty="0"/>
              <a:t>)</a:t>
            </a:r>
          </a:p>
          <a:p>
            <a:pPr>
              <a:buFont typeface="+mj-lt"/>
              <a:buAutoNum type="arabicPeriod"/>
            </a:pPr>
            <a:r>
              <a:rPr lang="en-US" dirty="0"/>
              <a:t>Introduce yourself </a:t>
            </a:r>
          </a:p>
          <a:p>
            <a:pPr marL="785372" lvl="1" indent="-302066">
              <a:buFont typeface="+mj-lt"/>
              <a:buAutoNum type="arabicPeriod"/>
            </a:pPr>
            <a:r>
              <a:rPr lang="en-US" dirty="0"/>
              <a:t>Share relevant personal/professional information</a:t>
            </a:r>
          </a:p>
          <a:p>
            <a:pPr marL="785372" lvl="1" indent="-302066">
              <a:buFont typeface="+mj-lt"/>
              <a:buAutoNum type="arabicPeriod"/>
            </a:pPr>
            <a:r>
              <a:rPr lang="en-US" dirty="0"/>
              <a:t>Establish your authority and expertise</a:t>
            </a:r>
          </a:p>
          <a:p>
            <a:pPr>
              <a:buFont typeface="+mj-lt"/>
              <a:buAutoNum type="arabicPeriod"/>
            </a:pPr>
            <a:r>
              <a:rPr lang="en-US" dirty="0"/>
              <a:t>Set the stage </a:t>
            </a:r>
          </a:p>
          <a:p>
            <a:pPr marL="785372" lvl="1" indent="-302066">
              <a:buFont typeface="+mj-lt"/>
              <a:buAutoNum type="arabicPeriod"/>
            </a:pPr>
            <a:r>
              <a:rPr lang="en-US" dirty="0"/>
              <a:t>Share an anecdote related to the lesson</a:t>
            </a:r>
          </a:p>
          <a:p>
            <a:pPr marL="785372" lvl="1" indent="-302066">
              <a:buFont typeface="+mj-lt"/>
              <a:buAutoNum type="arabicPeriod"/>
            </a:pPr>
            <a:r>
              <a:rPr lang="en-US" dirty="0"/>
              <a:t>Provide housekeeping information (restrooms, exits, water)</a:t>
            </a:r>
          </a:p>
          <a:p>
            <a:pPr marL="785372" lvl="1" indent="-302066">
              <a:buFont typeface="+mj-lt"/>
              <a:buAutoNum type="arabicPeriod"/>
            </a:pPr>
            <a:r>
              <a:rPr lang="en-US" dirty="0"/>
              <a:t>Remind students to silence cell phones</a:t>
            </a:r>
          </a:p>
          <a:p>
            <a:pPr marL="785372" lvl="1" indent="-302066">
              <a:buFont typeface="+mj-lt"/>
              <a:buAutoNum type="arabicPeriod"/>
            </a:pPr>
            <a:r>
              <a:rPr lang="en-US" dirty="0"/>
              <a:t>Reference classroom safety infographic on E-Directorate website</a:t>
            </a:r>
          </a:p>
          <a:p>
            <a:pPr>
              <a:buFont typeface="+mj-lt"/>
              <a:buAutoNum type="arabicPeriod"/>
            </a:pPr>
            <a:r>
              <a:rPr lang="en-US" dirty="0"/>
              <a:t>Explain lesson relevance </a:t>
            </a:r>
          </a:p>
          <a:p>
            <a:pPr marL="785372" lvl="1" indent="-302066">
              <a:buFont typeface="+mj-lt"/>
              <a:buAutoNum type="arabicPeriod"/>
            </a:pPr>
            <a:r>
              <a:rPr lang="en-US" dirty="0"/>
              <a:t>Clarify why the material and skills are useful</a:t>
            </a:r>
          </a:p>
          <a:p>
            <a:pPr marL="785372" lvl="1" indent="-302066">
              <a:buFont typeface="+mj-lt"/>
              <a:buAutoNum type="arabicPeriod"/>
            </a:pPr>
            <a:r>
              <a:rPr lang="en-US" dirty="0"/>
              <a:t>Be mindful of timing expectations for adult learners</a:t>
            </a:r>
          </a:p>
          <a:p>
            <a:pPr>
              <a:buFont typeface="+mj-lt"/>
              <a:buAutoNum type="arabicPeriod"/>
            </a:pPr>
            <a:r>
              <a:rPr lang="en-US" dirty="0"/>
              <a:t>Introduce the "parking lot" concept </a:t>
            </a:r>
          </a:p>
          <a:p>
            <a:pPr marL="785372" lvl="1" indent="-302066">
              <a:buFont typeface="+mj-lt"/>
              <a:buAutoNum type="arabicPeriod"/>
            </a:pPr>
            <a:r>
              <a:rPr lang="en-US" dirty="0"/>
              <a:t>Explain how tangential topics will be addressed</a:t>
            </a:r>
          </a:p>
          <a:p>
            <a:r>
              <a:rPr lang="en-US" dirty="0"/>
              <a:t>Tips:</a:t>
            </a:r>
          </a:p>
          <a:p>
            <a:pPr>
              <a:buFont typeface="Arial" panose="020B0604020202020204" pitchFamily="34" charset="0"/>
              <a:buChar char="•"/>
            </a:pPr>
            <a:r>
              <a:rPr lang="en-US" dirty="0"/>
              <a:t>Balance "sea stories" with staying on schedule</a:t>
            </a:r>
          </a:p>
          <a:p>
            <a:pPr>
              <a:buFont typeface="Arial" panose="020B0604020202020204" pitchFamily="34" charset="0"/>
              <a:buChar char="•"/>
            </a:pPr>
            <a:r>
              <a:rPr lang="en-US" dirty="0"/>
              <a:t>Ensure your introduction establishes credibility</a:t>
            </a:r>
          </a:p>
          <a:p>
            <a:pPr>
              <a:buFont typeface="Arial" panose="020B0604020202020204" pitchFamily="34" charset="0"/>
              <a:buChar char="•"/>
            </a:pPr>
            <a:r>
              <a:rPr lang="en-US" dirty="0"/>
              <a:t>Highlight compelling personal experiences related to the subject</a:t>
            </a:r>
          </a:p>
          <a:p>
            <a:r>
              <a:rPr lang="en-US" dirty="0"/>
              <a:t>Remember: Your introduction sets the tone for the entire lesson. Make it engaging and informative.</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8868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Event 2: Inform Students of Objectives</a:t>
            </a:r>
          </a:p>
          <a:p>
            <a:r>
              <a:rPr lang="en-US" dirty="0"/>
              <a:t>Purpose:</a:t>
            </a:r>
          </a:p>
          <a:p>
            <a:pPr>
              <a:buFont typeface="Arial" panose="020B0604020202020204" pitchFamily="34" charset="0"/>
              <a:buChar char="•"/>
            </a:pPr>
            <a:r>
              <a:rPr lang="en-US" dirty="0"/>
              <a:t>Outline expectations for the training event</a:t>
            </a:r>
          </a:p>
          <a:p>
            <a:pPr>
              <a:buFont typeface="Arial" panose="020B0604020202020204" pitchFamily="34" charset="0"/>
              <a:buChar char="•"/>
            </a:pPr>
            <a:r>
              <a:rPr lang="en-US" dirty="0"/>
              <a:t>Set clear objectives for both students and instructor</a:t>
            </a:r>
          </a:p>
          <a:p>
            <a:r>
              <a:rPr lang="en-US" dirty="0"/>
              <a:t>Key Actions:</a:t>
            </a:r>
          </a:p>
          <a:p>
            <a:pPr>
              <a:buFont typeface="+mj-lt"/>
              <a:buAutoNum type="arabicPeriod"/>
            </a:pPr>
            <a:r>
              <a:rPr lang="en-US" dirty="0"/>
              <a:t>Clearly state lesson objectives </a:t>
            </a:r>
          </a:p>
          <a:p>
            <a:pPr marL="785372" lvl="1" indent="-302066">
              <a:buFont typeface="+mj-lt"/>
              <a:buAutoNum type="arabicPeriod"/>
            </a:pPr>
            <a:r>
              <a:rPr lang="en-US" dirty="0"/>
              <a:t>Specify performance, conditions, and standards</a:t>
            </a:r>
          </a:p>
          <a:p>
            <a:pPr marL="785372" lvl="1" indent="-302066">
              <a:buFont typeface="+mj-lt"/>
              <a:buAutoNum type="arabicPeriod"/>
            </a:pPr>
            <a:r>
              <a:rPr lang="en-US" dirty="0"/>
              <a:t>Example: "By the end of this course, you'll be able to [performance] under [conditions] meeting [standard]."</a:t>
            </a:r>
          </a:p>
          <a:p>
            <a:pPr>
              <a:buFont typeface="+mj-lt"/>
              <a:buAutoNum type="arabicPeriod"/>
            </a:pPr>
            <a:r>
              <a:rPr lang="en-US" dirty="0"/>
              <a:t>Explain the goal </a:t>
            </a:r>
          </a:p>
          <a:p>
            <a:pPr marL="785372" lvl="1" indent="-302066">
              <a:buFont typeface="+mj-lt"/>
              <a:buAutoNum type="arabicPeriod"/>
            </a:pPr>
            <a:r>
              <a:rPr lang="en-US" dirty="0"/>
              <a:t>Identify the task or skill to be mastered</a:t>
            </a:r>
          </a:p>
          <a:p>
            <a:pPr marL="785372" lvl="1" indent="-302066">
              <a:buFont typeface="+mj-lt"/>
              <a:buAutoNum type="arabicPeriod"/>
            </a:pPr>
            <a:r>
              <a:rPr lang="en-US" dirty="0"/>
              <a:t>Example: "Our goal today is to introduce you to..."</a:t>
            </a:r>
          </a:p>
          <a:p>
            <a:pPr>
              <a:buFont typeface="+mj-lt"/>
              <a:buAutoNum type="arabicPeriod"/>
            </a:pPr>
            <a:r>
              <a:rPr lang="en-US" dirty="0"/>
              <a:t>Motivate participants </a:t>
            </a:r>
          </a:p>
          <a:p>
            <a:pPr marL="785372" lvl="1" indent="-302066">
              <a:buFont typeface="+mj-lt"/>
              <a:buAutoNum type="arabicPeriod"/>
            </a:pPr>
            <a:r>
              <a:rPr lang="en-US" dirty="0"/>
              <a:t>Clarify the importance of the material</a:t>
            </a:r>
          </a:p>
          <a:p>
            <a:pPr marL="785372" lvl="1" indent="-302066">
              <a:buFont typeface="+mj-lt"/>
              <a:buAutoNum type="arabicPeriod"/>
            </a:pPr>
            <a:r>
              <a:rPr lang="en-US" dirty="0"/>
              <a:t>Explain why learning this new information is necessary</a:t>
            </a:r>
          </a:p>
          <a:p>
            <a:pPr marL="785372" lvl="1" indent="-302066">
              <a:buFont typeface="+mj-lt"/>
              <a:buAutoNum type="arabicPeriod"/>
            </a:pPr>
            <a:r>
              <a:rPr lang="en-US" dirty="0"/>
              <a:t>Demonstrate how the lesson applies to their lives</a:t>
            </a:r>
          </a:p>
          <a:p>
            <a:pPr>
              <a:buFont typeface="+mj-lt"/>
              <a:buAutoNum type="arabicPeriod"/>
            </a:pPr>
            <a:r>
              <a:rPr lang="en-US" dirty="0"/>
              <a:t>Assess background knowledge </a:t>
            </a:r>
          </a:p>
          <a:p>
            <a:pPr marL="785372" lvl="1" indent="-302066">
              <a:buFont typeface="+mj-lt"/>
              <a:buAutoNum type="arabicPeriod"/>
            </a:pPr>
            <a:r>
              <a:rPr lang="en-US" dirty="0"/>
              <a:t>Quiz students on relevant prior experience</a:t>
            </a:r>
          </a:p>
          <a:p>
            <a:pPr marL="785372" lvl="1" indent="-302066">
              <a:buFont typeface="+mj-lt"/>
              <a:buAutoNum type="arabicPeriod"/>
            </a:pPr>
            <a:r>
              <a:rPr lang="en-US" dirty="0"/>
              <a:t>Example for a boating safety class: Ask about boat ownership, boating experience</a:t>
            </a:r>
          </a:p>
          <a:p>
            <a:pPr marL="785372" lvl="1" indent="-302066">
              <a:buFont typeface="+mj-lt"/>
              <a:buAutoNum type="arabicPeriod"/>
            </a:pPr>
            <a:r>
              <a:rPr lang="en-US" dirty="0"/>
              <a:t>Use this information to adjust the pace of basic material</a:t>
            </a:r>
          </a:p>
          <a:p>
            <a:pPr>
              <a:buFont typeface="+mj-lt"/>
              <a:buAutoNum type="arabicPeriod"/>
            </a:pPr>
            <a:r>
              <a:rPr lang="en-US" dirty="0"/>
              <a:t>Create a safe learning environment </a:t>
            </a:r>
          </a:p>
          <a:p>
            <a:pPr marL="785372" lvl="1" indent="-302066">
              <a:buFont typeface="+mj-lt"/>
              <a:buAutoNum type="arabicPeriod"/>
            </a:pPr>
            <a:r>
              <a:rPr lang="en-US" dirty="0"/>
              <a:t>Encourage idea sharing and questions</a:t>
            </a:r>
          </a:p>
          <a:p>
            <a:pPr marL="785372" lvl="1" indent="-302066">
              <a:buFont typeface="+mj-lt"/>
              <a:buAutoNum type="arabicPeriod"/>
            </a:pPr>
            <a:endParaRPr lang="en-US" dirty="0"/>
          </a:p>
          <a:p>
            <a:r>
              <a:rPr lang="en-US" dirty="0"/>
              <a:t>Tip: Tailor your approach based on students' existing knowledge. This allows for more efficient use of class time and better engagement.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1829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Event 3: Stimulate Recall of Prior Learning</a:t>
            </a:r>
          </a:p>
          <a:p>
            <a:r>
              <a:rPr lang="en-US" dirty="0"/>
              <a:t>Purpose:</a:t>
            </a:r>
          </a:p>
          <a:p>
            <a:pPr>
              <a:buFont typeface="Arial" panose="020B0604020202020204" pitchFamily="34" charset="0"/>
              <a:buChar char="•"/>
            </a:pPr>
            <a:r>
              <a:rPr lang="en-US" dirty="0"/>
              <a:t>Review previously learned information relevant to the current lesson</a:t>
            </a:r>
          </a:p>
          <a:p>
            <a:pPr>
              <a:buFont typeface="Arial" panose="020B0604020202020204" pitchFamily="34" charset="0"/>
              <a:buChar char="•"/>
            </a:pPr>
            <a:r>
              <a:rPr lang="en-US" dirty="0"/>
              <a:t>Connect new learning to past experiences</a:t>
            </a:r>
          </a:p>
          <a:p>
            <a:pPr>
              <a:buFont typeface="Arial" panose="020B0604020202020204" pitchFamily="34" charset="0"/>
              <a:buChar char="•"/>
            </a:pPr>
            <a:r>
              <a:rPr lang="en-US" dirty="0"/>
              <a:t>Enhance long-term memory retrieval</a:t>
            </a:r>
          </a:p>
          <a:p>
            <a:endParaRPr lang="en-US" dirty="0"/>
          </a:p>
          <a:p>
            <a:r>
              <a:rPr lang="en-US" dirty="0"/>
              <a:t>Key Actions:</a:t>
            </a:r>
          </a:p>
          <a:p>
            <a:pPr>
              <a:buFont typeface="+mj-lt"/>
              <a:buAutoNum type="arabicPeriod"/>
            </a:pPr>
            <a:r>
              <a:rPr lang="en-US" dirty="0"/>
              <a:t>Prompt students to recall relevant prior knowledge </a:t>
            </a:r>
          </a:p>
          <a:p>
            <a:pPr marL="785372" lvl="1" indent="-302066">
              <a:buFont typeface="+mj-lt"/>
              <a:buAutoNum type="arabicPeriod"/>
            </a:pPr>
            <a:r>
              <a:rPr lang="en-US" dirty="0"/>
              <a:t>Example: "What safety procedures do you remember from previous training?"</a:t>
            </a:r>
          </a:p>
          <a:p>
            <a:pPr>
              <a:buFont typeface="+mj-lt"/>
              <a:buAutoNum type="arabicPeriod"/>
            </a:pPr>
            <a:r>
              <a:rPr lang="en-US" dirty="0"/>
              <a:t>Highlight connections between past learning and new material </a:t>
            </a:r>
          </a:p>
          <a:p>
            <a:pPr marL="785372" lvl="1" indent="-302066">
              <a:buFont typeface="+mj-lt"/>
              <a:buAutoNum type="arabicPeriod"/>
            </a:pPr>
            <a:r>
              <a:rPr lang="en-US" dirty="0"/>
              <a:t>Example: "How might these safety concepts apply to today's lesson?"</a:t>
            </a:r>
          </a:p>
          <a:p>
            <a:pPr>
              <a:buFont typeface="+mj-lt"/>
              <a:buAutoNum type="arabicPeriod"/>
            </a:pPr>
            <a:r>
              <a:rPr lang="en-US" dirty="0"/>
              <a:t>Use recall activities to activate existing knowledge </a:t>
            </a:r>
          </a:p>
          <a:p>
            <a:pPr marL="785372" lvl="1" indent="-302066">
              <a:buFont typeface="+mj-lt"/>
              <a:buAutoNum type="arabicPeriod"/>
            </a:pPr>
            <a:r>
              <a:rPr lang="en-US" dirty="0"/>
              <a:t>Consider brief quizzes, discussions, or reflective exercises</a:t>
            </a:r>
          </a:p>
          <a:p>
            <a:pPr>
              <a:buFont typeface="+mj-lt"/>
              <a:buAutoNum type="arabicPeriod"/>
            </a:pPr>
            <a:r>
              <a:rPr lang="en-US" dirty="0"/>
              <a:t>Address any misconceptions from prior learning</a:t>
            </a:r>
          </a:p>
          <a:p>
            <a:pPr>
              <a:buFont typeface="+mj-lt"/>
              <a:buAutoNum type="arabicPeriod"/>
            </a:pPr>
            <a:r>
              <a:rPr lang="en-US" dirty="0"/>
              <a:t>Use this recall phase to gauge the class's baseline knowledge</a:t>
            </a:r>
          </a:p>
          <a:p>
            <a:endParaRPr lang="en-US" dirty="0"/>
          </a:p>
          <a:p>
            <a:r>
              <a:rPr lang="en-US" dirty="0"/>
              <a:t>Benefits:</a:t>
            </a:r>
          </a:p>
          <a:p>
            <a:pPr>
              <a:buFont typeface="Arial" panose="020B0604020202020204" pitchFamily="34" charset="0"/>
              <a:buChar char="•"/>
            </a:pPr>
            <a:r>
              <a:rPr lang="en-US" dirty="0"/>
              <a:t>Helps students create meaningful connections</a:t>
            </a:r>
          </a:p>
          <a:p>
            <a:pPr>
              <a:buFont typeface="Arial" panose="020B0604020202020204" pitchFamily="34" charset="0"/>
              <a:buChar char="•"/>
            </a:pPr>
            <a:r>
              <a:rPr lang="en-US" dirty="0"/>
              <a:t>Improves retention of new information</a:t>
            </a:r>
          </a:p>
          <a:p>
            <a:pPr>
              <a:buFont typeface="Arial" panose="020B0604020202020204" pitchFamily="34" charset="0"/>
              <a:buChar char="•"/>
            </a:pPr>
            <a:r>
              <a:rPr lang="en-US" dirty="0"/>
              <a:t>Allows instructor to tailor the lesson to students' existing knowledge level</a:t>
            </a:r>
          </a:p>
          <a:p>
            <a:endParaRPr lang="en-US" dirty="0"/>
          </a:p>
          <a:p>
            <a:r>
              <a:rPr lang="en-US" dirty="0"/>
              <a:t>Remember: This step is crucial for building a strong foundation for new learning and ensuring that students can effectively integrate new information with their existing knowledge base.</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8730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Event 4: Present Information/Content Delivery</a:t>
            </a:r>
          </a:p>
          <a:p>
            <a:r>
              <a:rPr lang="en-US" dirty="0"/>
              <a:t>Purpose:</a:t>
            </a:r>
          </a:p>
          <a:p>
            <a:pPr>
              <a:buFont typeface="Arial" panose="020B0604020202020204" pitchFamily="34" charset="0"/>
              <a:buChar char="•"/>
            </a:pPr>
            <a:r>
              <a:rPr lang="en-US" dirty="0"/>
              <a:t>Deliver core content and demonstrate skills</a:t>
            </a:r>
          </a:p>
          <a:p>
            <a:pPr>
              <a:buFont typeface="Arial" panose="020B0604020202020204" pitchFamily="34" charset="0"/>
              <a:buChar char="•"/>
            </a:pPr>
            <a:r>
              <a:rPr lang="en-US" dirty="0"/>
              <a:t>Show students what success looks like</a:t>
            </a:r>
          </a:p>
          <a:p>
            <a:r>
              <a:rPr lang="en-US" dirty="0"/>
              <a:t>Key Actions:</a:t>
            </a:r>
          </a:p>
          <a:p>
            <a:pPr>
              <a:buFont typeface="+mj-lt"/>
              <a:buAutoNum type="arabicPeriod"/>
            </a:pPr>
            <a:r>
              <a:rPr lang="en-US" dirty="0"/>
              <a:t>Present content effectively </a:t>
            </a:r>
          </a:p>
          <a:p>
            <a:pPr marL="785372" lvl="1" indent="-302066">
              <a:buFont typeface="+mj-lt"/>
              <a:buAutoNum type="arabicPeriod"/>
            </a:pPr>
            <a:r>
              <a:rPr lang="en-US" dirty="0"/>
              <a:t>Don't simply read PowerPoint slides</a:t>
            </a:r>
          </a:p>
          <a:p>
            <a:pPr marL="785372" lvl="1" indent="-302066">
              <a:buFont typeface="+mj-lt"/>
              <a:buAutoNum type="arabicPeriod"/>
            </a:pPr>
            <a:r>
              <a:rPr lang="en-US" dirty="0"/>
              <a:t>Face the students, not the screen</a:t>
            </a:r>
          </a:p>
          <a:p>
            <a:pPr marL="785372" lvl="1" indent="-302066">
              <a:buFont typeface="+mj-lt"/>
              <a:buAutoNum type="arabicPeriod"/>
            </a:pPr>
            <a:r>
              <a:rPr lang="en-US" dirty="0"/>
              <a:t>Scan the class to ensure engagement and understanding</a:t>
            </a:r>
          </a:p>
          <a:p>
            <a:pPr>
              <a:buFont typeface="+mj-lt"/>
              <a:buAutoNum type="arabicPeriod"/>
            </a:pPr>
            <a:r>
              <a:rPr lang="en-US" dirty="0"/>
              <a:t>Demonstrate skills </a:t>
            </a:r>
          </a:p>
          <a:p>
            <a:pPr marL="785372" lvl="1" indent="-302066">
              <a:buFont typeface="+mj-lt"/>
              <a:buAutoNum type="arabicPeriod"/>
            </a:pPr>
            <a:r>
              <a:rPr lang="en-US" dirty="0"/>
              <a:t>Model successful execution of any skills being taught</a:t>
            </a:r>
          </a:p>
          <a:p>
            <a:pPr>
              <a:buFont typeface="+mj-lt"/>
              <a:buAutoNum type="arabicPeriod"/>
            </a:pPr>
            <a:r>
              <a:rPr lang="en-US" dirty="0"/>
              <a:t>Engage students actively </a:t>
            </a:r>
          </a:p>
          <a:p>
            <a:pPr marL="785372" lvl="1" indent="-302066">
              <a:buFont typeface="+mj-lt"/>
              <a:buAutoNum type="arabicPeriod"/>
            </a:pPr>
            <a:r>
              <a:rPr lang="en-US" dirty="0"/>
              <a:t>Ask thought-provoking questions</a:t>
            </a:r>
          </a:p>
          <a:p>
            <a:pPr marL="785372" lvl="1" indent="-302066">
              <a:buFont typeface="+mj-lt"/>
              <a:buAutoNum type="arabicPeriod"/>
            </a:pPr>
            <a:r>
              <a:rPr lang="en-US" dirty="0"/>
              <a:t>Encourage students to consider the importance of the material</a:t>
            </a:r>
          </a:p>
          <a:p>
            <a:pPr>
              <a:buFont typeface="+mj-lt"/>
              <a:buAutoNum type="arabicPeriod"/>
            </a:pPr>
            <a:r>
              <a:rPr lang="en-US" dirty="0"/>
              <a:t>Check for understanding regularly </a:t>
            </a:r>
          </a:p>
          <a:p>
            <a:pPr marL="785372" lvl="1" indent="-302066">
              <a:buFont typeface="+mj-lt"/>
              <a:buAutoNum type="arabicPeriod"/>
            </a:pPr>
            <a:r>
              <a:rPr lang="en-US" dirty="0"/>
              <a:t>Use various methods: • Questioning • Quizzes • Student demonstrations • Teaching aids • Discussions • Break-out sessions</a:t>
            </a:r>
          </a:p>
          <a:p>
            <a:pPr>
              <a:buFont typeface="+mj-lt"/>
              <a:buAutoNum type="arabicPeriod"/>
            </a:pPr>
            <a:r>
              <a:rPr lang="en-US" dirty="0"/>
              <a:t>Adapt presentation based on student responses</a:t>
            </a:r>
          </a:p>
          <a:p>
            <a:endParaRPr lang="en-US" dirty="0"/>
          </a:p>
          <a:p>
            <a:r>
              <a:rPr lang="en-US" dirty="0"/>
              <a:t>Tips:</a:t>
            </a:r>
          </a:p>
          <a:p>
            <a:pPr>
              <a:buFont typeface="Arial" panose="020B0604020202020204" pitchFamily="34" charset="0"/>
              <a:buChar char="•"/>
            </a:pPr>
            <a:r>
              <a:rPr lang="en-US" dirty="0"/>
              <a:t>Vary your delivery methods to maintain interest</a:t>
            </a:r>
          </a:p>
          <a:p>
            <a:pPr>
              <a:buFont typeface="Arial" panose="020B0604020202020204" pitchFamily="34" charset="0"/>
              <a:buChar char="•"/>
            </a:pPr>
            <a:r>
              <a:rPr lang="en-US" dirty="0"/>
              <a:t>Use questions to promote critical thinking</a:t>
            </a:r>
          </a:p>
          <a:p>
            <a:pPr>
              <a:buFont typeface="Arial" panose="020B0604020202020204" pitchFamily="34" charset="0"/>
              <a:buChar char="•"/>
            </a:pPr>
            <a:r>
              <a:rPr lang="en-US" dirty="0"/>
              <a:t>Be prepared to explain concepts in different ways</a:t>
            </a:r>
          </a:p>
          <a:p>
            <a:pPr>
              <a:buFont typeface="Arial" panose="020B0604020202020204" pitchFamily="34" charset="0"/>
              <a:buChar char="•"/>
            </a:pPr>
            <a:endParaRPr lang="en-US" dirty="0"/>
          </a:p>
          <a:p>
            <a:r>
              <a:rPr lang="en-US" dirty="0"/>
              <a:t>Remember: Effective content delivery is interactive, not just a one-way flow of information. Engage students throughout the presentation to ensure comprehension and maintain interest.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13459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Event 5: Provide Learning Guidance</a:t>
            </a:r>
          </a:p>
          <a:p>
            <a:r>
              <a:rPr lang="en-US" dirty="0"/>
              <a:t>Purpose:</a:t>
            </a:r>
          </a:p>
          <a:p>
            <a:pPr>
              <a:buFont typeface="Arial" panose="020B0604020202020204" pitchFamily="34" charset="0"/>
              <a:buChar char="•"/>
            </a:pPr>
            <a:r>
              <a:rPr lang="en-US" dirty="0"/>
              <a:t>Prepare students for practicing the lesson material</a:t>
            </a:r>
          </a:p>
          <a:p>
            <a:pPr>
              <a:buFont typeface="Arial" panose="020B0604020202020204" pitchFamily="34" charset="0"/>
              <a:buChar char="•"/>
            </a:pPr>
            <a:r>
              <a:rPr lang="en-US" dirty="0"/>
              <a:t>Offer tools and strategies for successful learning</a:t>
            </a:r>
          </a:p>
          <a:p>
            <a:r>
              <a:rPr lang="en-US" dirty="0"/>
              <a:t>Key Actions:</a:t>
            </a:r>
          </a:p>
          <a:p>
            <a:pPr>
              <a:buFont typeface="+mj-lt"/>
              <a:buAutoNum type="arabicPeriod"/>
            </a:pPr>
            <a:r>
              <a:rPr lang="en-US" dirty="0"/>
              <a:t>Provide supportive resources </a:t>
            </a:r>
          </a:p>
          <a:p>
            <a:pPr marL="785372" lvl="1" indent="-302066">
              <a:buFont typeface="+mj-lt"/>
              <a:buAutoNum type="arabicPeriod"/>
            </a:pPr>
            <a:r>
              <a:rPr lang="en-US" dirty="0"/>
              <a:t>Job aids or memory tools</a:t>
            </a:r>
          </a:p>
          <a:p>
            <a:pPr marL="785372" lvl="1" indent="-302066">
              <a:buFont typeface="+mj-lt"/>
              <a:buAutoNum type="arabicPeriod"/>
            </a:pPr>
            <a:r>
              <a:rPr lang="en-US" dirty="0"/>
              <a:t>Primary and backup media</a:t>
            </a:r>
          </a:p>
          <a:p>
            <a:pPr>
              <a:buFont typeface="+mj-lt"/>
              <a:buAutoNum type="arabicPeriod"/>
            </a:pPr>
            <a:r>
              <a:rPr lang="en-US" dirty="0"/>
              <a:t>Clarify task indicators </a:t>
            </a:r>
          </a:p>
          <a:p>
            <a:pPr marL="785372" lvl="1" indent="-302066">
              <a:buFont typeface="+mj-lt"/>
              <a:buAutoNum type="arabicPeriod"/>
            </a:pPr>
            <a:r>
              <a:rPr lang="en-US" dirty="0"/>
              <a:t>Explain what prompts signal a task needs to be done</a:t>
            </a:r>
          </a:p>
          <a:p>
            <a:pPr>
              <a:buFont typeface="+mj-lt"/>
              <a:buAutoNum type="arabicPeriod"/>
            </a:pPr>
            <a:r>
              <a:rPr lang="en-US" dirty="0"/>
              <a:t>Outline procedures </a:t>
            </a:r>
          </a:p>
          <a:p>
            <a:pPr marL="785372" lvl="1" indent="-302066">
              <a:buFont typeface="+mj-lt"/>
              <a:buAutoNum type="arabicPeriod"/>
            </a:pPr>
            <a:r>
              <a:rPr lang="en-US" dirty="0"/>
              <a:t>Detail correct steps to follow</a:t>
            </a:r>
          </a:p>
          <a:p>
            <a:pPr>
              <a:buFont typeface="+mj-lt"/>
              <a:buAutoNum type="arabicPeriod"/>
            </a:pPr>
            <a:r>
              <a:rPr lang="en-US" dirty="0"/>
              <a:t>Share special instructions </a:t>
            </a:r>
          </a:p>
          <a:p>
            <a:pPr marL="785372" lvl="1" indent="-302066">
              <a:buFont typeface="+mj-lt"/>
              <a:buAutoNum type="arabicPeriod"/>
            </a:pPr>
            <a:r>
              <a:rPr lang="en-US" dirty="0"/>
              <a:t>Highlight tips for success</a:t>
            </a:r>
          </a:p>
          <a:p>
            <a:pPr marL="785372" lvl="1" indent="-302066">
              <a:buFont typeface="+mj-lt"/>
              <a:buAutoNum type="arabicPeriod"/>
            </a:pPr>
            <a:r>
              <a:rPr lang="en-US" dirty="0"/>
              <a:t>Warn about potential pitfalls</a:t>
            </a:r>
          </a:p>
          <a:p>
            <a:pPr>
              <a:buFont typeface="+mj-lt"/>
              <a:buAutoNum type="arabicPeriod"/>
            </a:pPr>
            <a:r>
              <a:rPr lang="en-US" dirty="0"/>
              <a:t>Emphasize safety </a:t>
            </a:r>
          </a:p>
          <a:p>
            <a:pPr marL="785372" lvl="1" indent="-302066">
              <a:buFont typeface="+mj-lt"/>
              <a:buAutoNum type="arabicPeriod"/>
            </a:pPr>
            <a:r>
              <a:rPr lang="en-US" dirty="0"/>
              <a:t>Provide relevant safety information and precautions</a:t>
            </a:r>
          </a:p>
          <a:p>
            <a:pPr>
              <a:buFont typeface="+mj-lt"/>
              <a:buAutoNum type="arabicPeriod"/>
            </a:pPr>
            <a:r>
              <a:rPr lang="en-US" dirty="0"/>
              <a:t>Define success criteria </a:t>
            </a:r>
          </a:p>
          <a:p>
            <a:pPr marL="785372" lvl="1" indent="-302066">
              <a:buFont typeface="+mj-lt"/>
              <a:buAutoNum type="arabicPeriod"/>
            </a:pPr>
            <a:r>
              <a:rPr lang="en-US" dirty="0"/>
              <a:t>Explain what students need to know or do to be successful</a:t>
            </a:r>
          </a:p>
          <a:p>
            <a:pPr>
              <a:buFont typeface="+mj-lt"/>
              <a:buAutoNum type="arabicPeriod"/>
            </a:pPr>
            <a:r>
              <a:rPr lang="en-US" dirty="0"/>
              <a:t>Demonstrate the task </a:t>
            </a:r>
          </a:p>
          <a:p>
            <a:pPr marL="785372" lvl="1" indent="-302066">
              <a:buFont typeface="+mj-lt"/>
              <a:buAutoNum type="arabicPeriod"/>
            </a:pPr>
            <a:r>
              <a:rPr lang="en-US" dirty="0"/>
              <a:t>Show students exactly what they'll do</a:t>
            </a:r>
          </a:p>
          <a:p>
            <a:pPr marL="785372" lvl="1" indent="-302066">
              <a:buFont typeface="+mj-lt"/>
              <a:buAutoNum type="arabicPeriod"/>
            </a:pPr>
            <a:r>
              <a:rPr lang="en-US" dirty="0"/>
              <a:t>Illustrate the expected level of performance</a:t>
            </a:r>
          </a:p>
          <a:p>
            <a:endParaRPr lang="en-US" dirty="0"/>
          </a:p>
          <a:p>
            <a:r>
              <a:rPr lang="en-US" dirty="0"/>
              <a:t>Remember: Effective learning guidance bridges the gap between content delivery and practice, setting students up for success in applying their new knowledge or skills.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9813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9182" y="3553778"/>
            <a:ext cx="6805602" cy="5583544"/>
          </a:xfrm>
        </p:spPr>
        <p:txBody>
          <a:bodyPr/>
          <a:lstStyle/>
          <a:p>
            <a:r>
              <a:rPr lang="en-US" dirty="0"/>
              <a:t>Event 6: Provide Opportunity for Practice</a:t>
            </a:r>
          </a:p>
          <a:p>
            <a:r>
              <a:rPr lang="en-US" dirty="0"/>
              <a:t>Purpose:</a:t>
            </a:r>
          </a:p>
          <a:p>
            <a:pPr>
              <a:buFont typeface="Arial" panose="020B0604020202020204" pitchFamily="34" charset="0"/>
              <a:buChar char="•"/>
            </a:pPr>
            <a:r>
              <a:rPr lang="en-US" dirty="0"/>
              <a:t>Allow participants to apply new skills and knowledge</a:t>
            </a:r>
          </a:p>
          <a:p>
            <a:pPr>
              <a:buFont typeface="Arial" panose="020B0604020202020204" pitchFamily="34" charset="0"/>
              <a:buChar char="•"/>
            </a:pPr>
            <a:r>
              <a:rPr lang="en-US" dirty="0"/>
              <a:t>Ensure practice aligns with real-world application and assessment</a:t>
            </a:r>
          </a:p>
          <a:p>
            <a:r>
              <a:rPr lang="en-US" dirty="0"/>
              <a:t>Key Actions:</a:t>
            </a:r>
          </a:p>
          <a:p>
            <a:pPr>
              <a:buFont typeface="+mj-lt"/>
              <a:buAutoNum type="arabicPeriod"/>
            </a:pPr>
            <a:r>
              <a:rPr lang="en-US" dirty="0"/>
              <a:t>Facilitate practice sessions </a:t>
            </a:r>
          </a:p>
          <a:p>
            <a:pPr marL="785372" lvl="1" indent="-302066">
              <a:buFont typeface="+mj-lt"/>
              <a:buAutoNum type="arabicPeriod"/>
            </a:pPr>
            <a:r>
              <a:rPr lang="en-US" dirty="0"/>
              <a:t>Ensure each student gets a chance to participate</a:t>
            </a:r>
          </a:p>
          <a:p>
            <a:pPr marL="785372" lvl="1" indent="-302066">
              <a:buFont typeface="+mj-lt"/>
              <a:buAutoNum type="arabicPeriod"/>
            </a:pPr>
            <a:r>
              <a:rPr lang="en-US" dirty="0"/>
              <a:t>Create a safe environment for practice</a:t>
            </a:r>
          </a:p>
          <a:p>
            <a:pPr marL="785372" lvl="1" indent="-302066">
              <a:buFont typeface="+mj-lt"/>
              <a:buAutoNum type="arabicPeriod"/>
            </a:pPr>
            <a:r>
              <a:rPr lang="en-US" dirty="0"/>
              <a:t>Make practice resemble real-world scenarios</a:t>
            </a:r>
          </a:p>
          <a:p>
            <a:pPr>
              <a:buFont typeface="+mj-lt"/>
              <a:buAutoNum type="arabicPeriod"/>
            </a:pPr>
            <a:r>
              <a:rPr lang="en-US" dirty="0"/>
              <a:t>Incorporate review questions </a:t>
            </a:r>
          </a:p>
          <a:p>
            <a:pPr marL="785372" lvl="1" indent="-302066">
              <a:buFont typeface="+mj-lt"/>
              <a:buAutoNum type="arabicPeriod"/>
            </a:pPr>
            <a:r>
              <a:rPr lang="en-US" dirty="0"/>
              <a:t>Use end-of-lesson questions from course materials</a:t>
            </a:r>
          </a:p>
          <a:p>
            <a:pPr marL="785372" lvl="1" indent="-302066">
              <a:buFont typeface="+mj-lt"/>
              <a:buAutoNum type="arabicPeriod"/>
            </a:pPr>
            <a:r>
              <a:rPr lang="en-US" dirty="0"/>
              <a:t>Example transition: "Now let's put this knowledge into action."</a:t>
            </a:r>
          </a:p>
          <a:p>
            <a:pPr>
              <a:buFont typeface="+mj-lt"/>
              <a:buAutoNum type="arabicPeriod"/>
            </a:pPr>
            <a:r>
              <a:rPr lang="en-US" dirty="0"/>
              <a:t>Provide learning guidance as needed </a:t>
            </a:r>
          </a:p>
          <a:p>
            <a:pPr marL="785372" lvl="1" indent="-302066">
              <a:buFont typeface="+mj-lt"/>
              <a:buAutoNum type="arabicPeriod"/>
            </a:pPr>
            <a:r>
              <a:rPr lang="en-US" dirty="0"/>
              <a:t>Offer support and feedback during practice</a:t>
            </a:r>
          </a:p>
          <a:p>
            <a:pPr>
              <a:buFont typeface="+mj-lt"/>
              <a:buAutoNum type="arabicPeriod"/>
            </a:pPr>
            <a:r>
              <a:rPr lang="en-US" dirty="0"/>
              <a:t>Conduct topic summaries </a:t>
            </a:r>
          </a:p>
          <a:p>
            <a:pPr marL="785372" lvl="1" indent="-302066">
              <a:buFont typeface="+mj-lt"/>
              <a:buAutoNum type="arabicPeriod"/>
            </a:pPr>
            <a:r>
              <a:rPr lang="en-US" dirty="0"/>
              <a:t>Help participants see the logical development of the lesson</a:t>
            </a:r>
          </a:p>
          <a:p>
            <a:pPr marL="785372" lvl="1" indent="-302066">
              <a:buFont typeface="+mj-lt"/>
              <a:buAutoNum type="arabicPeriod"/>
            </a:pPr>
            <a:r>
              <a:rPr lang="en-US" dirty="0"/>
              <a:t>Engage students in summarizing key points</a:t>
            </a:r>
          </a:p>
          <a:p>
            <a:pPr marL="785372" lvl="1" indent="-302066">
              <a:buFont typeface="+mj-lt"/>
              <a:buAutoNum type="arabicPeriod"/>
            </a:pPr>
            <a:r>
              <a:rPr lang="en-US" dirty="0"/>
              <a:t>Touch on all major components, including goals and objectives</a:t>
            </a:r>
          </a:p>
          <a:p>
            <a:pPr>
              <a:buFont typeface="+mj-lt"/>
              <a:buAutoNum type="arabicPeriod"/>
            </a:pPr>
            <a:r>
              <a:rPr lang="en-US" dirty="0"/>
              <a:t>Check for understanding </a:t>
            </a:r>
          </a:p>
          <a:p>
            <a:pPr marL="785372" lvl="1" indent="-302066">
              <a:buFont typeface="+mj-lt"/>
              <a:buAutoNum type="arabicPeriod"/>
            </a:pPr>
            <a:r>
              <a:rPr lang="en-US" dirty="0"/>
              <a:t>Use various questioning techniques</a:t>
            </a:r>
          </a:p>
          <a:p>
            <a:pPr marL="785372" lvl="1" indent="-302066">
              <a:buFont typeface="+mj-lt"/>
              <a:buAutoNum type="arabicPeriod"/>
            </a:pPr>
            <a:r>
              <a:rPr lang="en-US" dirty="0"/>
              <a:t>Employ tests, quizzes, or final demonstrations</a:t>
            </a:r>
          </a:p>
          <a:p>
            <a:pPr marL="785372" lvl="1" indent="-302066">
              <a:buFont typeface="+mj-lt"/>
              <a:buAutoNum type="arabicPeriod"/>
            </a:pPr>
            <a:r>
              <a:rPr lang="en-US" dirty="0"/>
              <a:t>Ensure alignment with stated lesson objectives</a:t>
            </a:r>
          </a:p>
          <a:p>
            <a:r>
              <a:rPr lang="en-US" dirty="0"/>
              <a:t>Tips:</a:t>
            </a:r>
          </a:p>
          <a:p>
            <a:pPr>
              <a:buFont typeface="Arial" panose="020B0604020202020204" pitchFamily="34" charset="0"/>
              <a:buChar char="•"/>
            </a:pPr>
            <a:r>
              <a:rPr lang="en-US" dirty="0"/>
              <a:t>Make practice resemble the final assessment</a:t>
            </a:r>
          </a:p>
          <a:p>
            <a:pPr>
              <a:buFont typeface="Arial" panose="020B0604020202020204" pitchFamily="34" charset="0"/>
              <a:buChar char="•"/>
            </a:pPr>
            <a:r>
              <a:rPr lang="en-US" dirty="0"/>
              <a:t>Use summaries to reinforce learning and identify areas needing clarification</a:t>
            </a:r>
          </a:p>
          <a:p>
            <a:pPr>
              <a:buFont typeface="Arial" panose="020B0604020202020204" pitchFamily="34" charset="0"/>
              <a:buChar char="•"/>
            </a:pPr>
            <a:r>
              <a:rPr lang="en-US" dirty="0"/>
              <a:t>Adjust instruction based on practice performance and feedback</a:t>
            </a:r>
          </a:p>
          <a:p>
            <a:r>
              <a:rPr lang="en-US" dirty="0"/>
              <a:t>Remember: Effective practice bridges the gap between theory and application, reinforcing learning and preparing students for real-world scenarios.</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589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Take class notes just as you would if you were sitting in a classroom.  In other words,  treat it as much as possible as if you were in class with the instructor in front and surrounded by other classmates. </a:t>
            </a:r>
          </a:p>
          <a:p>
            <a:endParaRPr lang="en-US" dirty="0"/>
          </a:p>
          <a:p>
            <a:r>
              <a:rPr lang="en-US" dirty="0"/>
              <a:t>Please keep your cameras on, but your microphones muted unless you want to ask a question or respond to a question. </a:t>
            </a:r>
          </a:p>
          <a:p>
            <a:endParaRPr lang="en-US" dirty="0"/>
          </a:p>
          <a:p>
            <a:r>
              <a:rPr lang="en-US" dirty="0"/>
              <a:t>If you have a question, click on the raised hand icon on the bottom of your screen to ask a question. That will move you to the front screen and one of the other instructors will let the one speaking know you have a question.</a:t>
            </a:r>
          </a:p>
          <a:p>
            <a:endParaRPr lang="en-US" dirty="0"/>
          </a:p>
          <a:p>
            <a:r>
              <a:rPr lang="en-US" dirty="0"/>
              <a:t>If we lose connection, just stay with the session and we’ll reestablish within minutes. If you lose connection, just come right back in when you can.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9553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Throughout lessons, offer both motivational and developmental feedback:</a:t>
            </a:r>
          </a:p>
          <a:p>
            <a:endParaRPr lang="en-US" sz="400" dirty="0"/>
          </a:p>
          <a:p>
            <a:r>
              <a:rPr lang="en-US" dirty="0"/>
              <a:t>Developmental feedback vis-à-vis motivational feedback:</a:t>
            </a:r>
          </a:p>
          <a:p>
            <a:r>
              <a:rPr lang="en-US" dirty="0"/>
              <a:t>Developmental feedback differs from motivational feedback in that it focuses on specific areas of improvement rather than general encouragement. When used effectively, it can significantly enhance learning outcomes and personal growth.</a:t>
            </a:r>
          </a:p>
          <a:p>
            <a:endParaRPr lang="en-US" sz="600" dirty="0"/>
          </a:p>
          <a:p>
            <a:pPr>
              <a:buFont typeface="+mj-lt"/>
              <a:buAutoNum type="arabicPeriod"/>
            </a:pPr>
            <a:r>
              <a:rPr lang="en-US" dirty="0"/>
              <a:t>Timely, objective, specific, and non-punishing</a:t>
            </a:r>
          </a:p>
          <a:p>
            <a:pPr>
              <a:buFont typeface="+mj-lt"/>
              <a:buAutoNum type="arabicPeriod"/>
            </a:pPr>
            <a:r>
              <a:rPr lang="en-US" dirty="0"/>
              <a:t>Focus on performance, not personal attributes</a:t>
            </a:r>
          </a:p>
          <a:p>
            <a:pPr>
              <a:buFont typeface="+mj-lt"/>
              <a:buAutoNum type="arabicPeriod"/>
            </a:pPr>
            <a:r>
              <a:rPr lang="en-US" dirty="0"/>
              <a:t>Avoid negative feedback (silence or criticism)</a:t>
            </a:r>
          </a:p>
          <a:p>
            <a:endParaRPr lang="en-US" sz="600" dirty="0"/>
          </a:p>
          <a:p>
            <a:r>
              <a:rPr lang="en-US" dirty="0"/>
              <a:t>Types of Positive Feedback:</a:t>
            </a:r>
          </a:p>
          <a:p>
            <a:pPr>
              <a:buFont typeface="Arial" panose="020B0604020202020204" pitchFamily="34" charset="0"/>
              <a:buChar char="•"/>
            </a:pPr>
            <a:r>
              <a:rPr lang="en-US" dirty="0"/>
              <a:t>Advice: Identifies desirable behaviors and how to incorporate them</a:t>
            </a:r>
          </a:p>
          <a:p>
            <a:pPr>
              <a:buFont typeface="Arial" panose="020B0604020202020204" pitchFamily="34" charset="0"/>
              <a:buChar char="•"/>
            </a:pPr>
            <a:r>
              <a:rPr lang="en-US" dirty="0"/>
              <a:t>Reinforcement: Recognizes meeting or exceeding standards</a:t>
            </a:r>
          </a:p>
          <a:p>
            <a:endParaRPr lang="en-US" sz="600" dirty="0"/>
          </a:p>
          <a:p>
            <a:r>
              <a:rPr lang="en-US" dirty="0"/>
              <a:t>Benefits of Positive Feedback:</a:t>
            </a:r>
          </a:p>
          <a:p>
            <a:pPr>
              <a:buFont typeface="Arial" panose="020B0604020202020204" pitchFamily="34" charset="0"/>
              <a:buChar char="•"/>
            </a:pPr>
            <a:r>
              <a:rPr lang="en-US" dirty="0"/>
              <a:t>Improves confidence and performance</a:t>
            </a:r>
          </a:p>
          <a:p>
            <a:pPr>
              <a:buFont typeface="Arial" panose="020B0604020202020204" pitchFamily="34" charset="0"/>
              <a:buChar char="•"/>
            </a:pPr>
            <a:r>
              <a:rPr lang="en-US" dirty="0"/>
              <a:t>Removes barriers</a:t>
            </a:r>
          </a:p>
          <a:p>
            <a:pPr>
              <a:buFont typeface="Arial" panose="020B0604020202020204" pitchFamily="34" charset="0"/>
              <a:buChar char="•"/>
            </a:pPr>
            <a:r>
              <a:rPr lang="en-US" dirty="0"/>
              <a:t>Increases motivation</a:t>
            </a:r>
          </a:p>
          <a:p>
            <a:endParaRPr lang="en-US" sz="700" dirty="0"/>
          </a:p>
          <a:p>
            <a:r>
              <a:rPr lang="en-US" dirty="0"/>
              <a:t>Negative Feedback (to be avoided):</a:t>
            </a:r>
          </a:p>
          <a:p>
            <a:pPr>
              <a:buFont typeface="Arial" panose="020B0604020202020204" pitchFamily="34" charset="0"/>
              <a:buChar char="•"/>
            </a:pPr>
            <a:r>
              <a:rPr lang="en-US" dirty="0"/>
              <a:t>Silence: Maintains status quo, decreases confidence</a:t>
            </a:r>
          </a:p>
          <a:p>
            <a:pPr>
              <a:buFont typeface="Arial" panose="020B0604020202020204" pitchFamily="34" charset="0"/>
              <a:buChar char="•"/>
            </a:pPr>
            <a:r>
              <a:rPr lang="en-US" dirty="0"/>
              <a:t>Criticism: Identifies undesirable behaviors, generates excuses</a:t>
            </a:r>
          </a:p>
          <a:p>
            <a:endParaRPr lang="en-US" sz="700" dirty="0"/>
          </a:p>
          <a:p>
            <a:r>
              <a:rPr lang="en-US" dirty="0"/>
              <a:t>Key points:</a:t>
            </a:r>
          </a:p>
          <a:p>
            <a:pPr>
              <a:buFont typeface="Arial" panose="020B0604020202020204" pitchFamily="34" charset="0"/>
              <a:buChar char="•"/>
            </a:pPr>
            <a:r>
              <a:rPr lang="en-US" dirty="0"/>
              <a:t>Allow opportunities for questions during/after lectures</a:t>
            </a:r>
          </a:p>
          <a:p>
            <a:pPr>
              <a:buFont typeface="Arial" panose="020B0604020202020204" pitchFamily="34" charset="0"/>
              <a:buChar char="•"/>
            </a:pPr>
            <a:r>
              <a:rPr lang="en-US" dirty="0"/>
              <a:t>Address areas needing improvement when necessary</a:t>
            </a:r>
          </a:p>
          <a:p>
            <a:pPr>
              <a:buFont typeface="Arial" panose="020B0604020202020204" pitchFamily="34" charset="0"/>
              <a:buChar char="•"/>
            </a:pPr>
            <a:r>
              <a:rPr lang="en-US" dirty="0"/>
              <a:t>Feedback is crucial for assessing student progress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69344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Testing and Assessment</a:t>
            </a:r>
          </a:p>
          <a:p>
            <a:endParaRPr lang="en-US" dirty="0"/>
          </a:p>
          <a:p>
            <a:r>
              <a:rPr lang="en-US" dirty="0"/>
              <a:t>Purpose:</a:t>
            </a:r>
          </a:p>
          <a:p>
            <a:pPr>
              <a:buFont typeface="Arial" panose="020B0604020202020204" pitchFamily="34" charset="0"/>
              <a:buChar char="•"/>
            </a:pPr>
            <a:r>
              <a:rPr lang="en-US" dirty="0"/>
              <a:t>Evaluate student learning of concepts and skills</a:t>
            </a:r>
          </a:p>
          <a:p>
            <a:pPr>
              <a:buFont typeface="Arial" panose="020B0604020202020204" pitchFamily="34" charset="0"/>
              <a:buChar char="•"/>
            </a:pPr>
            <a:r>
              <a:rPr lang="en-US" dirty="0"/>
              <a:t>Determine if lesson objectives were met</a:t>
            </a:r>
          </a:p>
          <a:p>
            <a:pPr>
              <a:buFont typeface="Arial" panose="020B0604020202020204" pitchFamily="34" charset="0"/>
              <a:buChar char="•"/>
            </a:pPr>
            <a:r>
              <a:rPr lang="en-US" dirty="0"/>
              <a:t>Often includes pass/fail criteria</a:t>
            </a:r>
          </a:p>
          <a:p>
            <a:endParaRPr lang="en-US" dirty="0"/>
          </a:p>
          <a:p>
            <a:r>
              <a:rPr lang="en-US" dirty="0"/>
              <a:t>Types:</a:t>
            </a:r>
          </a:p>
          <a:p>
            <a:pPr>
              <a:buFont typeface="+mj-lt"/>
              <a:buAutoNum type="arabicPeriod"/>
            </a:pPr>
            <a:r>
              <a:rPr lang="en-US" dirty="0"/>
              <a:t>Written tests: For memorized material</a:t>
            </a:r>
          </a:p>
          <a:p>
            <a:pPr>
              <a:buFont typeface="+mj-lt"/>
              <a:buAutoNum type="arabicPeriod"/>
            </a:pPr>
            <a:r>
              <a:rPr lang="en-US" dirty="0"/>
              <a:t>Performance tests: For practical skills, should mimic real-world scenarios</a:t>
            </a:r>
          </a:p>
          <a:p>
            <a:endParaRPr lang="en-US" dirty="0"/>
          </a:p>
          <a:p>
            <a:r>
              <a:rPr lang="en-US" dirty="0"/>
              <a:t>Key points:</a:t>
            </a:r>
          </a:p>
          <a:p>
            <a:pPr>
              <a:buFont typeface="Arial" panose="020B0604020202020204" pitchFamily="34" charset="0"/>
              <a:buChar char="•"/>
            </a:pPr>
            <a:r>
              <a:rPr lang="en-US" dirty="0"/>
              <a:t>Assessment conditions should match those stated in the lesson objectives</a:t>
            </a:r>
          </a:p>
          <a:p>
            <a:pPr>
              <a:buFont typeface="Arial" panose="020B0604020202020204" pitchFamily="34" charset="0"/>
              <a:buChar char="•"/>
            </a:pPr>
            <a:r>
              <a:rPr lang="en-US" dirty="0"/>
              <a:t>Use various techniques: questioning, quizzes, demonstrations</a:t>
            </a:r>
          </a:p>
          <a:p>
            <a:pPr>
              <a:buFont typeface="Arial" panose="020B0604020202020204" pitchFamily="34" charset="0"/>
              <a:buChar char="•"/>
            </a:pPr>
            <a:r>
              <a:rPr lang="en-US" dirty="0"/>
              <a:t>Tests should reflect practiced material</a:t>
            </a:r>
          </a:p>
          <a:p>
            <a:endParaRPr lang="en-US" dirty="0"/>
          </a:p>
          <a:p>
            <a:r>
              <a:rPr lang="en-US" dirty="0"/>
              <a:t>Post-test actions:</a:t>
            </a:r>
          </a:p>
          <a:p>
            <a:pPr>
              <a:buFont typeface="Arial" panose="020B0604020202020204" pitchFamily="34" charset="0"/>
              <a:buChar char="•"/>
            </a:pPr>
            <a:r>
              <a:rPr lang="en-US" dirty="0"/>
              <a:t>Review incorrect answers to gauge test accuracy/difficulty</a:t>
            </a:r>
          </a:p>
          <a:p>
            <a:pPr>
              <a:buFont typeface="Arial" panose="020B0604020202020204" pitchFamily="34" charset="0"/>
              <a:buChar char="•"/>
            </a:pPr>
            <a:r>
              <a:rPr lang="en-US" dirty="0"/>
              <a:t>Analyze results to improve instruction</a:t>
            </a:r>
          </a:p>
          <a:p>
            <a:endParaRPr lang="en-US" dirty="0"/>
          </a:p>
          <a:p>
            <a:r>
              <a:rPr lang="en-US" dirty="0"/>
              <a:t>Benefits:</a:t>
            </a:r>
          </a:p>
          <a:p>
            <a:pPr>
              <a:buFont typeface="Arial" panose="020B0604020202020204" pitchFamily="34" charset="0"/>
              <a:buChar char="•"/>
            </a:pPr>
            <a:r>
              <a:rPr lang="en-US" dirty="0"/>
              <a:t>Assesses student retention</a:t>
            </a:r>
          </a:p>
          <a:p>
            <a:pPr>
              <a:buFont typeface="Arial" panose="020B0604020202020204" pitchFamily="34" charset="0"/>
              <a:buChar char="•"/>
            </a:pPr>
            <a:r>
              <a:rPr lang="en-US" dirty="0"/>
              <a:t>Identifies areas for improvement in teaching methods</a:t>
            </a:r>
          </a:p>
          <a:p>
            <a:endParaRPr lang="en-US" dirty="0"/>
          </a:p>
          <a:p>
            <a:r>
              <a:rPr lang="en-US" dirty="0"/>
              <a:t>Remember: Testing not only evaluates students but also provides feedback on instructional effectiveness. Adjust your approach based on test results to enhance future lessons.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3480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Enhancing Retention</a:t>
            </a:r>
          </a:p>
          <a:p>
            <a:r>
              <a:rPr lang="en-US" dirty="0"/>
              <a:t>Key strategies:</a:t>
            </a:r>
          </a:p>
          <a:p>
            <a:endParaRPr lang="en-US" dirty="0"/>
          </a:p>
          <a:p>
            <a:pPr>
              <a:buFont typeface="+mj-lt"/>
              <a:buAutoNum type="arabicPeriod"/>
            </a:pPr>
            <a:r>
              <a:rPr lang="en-US" dirty="0"/>
              <a:t>Reinforce value: </a:t>
            </a:r>
          </a:p>
          <a:p>
            <a:pPr marL="785372" lvl="1" indent="-302066">
              <a:buFont typeface="+mj-lt"/>
              <a:buAutoNum type="arabicPeriod"/>
            </a:pPr>
            <a:r>
              <a:rPr lang="en-US" dirty="0"/>
              <a:t>Reiterate the importance of learned material</a:t>
            </a:r>
          </a:p>
          <a:p>
            <a:pPr marL="785372" lvl="1" indent="-302066">
              <a:buFont typeface="+mj-lt"/>
              <a:buAutoNum type="arabicPeriod"/>
            </a:pPr>
            <a:r>
              <a:rPr lang="en-US" dirty="0"/>
              <a:t>Connect content to real-world applications</a:t>
            </a:r>
          </a:p>
          <a:p>
            <a:pPr>
              <a:buFont typeface="+mj-lt"/>
              <a:buAutoNum type="arabicPeriod"/>
            </a:pPr>
            <a:r>
              <a:rPr lang="en-US" dirty="0"/>
              <a:t>Apply new learning: </a:t>
            </a:r>
          </a:p>
          <a:p>
            <a:pPr marL="785372" lvl="1" indent="-302066">
              <a:buFont typeface="+mj-lt"/>
              <a:buAutoNum type="arabicPeriod"/>
            </a:pPr>
            <a:r>
              <a:rPr lang="en-US" dirty="0"/>
              <a:t>Provide opportunities for students to use new skills</a:t>
            </a:r>
          </a:p>
          <a:p>
            <a:pPr marL="785372" lvl="1" indent="-302066">
              <a:buFont typeface="+mj-lt"/>
              <a:buAutoNum type="arabicPeriod"/>
            </a:pPr>
            <a:r>
              <a:rPr lang="en-US" dirty="0"/>
              <a:t>Encourage practical implementation of concepts</a:t>
            </a:r>
          </a:p>
          <a:p>
            <a:pPr>
              <a:buFont typeface="+mj-lt"/>
              <a:buAutoNum type="arabicPeriod"/>
            </a:pPr>
            <a:r>
              <a:rPr lang="en-US" dirty="0"/>
              <a:t>Bridge to future learning: </a:t>
            </a:r>
          </a:p>
          <a:p>
            <a:pPr marL="785372" lvl="1" indent="-302066">
              <a:buFont typeface="+mj-lt"/>
              <a:buAutoNum type="arabicPeriod"/>
            </a:pPr>
            <a:r>
              <a:rPr lang="en-US" dirty="0"/>
              <a:t>Introduce upcoming modules or training events</a:t>
            </a:r>
          </a:p>
          <a:p>
            <a:pPr marL="785372" lvl="1" indent="-302066">
              <a:buFont typeface="+mj-lt"/>
              <a:buAutoNum type="arabicPeriod"/>
            </a:pPr>
            <a:r>
              <a:rPr lang="en-US" dirty="0"/>
              <a:t>Show how current material connects to future topics</a:t>
            </a:r>
          </a:p>
          <a:p>
            <a:endParaRPr lang="en-US" dirty="0"/>
          </a:p>
          <a:p>
            <a:r>
              <a:rPr lang="en-US" dirty="0"/>
              <a:t>Additional points:</a:t>
            </a:r>
          </a:p>
          <a:p>
            <a:pPr>
              <a:buFont typeface="Arial" panose="020B0604020202020204" pitchFamily="34" charset="0"/>
              <a:buChar char="•"/>
            </a:pPr>
            <a:r>
              <a:rPr lang="en-US" dirty="0"/>
              <a:t>Support knowledge transfer to long-term memory</a:t>
            </a:r>
          </a:p>
          <a:p>
            <a:pPr>
              <a:buFont typeface="Arial" panose="020B0604020202020204" pitchFamily="34" charset="0"/>
              <a:buChar char="•"/>
            </a:pPr>
            <a:r>
              <a:rPr lang="en-US" dirty="0"/>
              <a:t>Relate new skills to broader context</a:t>
            </a:r>
          </a:p>
          <a:p>
            <a:pPr>
              <a:buFont typeface="Arial" panose="020B0604020202020204" pitchFamily="34" charset="0"/>
              <a:buChar char="•"/>
            </a:pPr>
            <a:r>
              <a:rPr lang="en-US" dirty="0"/>
              <a:t>Allow final review and discussion</a:t>
            </a:r>
          </a:p>
          <a:p>
            <a:endParaRPr lang="en-US" dirty="0"/>
          </a:p>
          <a:p>
            <a:r>
              <a:rPr lang="en-US" dirty="0"/>
              <a:t>Lesson plan notes:</a:t>
            </a:r>
          </a:p>
          <a:p>
            <a:pPr>
              <a:buFont typeface="Arial" panose="020B0604020202020204" pitchFamily="34" charset="0"/>
              <a:buChar char="•"/>
            </a:pPr>
            <a:r>
              <a:rPr lang="en-US" dirty="0"/>
              <a:t>Living documents adaptable to each session</a:t>
            </a:r>
          </a:p>
          <a:p>
            <a:pPr>
              <a:buFont typeface="Arial" panose="020B0604020202020204" pitchFamily="34" charset="0"/>
              <a:buChar char="•"/>
            </a:pPr>
            <a:r>
              <a:rPr lang="en-US" dirty="0"/>
              <a:t>Not all nine events necessary for every lesson</a:t>
            </a:r>
          </a:p>
          <a:p>
            <a:pPr>
              <a:buFont typeface="Arial" panose="020B0604020202020204" pitchFamily="34" charset="0"/>
              <a:buChar char="•"/>
            </a:pPr>
            <a:r>
              <a:rPr lang="en-US" dirty="0"/>
              <a:t>Crucial for maintaining timing and focus</a:t>
            </a:r>
          </a:p>
          <a:p>
            <a:endParaRPr lang="en-US" dirty="0"/>
          </a:p>
          <a:p>
            <a:r>
              <a:rPr lang="en-US" dirty="0"/>
              <a:t>Remember:</a:t>
            </a:r>
          </a:p>
          <a:p>
            <a:pPr>
              <a:buFont typeface="Arial" panose="020B0604020202020204" pitchFamily="34" charset="0"/>
              <a:buChar char="•"/>
            </a:pPr>
            <a:r>
              <a:rPr lang="en-US" dirty="0"/>
              <a:t>Instructor enthusiasm often translates to student engagement</a:t>
            </a:r>
          </a:p>
          <a:p>
            <a:pPr>
              <a:buFont typeface="Arial" panose="020B0604020202020204" pitchFamily="34" charset="0"/>
              <a:buChar char="•"/>
            </a:pPr>
            <a:r>
              <a:rPr lang="en-US" dirty="0"/>
              <a:t>Tailor retention strategies to your specific course content</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7716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Lesson Plans: Key Points</a:t>
            </a:r>
          </a:p>
          <a:p>
            <a:endParaRPr lang="en-US" dirty="0"/>
          </a:p>
          <a:p>
            <a:pPr>
              <a:buFont typeface="+mj-lt"/>
              <a:buAutoNum type="arabicPeriod"/>
            </a:pPr>
            <a:r>
              <a:rPr lang="en-US" dirty="0"/>
              <a:t>Living documents: </a:t>
            </a:r>
          </a:p>
          <a:p>
            <a:pPr marL="785372" lvl="1" indent="-302066">
              <a:buFont typeface="+mj-lt"/>
              <a:buAutoNum type="arabicPeriod"/>
            </a:pPr>
            <a:r>
              <a:rPr lang="en-US" dirty="0"/>
              <a:t>Adaptable to each session</a:t>
            </a:r>
          </a:p>
          <a:p>
            <a:pPr marL="785372" lvl="1" indent="-302066">
              <a:buFont typeface="+mj-lt"/>
              <a:buAutoNum type="arabicPeriod"/>
            </a:pPr>
            <a:r>
              <a:rPr lang="en-US" dirty="0"/>
              <a:t>Allow for consistent teaching across multiple deliveries</a:t>
            </a:r>
          </a:p>
          <a:p>
            <a:pPr>
              <a:buFont typeface="+mj-lt"/>
              <a:buAutoNum type="arabicPeriod"/>
            </a:pPr>
            <a:r>
              <a:rPr lang="en-US" dirty="0"/>
              <a:t>Flexible structure: </a:t>
            </a:r>
          </a:p>
          <a:p>
            <a:pPr marL="785372" lvl="1" indent="-302066">
              <a:buFont typeface="+mj-lt"/>
              <a:buAutoNum type="arabicPeriod"/>
            </a:pPr>
            <a:r>
              <a:rPr lang="en-US" dirty="0"/>
              <a:t>Not all nine instructional events are required for every lesson</a:t>
            </a:r>
          </a:p>
          <a:p>
            <a:pPr marL="785372" lvl="1" indent="-302066">
              <a:buFont typeface="+mj-lt"/>
              <a:buAutoNum type="arabicPeriod"/>
            </a:pPr>
            <a:r>
              <a:rPr lang="en-US" dirty="0"/>
              <a:t>Tailor to specific content and learning objectives</a:t>
            </a:r>
          </a:p>
          <a:p>
            <a:pPr>
              <a:buFont typeface="+mj-lt"/>
              <a:buAutoNum type="arabicPeriod"/>
            </a:pPr>
            <a:r>
              <a:rPr lang="en-US" dirty="0"/>
              <a:t>Essential benefits: </a:t>
            </a:r>
          </a:p>
          <a:p>
            <a:pPr marL="785372" lvl="1" indent="-302066">
              <a:buFont typeface="+mj-lt"/>
              <a:buAutoNum type="arabicPeriod"/>
            </a:pPr>
            <a:r>
              <a:rPr lang="en-US" dirty="0"/>
              <a:t>Keeps instruction on time</a:t>
            </a:r>
          </a:p>
          <a:p>
            <a:pPr marL="785372" lvl="1" indent="-302066">
              <a:buFont typeface="+mj-lt"/>
              <a:buAutoNum type="arabicPeriod"/>
            </a:pPr>
            <a:r>
              <a:rPr lang="en-US" dirty="0"/>
              <a:t>Maintains focus on target content</a:t>
            </a:r>
          </a:p>
          <a:p>
            <a:pPr marL="785372" lvl="1" indent="-302066">
              <a:buFont typeface="+mj-lt"/>
              <a:buAutoNum type="arabicPeriod"/>
            </a:pPr>
            <a:r>
              <a:rPr lang="en-US" dirty="0"/>
              <a:t>Ensures relevant topics are covered</a:t>
            </a:r>
          </a:p>
          <a:p>
            <a:pPr>
              <a:buFont typeface="+mj-lt"/>
              <a:buAutoNum type="arabicPeriod"/>
            </a:pPr>
            <a:r>
              <a:rPr lang="en-US" dirty="0"/>
              <a:t>Instructor attitude: </a:t>
            </a:r>
          </a:p>
          <a:p>
            <a:pPr marL="785372" lvl="1" indent="-302066">
              <a:buFont typeface="+mj-lt"/>
              <a:buAutoNum type="arabicPeriod"/>
            </a:pPr>
            <a:r>
              <a:rPr lang="en-US" dirty="0"/>
              <a:t>Enthusiasm is contagious</a:t>
            </a:r>
          </a:p>
          <a:p>
            <a:pPr marL="785372" lvl="1" indent="-302066">
              <a:buFont typeface="+mj-lt"/>
              <a:buAutoNum type="arabicPeriod"/>
            </a:pPr>
            <a:r>
              <a:rPr lang="en-US" dirty="0"/>
              <a:t>When instructors enjoy teaching, students often enjoy learning</a:t>
            </a:r>
          </a:p>
          <a:p>
            <a:pPr marL="785372" lvl="1" indent="-302066">
              <a:buFont typeface="+mj-lt"/>
              <a:buAutoNum type="arabicPeriod"/>
            </a:pPr>
            <a:endParaRPr lang="en-US" dirty="0"/>
          </a:p>
          <a:p>
            <a:r>
              <a:rPr lang="en-US" dirty="0"/>
              <a:t>Remember: While lesson plans provide structure, they should be used as guides rather than rigid scripts. Adapt as needed to meet student needs and enhance engagement.</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8310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7" y="3635511"/>
            <a:ext cx="6604859" cy="5523387"/>
          </a:xfrm>
        </p:spPr>
        <p:txBody>
          <a:bodyPr/>
          <a:lstStyle/>
          <a:p>
            <a:r>
              <a:rPr lang="en-US" dirty="0"/>
              <a:t>Once you’ve designed your lesson plan, it’s essential to incorporate media that aligns with your training objectives. The saying "a picture is worth a thousand words" may be cliché, but it holds true. Various media formats, from computer displays to printed materials, can enhance the learning experience, making it easier for participants to grasp the intended skills or knowledge.</a:t>
            </a:r>
          </a:p>
          <a:p>
            <a:pPr>
              <a:buFont typeface="Arial" panose="020B0604020202020204" pitchFamily="34" charset="0"/>
              <a:buChar char="•"/>
            </a:pPr>
            <a:r>
              <a:rPr lang="en-US" b="1" dirty="0"/>
              <a:t>Handouts and Visuals</a:t>
            </a:r>
            <a:r>
              <a:rPr lang="en-US" dirty="0"/>
              <a:t>: Preparing these beforehand helps you stay on track and provides participants with a written reference. Organizing your materials ensures that the content is relevant and meets the learners' needs.</a:t>
            </a:r>
          </a:p>
          <a:p>
            <a:pPr>
              <a:buFont typeface="Arial" panose="020B0604020202020204" pitchFamily="34" charset="0"/>
              <a:buChar char="•"/>
            </a:pPr>
            <a:r>
              <a:rPr lang="en-US" b="1" dirty="0"/>
              <a:t>Slides</a:t>
            </a:r>
            <a:r>
              <a:rPr lang="en-US" dirty="0"/>
              <a:t>: Create PowerPoint slides, even though they might seem overused. To keep them engaging and effective, follow these guidelines:</a:t>
            </a:r>
          </a:p>
          <a:p>
            <a:pPr marL="785372" lvl="1" indent="-302066">
              <a:buFont typeface="Arial" panose="020B0604020202020204" pitchFamily="34" charset="0"/>
              <a:buChar char="•"/>
            </a:pPr>
            <a:r>
              <a:rPr lang="en-US" dirty="0"/>
              <a:t>Keep slides simple and uncluttered.</a:t>
            </a:r>
          </a:p>
          <a:p>
            <a:pPr marL="785372" lvl="1" indent="-302066">
              <a:buFont typeface="Arial" panose="020B0604020202020204" pitchFamily="34" charset="0"/>
              <a:buChar char="•"/>
            </a:pPr>
            <a:r>
              <a:rPr lang="en-US" dirty="0"/>
              <a:t>Use a sans serif font like Arial and stick to one or two font styles for consistency.</a:t>
            </a:r>
          </a:p>
          <a:p>
            <a:pPr marL="785372" lvl="1" indent="-302066">
              <a:buFont typeface="Arial" panose="020B0604020202020204" pitchFamily="34" charset="0"/>
              <a:buChar char="•"/>
            </a:pPr>
            <a:r>
              <a:rPr lang="en-US" dirty="0"/>
              <a:t>Limit text to six lines per slide, allowing for a 32 or 36-point font size for readability.</a:t>
            </a:r>
          </a:p>
          <a:p>
            <a:pPr marL="785372" lvl="1" indent="-302066">
              <a:buFont typeface="Arial" panose="020B0604020202020204" pitchFamily="34" charset="0"/>
              <a:buChar char="•"/>
            </a:pPr>
            <a:r>
              <a:rPr lang="en-US" dirty="0"/>
              <a:t>Use images and clip art sparingly to support, not distract from, your message.</a:t>
            </a:r>
          </a:p>
          <a:p>
            <a:pPr marL="785372" lvl="1" indent="-302066">
              <a:buFont typeface="Arial" panose="020B0604020202020204" pitchFamily="34" charset="0"/>
              <a:buChar char="•"/>
            </a:pPr>
            <a:r>
              <a:rPr lang="en-US" dirty="0"/>
              <a:t>Avoid excessive animation or sound effects, which can be distracting and are often overused.</a:t>
            </a:r>
          </a:p>
          <a:p>
            <a:pPr marL="785372" lvl="1" indent="-302066">
              <a:buFont typeface="Arial" panose="020B0604020202020204" pitchFamily="34" charset="0"/>
              <a:buChar char="•"/>
            </a:pPr>
            <a:r>
              <a:rPr lang="en-US" dirty="0"/>
              <a:t>Graphs and charts should be simple, uncluttered, and readable, with text as large as possible.</a:t>
            </a:r>
          </a:p>
          <a:p>
            <a:pPr>
              <a:buFont typeface="Arial" panose="020B0604020202020204" pitchFamily="34" charset="0"/>
              <a:buChar char="•"/>
            </a:pPr>
            <a:r>
              <a:rPr lang="en-US" b="1" dirty="0"/>
              <a:t>Flip Charts and Whiteboards</a:t>
            </a:r>
            <a:r>
              <a:rPr lang="en-US" dirty="0"/>
              <a:t>: Use these similarly to slides, preparing them with key bullet points and using color for emphasis. Ensure your writing is large enough to be visible to everyone.</a:t>
            </a:r>
          </a:p>
          <a:p>
            <a:r>
              <a:rPr lang="en-US" b="1" dirty="0"/>
              <a:t>Rehearse Your Presentation</a:t>
            </a:r>
            <a:endParaRPr lang="en-US" dirty="0"/>
          </a:p>
          <a:p>
            <a:r>
              <a:rPr lang="en-US" dirty="0"/>
              <a:t>Take time to practice your delivery. The first run-through may be rough, so rehearse until your presentation feels natural and confident. If you’re hesitant to rehearse in front of others, practice in front of a mirror. This allows you to observe your gestures and facial expressions, ensuring they are appropriate. Speak your presentation out loud during practice to simulate the real experience.</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3386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Spend considerable time on these items on the checklist – they’re really important for a good classroom environment and will greatly enhance student learning</a:t>
            </a:r>
          </a:p>
          <a:p>
            <a:endParaRPr lang="en-US" sz="600" dirty="0"/>
          </a:p>
          <a:p>
            <a:r>
              <a:rPr lang="en-US" dirty="0"/>
              <a:t>Visual Aids Check List</a:t>
            </a:r>
          </a:p>
          <a:p>
            <a:r>
              <a:rPr lang="en-US" sz="600" dirty="0"/>
              <a:t> </a:t>
            </a:r>
          </a:p>
          <a:p>
            <a:pPr marL="181240" indent="-181240">
              <a:buFont typeface="Arial" panose="020B0604020202020204" pitchFamily="34" charset="0"/>
              <a:buChar char="•"/>
            </a:pPr>
            <a:r>
              <a:rPr lang="en-US" dirty="0"/>
              <a:t>Select the medium by evaluating: audience, purpose, available equipment, room, time</a:t>
            </a:r>
          </a:p>
          <a:p>
            <a:pPr marL="181240" indent="-181240">
              <a:buFont typeface="Arial" panose="020B0604020202020204" pitchFamily="34" charset="0"/>
              <a:buChar char="•"/>
            </a:pPr>
            <a:r>
              <a:rPr lang="en-US" dirty="0"/>
              <a:t>Plan the general layout of the visuals by doing some thumbnail sketches</a:t>
            </a:r>
          </a:p>
          <a:p>
            <a:pPr marL="181240" indent="-181240">
              <a:buFont typeface="Arial" panose="020B0604020202020204" pitchFamily="34" charset="0"/>
              <a:buChar char="•"/>
            </a:pPr>
            <a:r>
              <a:rPr lang="en-US" dirty="0"/>
              <a:t>Keep the visuals simple, clean, organized, logical</a:t>
            </a:r>
          </a:p>
          <a:p>
            <a:pPr marL="181240" indent="-181240">
              <a:buFont typeface="Arial" panose="020B0604020202020204" pitchFamily="34" charset="0"/>
              <a:buChar char="•"/>
            </a:pPr>
            <a:r>
              <a:rPr lang="en-US" dirty="0"/>
              <a:t>Have a headline for every visual</a:t>
            </a:r>
          </a:p>
          <a:p>
            <a:pPr marL="181240" indent="-181240">
              <a:buFont typeface="Arial" panose="020B0604020202020204" pitchFamily="34" charset="0"/>
              <a:buChar char="•"/>
            </a:pPr>
            <a:r>
              <a:rPr lang="en-US" dirty="0"/>
              <a:t>Limit oneself to one idea per visual</a:t>
            </a:r>
          </a:p>
          <a:p>
            <a:pPr marL="181240" indent="-181240">
              <a:buFont typeface="Arial" panose="020B0604020202020204" pitchFamily="34" charset="0"/>
              <a:buChar char="•"/>
            </a:pPr>
            <a:r>
              <a:rPr lang="en-US" dirty="0"/>
              <a:t>Add color</a:t>
            </a:r>
          </a:p>
          <a:p>
            <a:pPr marL="181240" indent="-181240">
              <a:buFont typeface="Arial" panose="020B0604020202020204" pitchFamily="34" charset="0"/>
              <a:buChar char="•"/>
            </a:pPr>
            <a:r>
              <a:rPr lang="en-US" dirty="0"/>
              <a:t>Use the fewest possible words</a:t>
            </a:r>
          </a:p>
          <a:p>
            <a:pPr marL="181240" indent="-181240">
              <a:buFont typeface="Arial" panose="020B0604020202020204" pitchFamily="34" charset="0"/>
              <a:buChar char="•"/>
            </a:pPr>
            <a:r>
              <a:rPr lang="en-US" dirty="0"/>
              <a:t>Use simple typeface</a:t>
            </a:r>
          </a:p>
          <a:p>
            <a:pPr marL="181240" indent="-181240">
              <a:buFont typeface="Arial" panose="020B0604020202020204" pitchFamily="34" charset="0"/>
              <a:buChar char="•"/>
            </a:pPr>
            <a:r>
              <a:rPr lang="en-US" dirty="0"/>
              <a:t>Use upper and lowercase</a:t>
            </a:r>
          </a:p>
          <a:p>
            <a:pPr marL="181240" indent="-181240">
              <a:buFont typeface="Arial" panose="020B0604020202020204" pitchFamily="34" charset="0"/>
              <a:buChar char="•"/>
            </a:pPr>
            <a:r>
              <a:rPr lang="en-US" dirty="0"/>
              <a:t>Include only items that will be talked about</a:t>
            </a:r>
          </a:p>
          <a:p>
            <a:pPr marL="181240" indent="-181240">
              <a:buFont typeface="Arial" panose="020B0604020202020204" pitchFamily="34" charset="0"/>
              <a:buChar char="•"/>
            </a:pPr>
            <a:r>
              <a:rPr lang="en-US" dirty="0"/>
              <a:t>Stick to one or two typefaces</a:t>
            </a:r>
          </a:p>
          <a:p>
            <a:pPr marL="181240" indent="-181240">
              <a:buFont typeface="Arial" panose="020B0604020202020204" pitchFamily="34" charset="0"/>
              <a:buChar char="•"/>
            </a:pPr>
            <a:r>
              <a:rPr lang="en-US" dirty="0"/>
              <a:t>Label every element of charts and graphs</a:t>
            </a:r>
          </a:p>
          <a:p>
            <a:pPr marL="181240" indent="-181240">
              <a:buFont typeface="Arial" panose="020B0604020202020204" pitchFamily="34" charset="0"/>
              <a:buChar char="•"/>
            </a:pPr>
            <a:r>
              <a:rPr lang="en-US" dirty="0"/>
              <a:t>Design visuals for the back row. If one is not sure a visual is necessary, do not use it</a:t>
            </a:r>
          </a:p>
          <a:p>
            <a:pPr marL="181240" indent="-181240">
              <a:buFont typeface="Arial" panose="020B0604020202020204" pitchFamily="34" charset="0"/>
              <a:buChar char="•"/>
            </a:pPr>
            <a:r>
              <a:rPr lang="en-US" dirty="0"/>
              <a:t>At presentation time, set up the room so everyone can see the screen</a:t>
            </a:r>
          </a:p>
          <a:p>
            <a:pPr marL="181240" indent="-181240">
              <a:buFont typeface="Arial" panose="020B0604020202020204" pitchFamily="34" charset="0"/>
              <a:buChar char="•"/>
            </a:pPr>
            <a:r>
              <a:rPr lang="en-US" dirty="0"/>
              <a:t>The image is the right size for the audience</a:t>
            </a:r>
          </a:p>
          <a:p>
            <a:pPr marL="181240" indent="-181240">
              <a:buFont typeface="Arial" panose="020B0604020202020204" pitchFamily="34" charset="0"/>
              <a:buChar char="•"/>
            </a:pPr>
            <a:r>
              <a:rPr lang="en-US" dirty="0"/>
              <a:t>The presenter won't block the audience's view</a:t>
            </a:r>
          </a:p>
          <a:p>
            <a:pPr marL="181240" indent="-181240">
              <a:buFont typeface="Arial" panose="020B0604020202020204" pitchFamily="34" charset="0"/>
              <a:buChar char="•"/>
            </a:pPr>
            <a:r>
              <a:rPr lang="en-US" dirty="0"/>
              <a:t>Remove visuals when finished talking about them</a:t>
            </a:r>
          </a:p>
          <a:p>
            <a:pPr marL="181240" indent="-181240">
              <a:buFont typeface="Arial" panose="020B0604020202020204" pitchFamily="34" charset="0"/>
              <a:buChar char="•"/>
            </a:pPr>
            <a:r>
              <a:rPr lang="en-US" dirty="0"/>
              <a:t>Face the audience and maintain eye contact when using visual aids</a:t>
            </a:r>
          </a:p>
          <a:p>
            <a:pPr marL="181240" indent="-181240">
              <a:buFont typeface="Arial" panose="020B0604020202020204" pitchFamily="34" charset="0"/>
              <a:buChar char="•"/>
            </a:pPr>
            <a:r>
              <a:rPr lang="en-US" dirty="0"/>
              <a:t>Know the equipment</a:t>
            </a:r>
          </a:p>
          <a:p>
            <a:pPr marL="181240" indent="-181240">
              <a:buFont typeface="Arial" panose="020B0604020202020204" pitchFamily="34" charset="0"/>
              <a:buChar char="•"/>
            </a:pPr>
            <a:r>
              <a:rPr lang="en-US" dirty="0"/>
              <a:t>Don't read aloud verbatim from the visuals</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Checklist is in the student handbook Chapter 4.</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1020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A teaching aid is any tool or device that assists an instructor in delivering lessons, enhancing classroom engagement, or demonstrating a specific skill or concept. In boating safety classes, for example, teaching aids might include various types of personal flotation devices, knot-tying lines, cleats, posts, or miniature models of navigation aids.</a:t>
            </a:r>
          </a:p>
          <a:p>
            <a:endParaRPr lang="en-US" dirty="0"/>
          </a:p>
          <a:p>
            <a:r>
              <a:rPr lang="en-US" dirty="0"/>
              <a:t>Teaching aids are valuable for illustrating and clarifying the material and concepts being taught. However, it's crucial that these aids are directly related to the learning objectives they are meant to support. Creativity can sometimes overshadow relevance, so careful planning is essential to ensure that teaching aids effectively serve their intended purpose.</a:t>
            </a:r>
          </a:p>
          <a:p>
            <a:endParaRPr lang="en-US" dirty="0"/>
          </a:p>
          <a:p>
            <a:r>
              <a:rPr lang="en-US" dirty="0"/>
              <a:t>Teaching equipment such as projectors, tablets, televisions, and computer programs often require more extensive setup and technical expertise to operate and maintain.</a:t>
            </a:r>
          </a:p>
          <a:p>
            <a:endParaRPr lang="en-US" dirty="0"/>
          </a:p>
          <a:p>
            <a:r>
              <a:rPr lang="en-US" dirty="0"/>
              <a:t>Instructional materials are resources designed to organize and support instruction. These include textbooks, tasks, exercises, tests, answer sheets, and supplementary resources.</a:t>
            </a:r>
          </a:p>
          <a:p>
            <a:endParaRPr lang="en-US" dirty="0"/>
          </a:p>
          <a:p>
            <a:r>
              <a:rPr lang="en-US" dirty="0"/>
              <a:t>Effective instruction involves not only the preparation and distribution of instructional materials but also the effective use of teaching aids and a solid understanding of how to set up, operate, and troubleshoot teaching equipment.</a:t>
            </a:r>
          </a:p>
          <a:p>
            <a:r>
              <a:rPr lang="en-US" dirty="0"/>
              <a:t>. </a:t>
            </a:r>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80501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63019" y="3553778"/>
            <a:ext cx="6783683" cy="5637483"/>
          </a:xfrm>
        </p:spPr>
        <p:txBody>
          <a:bodyPr/>
          <a:lstStyle/>
          <a:p>
            <a:r>
              <a:rPr lang="en-US" dirty="0"/>
              <a:t>Training Equipment: Tips and Uses</a:t>
            </a:r>
          </a:p>
          <a:p>
            <a:pPr>
              <a:buFont typeface="+mj-lt"/>
              <a:buAutoNum type="arabicPeriod"/>
            </a:pPr>
            <a:r>
              <a:rPr lang="en-US" dirty="0"/>
              <a:t>Boards (Chalkboards, Whiteboards, etc.): </a:t>
            </a:r>
          </a:p>
          <a:p>
            <a:pPr marL="785372" lvl="1" indent="-302066">
              <a:buFont typeface="+mj-lt"/>
              <a:buAutoNum type="arabicPeriod"/>
            </a:pPr>
            <a:r>
              <a:rPr lang="en-US" dirty="0"/>
              <a:t>Best for spontaneous information</a:t>
            </a:r>
          </a:p>
          <a:p>
            <a:pPr marL="785372" lvl="1" indent="-302066">
              <a:buFont typeface="+mj-lt"/>
              <a:buAutoNum type="arabicPeriod"/>
            </a:pPr>
            <a:r>
              <a:rPr lang="en-US" dirty="0"/>
              <a:t>Record student ideas, lists, tables</a:t>
            </a:r>
          </a:p>
          <a:p>
            <a:pPr marL="785372" lvl="1" indent="-302066">
              <a:buFont typeface="+mj-lt"/>
              <a:buAutoNum type="arabicPeriod"/>
            </a:pPr>
            <a:r>
              <a:rPr lang="en-US" dirty="0"/>
              <a:t>SAY and WRITE simultaneously</a:t>
            </a:r>
          </a:p>
          <a:p>
            <a:pPr marL="785372" lvl="1" indent="-302066">
              <a:buFont typeface="+mj-lt"/>
              <a:buAutoNum type="arabicPeriod"/>
            </a:pPr>
            <a:r>
              <a:rPr lang="en-US" dirty="0"/>
              <a:t>Group ideas, display sticky notes</a:t>
            </a:r>
          </a:p>
          <a:p>
            <a:pPr>
              <a:buFont typeface="+mj-lt"/>
              <a:buAutoNum type="arabicPeriod"/>
            </a:pPr>
            <a:r>
              <a:rPr lang="en-US" dirty="0"/>
              <a:t>Flip Charts: </a:t>
            </a:r>
          </a:p>
          <a:p>
            <a:pPr marL="785372" lvl="1" indent="-302066">
              <a:buFont typeface="+mj-lt"/>
              <a:buAutoNum type="arabicPeriod"/>
            </a:pPr>
            <a:r>
              <a:rPr lang="en-US" dirty="0"/>
              <a:t>Portable and reusable</a:t>
            </a:r>
          </a:p>
          <a:p>
            <a:pPr marL="785372" lvl="1" indent="-302066">
              <a:buFont typeface="+mj-lt"/>
              <a:buAutoNum type="arabicPeriod"/>
            </a:pPr>
            <a:r>
              <a:rPr lang="en-US" dirty="0"/>
              <a:t>Record discussions, track questions</a:t>
            </a:r>
          </a:p>
          <a:p>
            <a:pPr marL="785372" lvl="1" indent="-302066">
              <a:buFont typeface="+mj-lt"/>
              <a:buAutoNum type="arabicPeriod"/>
            </a:pPr>
            <a:r>
              <a:rPr lang="en-US" dirty="0"/>
              <a:t>Hang pages on walls for reference</a:t>
            </a:r>
          </a:p>
          <a:p>
            <a:pPr marL="785372" lvl="1" indent="-302066">
              <a:buFont typeface="+mj-lt"/>
              <a:buAutoNum type="arabicPeriod"/>
            </a:pPr>
            <a:r>
              <a:rPr lang="en-US" dirty="0"/>
              <a:t>Backup for technical failures</a:t>
            </a:r>
          </a:p>
          <a:p>
            <a:pPr>
              <a:buFont typeface="+mj-lt"/>
              <a:buAutoNum type="arabicPeriod"/>
            </a:pPr>
            <a:r>
              <a:rPr lang="en-US" dirty="0"/>
              <a:t>Presentation Software (e.g., PowerPoint): </a:t>
            </a:r>
          </a:p>
          <a:p>
            <a:pPr marL="785372" lvl="1" indent="-302066">
              <a:buFont typeface="+mj-lt"/>
              <a:buAutoNum type="arabicPeriod"/>
            </a:pPr>
            <a:r>
              <a:rPr lang="en-US" dirty="0"/>
              <a:t>Create modern slideshows</a:t>
            </a:r>
          </a:p>
          <a:p>
            <a:pPr marL="785372" lvl="1" indent="-302066">
              <a:buFont typeface="+mj-lt"/>
              <a:buAutoNum type="arabicPeriod"/>
            </a:pPr>
            <a:r>
              <a:rPr lang="en-US" dirty="0"/>
              <a:t>Adaptable to various classroom settings</a:t>
            </a:r>
          </a:p>
          <a:p>
            <a:pPr>
              <a:buFont typeface="+mj-lt"/>
              <a:buAutoNum type="arabicPeriod"/>
            </a:pPr>
            <a:r>
              <a:rPr lang="en-US" dirty="0"/>
              <a:t>Handouts: </a:t>
            </a:r>
          </a:p>
          <a:p>
            <a:pPr marL="785372" lvl="1" indent="-302066">
              <a:buFont typeface="+mj-lt"/>
              <a:buAutoNum type="arabicPeriod"/>
            </a:pPr>
            <a:r>
              <a:rPr lang="en-US" dirty="0"/>
              <a:t>Provide reference material</a:t>
            </a:r>
          </a:p>
          <a:p>
            <a:pPr marL="785372" lvl="1" indent="-302066">
              <a:buFont typeface="+mj-lt"/>
              <a:buAutoNum type="arabicPeriod"/>
            </a:pPr>
            <a:r>
              <a:rPr lang="en-US" dirty="0"/>
              <a:t>Can be distracting if given too early</a:t>
            </a:r>
          </a:p>
          <a:p>
            <a:pPr>
              <a:buFont typeface="+mj-lt"/>
              <a:buAutoNum type="arabicPeriod"/>
            </a:pPr>
            <a:r>
              <a:rPr lang="en-US" dirty="0"/>
              <a:t>Video Presentations: </a:t>
            </a:r>
          </a:p>
          <a:p>
            <a:pPr marL="785372" lvl="1" indent="-302066">
              <a:buFont typeface="+mj-lt"/>
              <a:buAutoNum type="arabicPeriod"/>
            </a:pPr>
            <a:r>
              <a:rPr lang="en-US" dirty="0"/>
              <a:t>Demonstrate scenarios, skills</a:t>
            </a:r>
          </a:p>
          <a:p>
            <a:pPr marL="785372" lvl="1" indent="-302066">
              <a:buFont typeface="+mj-lt"/>
              <a:buAutoNum type="arabicPeriod"/>
            </a:pPr>
            <a:r>
              <a:rPr lang="en-US" dirty="0"/>
              <a:t>Reinforce points entertainingly</a:t>
            </a:r>
          </a:p>
          <a:p>
            <a:pPr marL="785372" lvl="1" indent="-302066">
              <a:buFont typeface="+mj-lt"/>
              <a:buAutoNum type="arabicPeriod"/>
            </a:pPr>
            <a:r>
              <a:rPr lang="en-US" dirty="0"/>
              <a:t>Resources: YouTube, America's Boating Channel, etc.</a:t>
            </a:r>
          </a:p>
          <a:p>
            <a:pPr>
              <a:buFont typeface="+mj-lt"/>
              <a:buAutoNum type="arabicPeriod"/>
            </a:pPr>
            <a:r>
              <a:rPr lang="en-US" dirty="0"/>
              <a:t>Props: </a:t>
            </a:r>
          </a:p>
          <a:p>
            <a:pPr marL="785372" lvl="1" indent="-302066">
              <a:buFont typeface="+mj-lt"/>
              <a:buAutoNum type="arabicPeriod"/>
            </a:pPr>
            <a:r>
              <a:rPr lang="en-US" dirty="0"/>
              <a:t>Three-dimensional items for discussion/practice</a:t>
            </a:r>
          </a:p>
          <a:p>
            <a:pPr marL="785372" lvl="1" indent="-302066">
              <a:buFont typeface="+mj-lt"/>
              <a:buAutoNum type="arabicPeriod"/>
            </a:pPr>
            <a:r>
              <a:rPr lang="en-US" dirty="0"/>
              <a:t>Demonstrate correct procedures</a:t>
            </a:r>
          </a:p>
          <a:p>
            <a:pPr marL="785372" lvl="1" indent="-302066">
              <a:buFont typeface="+mj-lt"/>
              <a:buAutoNum type="arabicPeriod"/>
            </a:pPr>
            <a:r>
              <a:rPr lang="en-US" dirty="0"/>
              <a:t>Introduce models of real-world items</a:t>
            </a:r>
          </a:p>
          <a:p>
            <a:pPr marL="785372" lvl="1" indent="-302066">
              <a:buFont typeface="+mj-lt"/>
              <a:buAutoNum type="arabicPeriod"/>
            </a:pPr>
            <a:endParaRPr lang="en-US" dirty="0"/>
          </a:p>
          <a:p>
            <a:r>
              <a:rPr lang="en-US" dirty="0"/>
              <a:t>Key point: Choose equipment based on lesson needs and available resources. Each tool has unique advantages for enhancing learning experiences.</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38098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Visuals should complement your presentation, not overshadow it. They are meant to aid in explaining or clarifying the concepts being discussed rather than becoming the focus of the session.</a:t>
            </a:r>
          </a:p>
          <a:p>
            <a:endParaRPr lang="en-US" dirty="0"/>
          </a:p>
          <a:p>
            <a:r>
              <a:rPr lang="en-US" b="1" dirty="0"/>
              <a:t>Always Be Prepared for Emergencies</a:t>
            </a:r>
            <a:endParaRPr lang="en-US" dirty="0"/>
          </a:p>
          <a:p>
            <a:r>
              <a:rPr lang="en-US" dirty="0"/>
              <a:t>Emergencies during a presentation don’t have to spell disaster if you’re prepared with a backup plan. Media and visual-related issues are the most common problems in training sessions. To minimize their impact:</a:t>
            </a:r>
          </a:p>
          <a:p>
            <a:pPr>
              <a:buFont typeface="Arial" panose="020B0604020202020204" pitchFamily="34" charset="0"/>
              <a:buChar char="•"/>
            </a:pPr>
            <a:r>
              <a:rPr lang="en-US" dirty="0"/>
              <a:t>Keep an extra bulb on hand and know how to change it.</a:t>
            </a:r>
          </a:p>
          <a:p>
            <a:pPr>
              <a:buFont typeface="Arial" panose="020B0604020202020204" pitchFamily="34" charset="0"/>
              <a:buChar char="•"/>
            </a:pPr>
            <a:r>
              <a:rPr lang="en-US" dirty="0"/>
              <a:t>Bring an adaptor plug and extension cord.</a:t>
            </a:r>
          </a:p>
          <a:p>
            <a:pPr>
              <a:buFont typeface="Arial" panose="020B0604020202020204" pitchFamily="34" charset="0"/>
              <a:buChar char="•"/>
            </a:pPr>
            <a:r>
              <a:rPr lang="en-US" dirty="0"/>
              <a:t>Have extra marking pens in case the originals dry out.</a:t>
            </a:r>
          </a:p>
          <a:p>
            <a:pPr>
              <a:buFont typeface="Arial" panose="020B0604020202020204" pitchFamily="34" charset="0"/>
              <a:buChar char="•"/>
            </a:pPr>
            <a:r>
              <a:rPr lang="en-US" dirty="0"/>
              <a:t>Plan for an alternative approach if the power goes out.</a:t>
            </a:r>
          </a:p>
          <a:p>
            <a:pPr>
              <a:buFont typeface="Arial" panose="020B0604020202020204" pitchFamily="34" charset="0"/>
              <a:buChar char="•"/>
            </a:pPr>
            <a:r>
              <a:rPr lang="en-US" dirty="0"/>
              <a:t>Call for a break while resolving any issues.</a:t>
            </a:r>
          </a:p>
          <a:p>
            <a:endParaRPr lang="en-US" dirty="0"/>
          </a:p>
          <a:p>
            <a:r>
              <a:rPr lang="en-US" dirty="0"/>
              <a:t>Above all, practice thoroughly. The instructor should be confident and at ease when using visuals, which only comes with adequate preparation and rehearsal.</a:t>
            </a:r>
          </a:p>
          <a:p>
            <a:endParaRPr lang="en-US" dirty="0"/>
          </a:p>
          <a:p>
            <a:r>
              <a:rPr lang="en-US" dirty="0"/>
              <a:t>Remember to face the audience, smile and have fun!</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9528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b="1" dirty="0"/>
              <a:t>The Classroom: A Complex Communication Arena</a:t>
            </a:r>
            <a:endParaRPr lang="en-US" dirty="0"/>
          </a:p>
          <a:p>
            <a:endParaRPr lang="en-US" dirty="0"/>
          </a:p>
          <a:p>
            <a:r>
              <a:rPr lang="en-US" dirty="0"/>
              <a:t>Teaching is a dynamic, multifaceted role that requires constant adaptation. Instructors navigate a bustling environment filled with verbal and nonverbal cues from multiple students simultaneously. This complex interplay demands skillful management of various roles – from facilitator and mediator to knowledge expert.</a:t>
            </a:r>
          </a:p>
          <a:p>
            <a:endParaRPr lang="en-US" dirty="0"/>
          </a:p>
          <a:p>
            <a:r>
              <a:rPr lang="en-US" dirty="0"/>
              <a:t>Effective communication is essential in this high-energy setting. Leveraging both auditory and visual elements creates a shared understanding among students. Ultimately, teaching is a collaborative process involving a continuous exchange of ideas. By actively listening and responding to student input, instructors can foster deeper comprehension and create a truly engaging learning experience.</a:t>
            </a:r>
          </a:p>
          <a:p>
            <a:endParaRPr lang="en-US" dirty="0"/>
          </a:p>
          <a:p>
            <a:r>
              <a:rPr lang="en-US" dirty="0"/>
              <a:t>Recognize that communication consists of four phases of a two-way process and involves verbal and nonverbal elements.</a:t>
            </a:r>
          </a:p>
          <a:p>
            <a:endParaRPr lang="en-US" dirty="0"/>
          </a:p>
          <a:p>
            <a:r>
              <a:rPr lang="en-US" dirty="0"/>
              <a:t>The two-way process has an active speaker and an active listener; the four phases are transmit, receive, interpret and respond.  Good instructors use a combination of visual and auditory aids when presenting material.</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888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a:t>
            </a:fld>
            <a:endParaRPr lang="en-US"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BFD8AAC4-38B8-E79F-746A-D2214ADCA7F0}"/>
              </a:ext>
            </a:extLst>
          </p:cNvPr>
          <p:cNvSpPr txBox="1"/>
          <p:nvPr/>
        </p:nvSpPr>
        <p:spPr>
          <a:xfrm>
            <a:off x="621455" y="3612733"/>
            <a:ext cx="6009639" cy="3775536"/>
          </a:xfrm>
          <a:prstGeom prst="rect">
            <a:avLst/>
          </a:prstGeom>
          <a:noFill/>
        </p:spPr>
        <p:txBody>
          <a:bodyPr wrap="square" lIns="96661" tIns="48331" rIns="96661" bIns="48331">
            <a:spAutoFit/>
          </a:bodyPr>
          <a:lstStyle/>
          <a:p>
            <a:r>
              <a:rPr lang="en-US" sz="1300" dirty="0"/>
              <a:t>Unit 1: Welcome to Instructor Development 2025</a:t>
            </a:r>
          </a:p>
          <a:p>
            <a:r>
              <a:rPr lang="en-US" sz="1300" dirty="0"/>
              <a:t>Unit 2: The 14 Instructor Competencies</a:t>
            </a:r>
          </a:p>
          <a:p>
            <a:r>
              <a:rPr lang="en-US" sz="1300" dirty="0"/>
              <a:t>Unit 3: Lesson Planning</a:t>
            </a:r>
          </a:p>
          <a:p>
            <a:endParaRPr lang="en-US" sz="1300" dirty="0"/>
          </a:p>
          <a:p>
            <a:r>
              <a:rPr lang="en-US" sz="1300" dirty="0"/>
              <a:t>Unit 4: Using Media Effectively</a:t>
            </a:r>
          </a:p>
          <a:p>
            <a:r>
              <a:rPr lang="en-US" sz="1300" dirty="0"/>
              <a:t>Unit 5: Effective Communication Skills</a:t>
            </a:r>
          </a:p>
          <a:p>
            <a:r>
              <a:rPr lang="en-US" sz="1300" dirty="0"/>
              <a:t>Unit 8: Learning with Electronic Technologies – The Virtual Classroom</a:t>
            </a:r>
          </a:p>
          <a:p>
            <a:endParaRPr lang="en-US" sz="1300" dirty="0"/>
          </a:p>
          <a:p>
            <a:r>
              <a:rPr lang="en-US" sz="1300" dirty="0"/>
              <a:t>Unit 6: Difficult Situations</a:t>
            </a:r>
          </a:p>
          <a:p>
            <a:r>
              <a:rPr lang="en-US" sz="1300" dirty="0"/>
              <a:t>Unit 7: Accommodating ALL Students</a:t>
            </a:r>
          </a:p>
          <a:p>
            <a:r>
              <a:rPr lang="en-US" sz="1300" dirty="0"/>
              <a:t>Unit 9: Instructing the Adult Learner</a:t>
            </a:r>
          </a:p>
          <a:p>
            <a:r>
              <a:rPr lang="en-US" sz="1300" dirty="0"/>
              <a:t>Appendix A: Presentation Tips and Best Practices</a:t>
            </a:r>
          </a:p>
          <a:p>
            <a:r>
              <a:rPr lang="en-US" sz="1300" dirty="0"/>
              <a:t>Appendix B: Next Steps and Instructor Awards</a:t>
            </a:r>
          </a:p>
          <a:p>
            <a:r>
              <a:rPr lang="en-US" sz="1300" dirty="0"/>
              <a:t>Appendix C: Instructor Code of Ethics</a:t>
            </a:r>
          </a:p>
          <a:p>
            <a:r>
              <a:rPr lang="en-US" sz="1300" dirty="0"/>
              <a:t>Appendix D: 9-Event Lesson Plan</a:t>
            </a:r>
          </a:p>
          <a:p>
            <a:r>
              <a:rPr lang="en-US" sz="1300" dirty="0"/>
              <a:t>Appendix E: Performance Qualification Standard (PQS) Workbook</a:t>
            </a:r>
          </a:p>
          <a:p>
            <a:r>
              <a:rPr lang="en-US" sz="1300" dirty="0"/>
              <a:t>Appendix F: Certification for Instructor</a:t>
            </a:r>
          </a:p>
          <a:p>
            <a:endParaRPr lang="en-US" dirty="0"/>
          </a:p>
        </p:txBody>
      </p:sp>
    </p:spTree>
    <p:extLst>
      <p:ext uri="{BB962C8B-B14F-4D97-AF65-F5344CB8AC3E}">
        <p14:creationId xmlns:p14="http://schemas.microsoft.com/office/powerpoint/2010/main" val="3142247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9182" y="3553778"/>
            <a:ext cx="6838479" cy="5497240"/>
          </a:xfrm>
        </p:spPr>
        <p:txBody>
          <a:bodyPr/>
          <a:lstStyle/>
          <a:p>
            <a:r>
              <a:rPr lang="en-US" dirty="0"/>
              <a:t>Classroom communication is a complex interplay of words and actions. While verbal language – spoken or written words – is essential for conveying information, nonverbal cues are equally important for shaping understanding.</a:t>
            </a:r>
          </a:p>
          <a:p>
            <a:endParaRPr lang="en-US" sz="600" dirty="0"/>
          </a:p>
          <a:p>
            <a:r>
              <a:rPr lang="en-US" dirty="0"/>
              <a:t>To be effective, teachers must be mindful of both verbal and nonverbal messages, striving for consistency and clarity in their communication.</a:t>
            </a:r>
          </a:p>
          <a:p>
            <a:endParaRPr lang="en-US" sz="600" dirty="0"/>
          </a:p>
          <a:p>
            <a:pPr>
              <a:buFont typeface="+mj-lt"/>
              <a:buAutoNum type="arabicPeriod"/>
            </a:pPr>
            <a:r>
              <a:rPr lang="en-US" dirty="0"/>
              <a:t>Verbal Communication: </a:t>
            </a:r>
          </a:p>
          <a:p>
            <a:pPr marL="785372" lvl="1" indent="-302066">
              <a:buFont typeface="+mj-lt"/>
              <a:buAutoNum type="arabicPeriod"/>
            </a:pPr>
            <a:r>
              <a:rPr lang="en-US" dirty="0"/>
              <a:t>Expressed in words (oral or written)</a:t>
            </a:r>
          </a:p>
          <a:p>
            <a:pPr marL="785372" lvl="1" indent="-302066">
              <a:buFont typeface="+mj-lt"/>
              <a:buAutoNum type="arabicPeriod"/>
            </a:pPr>
            <a:r>
              <a:rPr lang="en-US" dirty="0"/>
              <a:t>Examples: Explanations, questions, written instructions</a:t>
            </a:r>
          </a:p>
          <a:p>
            <a:pPr>
              <a:buFont typeface="+mj-lt"/>
              <a:buAutoNum type="arabicPeriod"/>
            </a:pPr>
            <a:r>
              <a:rPr lang="en-US" dirty="0"/>
              <a:t>Non-Verbal Communication: </a:t>
            </a:r>
          </a:p>
          <a:p>
            <a:pPr marL="785372" lvl="1" indent="-302066">
              <a:buFont typeface="+mj-lt"/>
              <a:buAutoNum type="arabicPeriod"/>
            </a:pPr>
            <a:r>
              <a:rPr lang="en-US" dirty="0"/>
              <a:t>Gestures, behaviors conveying information</a:t>
            </a:r>
          </a:p>
          <a:p>
            <a:pPr marL="785372" lvl="1" indent="-302066">
              <a:buFont typeface="+mj-lt"/>
              <a:buAutoNum type="arabicPeriod"/>
            </a:pPr>
            <a:r>
              <a:rPr lang="en-US" dirty="0"/>
              <a:t>Often accompanies verbal messages</a:t>
            </a:r>
          </a:p>
          <a:p>
            <a:pPr marL="785372" lvl="1" indent="-302066">
              <a:buFont typeface="+mj-lt"/>
              <a:buAutoNum type="arabicPeriod"/>
            </a:pPr>
            <a:r>
              <a:rPr lang="en-US" dirty="0"/>
              <a:t>Examples: Eye contact, facial expressions, body posture</a:t>
            </a:r>
          </a:p>
          <a:p>
            <a:pPr>
              <a:buFont typeface="+mj-lt"/>
              <a:buAutoNum type="arabicPeriod"/>
            </a:pPr>
            <a:r>
              <a:rPr lang="en-US" dirty="0"/>
              <a:t>Interplay between Verbal and Non-Verbal: </a:t>
            </a:r>
          </a:p>
          <a:p>
            <a:pPr marL="785372" lvl="1" indent="-302066">
              <a:buFont typeface="+mj-lt"/>
              <a:buAutoNum type="arabicPeriod"/>
            </a:pPr>
            <a:r>
              <a:rPr lang="en-US" dirty="0"/>
              <a:t>Can reinforce or contradict each other</a:t>
            </a:r>
          </a:p>
          <a:p>
            <a:pPr marL="785372" lvl="1" indent="-302066">
              <a:buFont typeface="+mj-lt"/>
              <a:buAutoNum type="arabicPeriod"/>
            </a:pPr>
            <a:r>
              <a:rPr lang="en-US" dirty="0"/>
              <a:t>Non-verbal cues are often given more weight when inconsistent</a:t>
            </a:r>
          </a:p>
          <a:p>
            <a:pPr>
              <a:buFont typeface="+mj-lt"/>
              <a:buAutoNum type="arabicPeriod"/>
            </a:pPr>
            <a:r>
              <a:rPr lang="en-US" dirty="0"/>
              <a:t>Impact of Communication: </a:t>
            </a:r>
          </a:p>
          <a:p>
            <a:pPr marL="785372" lvl="1" indent="-302066">
              <a:buFont typeface="+mj-lt"/>
              <a:buAutoNum type="arabicPeriod"/>
            </a:pPr>
            <a:r>
              <a:rPr lang="en-US" dirty="0"/>
              <a:t>Non-verbal: 93% (body language, tone of voice)</a:t>
            </a:r>
          </a:p>
          <a:p>
            <a:pPr marL="785372" lvl="1" indent="-302066">
              <a:buFont typeface="+mj-lt"/>
              <a:buAutoNum type="arabicPeriod"/>
            </a:pPr>
            <a:r>
              <a:rPr lang="en-US" dirty="0"/>
              <a:t>Verbal words: 7%</a:t>
            </a:r>
          </a:p>
          <a:p>
            <a:pPr>
              <a:buFont typeface="+mj-lt"/>
              <a:buAutoNum type="arabicPeriod"/>
            </a:pPr>
            <a:r>
              <a:rPr lang="en-US" dirty="0"/>
              <a:t>Factors Affecting Interpretation: </a:t>
            </a:r>
          </a:p>
          <a:p>
            <a:pPr marL="785372" lvl="1" indent="-302066">
              <a:buFont typeface="+mj-lt"/>
              <a:buAutoNum type="arabicPeriod"/>
            </a:pPr>
            <a:r>
              <a:rPr lang="en-US" dirty="0"/>
              <a:t>Cultural background</a:t>
            </a:r>
          </a:p>
          <a:p>
            <a:pPr marL="785372" lvl="1" indent="-302066">
              <a:buFont typeface="+mj-lt"/>
              <a:buAutoNum type="arabicPeriod"/>
            </a:pPr>
            <a:r>
              <a:rPr lang="en-US" dirty="0"/>
              <a:t>Personal beliefs</a:t>
            </a:r>
          </a:p>
          <a:p>
            <a:pPr marL="785372" lvl="1" indent="-302066">
              <a:buFont typeface="+mj-lt"/>
              <a:buAutoNum type="arabicPeriod"/>
            </a:pPr>
            <a:r>
              <a:rPr lang="en-US" dirty="0"/>
              <a:t>Perceptual differences (e.g., visual/hearing impairments)</a:t>
            </a:r>
          </a:p>
          <a:p>
            <a:pPr>
              <a:buFont typeface="+mj-lt"/>
              <a:buAutoNum type="arabicPeriod"/>
            </a:pPr>
            <a:r>
              <a:rPr lang="en-US" dirty="0"/>
              <a:t>Potential for Misunderstanding: </a:t>
            </a:r>
          </a:p>
          <a:p>
            <a:pPr marL="785372" lvl="1" indent="-302066">
              <a:buFont typeface="+mj-lt"/>
              <a:buAutoNum type="arabicPeriod"/>
            </a:pPr>
            <a:r>
              <a:rPr lang="en-US" dirty="0"/>
              <a:t>Misinterpretation of unspoken messages</a:t>
            </a:r>
          </a:p>
          <a:p>
            <a:pPr marL="785372" lvl="1" indent="-302066">
              <a:buFont typeface="+mj-lt"/>
              <a:buAutoNum type="arabicPeriod"/>
            </a:pPr>
            <a:r>
              <a:rPr lang="en-US" dirty="0"/>
              <a:t>Cultural differences in non-verbal cues</a:t>
            </a:r>
          </a:p>
          <a:p>
            <a:r>
              <a:rPr lang="en-US" dirty="0"/>
              <a:t>Key Point: Instructors should be aware of both their verbal and non-verbal communication, ensuring consistency for effective message delivery and minimizing misunderstandings.</a:t>
            </a:r>
          </a:p>
          <a:p>
            <a:endParaRPr lang="en-US" dirty="0"/>
          </a:p>
          <a:p>
            <a:endParaRPr lang="en-US" dirty="0"/>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6183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08224" y="3553779"/>
            <a:ext cx="6904233" cy="5540392"/>
          </a:xfrm>
        </p:spPr>
        <p:txBody>
          <a:bodyPr/>
          <a:lstStyle/>
          <a:p>
            <a:r>
              <a:rPr lang="en-US" b="1" dirty="0"/>
              <a:t>Verbal and Nonverbal Factors in Teaching and Learning</a:t>
            </a:r>
          </a:p>
          <a:p>
            <a:r>
              <a:rPr lang="en-US" dirty="0"/>
              <a:t>Effective teaching and learning depend on strong communication. Both instructors and students play crucial roles in this process.</a:t>
            </a:r>
          </a:p>
          <a:p>
            <a:endParaRPr lang="en-US" sz="600" dirty="0"/>
          </a:p>
          <a:p>
            <a:pPr>
              <a:buFont typeface="+mj-lt"/>
              <a:buAutoNum type="arabicPeriod"/>
            </a:pPr>
            <a:r>
              <a:rPr lang="en-US" dirty="0"/>
              <a:t>Instructor's Role: </a:t>
            </a:r>
          </a:p>
          <a:p>
            <a:pPr marL="785372" lvl="1" indent="-302066">
              <a:buFont typeface="+mj-lt"/>
              <a:buAutoNum type="arabicPeriod"/>
            </a:pPr>
            <a:r>
              <a:rPr lang="en-US" dirty="0"/>
              <a:t>Facilitate engaging, substantive conversations</a:t>
            </a:r>
          </a:p>
          <a:p>
            <a:pPr marL="785372" lvl="1" indent="-302066">
              <a:buFont typeface="+mj-lt"/>
              <a:buAutoNum type="arabicPeriod"/>
            </a:pPr>
            <a:r>
              <a:rPr lang="en-US" dirty="0"/>
              <a:t>Communicate content effectively</a:t>
            </a:r>
          </a:p>
          <a:p>
            <a:pPr marL="785372" lvl="1" indent="-302066">
              <a:buFont typeface="+mj-lt"/>
              <a:buAutoNum type="arabicPeriod"/>
            </a:pPr>
            <a:r>
              <a:rPr lang="en-US" dirty="0"/>
              <a:t>Foster student engagement</a:t>
            </a:r>
          </a:p>
          <a:p>
            <a:pPr>
              <a:buFont typeface="+mj-lt"/>
              <a:buAutoNum type="arabicPeriod"/>
            </a:pPr>
            <a:r>
              <a:rPr lang="en-US" dirty="0"/>
              <a:t>Students' Role: </a:t>
            </a:r>
          </a:p>
          <a:p>
            <a:pPr marL="785372" lvl="1" indent="-302066">
              <a:buFont typeface="+mj-lt"/>
              <a:buAutoNum type="arabicPeriod"/>
            </a:pPr>
            <a:r>
              <a:rPr lang="en-US" dirty="0"/>
              <a:t>Express understanding and confusion</a:t>
            </a:r>
          </a:p>
          <a:p>
            <a:pPr marL="785372" lvl="1" indent="-302066">
              <a:buFont typeface="+mj-lt"/>
              <a:buAutoNum type="arabicPeriod"/>
            </a:pPr>
            <a:r>
              <a:rPr lang="en-US" dirty="0"/>
              <a:t>Communicate expectations and goals</a:t>
            </a:r>
          </a:p>
          <a:p>
            <a:pPr marL="785372" lvl="1" indent="-302066">
              <a:buFont typeface="+mj-lt"/>
              <a:buAutoNum type="arabicPeriod"/>
            </a:pPr>
            <a:r>
              <a:rPr lang="en-US" dirty="0"/>
              <a:t>Convey special needs</a:t>
            </a:r>
          </a:p>
          <a:p>
            <a:pPr marL="785372" lvl="1" indent="-302066">
              <a:buFont typeface="+mj-lt"/>
              <a:buAutoNum type="arabicPeriod"/>
            </a:pPr>
            <a:r>
              <a:rPr lang="en-US" dirty="0"/>
              <a:t>Develop speaking and listening skills</a:t>
            </a:r>
          </a:p>
          <a:p>
            <a:pPr>
              <a:buFont typeface="+mj-lt"/>
              <a:buAutoNum type="arabicPeriod"/>
            </a:pPr>
            <a:r>
              <a:rPr lang="en-US" dirty="0"/>
              <a:t>Balancing Communication: </a:t>
            </a:r>
          </a:p>
          <a:p>
            <a:pPr marL="785372" lvl="1" indent="-302066">
              <a:buFont typeface="+mj-lt"/>
              <a:buAutoNum type="arabicPeriod"/>
            </a:pPr>
            <a:r>
              <a:rPr lang="en-US" dirty="0"/>
              <a:t>Instructor: primarily sender, but should also receive</a:t>
            </a:r>
          </a:p>
          <a:p>
            <a:pPr marL="785372" lvl="1" indent="-302066">
              <a:buFont typeface="+mj-lt"/>
              <a:buAutoNum type="arabicPeriod"/>
            </a:pPr>
            <a:r>
              <a:rPr lang="en-US" dirty="0"/>
              <a:t>Students: need guidance to improve communication skills</a:t>
            </a:r>
          </a:p>
          <a:p>
            <a:pPr>
              <a:buFont typeface="+mj-lt"/>
              <a:buAutoNum type="arabicPeriod"/>
            </a:pPr>
            <a:r>
              <a:rPr lang="en-US" dirty="0"/>
              <a:t>Enhancing Message Effectiveness: </a:t>
            </a:r>
          </a:p>
          <a:p>
            <a:pPr marL="785372" lvl="1" indent="-302066">
              <a:buFont typeface="+mj-lt"/>
              <a:buAutoNum type="arabicPeriod"/>
            </a:pPr>
            <a:r>
              <a:rPr lang="en-US" dirty="0"/>
              <a:t>Consider both verbal and non-verbal elements</a:t>
            </a:r>
          </a:p>
          <a:p>
            <a:pPr marL="785372" lvl="1" indent="-302066">
              <a:buFont typeface="+mj-lt"/>
              <a:buAutoNum type="arabicPeriod"/>
            </a:pPr>
            <a:r>
              <a:rPr lang="en-US" dirty="0"/>
              <a:t>Maintain appropriate tone and body language</a:t>
            </a:r>
          </a:p>
          <a:p>
            <a:pPr marL="785372" lvl="1" indent="-302066">
              <a:buFont typeface="+mj-lt"/>
              <a:buAutoNum type="arabicPeriod"/>
            </a:pPr>
            <a:r>
              <a:rPr lang="en-US" dirty="0"/>
              <a:t>Use moderate enthusiasm</a:t>
            </a:r>
          </a:p>
          <a:p>
            <a:pPr marL="785372" lvl="1" indent="-302066">
              <a:buFont typeface="+mj-lt"/>
              <a:buAutoNum type="arabicPeriod"/>
            </a:pPr>
            <a:r>
              <a:rPr lang="en-US" dirty="0"/>
              <a:t>Remain calm and positive</a:t>
            </a:r>
          </a:p>
          <a:p>
            <a:pPr>
              <a:buFont typeface="+mj-lt"/>
              <a:buAutoNum type="arabicPeriod"/>
            </a:pPr>
            <a:r>
              <a:rPr lang="en-US" dirty="0"/>
              <a:t>Instructor-specific communication: </a:t>
            </a:r>
          </a:p>
          <a:p>
            <a:pPr marL="785372" lvl="1" indent="-302066">
              <a:buFont typeface="+mj-lt"/>
              <a:buAutoNum type="arabicPeriod"/>
            </a:pPr>
            <a:r>
              <a:rPr lang="en-US" dirty="0"/>
              <a:t>Employ techniques for group comprehension</a:t>
            </a:r>
          </a:p>
          <a:p>
            <a:pPr marL="785372" lvl="1" indent="-302066">
              <a:buFont typeface="+mj-lt"/>
              <a:buAutoNum type="arabicPeriod"/>
            </a:pPr>
            <a:r>
              <a:rPr lang="en-US" dirty="0"/>
              <a:t>Use language that marks the instructor’s role</a:t>
            </a:r>
          </a:p>
          <a:p>
            <a:r>
              <a:rPr lang="en-US" dirty="0"/>
              <a:t>Key Point: Effective teaching requires conscious effort in both verbal and nonverbal communication, and instructors must guide students in developing these skills as well.</a:t>
            </a:r>
          </a:p>
          <a:p>
            <a:endParaRPr lang="en-US" sz="600" dirty="0"/>
          </a:p>
          <a:p>
            <a:r>
              <a:rPr lang="en-US" dirty="0"/>
              <a:t>To communicate effectively, instructors must consider how their words and actions are perceived. Enthusiasm and clarity are essential while avoiding excessive emotion.</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989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Verbal Techniques for Effective Presentation</a:t>
            </a:r>
          </a:p>
          <a:p>
            <a:endParaRPr lang="en-US" dirty="0"/>
          </a:p>
          <a:p>
            <a:pPr>
              <a:buFont typeface="+mj-lt"/>
              <a:buAutoNum type="arabicPeriod"/>
            </a:pPr>
            <a:r>
              <a:rPr lang="en-US" dirty="0"/>
              <a:t>Volume/Projection: Speak loudly enough for all to hear; use microphones when necessary.</a:t>
            </a:r>
          </a:p>
          <a:p>
            <a:pPr>
              <a:buFont typeface="+mj-lt"/>
              <a:buAutoNum type="arabicPeriod"/>
            </a:pPr>
            <a:r>
              <a:rPr lang="en-US" dirty="0"/>
              <a:t>Rate: Maintain a balanced pace; slow down for emphasis and pause for processing.</a:t>
            </a:r>
          </a:p>
          <a:p>
            <a:pPr>
              <a:buFont typeface="+mj-lt"/>
              <a:buAutoNum type="arabicPeriod"/>
            </a:pPr>
            <a:r>
              <a:rPr lang="en-US" dirty="0"/>
              <a:t>Pitch: Be aware of pitch variations; avoid exaggerated changes.</a:t>
            </a:r>
          </a:p>
          <a:p>
            <a:pPr>
              <a:buFont typeface="+mj-lt"/>
              <a:buAutoNum type="arabicPeriod"/>
            </a:pPr>
            <a:r>
              <a:rPr lang="en-US" dirty="0"/>
              <a:t>Inflection: Vary voice force to emphasize key points.</a:t>
            </a:r>
          </a:p>
          <a:p>
            <a:pPr>
              <a:buFont typeface="+mj-lt"/>
              <a:buAutoNum type="arabicPeriod"/>
            </a:pPr>
            <a:r>
              <a:rPr lang="en-US" dirty="0"/>
              <a:t>Silence: Use brief pauses to focus attention.</a:t>
            </a:r>
          </a:p>
          <a:p>
            <a:pPr>
              <a:buFont typeface="+mj-lt"/>
              <a:buAutoNum type="arabicPeriod"/>
            </a:pPr>
            <a:r>
              <a:rPr lang="en-US" dirty="0"/>
              <a:t>Language: Choose appropriate, vivid words; maintain a formal yet approachable tone.</a:t>
            </a:r>
          </a:p>
          <a:p>
            <a:pPr>
              <a:buFont typeface="+mj-lt"/>
              <a:buAutoNum type="arabicPeriod"/>
            </a:pPr>
            <a:r>
              <a:rPr lang="en-US" dirty="0"/>
              <a:t>Repetition: Reiterate important information.</a:t>
            </a:r>
          </a:p>
          <a:p>
            <a:pPr>
              <a:buFont typeface="+mj-lt"/>
              <a:buAutoNum type="arabicPeriod"/>
            </a:pPr>
            <a:r>
              <a:rPr lang="en-US" dirty="0"/>
              <a:t>Active Listening: Use nonverbal cues and paraphrasing to show engagement.</a:t>
            </a:r>
          </a:p>
          <a:p>
            <a:pPr>
              <a:buFont typeface="+mj-lt"/>
              <a:buAutoNum type="arabicPeriod"/>
            </a:pPr>
            <a:r>
              <a:rPr lang="en-US" dirty="0"/>
              <a:t>Courtesy: Maintain respect and avoid embarrassing students.</a:t>
            </a:r>
          </a:p>
          <a:p>
            <a:pPr>
              <a:buFont typeface="+mj-lt"/>
              <a:buAutoNum type="arabicPeriod"/>
            </a:pPr>
            <a:r>
              <a:rPr lang="en-US" dirty="0"/>
              <a:t>Fillers: Avoid using “um,” “ah,” and similar sounds that may distract or convey a lack of confidence.</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7482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Active Listening Techniques</a:t>
            </a:r>
          </a:p>
          <a:p>
            <a:endParaRPr lang="en-US" dirty="0"/>
          </a:p>
          <a:p>
            <a:pPr>
              <a:buFont typeface="+mj-lt"/>
              <a:buAutoNum type="arabicPeriod"/>
            </a:pPr>
            <a:r>
              <a:rPr lang="en-US" dirty="0"/>
              <a:t>Give full attention: Face the speaker, maintain eye contact, and avoid distractions.</a:t>
            </a:r>
          </a:p>
          <a:p>
            <a:pPr>
              <a:buFont typeface="+mj-lt"/>
              <a:buAutoNum type="arabicPeriod"/>
            </a:pPr>
            <a:r>
              <a:rPr lang="en-US" dirty="0"/>
              <a:t>Use nonverbal cues: Nod, lean in slightly, and use appropriate facial expressions to show engagement.</a:t>
            </a:r>
          </a:p>
          <a:p>
            <a:pPr>
              <a:buFont typeface="+mj-lt"/>
              <a:buAutoNum type="arabicPeriod"/>
            </a:pPr>
            <a:r>
              <a:rPr lang="en-US" dirty="0"/>
              <a:t>Avoid interrupting: Let students complete their thoughts before responding.</a:t>
            </a:r>
          </a:p>
          <a:p>
            <a:pPr>
              <a:buFont typeface="+mj-lt"/>
              <a:buAutoNum type="arabicPeriod"/>
            </a:pPr>
            <a:r>
              <a:rPr lang="en-US" dirty="0"/>
              <a:t>Paraphrase: Restate key points in your own words to confirm understanding.</a:t>
            </a:r>
          </a:p>
          <a:p>
            <a:pPr>
              <a:buFont typeface="+mj-lt"/>
              <a:buAutoNum type="arabicPeriod"/>
            </a:pPr>
            <a:r>
              <a:rPr lang="en-US" dirty="0"/>
              <a:t>Direct your response to the entire group, not just the person who asked the question. You may start by responding to the person who asked the question, but then look at the other students during your response.</a:t>
            </a:r>
          </a:p>
          <a:p>
            <a:pPr>
              <a:buFont typeface="+mj-lt"/>
              <a:buAutoNum type="arabicPeriod"/>
            </a:pPr>
            <a:r>
              <a:rPr lang="en-US" dirty="0"/>
              <a:t>Ask clarifying questions: Seek additional information or examples when needed.</a:t>
            </a:r>
          </a:p>
          <a:p>
            <a:pPr>
              <a:buFont typeface="+mj-lt"/>
              <a:buAutoNum type="arabicPeriod"/>
            </a:pPr>
            <a:r>
              <a:rPr lang="en-US" dirty="0"/>
              <a:t>Reflect feelings: Acknowledge the emotion behind the words to show empathy.</a:t>
            </a:r>
          </a:p>
          <a:p>
            <a:pPr>
              <a:buFont typeface="+mj-lt"/>
              <a:buAutoNum type="arabicPeriod"/>
            </a:pPr>
            <a:r>
              <a:rPr lang="en-US" dirty="0"/>
              <a:t>Summarize: Periodically recap the main points of the discussion.</a:t>
            </a:r>
          </a:p>
          <a:p>
            <a:pPr>
              <a:buFont typeface="+mj-lt"/>
              <a:buAutoNum type="arabicPeriod"/>
            </a:pPr>
            <a:r>
              <a:rPr lang="en-US" dirty="0"/>
              <a:t>Withhold judgment: Listen objectively without immediately evaluating or criticizing.</a:t>
            </a:r>
          </a:p>
          <a:p>
            <a:pPr>
              <a:buFont typeface="+mj-lt"/>
              <a:buAutoNum type="arabicPeriod"/>
            </a:pPr>
            <a:r>
              <a:rPr lang="en-US" dirty="0"/>
              <a:t>Provide verbal affirmations: Use brief responses like "I see" or "go on" to encourage continued sharing.</a:t>
            </a:r>
          </a:p>
          <a:p>
            <a:pPr>
              <a:buFont typeface="+mj-lt"/>
              <a:buAutoNum type="arabicPeriod"/>
            </a:pPr>
            <a:r>
              <a:rPr lang="en-US" dirty="0"/>
              <a:t>Practice patience: Allow for pauses and silences, giving students time to formulate thoughts.</a:t>
            </a:r>
          </a:p>
          <a:p>
            <a:pPr>
              <a:buFont typeface="+mj-lt"/>
              <a:buAutoNum type="arabicPeriod"/>
            </a:pPr>
            <a:endParaRPr lang="en-US" dirty="0"/>
          </a:p>
          <a:p>
            <a:r>
              <a:rPr lang="en-US" dirty="0"/>
              <a:t>Make it okay to ask questions. Assume that there will be questions. At the same time, convey a message to your students that you expect questions. You can do this by how you ask for questions. Instead of saying, “Are there any questions?” say, “What questions do you have?” It may be subtle, but it works.</a:t>
            </a:r>
          </a:p>
          <a:p>
            <a:endParaRPr lang="en-US" dirty="0"/>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8095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7" y="3553779"/>
            <a:ext cx="6659929" cy="5507355"/>
          </a:xfrm>
        </p:spPr>
        <p:txBody>
          <a:bodyPr/>
          <a:lstStyle/>
          <a:p>
            <a:pPr>
              <a:buFont typeface="+mj-lt"/>
              <a:buAutoNum type="arabicPeriod"/>
            </a:pPr>
            <a:r>
              <a:rPr lang="en-US" dirty="0"/>
              <a:t>Appearance: Maintain a professional look with appropriate uniform and grooming.</a:t>
            </a:r>
          </a:p>
          <a:p>
            <a:pPr>
              <a:buFont typeface="+mj-lt"/>
              <a:buAutoNum type="arabicPeriod"/>
            </a:pPr>
            <a:r>
              <a:rPr lang="en-US" dirty="0"/>
              <a:t>Eye Contact: </a:t>
            </a:r>
          </a:p>
          <a:p>
            <a:pPr marL="785372" lvl="1" indent="-302066">
              <a:buFont typeface="+mj-lt"/>
              <a:buAutoNum type="arabicPeriod"/>
            </a:pPr>
            <a:r>
              <a:rPr lang="en-US" dirty="0"/>
              <a:t>Use to assess understanding and engagement</a:t>
            </a:r>
          </a:p>
          <a:p>
            <a:pPr marL="785372" lvl="1" indent="-302066">
              <a:buFont typeface="+mj-lt"/>
              <a:buAutoNum type="arabicPeriod"/>
            </a:pPr>
            <a:r>
              <a:rPr lang="en-US" dirty="0"/>
              <a:t>Maintain balanced eye contact; avoid staring or neglecting parts of the audience</a:t>
            </a:r>
          </a:p>
          <a:p>
            <a:pPr marL="785372" lvl="1" indent="-302066">
              <a:buFont typeface="+mj-lt"/>
              <a:buAutoNum type="arabicPeriod"/>
            </a:pPr>
            <a:r>
              <a:rPr lang="en-US" dirty="0"/>
              <a:t>Be aware of cultural differences in eye contact interpretation</a:t>
            </a:r>
          </a:p>
          <a:p>
            <a:pPr>
              <a:buFont typeface="+mj-lt"/>
              <a:buAutoNum type="arabicPeriod"/>
            </a:pPr>
            <a:r>
              <a:rPr lang="en-US" dirty="0"/>
              <a:t>Gestures and Mannerisms: </a:t>
            </a:r>
          </a:p>
          <a:p>
            <a:pPr marL="785372" lvl="1" indent="-302066">
              <a:buFont typeface="+mj-lt"/>
              <a:buAutoNum type="arabicPeriod"/>
            </a:pPr>
            <a:r>
              <a:rPr lang="en-US" dirty="0"/>
              <a:t>Use supportive gestures that match verbal communication</a:t>
            </a:r>
          </a:p>
          <a:p>
            <a:pPr marL="785372" lvl="1" indent="-302066">
              <a:buFont typeface="+mj-lt"/>
              <a:buAutoNum type="arabicPeriod"/>
            </a:pPr>
            <a:r>
              <a:rPr lang="en-US" dirty="0"/>
              <a:t>Avoid distracting habits (e.g., fidgeting with objects)</a:t>
            </a:r>
          </a:p>
          <a:p>
            <a:pPr marL="785372" lvl="1" indent="-302066">
              <a:buFont typeface="+mj-lt"/>
              <a:buAutoNum type="arabicPeriod"/>
            </a:pPr>
            <a:r>
              <a:rPr lang="en-US" dirty="0"/>
              <a:t>Be mindful of cultural differences in gesture meanings</a:t>
            </a:r>
          </a:p>
          <a:p>
            <a:pPr>
              <a:buFont typeface="+mj-lt"/>
              <a:buAutoNum type="arabicPeriod"/>
            </a:pPr>
            <a:r>
              <a:rPr lang="en-US" dirty="0"/>
              <a:t>Head Movements: </a:t>
            </a:r>
          </a:p>
          <a:p>
            <a:pPr marL="785372" lvl="1" indent="-302066">
              <a:buFont typeface="+mj-lt"/>
              <a:buAutoNum type="arabicPeriod"/>
            </a:pPr>
            <a:r>
              <a:rPr lang="en-US" dirty="0"/>
              <a:t>Nod to show agreement and interest</a:t>
            </a:r>
          </a:p>
          <a:p>
            <a:pPr marL="785372" lvl="1" indent="-302066">
              <a:buFont typeface="+mj-lt"/>
              <a:buAutoNum type="arabicPeriod"/>
            </a:pPr>
            <a:r>
              <a:rPr lang="en-US" dirty="0"/>
              <a:t>Ensure consistency between head movements and spoken words</a:t>
            </a:r>
          </a:p>
          <a:p>
            <a:pPr>
              <a:buFont typeface="+mj-lt"/>
              <a:buAutoNum type="arabicPeriod"/>
            </a:pPr>
            <a:r>
              <a:rPr lang="en-US" dirty="0"/>
              <a:t>Professional Demeanor: </a:t>
            </a:r>
          </a:p>
          <a:p>
            <a:pPr marL="785372" lvl="1" indent="-302066">
              <a:buFont typeface="+mj-lt"/>
              <a:buAutoNum type="arabicPeriod"/>
            </a:pPr>
            <a:r>
              <a:rPr lang="en-US" dirty="0"/>
              <a:t>Avoid profanity and sarcasm</a:t>
            </a:r>
          </a:p>
          <a:p>
            <a:pPr marL="785372" lvl="1" indent="-302066">
              <a:buFont typeface="+mj-lt"/>
              <a:buAutoNum type="arabicPeriod"/>
            </a:pPr>
            <a:r>
              <a:rPr lang="en-US" dirty="0"/>
              <a:t>Maintain a friendly, open interaction style</a:t>
            </a:r>
          </a:p>
          <a:p>
            <a:pPr>
              <a:buFont typeface="+mj-lt"/>
              <a:buAutoNum type="arabicPeriod"/>
            </a:pPr>
            <a:r>
              <a:rPr lang="en-US" dirty="0"/>
              <a:t>Body Language: </a:t>
            </a:r>
          </a:p>
          <a:p>
            <a:pPr marL="785372" lvl="1" indent="-302066">
              <a:buFont typeface="+mj-lt"/>
              <a:buAutoNum type="arabicPeriod"/>
            </a:pPr>
            <a:r>
              <a:rPr lang="en-US" dirty="0"/>
              <a:t>Use positive nonverbal cues (e.g., smiling) to create enthusiasm</a:t>
            </a:r>
          </a:p>
          <a:p>
            <a:pPr marL="785372" lvl="1" indent="-302066">
              <a:buFont typeface="+mj-lt"/>
              <a:buAutoNum type="arabicPeriod"/>
            </a:pPr>
            <a:r>
              <a:rPr lang="en-US" dirty="0"/>
              <a:t>Be aware that body language can support or contradict verbal messages</a:t>
            </a:r>
          </a:p>
          <a:p>
            <a:pPr>
              <a:buFont typeface="+mj-lt"/>
              <a:buAutoNum type="arabicPeriod"/>
            </a:pPr>
            <a:r>
              <a:rPr lang="en-US" dirty="0"/>
              <a:t>Proximity: </a:t>
            </a:r>
          </a:p>
          <a:p>
            <a:pPr marL="785372" lvl="1" indent="-302066">
              <a:buFont typeface="+mj-lt"/>
              <a:buAutoNum type="arabicPeriod"/>
            </a:pPr>
            <a:r>
              <a:rPr lang="en-US" dirty="0"/>
              <a:t>Adjust distance for formality (closer is less formal)</a:t>
            </a:r>
          </a:p>
          <a:p>
            <a:pPr marL="785372" lvl="1" indent="-302066">
              <a:buFont typeface="+mj-lt"/>
              <a:buAutoNum type="arabicPeriod"/>
            </a:pPr>
            <a:r>
              <a:rPr lang="en-US" dirty="0"/>
              <a:t>Respect cultural norms regarding personal space</a:t>
            </a:r>
          </a:p>
          <a:p>
            <a:pPr>
              <a:buFont typeface="+mj-lt"/>
              <a:buAutoNum type="arabicPeriod"/>
            </a:pPr>
            <a:r>
              <a:rPr lang="en-US" dirty="0"/>
              <a:t>Facial Expressions: </a:t>
            </a:r>
          </a:p>
          <a:p>
            <a:pPr marL="785372" lvl="1" indent="-302066">
              <a:buFont typeface="+mj-lt"/>
              <a:buAutoNum type="arabicPeriod"/>
            </a:pPr>
            <a:r>
              <a:rPr lang="en-US" dirty="0"/>
              <a:t>Scan for audience cues (confusion, inattention)</a:t>
            </a:r>
          </a:p>
          <a:p>
            <a:pPr marL="785372" lvl="1" indent="-302066">
              <a:buFont typeface="+mj-lt"/>
              <a:buAutoNum type="arabicPeriod"/>
            </a:pPr>
            <a:r>
              <a:rPr lang="en-US" dirty="0"/>
              <a:t>Use expressions to communicate and emphasize points</a:t>
            </a:r>
          </a:p>
          <a:p>
            <a:pPr>
              <a:buFont typeface="+mj-lt"/>
              <a:buAutoNum type="arabicPeriod"/>
            </a:pPr>
            <a:r>
              <a:rPr lang="en-US" dirty="0"/>
              <a:t>Laughter and Humor: </a:t>
            </a:r>
          </a:p>
          <a:p>
            <a:pPr marL="785372" lvl="1" indent="-302066">
              <a:buFont typeface="+mj-lt"/>
              <a:buAutoNum type="arabicPeriod"/>
            </a:pPr>
            <a:r>
              <a:rPr lang="en-US" dirty="0"/>
              <a:t>Use appropriately to relieve stress and enhance memorability</a:t>
            </a:r>
          </a:p>
          <a:p>
            <a:r>
              <a:rPr lang="en-US" dirty="0"/>
              <a:t>Adaptability: Be attentive to audience responses and adjust your nonverbal communication if negative reactions occur.</a:t>
            </a:r>
          </a:p>
        </p:txBody>
      </p:sp>
      <p:sp>
        <p:nvSpPr>
          <p:cNvPr id="4" name="Slide Number Placeholder 3"/>
          <p:cNvSpPr>
            <a:spLocks noGrp="1"/>
          </p:cNvSpPr>
          <p:nvPr>
            <p:ph type="sldNum" sz="quarter" idx="5"/>
          </p:nvPr>
        </p:nvSpPr>
        <p:spPr>
          <a:xfrm>
            <a:off x="6437376" y="9281160"/>
            <a:ext cx="876131"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9224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553778"/>
            <a:ext cx="6565779" cy="5727383"/>
          </a:xfrm>
        </p:spPr>
        <p:txBody>
          <a:bodyPr/>
          <a:lstStyle/>
          <a:p>
            <a:pPr>
              <a:buFont typeface="+mj-lt"/>
              <a:buAutoNum type="arabicPeriod"/>
            </a:pPr>
            <a:r>
              <a:rPr lang="en-US" dirty="0"/>
              <a:t>Experience-related barriers: </a:t>
            </a:r>
          </a:p>
          <a:p>
            <a:pPr marL="785372" lvl="1" indent="-302066">
              <a:buFont typeface="+mj-lt"/>
              <a:buAutoNum type="arabicPeriod"/>
            </a:pPr>
            <a:r>
              <a:rPr lang="en-US" dirty="0"/>
              <a:t>Too little experience: Overcome with thorough preparation and practice</a:t>
            </a:r>
          </a:p>
          <a:p>
            <a:pPr marL="785372" lvl="1" indent="-302066">
              <a:buFont typeface="+mj-lt"/>
              <a:buAutoNum type="arabicPeriod"/>
            </a:pPr>
            <a:r>
              <a:rPr lang="en-US" dirty="0"/>
              <a:t>Too much experience: Be mindful of students' perspective as first-time learners</a:t>
            </a:r>
          </a:p>
          <a:p>
            <a:pPr>
              <a:buFont typeface="+mj-lt"/>
              <a:buAutoNum type="arabicPeriod"/>
            </a:pPr>
            <a:r>
              <a:rPr lang="en-US" dirty="0"/>
              <a:t>Importance of practice: </a:t>
            </a:r>
          </a:p>
          <a:p>
            <a:pPr marL="785372" lvl="1" indent="-302066">
              <a:buFont typeface="+mj-lt"/>
              <a:buAutoNum type="arabicPeriod"/>
            </a:pPr>
            <a:r>
              <a:rPr lang="en-US" dirty="0"/>
              <a:t>Rehearse lesson delivery to improve instruction quality</a:t>
            </a:r>
          </a:p>
          <a:p>
            <a:pPr marL="785372" lvl="1" indent="-302066">
              <a:buFont typeface="+mj-lt"/>
              <a:buAutoNum type="arabicPeriod"/>
            </a:pPr>
            <a:r>
              <a:rPr lang="en-US" dirty="0"/>
              <a:t>Learn to read student cues for understanding and engagement</a:t>
            </a:r>
          </a:p>
          <a:p>
            <a:pPr>
              <a:buFont typeface="+mj-lt"/>
              <a:buAutoNum type="arabicPeriod"/>
            </a:pPr>
            <a:r>
              <a:rPr lang="en-US" dirty="0"/>
              <a:t>Positive engagement signs: </a:t>
            </a:r>
          </a:p>
          <a:p>
            <a:pPr marL="785372" lvl="1" indent="-302066">
              <a:buFont typeface="+mj-lt"/>
              <a:buAutoNum type="arabicPeriod"/>
            </a:pPr>
            <a:r>
              <a:rPr lang="en-US" dirty="0"/>
              <a:t>Maintained eye contact</a:t>
            </a:r>
          </a:p>
          <a:p>
            <a:pPr marL="785372" lvl="1" indent="-302066">
              <a:buFont typeface="+mj-lt"/>
              <a:buAutoNum type="arabicPeriod"/>
            </a:pPr>
            <a:r>
              <a:rPr lang="en-US" dirty="0"/>
              <a:t>Nodding</a:t>
            </a:r>
          </a:p>
          <a:p>
            <a:pPr>
              <a:buFont typeface="+mj-lt"/>
              <a:buAutoNum type="arabicPeriod"/>
            </a:pPr>
            <a:r>
              <a:rPr lang="en-US" dirty="0"/>
              <a:t>Disengagement signals: </a:t>
            </a:r>
          </a:p>
          <a:p>
            <a:pPr marL="785372" lvl="1" indent="-302066">
              <a:buFont typeface="+mj-lt"/>
              <a:buAutoNum type="arabicPeriod"/>
            </a:pPr>
            <a:r>
              <a:rPr lang="en-US" dirty="0"/>
              <a:t>Body tension (stiffness, wrinkled brow)</a:t>
            </a:r>
          </a:p>
          <a:p>
            <a:pPr marL="785372" lvl="1" indent="-302066">
              <a:buFont typeface="+mj-lt"/>
              <a:buAutoNum type="arabicPeriod"/>
            </a:pPr>
            <a:r>
              <a:rPr lang="en-US" dirty="0"/>
              <a:t>Crossed arms</a:t>
            </a:r>
          </a:p>
          <a:p>
            <a:pPr marL="785372" lvl="1" indent="-302066">
              <a:buFont typeface="+mj-lt"/>
              <a:buAutoNum type="arabicPeriod"/>
            </a:pPr>
            <a:r>
              <a:rPr lang="en-US" dirty="0"/>
              <a:t>Hands covering face</a:t>
            </a:r>
          </a:p>
          <a:p>
            <a:pPr marL="785372" lvl="1" indent="-302066">
              <a:buFont typeface="+mj-lt"/>
              <a:buAutoNum type="arabicPeriod"/>
            </a:pPr>
            <a:r>
              <a:rPr lang="en-US" dirty="0"/>
              <a:t>Fidgeting</a:t>
            </a:r>
          </a:p>
          <a:p>
            <a:pPr marL="785372" lvl="1" indent="-302066">
              <a:buFont typeface="+mj-lt"/>
              <a:buAutoNum type="arabicPeriod"/>
            </a:pPr>
            <a:r>
              <a:rPr lang="en-US" dirty="0"/>
              <a:t>Yawning</a:t>
            </a:r>
          </a:p>
          <a:p>
            <a:pPr marL="785372" lvl="1" indent="-302066">
              <a:buFont typeface="+mj-lt"/>
              <a:buAutoNum type="arabicPeriod"/>
            </a:pPr>
            <a:r>
              <a:rPr lang="en-US" dirty="0"/>
              <a:t>Interruption attempts</a:t>
            </a:r>
          </a:p>
          <a:p>
            <a:pPr marL="785372" lvl="1" indent="-302066">
              <a:buFont typeface="+mj-lt"/>
              <a:buAutoNum type="arabicPeriod"/>
            </a:pPr>
            <a:r>
              <a:rPr lang="en-US" dirty="0"/>
              <a:t>Distracted gaze</a:t>
            </a:r>
          </a:p>
          <a:p>
            <a:pPr marL="785372" lvl="1" indent="-302066">
              <a:buFont typeface="+mj-lt"/>
              <a:buAutoNum type="arabicPeriod"/>
            </a:pPr>
            <a:r>
              <a:rPr lang="en-US" dirty="0"/>
              <a:t>Leaning away</a:t>
            </a:r>
          </a:p>
          <a:p>
            <a:pPr marL="785372" lvl="1" indent="-302066">
              <a:buFont typeface="+mj-lt"/>
              <a:buAutoNum type="arabicPeriod"/>
            </a:pPr>
            <a:r>
              <a:rPr lang="en-US" dirty="0"/>
              <a:t>Negative facial expressions</a:t>
            </a:r>
          </a:p>
          <a:p>
            <a:pPr>
              <a:buFont typeface="+mj-lt"/>
              <a:buAutoNum type="arabicPeriod"/>
            </a:pPr>
            <a:r>
              <a:rPr lang="en-US" dirty="0"/>
              <a:t>Interpreting nonverbal cues: </a:t>
            </a:r>
          </a:p>
          <a:p>
            <a:pPr marL="785372" lvl="1" indent="-302066">
              <a:buFont typeface="+mj-lt"/>
              <a:buAutoNum type="arabicPeriod"/>
            </a:pPr>
            <a:r>
              <a:rPr lang="en-US" dirty="0"/>
              <a:t>Consider multiple cues, not just one</a:t>
            </a:r>
          </a:p>
          <a:p>
            <a:pPr marL="785372" lvl="1" indent="-302066">
              <a:buFont typeface="+mj-lt"/>
              <a:buAutoNum type="arabicPeriod"/>
            </a:pPr>
            <a:r>
              <a:rPr lang="en-US" dirty="0"/>
              <a:t>Be aware of potential misinterpretations (e.g., crossed arms might indicate cold, not defensiveness)</a:t>
            </a:r>
          </a:p>
          <a:p>
            <a:pPr marL="785372" lvl="1" indent="-302066">
              <a:buFont typeface="+mj-lt"/>
              <a:buAutoNum type="arabicPeriod"/>
            </a:pPr>
            <a:r>
              <a:rPr lang="en-US" dirty="0"/>
              <a:t>When in doubt, ask for clarification</a:t>
            </a:r>
          </a:p>
          <a:p>
            <a:r>
              <a:rPr lang="en-US" dirty="0"/>
              <a:t>Building effective communication: </a:t>
            </a:r>
          </a:p>
          <a:p>
            <a:pPr marL="785372" lvl="1" indent="-302066">
              <a:buFont typeface="+mj-lt"/>
              <a:buAutoNum type="arabicPeriod"/>
            </a:pPr>
            <a:r>
              <a:rPr lang="en-US" dirty="0"/>
              <a:t>Plan lessons with awareness of potential barriers</a:t>
            </a:r>
          </a:p>
          <a:p>
            <a:pPr marL="785372" lvl="1" indent="-302066">
              <a:buFont typeface="+mj-lt"/>
              <a:buAutoNum type="arabicPeriod"/>
            </a:pPr>
            <a:r>
              <a:rPr lang="en-US" dirty="0"/>
              <a:t>Practice delivery to improve instruction</a:t>
            </a:r>
          </a:p>
          <a:p>
            <a:pPr marL="785372" lvl="1" indent="-302066">
              <a:buFont typeface="+mj-lt"/>
              <a:buAutoNum type="arabicPeriod"/>
            </a:pPr>
            <a:r>
              <a:rPr lang="en-US" dirty="0"/>
              <a:t>Continuously monitor and adapt to student reactions</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16796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Effective Instruction Through Two-Way Communication</a:t>
            </a:r>
          </a:p>
          <a:p>
            <a:pPr>
              <a:buFont typeface="+mj-lt"/>
              <a:buAutoNum type="arabicPeriod"/>
            </a:pPr>
            <a:r>
              <a:rPr lang="en-US" dirty="0"/>
              <a:t>Importance of Questioning: </a:t>
            </a:r>
          </a:p>
          <a:p>
            <a:pPr marL="785372" lvl="1" indent="-302066">
              <a:buFont typeface="+mj-lt"/>
              <a:buAutoNum type="arabicPeriod"/>
            </a:pPr>
            <a:r>
              <a:rPr lang="en-US" dirty="0"/>
              <a:t>Instructors should use thought-provoking questions throughout the lesson</a:t>
            </a:r>
          </a:p>
          <a:p>
            <a:pPr marL="785372" lvl="1" indent="-302066">
              <a:buFont typeface="+mj-lt"/>
              <a:buAutoNum type="arabicPeriod"/>
            </a:pPr>
            <a:r>
              <a:rPr lang="en-US" dirty="0"/>
              <a:t>This encourages active participation and ensures two-way communication</a:t>
            </a:r>
          </a:p>
          <a:p>
            <a:pPr>
              <a:buFont typeface="+mj-lt"/>
              <a:buAutoNum type="arabicPeriod"/>
            </a:pPr>
            <a:r>
              <a:rPr lang="en-US" dirty="0"/>
              <a:t>The Four-Phase Communication Process: a. Transmission: Message is sent b. Reception: Message is received c. Interpretation: Message is understood d. Response: Feedback is given (when appropriate)</a:t>
            </a:r>
          </a:p>
          <a:p>
            <a:pPr>
              <a:buFont typeface="+mj-lt"/>
              <a:buAutoNum type="arabicPeriod"/>
            </a:pPr>
            <a:r>
              <a:rPr lang="en-US" dirty="0"/>
              <a:t>Potential for Miscommunication: </a:t>
            </a:r>
          </a:p>
          <a:p>
            <a:pPr marL="785372" lvl="1" indent="-302066">
              <a:buFont typeface="+mj-lt"/>
              <a:buAutoNum type="arabicPeriod"/>
            </a:pPr>
            <a:r>
              <a:rPr lang="en-US" dirty="0"/>
              <a:t>Each phase presents an opportunity for misunderstanding</a:t>
            </a:r>
          </a:p>
          <a:p>
            <a:pPr marL="785372" lvl="1" indent="-302066">
              <a:buFont typeface="+mj-lt"/>
              <a:buAutoNum type="arabicPeriod"/>
            </a:pPr>
            <a:r>
              <a:rPr lang="en-US" dirty="0"/>
              <a:t>Instructors should be aware of these potential pitfalls and work to minimize them</a:t>
            </a:r>
          </a:p>
          <a:p>
            <a:pPr>
              <a:buFont typeface="+mj-lt"/>
              <a:buAutoNum type="arabicPeriod"/>
            </a:pPr>
            <a:r>
              <a:rPr lang="en-US" dirty="0"/>
              <a:t>Ensuring Clarity: </a:t>
            </a:r>
          </a:p>
          <a:p>
            <a:pPr marL="785372" lvl="1" indent="-302066">
              <a:buFont typeface="+mj-lt"/>
              <a:buAutoNum type="arabicPeriod"/>
            </a:pPr>
            <a:r>
              <a:rPr lang="en-US" dirty="0"/>
              <a:t>Regularly check for understanding</a:t>
            </a:r>
          </a:p>
          <a:p>
            <a:pPr marL="785372" lvl="1" indent="-302066">
              <a:buFont typeface="+mj-lt"/>
              <a:buAutoNum type="arabicPeriod"/>
            </a:pPr>
            <a:r>
              <a:rPr lang="en-US" dirty="0"/>
              <a:t>Encourage student questions and feedback</a:t>
            </a:r>
          </a:p>
          <a:p>
            <a:pPr marL="785372" lvl="1" indent="-302066">
              <a:buFont typeface="+mj-lt"/>
              <a:buAutoNum type="arabicPeriod"/>
            </a:pPr>
            <a:r>
              <a:rPr lang="en-US" dirty="0"/>
              <a:t>Clarify and rephrase information when necessary</a:t>
            </a:r>
          </a:p>
          <a:p>
            <a:endParaRPr lang="en-US" dirty="0"/>
          </a:p>
          <a:p>
            <a:r>
              <a:rPr lang="en-US" dirty="0"/>
              <a:t>By focusing on these elements, instructors can create a more interactive and effective learning environment, reducing the risk of miscommunication and enhancing student comprehension.</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12670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What can we do to cut down on the miscommunications or misunderstandings.</a:t>
            </a:r>
          </a:p>
          <a:p>
            <a:endParaRPr lang="en-US" dirty="0"/>
          </a:p>
          <a:p>
            <a:r>
              <a:rPr lang="en-US" dirty="0"/>
              <a:t>Like radio watchstanders we can use a limited vocabular of very specific words, called professional words or “pro words,” with very specific meanings to minimize traffic, eliminate ambiguities, and prevent misunderstandings.  Give examples and explain, e.g. ROGER, WILCO, OVER, OUT</a:t>
            </a:r>
          </a:p>
          <a:p>
            <a:endParaRPr lang="en-US" dirty="0"/>
          </a:p>
          <a:p>
            <a:r>
              <a:rPr lang="en-US" dirty="0"/>
              <a:t>Similarly, there are Coast Guard “standard” line handling commands, particular for complex tasks like taking a vessel into side tow.  Give examples and explain, e.g. PASS 1, SLACK 2, STRAIN 3, MAKE 4.</a:t>
            </a:r>
          </a:p>
          <a:p>
            <a:endParaRPr lang="en-US" dirty="0"/>
          </a:p>
          <a:p>
            <a:r>
              <a:rPr lang="en-US" dirty="0"/>
              <a:t>Often with verbal skills when a single statement is made three statements occur.  (1) What the speaker thought was said, (2) what was actually said, and (3) what the recipient heard.  </a:t>
            </a:r>
          </a:p>
          <a:p>
            <a:endParaRPr lang="en-US" dirty="0"/>
          </a:p>
          <a:p>
            <a:r>
              <a:rPr lang="en-US" dirty="0"/>
              <a:t>Vary your pitch when making a presentation and become comfortable using silence.  A pause will give your audience the opportunity to consider what you said.  </a:t>
            </a:r>
          </a:p>
          <a:p>
            <a:endParaRPr lang="en-US" dirty="0"/>
          </a:p>
          <a:p>
            <a:r>
              <a:rPr lang="en-US" dirty="0"/>
              <a:t>If possible do not remain stationary during your presentation.  Move toward and away from your audience.  </a:t>
            </a:r>
          </a:p>
          <a:p>
            <a:endParaRPr lang="en-US" dirty="0"/>
          </a:p>
          <a:p>
            <a:r>
              <a:rPr lang="en-US" dirty="0"/>
              <a:t>Scan your audience to gauge understanding and engagement.  Make eye contact with your students.  However, avoid extended eye contact.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71795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553779"/>
            <a:ext cx="6565779" cy="5361621"/>
          </a:xfrm>
        </p:spPr>
        <p:txBody>
          <a:bodyPr/>
          <a:lstStyle/>
          <a:p>
            <a:r>
              <a:rPr lang="en-US" dirty="0"/>
              <a:t>Effective Question and Answer Techniques for Instructors</a:t>
            </a:r>
          </a:p>
          <a:p>
            <a:pPr>
              <a:buFont typeface="+mj-lt"/>
              <a:buAutoNum type="arabicPeriod"/>
            </a:pPr>
            <a:r>
              <a:rPr lang="en-US" dirty="0"/>
              <a:t>Importance of Questioning: </a:t>
            </a:r>
          </a:p>
          <a:p>
            <a:pPr marL="785372" lvl="1" indent="-302066">
              <a:buFont typeface="+mj-lt"/>
              <a:buAutoNum type="arabicPeriod"/>
            </a:pPr>
            <a:r>
              <a:rPr lang="en-US" dirty="0"/>
              <a:t>Facilitates two-way communication</a:t>
            </a:r>
          </a:p>
          <a:p>
            <a:pPr marL="785372" lvl="1" indent="-302066">
              <a:buFont typeface="+mj-lt"/>
              <a:buAutoNum type="arabicPeriod"/>
            </a:pPr>
            <a:r>
              <a:rPr lang="en-US" dirty="0"/>
              <a:t>Helps assess student understanding</a:t>
            </a:r>
          </a:p>
          <a:p>
            <a:pPr marL="785372" lvl="1" indent="-302066">
              <a:buFont typeface="+mj-lt"/>
              <a:buAutoNum type="arabicPeriod"/>
            </a:pPr>
            <a:r>
              <a:rPr lang="en-US" dirty="0"/>
              <a:t>Improves teaching effectiveness and student learning</a:t>
            </a:r>
          </a:p>
          <a:p>
            <a:pPr>
              <a:buFont typeface="+mj-lt"/>
              <a:buAutoNum type="arabicPeriod"/>
            </a:pPr>
            <a:r>
              <a:rPr lang="en-US" dirty="0"/>
              <a:t>Key Questioning Strategies: </a:t>
            </a:r>
          </a:p>
          <a:p>
            <a:pPr marL="785372" lvl="1" indent="-302066">
              <a:buFont typeface="+mj-lt"/>
              <a:buAutoNum type="arabicPeriod"/>
            </a:pPr>
            <a:r>
              <a:rPr lang="en-US" dirty="0"/>
              <a:t>Use appropriate question types and levels</a:t>
            </a:r>
          </a:p>
          <a:p>
            <a:pPr marL="785372" lvl="1" indent="-302066">
              <a:buFont typeface="+mj-lt"/>
              <a:buAutoNum type="arabicPeriod"/>
            </a:pPr>
            <a:r>
              <a:rPr lang="en-US" dirty="0"/>
              <a:t>Direct questions effectively</a:t>
            </a:r>
          </a:p>
          <a:p>
            <a:pPr marL="785372" lvl="1" indent="-302066">
              <a:buFont typeface="+mj-lt"/>
              <a:buAutoNum type="arabicPeriod"/>
            </a:pPr>
            <a:r>
              <a:rPr lang="en-US" dirty="0"/>
              <a:t>Employ active listening when receiving responses</a:t>
            </a:r>
          </a:p>
          <a:p>
            <a:pPr marL="785372" lvl="1" indent="-302066">
              <a:buFont typeface="+mj-lt"/>
              <a:buAutoNum type="arabicPeriod"/>
            </a:pPr>
            <a:r>
              <a:rPr lang="en-US" dirty="0"/>
              <a:t>Repeat, rephrase, or restructure questions as needed</a:t>
            </a:r>
          </a:p>
          <a:p>
            <a:pPr marL="785372" lvl="1" indent="-302066">
              <a:buFont typeface="+mj-lt"/>
              <a:buAutoNum type="arabicPeriod"/>
            </a:pPr>
            <a:r>
              <a:rPr lang="en-US" dirty="0"/>
              <a:t>Allow adequate pause time after asking questions</a:t>
            </a:r>
          </a:p>
          <a:p>
            <a:pPr marL="785372" lvl="1" indent="-302066">
              <a:buFont typeface="+mj-lt"/>
              <a:buAutoNum type="arabicPeriod"/>
            </a:pPr>
            <a:r>
              <a:rPr lang="en-US" dirty="0"/>
              <a:t>Provide ample opportunity for student questions and comments</a:t>
            </a:r>
          </a:p>
          <a:p>
            <a:pPr>
              <a:buFont typeface="+mj-lt"/>
              <a:buAutoNum type="arabicPeriod"/>
            </a:pPr>
            <a:r>
              <a:rPr lang="en-US" dirty="0"/>
              <a:t>Question Types: a. Open-ended: </a:t>
            </a:r>
          </a:p>
          <a:p>
            <a:pPr marL="785372" lvl="1" indent="-302066">
              <a:buFont typeface="+mj-lt"/>
              <a:buAutoNum type="arabicPeriod"/>
            </a:pPr>
            <a:r>
              <a:rPr lang="en-US" dirty="0"/>
              <a:t>Best for maximizing audience participation</a:t>
            </a:r>
          </a:p>
          <a:p>
            <a:pPr marL="785372" lvl="1" indent="-302066">
              <a:buFont typeface="+mj-lt"/>
              <a:buAutoNum type="arabicPeriod"/>
            </a:pPr>
            <a:r>
              <a:rPr lang="en-US" dirty="0"/>
              <a:t>Encourages critical thinking and discussion</a:t>
            </a:r>
          </a:p>
          <a:p>
            <a:pPr>
              <a:buFont typeface="+mj-lt"/>
              <a:buAutoNum type="arabicPeriod"/>
            </a:pPr>
            <a:r>
              <a:rPr lang="en-US" dirty="0"/>
              <a:t>b. Closed-ended: </a:t>
            </a:r>
          </a:p>
          <a:p>
            <a:pPr marL="785372" lvl="1" indent="-302066">
              <a:buFont typeface="+mj-lt"/>
              <a:buAutoNum type="arabicPeriod"/>
            </a:pPr>
            <a:r>
              <a:rPr lang="en-US" dirty="0"/>
              <a:t>Ideal for checking the accuracy of learned concepts</a:t>
            </a:r>
          </a:p>
          <a:p>
            <a:pPr marL="785372" lvl="1" indent="-302066">
              <a:buFont typeface="+mj-lt"/>
              <a:buAutoNum type="arabicPeriod"/>
            </a:pPr>
            <a:r>
              <a:rPr lang="en-US" dirty="0"/>
              <a:t>Useful for assessing specific knowledge or skills</a:t>
            </a:r>
          </a:p>
          <a:p>
            <a:pPr>
              <a:buFont typeface="+mj-lt"/>
              <a:buAutoNum type="arabicPeriod"/>
            </a:pPr>
            <a:r>
              <a:rPr lang="en-US" dirty="0"/>
              <a:t>Active Listening: </a:t>
            </a:r>
          </a:p>
          <a:p>
            <a:pPr marL="785372" lvl="1" indent="-302066">
              <a:buFont typeface="+mj-lt"/>
              <a:buAutoNum type="arabicPeriod"/>
            </a:pPr>
            <a:r>
              <a:rPr lang="en-US" dirty="0"/>
              <a:t>Essential when students are asking or answering questions</a:t>
            </a:r>
          </a:p>
          <a:p>
            <a:pPr marL="785372" lvl="1" indent="-302066">
              <a:buFont typeface="+mj-lt"/>
              <a:buAutoNum type="arabicPeriod"/>
            </a:pPr>
            <a:r>
              <a:rPr lang="en-US" dirty="0"/>
              <a:t>Demonstrates respect and encourages further participation</a:t>
            </a:r>
          </a:p>
          <a:p>
            <a:pPr>
              <a:buFont typeface="+mj-lt"/>
              <a:buAutoNum type="arabicPeriod"/>
            </a:pPr>
            <a:r>
              <a:rPr lang="en-US" dirty="0"/>
              <a:t>Implementation: </a:t>
            </a:r>
          </a:p>
          <a:p>
            <a:pPr marL="785372" lvl="1" indent="-302066">
              <a:buFont typeface="+mj-lt"/>
              <a:buAutoNum type="arabicPeriod"/>
            </a:pPr>
            <a:r>
              <a:rPr lang="en-US" dirty="0"/>
              <a:t>Plan questions in advance</a:t>
            </a:r>
          </a:p>
          <a:p>
            <a:pPr marL="785372" lvl="1" indent="-302066">
              <a:buFont typeface="+mj-lt"/>
              <a:buAutoNum type="arabicPeriod"/>
            </a:pPr>
            <a:r>
              <a:rPr lang="en-US" dirty="0"/>
              <a:t>Integrate throughout the lesson</a:t>
            </a:r>
          </a:p>
          <a:p>
            <a:pPr marL="785372" lvl="1" indent="-302066">
              <a:buFont typeface="+mj-lt"/>
              <a:buAutoNum type="arabicPeriod"/>
            </a:pPr>
            <a:r>
              <a:rPr lang="en-US" dirty="0"/>
              <a:t>Evaluate effectiveness and adjust as needed</a:t>
            </a:r>
          </a:p>
          <a:p>
            <a:r>
              <a:rPr lang="en-US" dirty="0"/>
              <a:t>By mastering these techniques, instructors can create a more engaging, interactive learning environment that promotes deeper understanding and retention of material.</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6010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75644" y="3553779"/>
            <a:ext cx="6774512" cy="5361621"/>
          </a:xfrm>
        </p:spPr>
        <p:txBody>
          <a:bodyPr/>
          <a:lstStyle/>
          <a:p>
            <a:r>
              <a:rPr lang="en-US" dirty="0"/>
              <a:t>Effective Question Types for Instructors</a:t>
            </a:r>
          </a:p>
          <a:p>
            <a:pPr>
              <a:buFont typeface="+mj-lt"/>
              <a:buAutoNum type="arabicPeriod"/>
            </a:pPr>
            <a:r>
              <a:rPr lang="en-US" dirty="0"/>
              <a:t>Understanding/Remembering: </a:t>
            </a:r>
          </a:p>
          <a:p>
            <a:pPr marL="785372" lvl="1" indent="-302066">
              <a:buFont typeface="+mj-lt"/>
              <a:buAutoNum type="arabicPeriod"/>
            </a:pPr>
            <a:r>
              <a:rPr lang="en-US" dirty="0"/>
              <a:t>"What strategies do you use to ensure effective communication among your crew while on the water?"</a:t>
            </a:r>
          </a:p>
          <a:p>
            <a:pPr marL="785372" lvl="1" indent="-302066">
              <a:buFont typeface="+mj-lt"/>
              <a:buAutoNum type="arabicPeriod"/>
            </a:pPr>
            <a:r>
              <a:rPr lang="en-US" dirty="0"/>
              <a:t>"Can you share a time when you experienced a boating emergency and how you handled it?"</a:t>
            </a:r>
          </a:p>
          <a:p>
            <a:pPr>
              <a:buFont typeface="+mj-lt"/>
              <a:buAutoNum type="arabicPeriod"/>
            </a:pPr>
            <a:r>
              <a:rPr lang="en-US" dirty="0"/>
              <a:t>Application: </a:t>
            </a:r>
          </a:p>
          <a:p>
            <a:pPr marL="785372" lvl="1" indent="-302066">
              <a:buFont typeface="+mj-lt"/>
              <a:buAutoNum type="arabicPeriod"/>
            </a:pPr>
            <a:r>
              <a:rPr lang="en-US" dirty="0"/>
              <a:t>"What are some essential safety equipment items you should always have on board before setting out on a boat?"</a:t>
            </a:r>
          </a:p>
          <a:p>
            <a:pPr marL="785372" lvl="1" indent="-302066">
              <a:buFont typeface="+mj-lt"/>
              <a:buAutoNum type="arabicPeriod"/>
            </a:pPr>
            <a:r>
              <a:rPr lang="en-US" dirty="0"/>
              <a:t>"What are the key pieces of safety equipment you should have on board?"</a:t>
            </a:r>
          </a:p>
          <a:p>
            <a:pPr>
              <a:buFont typeface="+mj-lt"/>
              <a:buAutoNum type="arabicPeriod"/>
            </a:pPr>
            <a:r>
              <a:rPr lang="en-US" dirty="0"/>
              <a:t>Relevance/Life Experience: </a:t>
            </a:r>
          </a:p>
          <a:p>
            <a:pPr marL="785372" lvl="1" indent="-302066">
              <a:buFont typeface="+mj-lt"/>
              <a:buAutoNum type="arabicPeriod"/>
            </a:pPr>
            <a:r>
              <a:rPr lang="en-US" dirty="0"/>
              <a:t>"What steps do you take before heading out on a boating trip to ensure safety?"</a:t>
            </a:r>
          </a:p>
          <a:p>
            <a:pPr marL="785372" lvl="1" indent="-302066">
              <a:buFont typeface="+mj-lt"/>
              <a:buAutoNum type="arabicPeriod"/>
            </a:pPr>
            <a:r>
              <a:rPr lang="en-US" dirty="0"/>
              <a:t>"What steps should you take if you encounter rough water or hazardous conditions while boating?"</a:t>
            </a:r>
          </a:p>
          <a:p>
            <a:pPr>
              <a:buFont typeface="+mj-lt"/>
              <a:buAutoNum type="arabicPeriod"/>
            </a:pPr>
            <a:r>
              <a:rPr lang="en-US" dirty="0"/>
              <a:t>Analysis: </a:t>
            </a:r>
          </a:p>
          <a:p>
            <a:pPr marL="785372" lvl="1" indent="-302066">
              <a:buFont typeface="+mj-lt"/>
              <a:buAutoNum type="arabicPeriod"/>
            </a:pPr>
            <a:r>
              <a:rPr lang="en-US" dirty="0"/>
              <a:t>"What are the key components of a well-stocked boating emergency kit, and how do you decide what to include?"</a:t>
            </a:r>
          </a:p>
          <a:p>
            <a:pPr marL="785372" lvl="1" indent="-302066">
              <a:buFont typeface="+mj-lt"/>
              <a:buAutoNum type="arabicPeriod"/>
            </a:pPr>
            <a:r>
              <a:rPr lang="en-US" dirty="0"/>
              <a:t>"How would you prioritize these actions?"</a:t>
            </a:r>
          </a:p>
          <a:p>
            <a:pPr>
              <a:buFont typeface="+mj-lt"/>
              <a:buAutoNum type="arabicPeriod"/>
            </a:pPr>
            <a:r>
              <a:rPr lang="en-US" dirty="0"/>
              <a:t>Lessons Learned: </a:t>
            </a:r>
          </a:p>
          <a:p>
            <a:pPr marL="785372" lvl="1" indent="-302066">
              <a:buFont typeface="+mj-lt"/>
              <a:buAutoNum type="arabicPeriod"/>
            </a:pPr>
            <a:r>
              <a:rPr lang="en-US" dirty="0"/>
              <a:t>"Can you share an experience where you or someone you know had to use life-saving techniques while boating? What did you learn from that situation?"</a:t>
            </a:r>
          </a:p>
          <a:p>
            <a:pPr marL="785372" lvl="1" indent="-302066">
              <a:buFont typeface="+mj-lt"/>
              <a:buAutoNum type="arabicPeriod"/>
            </a:pPr>
            <a:r>
              <a:rPr lang="en-US" dirty="0"/>
              <a:t>"What role does weather forecasting play in safe boating, and how do you use weather information to make decisions about your trips?"</a:t>
            </a:r>
          </a:p>
          <a:p>
            <a:pPr>
              <a:buFont typeface="+mj-lt"/>
              <a:buAutoNum type="arabicPeriod"/>
            </a:pPr>
            <a:r>
              <a:rPr lang="en-US" dirty="0"/>
              <a:t>Self-Discovery: </a:t>
            </a:r>
          </a:p>
          <a:p>
            <a:pPr marL="785372" lvl="1" indent="-302066">
              <a:buFont typeface="+mj-lt"/>
              <a:buAutoNum type="arabicPeriod"/>
            </a:pPr>
            <a:r>
              <a:rPr lang="en-US" dirty="0"/>
              <a:t>"How do you stay informed about the latest boating safety regulations and best practices?"</a:t>
            </a:r>
          </a:p>
          <a:p>
            <a:pPr marL="785372" lvl="1" indent="-302066">
              <a:buFont typeface="+mj-lt"/>
              <a:buAutoNum type="arabicPeriod"/>
            </a:pPr>
            <a:r>
              <a:rPr lang="en-US" dirty="0"/>
              <a:t>"What stories or legends of the sea have always fascinated you?"</a:t>
            </a:r>
          </a:p>
          <a:p>
            <a:r>
              <a:rPr lang="en-US" dirty="0"/>
              <a:t>Slide duplicated next to enable additional speaker’s notes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364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37156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Slide duplicated from prior slide to allow for more speaker’s notes</a:t>
            </a:r>
          </a:p>
          <a:p>
            <a:endParaRPr lang="en-US" dirty="0"/>
          </a:p>
          <a:p>
            <a:r>
              <a:rPr lang="en-US" dirty="0"/>
              <a:t>Additional Tips:</a:t>
            </a:r>
          </a:p>
          <a:p>
            <a:pPr marL="181240" indent="-181240">
              <a:buFont typeface="Arial" panose="020B0604020202020204" pitchFamily="34" charset="0"/>
              <a:buChar char="•"/>
            </a:pPr>
            <a:r>
              <a:rPr lang="en-US" dirty="0"/>
              <a:t>Use open-ended questions instead of yes/no questions</a:t>
            </a:r>
          </a:p>
          <a:p>
            <a:pPr marL="181240" indent="-181240">
              <a:buFont typeface="Arial" panose="020B0604020202020204" pitchFamily="34" charset="0"/>
              <a:buChar char="•"/>
            </a:pPr>
            <a:r>
              <a:rPr lang="en-US" dirty="0"/>
              <a:t>Ask about specifics rather than generalizations</a:t>
            </a:r>
          </a:p>
          <a:p>
            <a:pPr marL="181240" indent="-181240">
              <a:buFont typeface="Arial" panose="020B0604020202020204" pitchFamily="34" charset="0"/>
              <a:buChar char="•"/>
            </a:pPr>
            <a:r>
              <a:rPr lang="en-US" dirty="0"/>
              <a:t>Focus on reactions to experiences</a:t>
            </a:r>
          </a:p>
          <a:p>
            <a:pPr marL="181240" indent="-181240">
              <a:buFont typeface="Arial" panose="020B0604020202020204" pitchFamily="34" charset="0"/>
              <a:buChar char="•"/>
            </a:pPr>
            <a:r>
              <a:rPr lang="en-US" dirty="0"/>
              <a:t>Use follow-up questions to dig deeper</a:t>
            </a:r>
          </a:p>
          <a:p>
            <a:pPr marL="181240" indent="-181240">
              <a:buFont typeface="Arial" panose="020B0604020202020204" pitchFamily="34" charset="0"/>
              <a:buChar char="•"/>
            </a:pPr>
            <a:r>
              <a:rPr lang="en-US" dirty="0"/>
              <a:t>Inquire about lessons learned</a:t>
            </a:r>
          </a:p>
          <a:p>
            <a:pPr marL="181240" indent="-181240">
              <a:buFont typeface="Arial" panose="020B0604020202020204" pitchFamily="34" charset="0"/>
              <a:buChar char="•"/>
            </a:pPr>
            <a:r>
              <a:rPr lang="en-US" dirty="0"/>
              <a:t>Request stories when time allows</a:t>
            </a:r>
          </a:p>
          <a:p>
            <a:pPr marL="181240" indent="-181240">
              <a:buFont typeface="Arial" panose="020B0604020202020204" pitchFamily="34" charset="0"/>
              <a:buChar char="•"/>
            </a:pPr>
            <a:r>
              <a:rPr lang="en-US" dirty="0"/>
              <a:t>Ask what else you should have asked</a:t>
            </a:r>
          </a:p>
          <a:p>
            <a:pPr marL="181240" indent="-181240">
              <a:buFont typeface="Arial" panose="020B0604020202020204" pitchFamily="34" charset="0"/>
              <a:buChar char="•"/>
            </a:pPr>
            <a:r>
              <a:rPr lang="en-US" dirty="0"/>
              <a:t>By utilizing these question types and tips, instructors can engage students more effectively, promote critical thinking, and enhance learning outcomes.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5314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Three Step Model</a:t>
            </a:r>
          </a:p>
          <a:p>
            <a:r>
              <a:rPr lang="en-US" dirty="0"/>
              <a:t> </a:t>
            </a:r>
          </a:p>
          <a:p>
            <a:pPr>
              <a:buFont typeface="+mj-lt"/>
              <a:buAutoNum type="arabicPeriod"/>
            </a:pPr>
            <a:r>
              <a:rPr lang="en-US" dirty="0"/>
              <a:t>Confirm Understanding </a:t>
            </a:r>
          </a:p>
          <a:p>
            <a:pPr marL="785372" lvl="1" indent="-302066">
              <a:buFont typeface="+mj-lt"/>
              <a:buAutoNum type="arabicPeriod"/>
            </a:pPr>
            <a:r>
              <a:rPr lang="en-US" dirty="0"/>
              <a:t>Repeat or rephrase the question</a:t>
            </a:r>
          </a:p>
          <a:p>
            <a:pPr marL="785372" lvl="1" indent="-302066">
              <a:buFont typeface="+mj-lt"/>
              <a:buAutoNum type="arabicPeriod"/>
            </a:pPr>
            <a:r>
              <a:rPr lang="en-US" dirty="0"/>
              <a:t>Make eye contact with the asker to verify comprehension</a:t>
            </a:r>
          </a:p>
          <a:p>
            <a:pPr>
              <a:buFont typeface="+mj-lt"/>
              <a:buAutoNum type="arabicPeriod"/>
            </a:pPr>
            <a:r>
              <a:rPr lang="en-US" dirty="0"/>
              <a:t>Provide a Clear Response </a:t>
            </a:r>
          </a:p>
          <a:p>
            <a:pPr marL="785372" lvl="1" indent="-302066">
              <a:buFont typeface="+mj-lt"/>
              <a:buAutoNum type="arabicPeriod"/>
            </a:pPr>
            <a:r>
              <a:rPr lang="en-US" dirty="0"/>
              <a:t>Answer directly and concisely</a:t>
            </a:r>
          </a:p>
          <a:p>
            <a:pPr marL="785372" lvl="1" indent="-302066">
              <a:buFont typeface="+mj-lt"/>
              <a:buAutoNum type="arabicPeriod"/>
            </a:pPr>
            <a:r>
              <a:rPr lang="en-US" dirty="0"/>
              <a:t>Address the entire class, not just the questioner</a:t>
            </a:r>
          </a:p>
          <a:p>
            <a:pPr>
              <a:buFont typeface="+mj-lt"/>
              <a:buAutoNum type="arabicPeriod"/>
            </a:pPr>
            <a:r>
              <a:rPr lang="en-US" dirty="0"/>
              <a:t>Verify Satisfaction </a:t>
            </a:r>
          </a:p>
          <a:p>
            <a:pPr marL="785372" lvl="1" indent="-302066">
              <a:buFont typeface="+mj-lt"/>
              <a:buAutoNum type="arabicPeriod"/>
            </a:pPr>
            <a:r>
              <a:rPr lang="en-US" dirty="0"/>
              <a:t>Ask if the answer was sufficient</a:t>
            </a:r>
          </a:p>
          <a:p>
            <a:pPr marL="785372" lvl="1" indent="-302066">
              <a:buFont typeface="+mj-lt"/>
              <a:buAutoNum type="arabicPeriod"/>
            </a:pPr>
            <a:r>
              <a:rPr lang="en-US" dirty="0"/>
              <a:t>Make eye contact with the original asker</a:t>
            </a:r>
          </a:p>
          <a:p>
            <a:pPr marL="785372" lvl="1" indent="-302066">
              <a:buFont typeface="+mj-lt"/>
              <a:buAutoNum type="arabicPeriod"/>
            </a:pPr>
            <a:r>
              <a:rPr lang="en-US" dirty="0"/>
              <a:t>Invite additional questions from the class</a:t>
            </a:r>
          </a:p>
          <a:p>
            <a:endParaRPr lang="en-US" dirty="0"/>
          </a:p>
          <a:p>
            <a:r>
              <a:rPr lang="en-US" dirty="0"/>
              <a:t>This streamlined approach ensures effective communication, maintains engagement with the entire class, and encourages further inquiry. By following these steps, instructors can create a more interactive and supportive learning environment.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54349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Restructuring Questions</a:t>
            </a:r>
          </a:p>
          <a:p>
            <a:r>
              <a:rPr lang="en-US" dirty="0"/>
              <a:t>When a student answers a question incorrectly, it is important not to embarrass or demean them. When a student gives an incorrect response, it's crucial to handle the situation with care and sensitivity. Here are some strategies instructors can use:</a:t>
            </a:r>
          </a:p>
          <a:p>
            <a:endParaRPr lang="en-US" dirty="0"/>
          </a:p>
          <a:p>
            <a:pPr>
              <a:buFont typeface="Arial" panose="020B0604020202020204" pitchFamily="34" charset="0"/>
              <a:buChar char="•"/>
            </a:pPr>
            <a:r>
              <a:rPr lang="en-US" b="1" dirty="0"/>
              <a:t>If the student didn't hear the question</a:t>
            </a:r>
            <a:r>
              <a:rPr lang="en-US" dirty="0"/>
              <a:t>:</a:t>
            </a:r>
          </a:p>
          <a:p>
            <a:pPr marL="785372" lvl="1" indent="-302066">
              <a:buFont typeface="Arial" panose="020B0604020202020204" pitchFamily="34" charset="0"/>
              <a:buChar char="•"/>
            </a:pPr>
            <a:r>
              <a:rPr lang="en-US" dirty="0"/>
              <a:t>Repeat the question clearly.</a:t>
            </a:r>
          </a:p>
          <a:p>
            <a:pPr>
              <a:buFont typeface="Arial" panose="020B0604020202020204" pitchFamily="34" charset="0"/>
              <a:buChar char="•"/>
            </a:pPr>
            <a:r>
              <a:rPr lang="en-US" b="1" dirty="0"/>
              <a:t>If the student misunderstood the question</a:t>
            </a:r>
            <a:r>
              <a:rPr lang="en-US" dirty="0"/>
              <a:t>:</a:t>
            </a:r>
          </a:p>
          <a:p>
            <a:pPr marL="785372" lvl="1" indent="-302066">
              <a:buFont typeface="Arial" panose="020B0604020202020204" pitchFamily="34" charset="0"/>
              <a:buChar char="•"/>
            </a:pPr>
            <a:r>
              <a:rPr lang="en-US" dirty="0"/>
              <a:t>Rephrase or reword the question in a different way to clarify.</a:t>
            </a:r>
          </a:p>
          <a:p>
            <a:pPr>
              <a:buFont typeface="Arial" panose="020B0604020202020204" pitchFamily="34" charset="0"/>
              <a:buChar char="•"/>
            </a:pPr>
            <a:r>
              <a:rPr lang="en-US" b="1" dirty="0"/>
              <a:t>If the student doesn't know the answer</a:t>
            </a:r>
            <a:r>
              <a:rPr lang="en-US" dirty="0"/>
              <a:t>:</a:t>
            </a:r>
          </a:p>
          <a:p>
            <a:pPr marL="785372" lvl="1" indent="-302066">
              <a:buFont typeface="Arial" panose="020B0604020202020204" pitchFamily="34" charset="0"/>
              <a:buChar char="•"/>
            </a:pPr>
            <a:r>
              <a:rPr lang="en-US" dirty="0"/>
              <a:t>Simplify or break down the question.</a:t>
            </a:r>
          </a:p>
          <a:p>
            <a:pPr marL="785372" lvl="1" indent="-302066">
              <a:buFont typeface="Arial" panose="020B0604020202020204" pitchFamily="34" charset="0"/>
              <a:buChar char="•"/>
            </a:pPr>
            <a:r>
              <a:rPr lang="en-US" dirty="0"/>
              <a:t>Pose a more straightforward or guiding question.</a:t>
            </a:r>
          </a:p>
          <a:p>
            <a:pPr marL="785372" lvl="1" indent="-302066">
              <a:buFont typeface="Arial" panose="020B0604020202020204" pitchFamily="34" charset="0"/>
              <a:buChar char="•"/>
            </a:pPr>
            <a:r>
              <a:rPr lang="en-US" dirty="0"/>
              <a:t>Redirect the question to another student for input.</a:t>
            </a:r>
          </a:p>
          <a:p>
            <a:r>
              <a:rPr lang="en-US" dirty="0"/>
              <a:t>.</a:t>
            </a:r>
          </a:p>
          <a:p>
            <a:endParaRPr lang="en-US" dirty="0"/>
          </a:p>
          <a:p>
            <a:r>
              <a:rPr lang="en-US" dirty="0"/>
              <a:t>DO NOT EMBARRASS A STUDENT.  Repeat the question.  Rephrase the question.  Redirect the question to another student or rephrase in a less complex manner.</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86503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Effective communication is the pathway to good instruction</a:t>
            </a:r>
          </a:p>
          <a:p>
            <a:r>
              <a:rPr lang="en-US" dirty="0"/>
              <a:t>Active listening, open-ended questions, and responding to questions will increase your:</a:t>
            </a:r>
          </a:p>
          <a:p>
            <a:pPr marL="181240" indent="-181240">
              <a:buFont typeface="Arial" panose="020B0604020202020204" pitchFamily="34" charset="0"/>
              <a:buChar char="•"/>
            </a:pPr>
            <a:r>
              <a:rPr lang="en-US" dirty="0"/>
              <a:t>Credibility as a subject matter expert</a:t>
            </a:r>
          </a:p>
          <a:p>
            <a:pPr marL="181240" indent="-181240">
              <a:buFont typeface="Arial" panose="020B0604020202020204" pitchFamily="34" charset="0"/>
              <a:buChar char="•"/>
            </a:pPr>
            <a:r>
              <a:rPr lang="en-US" dirty="0"/>
              <a:t>Effectiveness as an instructor</a:t>
            </a:r>
          </a:p>
          <a:p>
            <a:pPr marL="181240" indent="-181240">
              <a:buFont typeface="Arial" panose="020B0604020202020204" pitchFamily="34" charset="0"/>
              <a:buChar char="•"/>
            </a:pPr>
            <a:r>
              <a:rPr lang="en-US" dirty="0"/>
              <a:t>Self-efficacy</a:t>
            </a:r>
          </a:p>
          <a:p>
            <a:pPr marL="181240" indent="-181240">
              <a:buFont typeface="Arial" panose="020B0604020202020204" pitchFamily="34" charset="0"/>
              <a:buChar char="•"/>
            </a:pPr>
            <a:r>
              <a:rPr lang="en-US" dirty="0"/>
              <a:t>Your confidence in your competence</a:t>
            </a:r>
          </a:p>
          <a:p>
            <a:endParaRPr lang="en-US" dirty="0"/>
          </a:p>
          <a:p>
            <a:r>
              <a:rPr lang="en-US" dirty="0"/>
              <a:t>Here's a helpful mnemonic to tie everything together: Following the </a:t>
            </a:r>
            <a:r>
              <a:rPr lang="en-US" b="1" dirty="0"/>
              <a:t>APPLE</a:t>
            </a:r>
            <a:r>
              <a:rPr lang="en-US" dirty="0"/>
              <a:t> model will help you effectively engage your students when asking questions:</a:t>
            </a:r>
          </a:p>
          <a:p>
            <a:endParaRPr lang="en-US" dirty="0"/>
          </a:p>
          <a:p>
            <a:pPr>
              <a:buFont typeface="Arial" panose="020B0604020202020204" pitchFamily="34" charset="0"/>
              <a:buChar char="•"/>
            </a:pPr>
            <a:r>
              <a:rPr lang="en-US" b="1" dirty="0"/>
              <a:t>Ask</a:t>
            </a:r>
            <a:r>
              <a:rPr lang="en-US" dirty="0"/>
              <a:t> the question, ensuring everyone has time to develop an answer before calling on a student or opening it up to the class. Tailor the question to the situation.</a:t>
            </a:r>
          </a:p>
          <a:p>
            <a:pPr>
              <a:buFont typeface="Arial" panose="020B0604020202020204" pitchFamily="34" charset="0"/>
              <a:buChar char="•"/>
            </a:pPr>
            <a:r>
              <a:rPr lang="en-US" b="1" dirty="0"/>
              <a:t>Pause</a:t>
            </a:r>
            <a:r>
              <a:rPr lang="en-US" dirty="0"/>
              <a:t> long enough to give students time to think and reflect on their answers.</a:t>
            </a:r>
          </a:p>
          <a:p>
            <a:pPr>
              <a:buFont typeface="Arial" panose="020B0604020202020204" pitchFamily="34" charset="0"/>
              <a:buChar char="•"/>
            </a:pPr>
            <a:r>
              <a:rPr lang="en-US" b="1" dirty="0"/>
              <a:t>Pick</a:t>
            </a:r>
            <a:r>
              <a:rPr lang="en-US" dirty="0"/>
              <a:t> a student or invite the entire class to respond.</a:t>
            </a:r>
          </a:p>
          <a:p>
            <a:pPr>
              <a:buFont typeface="Arial" panose="020B0604020202020204" pitchFamily="34" charset="0"/>
              <a:buChar char="•"/>
            </a:pPr>
            <a:r>
              <a:rPr lang="en-US" b="1" dirty="0"/>
              <a:t>Listen</a:t>
            </a:r>
            <a:r>
              <a:rPr lang="en-US" dirty="0"/>
              <a:t> attentively to the answer, using active listening techniques.</a:t>
            </a:r>
          </a:p>
          <a:p>
            <a:pPr>
              <a:buFont typeface="Arial" panose="020B0604020202020204" pitchFamily="34" charset="0"/>
              <a:buChar char="•"/>
            </a:pPr>
            <a:r>
              <a:rPr lang="en-US" b="1" dirty="0"/>
              <a:t>Evaluate</a:t>
            </a:r>
            <a:r>
              <a:rPr lang="en-US" dirty="0"/>
              <a:t> the response and provide feedback or comments accordingly.</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65200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b="1" dirty="0"/>
              <a:t>Tips for Improving Instructional Effectiveness</a:t>
            </a:r>
          </a:p>
          <a:p>
            <a:pPr>
              <a:buFont typeface="Arial" panose="020B0604020202020204" pitchFamily="34" charset="0"/>
              <a:buChar char="•"/>
            </a:pPr>
            <a:r>
              <a:rPr lang="en-US" b="1" dirty="0"/>
              <a:t>Support Learners</a:t>
            </a:r>
            <a:r>
              <a:rPr lang="en-US" dirty="0"/>
              <a:t>: Avoid asking students to do anything uncomfortable or that may embarrass them. Align instruction with real-world expectations while encouraging skill growth. Show empathy when appropriate, and be flexible to meet the needs of the audience.</a:t>
            </a:r>
          </a:p>
          <a:p>
            <a:pPr>
              <a:buFont typeface="Arial" panose="020B0604020202020204" pitchFamily="34" charset="0"/>
              <a:buChar char="•"/>
            </a:pPr>
            <a:r>
              <a:rPr lang="en-US" b="1" dirty="0"/>
              <a:t>Use Humor Wisely</a:t>
            </a:r>
            <a:r>
              <a:rPr lang="en-US" dirty="0"/>
              <a:t>: Only introduce humor if it has been vetted for appropriateness with colleagues.</a:t>
            </a:r>
          </a:p>
          <a:p>
            <a:r>
              <a:rPr lang="en-US" b="1" dirty="0"/>
              <a:t>Time Management</a:t>
            </a:r>
          </a:p>
          <a:p>
            <a:pPr>
              <a:buFont typeface="Arial" panose="020B0604020202020204" pitchFamily="34" charset="0"/>
              <a:buChar char="•"/>
            </a:pPr>
            <a:r>
              <a:rPr lang="en-US" dirty="0"/>
              <a:t>Start and end on time. Stick to the agenda and schedule breaks every 50 minutes. Allow latecomers to join quietly and help them catch up during breaks.</a:t>
            </a:r>
          </a:p>
          <a:p>
            <a:pPr>
              <a:buFont typeface="Arial" panose="020B0604020202020204" pitchFamily="34" charset="0"/>
              <a:buChar char="•"/>
            </a:pPr>
            <a:r>
              <a:rPr lang="en-US" dirty="0"/>
              <a:t>Adjust lesson pacing to meet learners’ needs and be ready to modify content as needed. Track time discreetly and build in flexibility.</a:t>
            </a:r>
          </a:p>
          <a:p>
            <a:r>
              <a:rPr lang="en-US" b="1" dirty="0"/>
              <a:t>Assessing Learners</a:t>
            </a:r>
          </a:p>
          <a:p>
            <a:pPr>
              <a:buFont typeface="Arial" panose="020B0604020202020204" pitchFamily="34" charset="0"/>
              <a:buChar char="•"/>
            </a:pPr>
            <a:r>
              <a:rPr lang="en-US" dirty="0"/>
              <a:t>Foster success to build confidence, using both formal and informal evaluation methods. Observe and listen to ensure learners understand and participate.</a:t>
            </a:r>
          </a:p>
          <a:p>
            <a:r>
              <a:rPr lang="en-US" b="1" dirty="0"/>
              <a:t>Facilitating Group Learning</a:t>
            </a:r>
          </a:p>
          <a:p>
            <a:pPr>
              <a:buFont typeface="Arial" panose="020B0604020202020204" pitchFamily="34" charset="0"/>
              <a:buChar char="•"/>
            </a:pPr>
            <a:r>
              <a:rPr lang="en-US" dirty="0"/>
              <a:t>Guide groups through their stages of development (forming, storming, norming, performing, adjourning). Debrief to reinforce learning and its real-world application.</a:t>
            </a:r>
          </a:p>
          <a:p>
            <a:pPr>
              <a:buFont typeface="Arial" panose="020B0604020202020204" pitchFamily="34" charset="0"/>
              <a:buChar char="•"/>
            </a:pPr>
            <a:r>
              <a:rPr lang="en-US" dirty="0"/>
              <a:t>Promote trust and healthy interaction within groups, providing ground rules and addressing dysfunctional behaviors.</a:t>
            </a:r>
          </a:p>
          <a:p>
            <a:r>
              <a:rPr lang="en-US" b="1" dirty="0"/>
              <a:t>Handling Difficult Learners</a:t>
            </a:r>
          </a:p>
          <a:p>
            <a:pPr>
              <a:buFont typeface="Arial" panose="020B0604020202020204" pitchFamily="34" charset="0"/>
              <a:buChar char="•"/>
            </a:pPr>
            <a:r>
              <a:rPr lang="en-US" dirty="0"/>
              <a:t>Prevent issues by clearly stating conduct expectations upfront. Address behavior problems promptly and proportionally to the situation.</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61775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Assessing Learners</a:t>
            </a:r>
          </a:p>
          <a:p>
            <a:endParaRPr lang="en-US" dirty="0"/>
          </a:p>
          <a:p>
            <a:r>
              <a:rPr lang="en-US" dirty="0"/>
              <a:t>Creating a supportive environment for assessment is key to fostering student growth. Here's how to approach it:</a:t>
            </a:r>
          </a:p>
          <a:p>
            <a:pPr>
              <a:buFont typeface="+mj-lt"/>
              <a:buAutoNum type="arabicPeriod"/>
            </a:pPr>
            <a:r>
              <a:rPr lang="en-US" b="1" dirty="0"/>
              <a:t>Encourage Success</a:t>
            </a:r>
            <a:r>
              <a:rPr lang="en-US" dirty="0"/>
              <a:t>: Design activities that allow students to experience success. This not only boosts their confidence but also sets the foundation for applying new skills in real-world contexts. Progressively challenging tasks help students stretch their abilities without overwhelming them.</a:t>
            </a:r>
          </a:p>
          <a:p>
            <a:pPr>
              <a:buFont typeface="+mj-lt"/>
              <a:buAutoNum type="arabicPeriod"/>
            </a:pPr>
            <a:r>
              <a:rPr lang="en-US" b="1" dirty="0"/>
              <a:t>Formal and Informal Evaluation</a:t>
            </a:r>
            <a:r>
              <a:rPr lang="en-US" dirty="0"/>
              <a:t>: Use a combination of formal assessments (like quizzes, tests, or graded assignments) and informal methods (such as questioning, discussions, and observations) to gauge learner understanding. Pay attention to student responses, body language, and engagement levels to gain a deeper insight into their comprehension.</a:t>
            </a:r>
          </a:p>
          <a:p>
            <a:pPr>
              <a:buFont typeface="+mj-lt"/>
              <a:buAutoNum type="arabicPeriod"/>
            </a:pPr>
            <a:r>
              <a:rPr lang="en-US" b="1" dirty="0"/>
              <a:t>Active Listening and Questioning</a:t>
            </a:r>
            <a:r>
              <a:rPr lang="en-US" dirty="0"/>
              <a:t>: Actively listen to students and ask clarifying questions to check their understanding. Encouraging students to explain their thinking can reveal their grasp of concepts and identify any misconceptions.</a:t>
            </a:r>
          </a:p>
          <a:p>
            <a:pPr>
              <a:buFont typeface="+mj-lt"/>
              <a:buAutoNum type="arabicPeriod"/>
            </a:pPr>
            <a:r>
              <a:rPr lang="en-US" b="1" dirty="0"/>
              <a:t>Monitor Group Dynamics</a:t>
            </a:r>
            <a:r>
              <a:rPr lang="en-US" dirty="0"/>
              <a:t>: When students work in groups, observe their participation and contributions. Ensure that everyone is involved and contributing to the task. Be aware of any students who may be disengaged or dominant in the group setting, and intervene to balance involvement when necessary. By monitoring group work, you can assess both individual and collective progress.</a:t>
            </a:r>
          </a:p>
          <a:p>
            <a:pPr>
              <a:buFont typeface="+mj-lt"/>
              <a:buAutoNum type="arabicPeriod"/>
            </a:pPr>
            <a:r>
              <a:rPr lang="en-US" b="1" dirty="0"/>
              <a:t>Feedback for Growth</a:t>
            </a:r>
            <a:r>
              <a:rPr lang="en-US" dirty="0"/>
              <a:t>: Provide timely, constructive feedback that helps students recognize their strengths and areas for improvement. This will guide them towards refining their skills and deepening their understanding.</a:t>
            </a:r>
          </a:p>
          <a:p>
            <a:r>
              <a:rPr lang="en-US" dirty="0"/>
              <a:t>This holistic approach to assessment allows instructors to create a positive learning environment that encourages continuous growth and development.</a:t>
            </a:r>
          </a:p>
          <a:p>
            <a:r>
              <a:rPr lang="en-US" dirty="0"/>
              <a:t> </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04338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Manage Time</a:t>
            </a:r>
          </a:p>
          <a:p>
            <a:endParaRPr lang="en-US" dirty="0"/>
          </a:p>
          <a:p>
            <a:r>
              <a:rPr lang="en-US" dirty="0"/>
              <a:t>Effectively managing time ensures a smooth and productive learning experience. Here’s how to keep on track:</a:t>
            </a:r>
          </a:p>
          <a:p>
            <a:pPr>
              <a:buFont typeface="Arial" panose="020B0604020202020204" pitchFamily="34" charset="0"/>
              <a:buChar char="•"/>
            </a:pPr>
            <a:r>
              <a:rPr lang="en-US" b="1" dirty="0"/>
              <a:t>Stick to the Schedule</a:t>
            </a:r>
            <a:r>
              <a:rPr lang="en-US" dirty="0"/>
              <a:t>: Start on time, stay on time, and end on time to respect the agenda.</a:t>
            </a:r>
          </a:p>
          <a:p>
            <a:pPr>
              <a:buFont typeface="Arial" panose="020B0604020202020204" pitchFamily="34" charset="0"/>
              <a:buChar char="•"/>
            </a:pPr>
            <a:r>
              <a:rPr lang="en-US" b="1" dirty="0"/>
              <a:t>Integrate Latecomers</a:t>
            </a:r>
            <a:r>
              <a:rPr lang="en-US" dirty="0"/>
              <a:t>: Allow latecomers to join quietly without disrupting the class. Help them catch up during the break.</a:t>
            </a:r>
          </a:p>
          <a:p>
            <a:pPr>
              <a:buFont typeface="Arial" panose="020B0604020202020204" pitchFamily="34" charset="0"/>
              <a:buChar char="•"/>
            </a:pPr>
            <a:r>
              <a:rPr lang="en-US" b="1" dirty="0"/>
              <a:t>Plan Breaks</a:t>
            </a:r>
            <a:r>
              <a:rPr lang="en-US" dirty="0"/>
              <a:t>: Schedule breaks approximately every 50 minutes and adhere to the designated time. This signals the importance of punctuality and keeps the class on schedule.</a:t>
            </a:r>
          </a:p>
          <a:p>
            <a:pPr>
              <a:buFont typeface="Arial" panose="020B0604020202020204" pitchFamily="34" charset="0"/>
              <a:buChar char="•"/>
            </a:pPr>
            <a:r>
              <a:rPr lang="en-US" b="1" dirty="0"/>
              <a:t>Adapt to the Learners</a:t>
            </a:r>
            <a:r>
              <a:rPr lang="en-US" dirty="0"/>
              <a:t>: Adjust the pace of the lesson to meet the needs of the group. Be ready to add or cut material based on how well the learners are absorbing the content.</a:t>
            </a:r>
          </a:p>
          <a:p>
            <a:pPr>
              <a:buFont typeface="Arial" panose="020B0604020202020204" pitchFamily="34" charset="0"/>
              <a:buChar char="•"/>
            </a:pPr>
            <a:r>
              <a:rPr lang="en-US" b="1" dirty="0"/>
              <a:t>Track Time Discreetly</a:t>
            </a:r>
            <a:r>
              <a:rPr lang="en-US" dirty="0"/>
              <a:t>: Keep a watch or clock nearby to monitor the time without drawing attention. Alternatively, appoint a co-instructor as a timekeeper to keep the lesson on track. Build in time buffers for flexibility.</a:t>
            </a:r>
          </a:p>
          <a:p>
            <a:endParaRPr lang="en-US" dirty="0"/>
          </a:p>
          <a:p>
            <a:r>
              <a:rPr lang="en-US" dirty="0"/>
              <a:t>By staying on top of timing, you create a structured yet adaptable learning environment that optimizes engagement and retention.</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1581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65044" y="3553778"/>
            <a:ext cx="6785113" cy="5525617"/>
          </a:xfrm>
        </p:spPr>
        <p:txBody>
          <a:bodyPr/>
          <a:lstStyle/>
          <a:p>
            <a:r>
              <a:rPr lang="en-US" dirty="0"/>
              <a:t>To create a productive and collaborative group learning environment, offer clear guidance and structure. Here's how to effectively manage group work:</a:t>
            </a:r>
          </a:p>
          <a:p>
            <a:endParaRPr lang="en-US" dirty="0"/>
          </a:p>
          <a:p>
            <a:pPr>
              <a:buFont typeface="Arial" panose="020B0604020202020204" pitchFamily="34" charset="0"/>
              <a:buChar char="•"/>
            </a:pPr>
            <a:r>
              <a:rPr lang="en-US" b="1" dirty="0"/>
              <a:t>Guide Group Development</a:t>
            </a:r>
            <a:r>
              <a:rPr lang="en-US" dirty="0"/>
              <a:t>: Groups naturally move through stages—</a:t>
            </a:r>
            <a:r>
              <a:rPr lang="en-US" b="1" dirty="0"/>
              <a:t>forming</a:t>
            </a:r>
            <a:r>
              <a:rPr lang="en-US" dirty="0"/>
              <a:t>, </a:t>
            </a:r>
            <a:r>
              <a:rPr lang="en-US" b="1" dirty="0"/>
              <a:t>storming</a:t>
            </a:r>
            <a:r>
              <a:rPr lang="en-US" dirty="0"/>
              <a:t>, </a:t>
            </a:r>
            <a:r>
              <a:rPr lang="en-US" b="1" dirty="0"/>
              <a:t>norming</a:t>
            </a:r>
            <a:r>
              <a:rPr lang="en-US" dirty="0"/>
              <a:t>, </a:t>
            </a:r>
            <a:r>
              <a:rPr lang="en-US" b="1" dirty="0"/>
              <a:t>performing</a:t>
            </a:r>
            <a:r>
              <a:rPr lang="en-US" dirty="0"/>
              <a:t>, and </a:t>
            </a:r>
            <a:r>
              <a:rPr lang="en-US" b="1" dirty="0"/>
              <a:t>adjourning</a:t>
            </a:r>
            <a:r>
              <a:rPr lang="en-US" dirty="0"/>
              <a:t>. Support students as they navigate these phases by helping them establish roles, mediate conflicts, encourage cooperation, and guide reflection on achievements.</a:t>
            </a:r>
          </a:p>
          <a:p>
            <a:pPr lvl="1"/>
            <a:r>
              <a:rPr lang="en-US" dirty="0"/>
              <a:t>During the </a:t>
            </a:r>
            <a:r>
              <a:rPr lang="en-US" b="1" dirty="0"/>
              <a:t>forming</a:t>
            </a:r>
            <a:r>
              <a:rPr lang="en-US" dirty="0"/>
              <a:t> stage, help students get to know each other and establish group roles. In the </a:t>
            </a:r>
            <a:r>
              <a:rPr lang="en-US" b="1" dirty="0"/>
              <a:t>storming</a:t>
            </a:r>
            <a:r>
              <a:rPr lang="en-US" dirty="0"/>
              <a:t> phase, where conflicts might arise, intervene by facilitating healthy discussions and conflict resolution. </a:t>
            </a:r>
            <a:r>
              <a:rPr lang="en-US" b="1" dirty="0"/>
              <a:t>Norming</a:t>
            </a:r>
            <a:r>
              <a:rPr lang="en-US" dirty="0"/>
              <a:t> leads to increased cooperation, and at this stage, you can encourage the group to set common goals and expectations. As the group reaches the </a:t>
            </a:r>
            <a:r>
              <a:rPr lang="en-US" b="1" dirty="0"/>
              <a:t>performing</a:t>
            </a:r>
            <a:r>
              <a:rPr lang="en-US" dirty="0"/>
              <a:t> stage, focus on supporting their productivity and task completion. During </a:t>
            </a:r>
            <a:r>
              <a:rPr lang="en-US" b="1" dirty="0"/>
              <a:t>adjourning</a:t>
            </a:r>
            <a:r>
              <a:rPr lang="en-US" dirty="0"/>
              <a:t>, help the group reflect on their experiences and celebrate their achievements.</a:t>
            </a:r>
          </a:p>
          <a:p>
            <a:pPr>
              <a:buFont typeface="Arial" panose="020B0604020202020204" pitchFamily="34" charset="0"/>
              <a:buChar char="•"/>
            </a:pPr>
            <a:r>
              <a:rPr lang="en-US" b="1" dirty="0"/>
              <a:t>Debrief for Application</a:t>
            </a:r>
            <a:r>
              <a:rPr lang="en-US" dirty="0"/>
              <a:t>: After group activities, facilitate a debrief to reinforce learning. Encourage students to share insights and consider how to apply their new knowledge to real-world scenarios.</a:t>
            </a:r>
          </a:p>
          <a:p>
            <a:pPr>
              <a:buFont typeface="Arial" panose="020B0604020202020204" pitchFamily="34" charset="0"/>
              <a:buChar char="•"/>
            </a:pPr>
            <a:r>
              <a:rPr lang="en-US" b="1" dirty="0"/>
              <a:t>Promote Trust</a:t>
            </a:r>
            <a:r>
              <a:rPr lang="en-US" dirty="0"/>
              <a:t>: Design interactive activities that foster open communication and collaboration. Create a space where all members feel comfortable sharing, which builds trust—a key to effective teamwork.</a:t>
            </a:r>
          </a:p>
          <a:p>
            <a:pPr>
              <a:buFont typeface="Arial" panose="020B0604020202020204" pitchFamily="34" charset="0"/>
              <a:buChar char="•"/>
            </a:pPr>
            <a:r>
              <a:rPr lang="en-US" b="1" dirty="0"/>
              <a:t>Observe and Support</a:t>
            </a:r>
            <a:r>
              <a:rPr lang="en-US" dirty="0"/>
              <a:t>: Move around the room, observe group dynamics, and offer assistance when needed. Address dysfunctional behaviors like dominance or disengagement through discussions that encourage resolution.</a:t>
            </a:r>
          </a:p>
          <a:p>
            <a:pPr>
              <a:buFont typeface="Arial" panose="020B0604020202020204" pitchFamily="34" charset="0"/>
              <a:buChar char="•"/>
            </a:pPr>
            <a:r>
              <a:rPr lang="en-US" b="1" dirty="0"/>
              <a:t>Set Ground Rules</a:t>
            </a:r>
            <a:r>
              <a:rPr lang="en-US" dirty="0"/>
              <a:t>: Clearly outline ground rules before group work begins. This ensures respectful communication, equal participation, and active listening, setting a positive tone and preventing issues.</a:t>
            </a:r>
          </a:p>
          <a:p>
            <a:endParaRPr lang="en-US" sz="600" dirty="0"/>
          </a:p>
          <a:p>
            <a:r>
              <a:rPr lang="en-US" dirty="0"/>
              <a:t>By providing structure and support, you help students develop essential teamwork skills for real-world success.</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47848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18053" y="3553779"/>
            <a:ext cx="6763909" cy="5361621"/>
          </a:xfrm>
        </p:spPr>
        <p:txBody>
          <a:bodyPr/>
          <a:lstStyle/>
          <a:p>
            <a:r>
              <a:rPr lang="en-US" dirty="0"/>
              <a:t>Addressing difficult learners requires a proactive approach. By setting clear expectations and responding thoughtfully to behavioral issues, instructors can foster a productive learning environment. Here's how:</a:t>
            </a:r>
          </a:p>
          <a:p>
            <a:endParaRPr lang="en-US" dirty="0"/>
          </a:p>
          <a:p>
            <a:pPr>
              <a:buFont typeface="+mj-lt"/>
              <a:buAutoNum type="arabicPeriod"/>
            </a:pPr>
            <a:r>
              <a:rPr lang="en-US" b="1" dirty="0"/>
              <a:t>Preventive Clear Expectations</a:t>
            </a:r>
            <a:r>
              <a:rPr lang="en-US" dirty="0"/>
              <a:t>: To avoid problems, establish clear guidelines for student conduct from the start, such as respectful communication and participation. Setting these norms upfront helps create a positive, responsible classroom dynamic.</a:t>
            </a:r>
          </a:p>
          <a:p>
            <a:pPr>
              <a:buFont typeface="+mj-lt"/>
              <a:buAutoNum type="arabicPeriod"/>
            </a:pPr>
            <a:r>
              <a:rPr lang="en-US" b="1" dirty="0"/>
              <a:t>Early Intervention</a:t>
            </a:r>
            <a:r>
              <a:rPr lang="en-US" dirty="0"/>
              <a:t>: Despite clear expectations, issues may still arise. Address them early to prevent escalation. For example, a private conversation about disruptive behavior like interrupting or disengagement can often resolve the issue before it worsens.</a:t>
            </a:r>
          </a:p>
          <a:p>
            <a:pPr>
              <a:buFont typeface="+mj-lt"/>
              <a:buAutoNum type="arabicPeriod"/>
            </a:pPr>
            <a:r>
              <a:rPr lang="en-US" b="1" dirty="0"/>
              <a:t>Proportional Responses</a:t>
            </a:r>
            <a:r>
              <a:rPr lang="en-US" dirty="0"/>
              <a:t>: Tailor your intervention to the severity of the behavior. Minor issues may only need a reminder, while more serious disruptions may require a structured conversation, consequences, or, in extreme cases, escalation to higher authorities.</a:t>
            </a:r>
          </a:p>
          <a:p>
            <a:pPr>
              <a:buFont typeface="+mj-lt"/>
              <a:buAutoNum type="arabicPeriod"/>
            </a:pPr>
            <a:r>
              <a:rPr lang="en-US" b="1" dirty="0"/>
              <a:t>Focus on Solutions</a:t>
            </a:r>
            <a:r>
              <a:rPr lang="en-US" dirty="0"/>
              <a:t>: The goal is to help the student re-engage. Instead of punishing, work together to identify the root cause and find ways to support their success, whether through adjusted teaching strategies or behavioral support.</a:t>
            </a:r>
          </a:p>
          <a:p>
            <a:pPr>
              <a:buFont typeface="+mj-lt"/>
              <a:buAutoNum type="arabicPeriod"/>
            </a:pPr>
            <a:r>
              <a:rPr lang="en-US" b="1" dirty="0"/>
              <a:t>Empathy and Patience</a:t>
            </a:r>
            <a:r>
              <a:rPr lang="en-US" dirty="0"/>
              <a:t>: Approach difficult behavior with empathy, understanding that it often stems from stress or personal issues. By being patient and understanding, you can build rapport and encourage positive change.</a:t>
            </a:r>
          </a:p>
          <a:p>
            <a:endParaRPr lang="en-US" dirty="0"/>
          </a:p>
          <a:p>
            <a:r>
              <a:rPr lang="en-US" dirty="0"/>
              <a:t>By setting expectations, intervening early, and responding with empathy and proportionality, you can effectively manage difficult learners and maintain a positive learning environment.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80246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b="1" dirty="0"/>
              <a:t>Managing Talkers</a:t>
            </a:r>
            <a:endParaRPr lang="en-US" dirty="0"/>
          </a:p>
          <a:p>
            <a:endParaRPr lang="en-US" dirty="0"/>
          </a:p>
          <a:p>
            <a:r>
              <a:rPr lang="en-US" dirty="0"/>
              <a:t>Talkers can disrupt the flow of instruction by frequently interjecting with comments or anecdotes. In extreme cases, they may monopolize discussions, distracting both the instructor and other students. Here are ways to manage talkers effectively:</a:t>
            </a:r>
          </a:p>
          <a:p>
            <a:endParaRPr lang="en-US" dirty="0"/>
          </a:p>
          <a:p>
            <a:pPr>
              <a:buFont typeface="Arial" panose="020B0604020202020204" pitchFamily="34" charset="0"/>
              <a:buChar char="•"/>
            </a:pPr>
            <a:r>
              <a:rPr lang="en-US" b="1" dirty="0"/>
              <a:t>Position yourself near them</a:t>
            </a:r>
            <a:r>
              <a:rPr lang="en-US" dirty="0"/>
              <a:t>: Standing close to the talker can subtly signal the need to refocus.</a:t>
            </a:r>
          </a:p>
          <a:p>
            <a:pPr>
              <a:buFont typeface="Arial" panose="020B0604020202020204" pitchFamily="34" charset="0"/>
              <a:buChar char="•"/>
            </a:pPr>
            <a:r>
              <a:rPr lang="en-US" b="1" dirty="0"/>
              <a:t>Politely redirect</a:t>
            </a:r>
            <a:r>
              <a:rPr lang="en-US" dirty="0"/>
              <a:t>: When they pause, say something like, "I appreciate your comment, but we need to move on. Perhaps you can share more during the break," then continue with the lesson.</a:t>
            </a:r>
          </a:p>
          <a:p>
            <a:pPr>
              <a:buFont typeface="Arial" panose="020B0604020202020204" pitchFamily="34" charset="0"/>
              <a:buChar char="•"/>
            </a:pPr>
            <a:r>
              <a:rPr lang="en-US" b="1" dirty="0"/>
              <a:t>Engage them with questions</a:t>
            </a:r>
            <a:r>
              <a:rPr lang="en-US" dirty="0"/>
              <a:t>: Channel their energy productively by asking questions that keep them focused and on track with the topic.</a:t>
            </a:r>
          </a:p>
          <a:p>
            <a:pPr>
              <a:buFont typeface="Arial" panose="020B0604020202020204" pitchFamily="34" charset="0"/>
              <a:buChar char="•"/>
            </a:pPr>
            <a:r>
              <a:rPr lang="en-US" b="1" dirty="0"/>
              <a:t>Acknowledge and redirect</a:t>
            </a:r>
            <a:r>
              <a:rPr lang="en-US" dirty="0"/>
              <a:t>: Recognize their input by asking if they have any relevant questions and guiding the conversation back to the group.</a:t>
            </a:r>
          </a:p>
          <a:p>
            <a:pPr>
              <a:buFont typeface="Arial" panose="020B0604020202020204" pitchFamily="34" charset="0"/>
              <a:buChar char="•"/>
            </a:pPr>
            <a:r>
              <a:rPr lang="en-US" b="1" dirty="0"/>
              <a:t>Introduce activities</a:t>
            </a:r>
            <a:r>
              <a:rPr lang="en-US" dirty="0"/>
              <a:t>: Shift to an activity that separates talkers and encourages broader participation.</a:t>
            </a:r>
          </a:p>
          <a:p>
            <a:pPr>
              <a:buFont typeface="Arial" panose="020B0604020202020204" pitchFamily="34" charset="0"/>
              <a:buChar char="•"/>
            </a:pPr>
            <a:r>
              <a:rPr lang="en-US" b="1" dirty="0"/>
              <a:t>Address the issue privately</a:t>
            </a:r>
            <a:r>
              <a:rPr lang="en-US" dirty="0"/>
              <a:t>: If the behavior persists, speak with them during a break. Kindly ask them to refrain from talking during class, explaining that it distracts others. Emphasize that you value their experience but need to ensure everyone has the opportunity to contribute. Request their support in maintaining balance.</a:t>
            </a:r>
          </a:p>
          <a:p>
            <a:endParaRPr lang="en-US" dirty="0"/>
          </a:p>
          <a:p>
            <a:r>
              <a:rPr lang="en-US" dirty="0"/>
              <a:t>These strategies help maintain control of the classroom while respectfully managing the talker’s behavior.</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945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Student participation may derive from comments, conversation, shared experiences, question and answer session, and deliberate working sessions or exercises.</a:t>
            </a:r>
          </a:p>
          <a:p>
            <a:endParaRPr lang="en-US" dirty="0"/>
          </a:p>
          <a:p>
            <a:r>
              <a:rPr lang="en-US" dirty="0"/>
              <a:t>It is essential to get in the habit of completing lesson plans for any class you may teach and updating them after each class based on lessons learned.</a:t>
            </a:r>
          </a:p>
          <a:p>
            <a:endParaRPr lang="en-US" dirty="0"/>
          </a:p>
          <a:p>
            <a:r>
              <a:rPr lang="en-US" dirty="0"/>
              <a:t>A 15 to 30 minute training session, in any subject of your choosing, following your Performance Qualification Standard (PQS) recital is mandatory.  Setting the class schedule within the 15 to 30 minutes and completing the instruction in the allotted is a key objective for this class.  Your Lesson Plan should layout the overall time(s) for your presentation.</a:t>
            </a:r>
          </a:p>
          <a:p>
            <a:endParaRPr lang="en-US" dirty="0"/>
          </a:p>
          <a:p>
            <a:r>
              <a:rPr lang="en-US" dirty="0"/>
              <a:t>You are expected to incorporate comments and feedback received during the short program and apply it to the longer, 1-2 hour training program. That presentation will be conducted as a “Trainee” and monitored by a certified instructor.  District policy will dictate whether this is a Public Education Class or Member Training Instruction.</a:t>
            </a:r>
          </a:p>
          <a:p>
            <a:endParaRPr lang="en-US" dirty="0"/>
          </a:p>
          <a:p>
            <a:r>
              <a:rPr lang="en-US" dirty="0"/>
              <a:t>You would be well served to pick a subject that interests you and attend the class(es) as an observer at least once prior to actually instructing the class yourself.</a:t>
            </a:r>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101451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75645" y="3553779"/>
            <a:ext cx="6806317" cy="5598669"/>
          </a:xfrm>
        </p:spPr>
        <p:txBody>
          <a:bodyPr/>
          <a:lstStyle/>
          <a:p>
            <a:r>
              <a:rPr lang="en-US" dirty="0"/>
              <a:t>A classroom environment that fosters inquiry is essential for deep learning. However, an overabundance of questions can derail the lesson's momentum and hinder the learning process for other students. Here are two effective strategies to manage this:</a:t>
            </a:r>
          </a:p>
          <a:p>
            <a:r>
              <a:rPr lang="en-US" b="1" dirty="0"/>
              <a:t>Setting Clear Boundaries: The "One More Question" Rule</a:t>
            </a:r>
          </a:p>
          <a:p>
            <a:r>
              <a:rPr lang="en-US" dirty="0"/>
              <a:t>To maintain focus and ensure everyone has an opportunity to participate, consider implementing a "one more question" rule. This approach involves:</a:t>
            </a:r>
          </a:p>
          <a:p>
            <a:pPr>
              <a:buFont typeface="Arial" panose="020B0604020202020204" pitchFamily="34" charset="0"/>
              <a:buChar char="•"/>
            </a:pPr>
            <a:r>
              <a:rPr lang="en-US" b="1" dirty="0"/>
              <a:t>Establishing a clear expectation:</a:t>
            </a:r>
            <a:r>
              <a:rPr lang="en-US" dirty="0"/>
              <a:t> Inform students at the beginning of the Q&amp;A session that you'll be accepting one final question before moving on.</a:t>
            </a:r>
          </a:p>
          <a:p>
            <a:pPr>
              <a:buFont typeface="Arial" panose="020B0604020202020204" pitchFamily="34" charset="0"/>
              <a:buChar char="•"/>
            </a:pPr>
            <a:r>
              <a:rPr lang="en-US" b="1" dirty="0"/>
              <a:t>Encouraging concise questions:</a:t>
            </a:r>
            <a:r>
              <a:rPr lang="en-US" dirty="0"/>
              <a:t> Remind students to ask their most pressing questions to maximize the time available.</a:t>
            </a:r>
          </a:p>
          <a:p>
            <a:pPr>
              <a:buFont typeface="Arial" panose="020B0604020202020204" pitchFamily="34" charset="0"/>
              <a:buChar char="•"/>
            </a:pPr>
            <a:r>
              <a:rPr lang="en-US" b="1" dirty="0"/>
              <a:t>Respecting the time limit:</a:t>
            </a:r>
            <a:r>
              <a:rPr lang="en-US" dirty="0"/>
              <a:t> Adhere to the stated limit to prevent further disruptions and keep the lesson on track.</a:t>
            </a:r>
          </a:p>
          <a:p>
            <a:r>
              <a:rPr lang="en-US" dirty="0"/>
              <a:t>By setting a clear boundary, you demonstrate respect for students' time while also ensuring that the lesson's objectives are met.</a:t>
            </a:r>
          </a:p>
          <a:p>
            <a:r>
              <a:rPr lang="en-US" b="1" dirty="0"/>
              <a:t>Organizing Unanswered Questions: The Anchorage/Parking Lot Technique</a:t>
            </a:r>
          </a:p>
          <a:p>
            <a:r>
              <a:rPr lang="en-US" dirty="0"/>
              <a:t>To address the inevitable questions that arise beyond the allocated Q&amp;A time, the Anchorage/Parking Lot technique is invaluable. This involves:</a:t>
            </a:r>
          </a:p>
          <a:p>
            <a:pPr>
              <a:buFont typeface="Arial" panose="020B0604020202020204" pitchFamily="34" charset="0"/>
              <a:buChar char="•"/>
            </a:pPr>
            <a:r>
              <a:rPr lang="en-US" b="1" dirty="0"/>
              <a:t>Creating a dedicated space:</a:t>
            </a:r>
            <a:r>
              <a:rPr lang="en-US" dirty="0"/>
              <a:t> Designate a physical or digital space (e.g., whiteboard, document, online platform) for students to jot down their unanswered questions.</a:t>
            </a:r>
          </a:p>
          <a:p>
            <a:pPr>
              <a:buFont typeface="Arial" panose="020B0604020202020204" pitchFamily="34" charset="0"/>
              <a:buChar char="•"/>
            </a:pPr>
            <a:r>
              <a:rPr lang="en-US" b="1" dirty="0"/>
              <a:t>Encouraging participation:</a:t>
            </a:r>
            <a:r>
              <a:rPr lang="en-US" dirty="0"/>
              <a:t> Assure students that their questions are valued and will be addressed later.</a:t>
            </a:r>
          </a:p>
          <a:p>
            <a:pPr>
              <a:buFont typeface="Arial" panose="020B0604020202020204" pitchFamily="34" charset="0"/>
              <a:buChar char="•"/>
            </a:pPr>
            <a:r>
              <a:rPr lang="en-US" b="1" dirty="0"/>
              <a:t>Prioritizing questions:</a:t>
            </a:r>
            <a:r>
              <a:rPr lang="en-US" dirty="0"/>
              <a:t> Review the collected questions and prioritize them based on relevance, frequency, and clarity.</a:t>
            </a:r>
          </a:p>
          <a:p>
            <a:pPr>
              <a:buFont typeface="Arial" panose="020B0604020202020204" pitchFamily="34" charset="0"/>
              <a:buChar char="•"/>
            </a:pPr>
            <a:r>
              <a:rPr lang="en-US" b="1" dirty="0"/>
              <a:t>Addressing questions:</a:t>
            </a:r>
            <a:r>
              <a:rPr lang="en-US" dirty="0"/>
              <a:t> Devote specific time during subsequent sessions to answer the parked questions.</a:t>
            </a:r>
          </a:p>
          <a:p>
            <a:r>
              <a:rPr lang="en-US" dirty="0"/>
              <a:t>This approach respects students' curiosity, helps you manage your time effectively, and ensures that all questions are eventually answered. By combining these strategies, you can create a classroom environment that encourages thoughtful inquiry while maintaining a productive learning pace.</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8240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b="1" dirty="0"/>
              <a:t>Proactive and Reactive Strategies</a:t>
            </a:r>
          </a:p>
          <a:p>
            <a:r>
              <a:rPr lang="en-US" dirty="0"/>
              <a:t>Challenging students can disrupt the learning environment for everyone involved. A combination of proactive and reactive strategies is essential to effectively managing these situations.</a:t>
            </a:r>
          </a:p>
          <a:p>
            <a:endParaRPr lang="en-US" dirty="0"/>
          </a:p>
          <a:p>
            <a:r>
              <a:rPr lang="en-US" b="1" dirty="0"/>
              <a:t>Proactive Strategies: Setting the Stage</a:t>
            </a:r>
          </a:p>
          <a:p>
            <a:pPr>
              <a:buFont typeface="Arial" panose="020B0604020202020204" pitchFamily="34" charset="0"/>
              <a:buChar char="•"/>
            </a:pPr>
            <a:r>
              <a:rPr lang="en-US" b="1" dirty="0"/>
              <a:t>Clear Expectations:</a:t>
            </a:r>
            <a:r>
              <a:rPr lang="en-US" dirty="0"/>
              <a:t> Establish explicit guidelines for student behavior from the outset. This includes outlining expectations for respectful communication, active participation, and adherence to classroom rules. Clear expectations reduce the likelihood of disruptive behavior.</a:t>
            </a:r>
          </a:p>
          <a:p>
            <a:pPr>
              <a:buFont typeface="Arial" panose="020B0604020202020204" pitchFamily="34" charset="0"/>
              <a:buChar char="•"/>
            </a:pPr>
            <a:r>
              <a:rPr lang="en-US" b="1" dirty="0"/>
              <a:t>Course Orientation:</a:t>
            </a:r>
            <a:r>
              <a:rPr lang="en-US" dirty="0"/>
              <a:t> Clearly articulate the course objectives, learning outcomes, and the rationale for the curriculum. When students understand the "why" behind the learning, they are more likely to engage and participate constructively.</a:t>
            </a:r>
          </a:p>
          <a:p>
            <a:r>
              <a:rPr lang="en-US" b="1" dirty="0"/>
              <a:t>Reactive Strategies: Addressing Challenges</a:t>
            </a:r>
          </a:p>
          <a:p>
            <a:pPr>
              <a:buFont typeface="Arial" panose="020B0604020202020204" pitchFamily="34" charset="0"/>
              <a:buChar char="•"/>
            </a:pPr>
            <a:r>
              <a:rPr lang="en-US" b="1" dirty="0"/>
              <a:t>Private Conversations:</a:t>
            </a:r>
            <a:r>
              <a:rPr lang="en-US" dirty="0"/>
              <a:t> When a student’s behavior begins to disrupt the class, address the issue privately during a break. A one-on-one conversation allows for open communication and avoids public humiliation, which can escalate the situation.</a:t>
            </a:r>
          </a:p>
          <a:p>
            <a:pPr>
              <a:buFont typeface="Arial" panose="020B0604020202020204" pitchFamily="34" charset="0"/>
              <a:buChar char="•"/>
            </a:pPr>
            <a:r>
              <a:rPr lang="en-US" b="1" dirty="0"/>
              <a:t>Empathy and Clarity:</a:t>
            </a:r>
            <a:r>
              <a:rPr lang="en-US" dirty="0"/>
              <a:t> Express understanding of the student’s perspective while firmly stating the impact of their behavior on the learning environment. Clearly explain how their actions are distracting to other students and hindering the learning process.</a:t>
            </a:r>
          </a:p>
          <a:p>
            <a:pPr>
              <a:buFont typeface="Arial" panose="020B0604020202020204" pitchFamily="34" charset="0"/>
              <a:buChar char="•"/>
            </a:pPr>
            <a:r>
              <a:rPr lang="en-US" b="1" dirty="0"/>
              <a:t>Setting Boundaries:</a:t>
            </a:r>
            <a:r>
              <a:rPr lang="en-US" dirty="0"/>
              <a:t> If the disruptive behavior persists, it may be necessary to establish stronger consequences. This could include requesting the student to leave the classroom temporarily or referring the matter to a higher authority or even security.</a:t>
            </a:r>
          </a:p>
          <a:p>
            <a:endParaRPr lang="en-US" dirty="0"/>
          </a:p>
          <a:p>
            <a:r>
              <a:rPr lang="en-US" dirty="0"/>
              <a:t>By implementing these strategies, educators can create a classroom climate that fosters learning for all students while effectively managing challenging behaviors.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5827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Know-It-All students can be a challenge in the classroom, often dominating discussions and hindering the learning of their peers. However, their knowledge can also be a valuable resource for the class. Here are some strategies to effectively manage this type of student:</a:t>
            </a:r>
          </a:p>
          <a:p>
            <a:endParaRPr lang="en-US" dirty="0"/>
          </a:p>
          <a:p>
            <a:r>
              <a:rPr lang="en-US" b="1" dirty="0"/>
              <a:t>Leveraging Their Knowledge</a:t>
            </a:r>
          </a:p>
          <a:p>
            <a:pPr>
              <a:buFont typeface="Arial" panose="020B0604020202020204" pitchFamily="34" charset="0"/>
              <a:buChar char="•"/>
            </a:pPr>
            <a:r>
              <a:rPr lang="en-US" b="1" dirty="0"/>
              <a:t>Recognize Their Expertise:</a:t>
            </a:r>
            <a:r>
              <a:rPr lang="en-US" dirty="0"/>
              <a:t> Acknowledge the student's knowledge and understanding of the subject matter. This validation can help them feel valued and appreciated.</a:t>
            </a:r>
          </a:p>
          <a:p>
            <a:pPr>
              <a:buFont typeface="Arial" panose="020B0604020202020204" pitchFamily="34" charset="0"/>
              <a:buChar char="•"/>
            </a:pPr>
            <a:r>
              <a:rPr lang="en-US" b="1" dirty="0"/>
              <a:t>Peer Teaching:</a:t>
            </a:r>
            <a:r>
              <a:rPr lang="en-US" dirty="0"/>
              <a:t> Encourage the student to share their knowledge with the class by asking them to explain complex concepts or ideas to their peers. This not only benefits their classmates but also reinforces their own understanding.</a:t>
            </a:r>
          </a:p>
          <a:p>
            <a:pPr>
              <a:buFont typeface="Arial" panose="020B0604020202020204" pitchFamily="34" charset="0"/>
              <a:buChar char="•"/>
            </a:pPr>
            <a:r>
              <a:rPr lang="en-US" b="1" dirty="0"/>
              <a:t>Resource Utilization:</a:t>
            </a:r>
            <a:r>
              <a:rPr lang="en-US" dirty="0"/>
              <a:t> Continue to involve the student as a resource throughout the course. For example, they could be assigned to mentor struggling students or assist in group projects.</a:t>
            </a:r>
          </a:p>
          <a:p>
            <a:pPr>
              <a:buFont typeface="Arial" panose="020B0604020202020204" pitchFamily="34" charset="0"/>
              <a:buChar char="•"/>
            </a:pPr>
            <a:endParaRPr lang="en-US" dirty="0"/>
          </a:p>
          <a:p>
            <a:r>
              <a:rPr lang="en-US" b="1" dirty="0"/>
              <a:t>Maintaining Balance</a:t>
            </a:r>
          </a:p>
          <a:p>
            <a:pPr>
              <a:buFont typeface="Arial" panose="020B0604020202020204" pitchFamily="34" charset="0"/>
              <a:buChar char="•"/>
            </a:pPr>
            <a:r>
              <a:rPr lang="en-US" b="1" dirty="0"/>
              <a:t>Encouraging Diverse Participation:</a:t>
            </a:r>
            <a:r>
              <a:rPr lang="en-US" dirty="0"/>
              <a:t> It's essential to create a classroom environment where all students feel comfortable sharing their thoughts and ideas. Actively solicit input from other students, and redirect the conversation when the know-it-all begins to dominate.</a:t>
            </a:r>
          </a:p>
          <a:p>
            <a:pPr>
              <a:buFont typeface="Arial" panose="020B0604020202020204" pitchFamily="34" charset="0"/>
              <a:buChar char="•"/>
            </a:pPr>
            <a:r>
              <a:rPr lang="en-US" b="1" dirty="0"/>
              <a:t>Setting Boundaries:</a:t>
            </a:r>
            <a:r>
              <a:rPr lang="en-US" dirty="0"/>
              <a:t> If the student's behavior becomes disruptive, it's important to establish clear expectations for classroom participation. Remind the student that everyone has a right to contribute and that their constant interruptions are preventing others from learning.</a:t>
            </a:r>
          </a:p>
          <a:p>
            <a:endParaRPr lang="en-US" dirty="0"/>
          </a:p>
          <a:p>
            <a:r>
              <a:rPr lang="en-US" dirty="0"/>
              <a:t>By carefully managing the know-it-all student, instructors can transform a potential challenge into a valuable asset for the entire class.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5343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2035" y="3553779"/>
            <a:ext cx="6859325" cy="5361621"/>
          </a:xfrm>
        </p:spPr>
        <p:txBody>
          <a:bodyPr/>
          <a:lstStyle/>
          <a:p>
            <a:r>
              <a:rPr lang="en-US" dirty="0"/>
              <a:t>Uninvolved or indifferent students can be challenging to reach. Often, their disengagement stems from a history of feeling overlooked, undervalued, or unsuccessful. It's crucial to create a classroom environment where all students feel respected and encouraged to participate.</a:t>
            </a:r>
          </a:p>
          <a:p>
            <a:r>
              <a:rPr lang="en-US" b="1" dirty="0"/>
              <a:t>Understanding the Root Cause</a:t>
            </a:r>
          </a:p>
          <a:p>
            <a:r>
              <a:rPr lang="en-US" dirty="0"/>
              <a:t>Before implementing strategies, it's essential to try to understand the underlying reasons for the student's disengagement. Some potential causes include:</a:t>
            </a:r>
          </a:p>
          <a:p>
            <a:pPr>
              <a:buFont typeface="Arial" panose="020B0604020202020204" pitchFamily="34" charset="0"/>
              <a:buChar char="•"/>
            </a:pPr>
            <a:r>
              <a:rPr lang="en-US" b="1" dirty="0"/>
              <a:t>Fear of failure:</a:t>
            </a:r>
            <a:r>
              <a:rPr lang="en-US" dirty="0"/>
              <a:t> The student may be hesitant to participate due to past negative experiences.</a:t>
            </a:r>
          </a:p>
          <a:p>
            <a:pPr>
              <a:buFont typeface="Arial" panose="020B0604020202020204" pitchFamily="34" charset="0"/>
              <a:buChar char="•"/>
            </a:pPr>
            <a:r>
              <a:rPr lang="en-US" b="1" dirty="0"/>
              <a:t>Lack of interest:</a:t>
            </a:r>
            <a:r>
              <a:rPr lang="en-US" dirty="0"/>
              <a:t> The subject matter may not resonate with the student's passions or goals.</a:t>
            </a:r>
          </a:p>
          <a:p>
            <a:pPr>
              <a:buFont typeface="Arial" panose="020B0604020202020204" pitchFamily="34" charset="0"/>
              <a:buChar char="•"/>
            </a:pPr>
            <a:r>
              <a:rPr lang="en-US" b="1" dirty="0"/>
              <a:t>Learning style mismatch:</a:t>
            </a:r>
            <a:r>
              <a:rPr lang="en-US" dirty="0"/>
              <a:t> The teaching methods may not align with the student's preferred learning style.</a:t>
            </a:r>
          </a:p>
          <a:p>
            <a:pPr>
              <a:buFont typeface="Arial" panose="020B0604020202020204" pitchFamily="34" charset="0"/>
              <a:buChar char="•"/>
            </a:pPr>
            <a:r>
              <a:rPr lang="en-US" b="1" dirty="0"/>
              <a:t>Personal issues:</a:t>
            </a:r>
            <a:r>
              <a:rPr lang="en-US" dirty="0"/>
              <a:t> External factors, such as personal problems or family challenges, could be affecting the student's focus and motivation.</a:t>
            </a:r>
          </a:p>
          <a:p>
            <a:r>
              <a:rPr lang="en-US" b="1" dirty="0"/>
              <a:t>Creating an Inclusive Classroom</a:t>
            </a:r>
          </a:p>
          <a:p>
            <a:pPr>
              <a:buFont typeface="Arial" panose="020B0604020202020204" pitchFamily="34" charset="0"/>
              <a:buChar char="•"/>
            </a:pPr>
            <a:r>
              <a:rPr lang="en-US" b="1" dirty="0"/>
              <a:t>Foster a Supportive Environment:</a:t>
            </a:r>
            <a:r>
              <a:rPr lang="en-US" dirty="0"/>
              <a:t> Create a classroom culture where mistakes are seen as learning opportunities and everyone feels valued.</a:t>
            </a:r>
          </a:p>
          <a:p>
            <a:pPr>
              <a:buFont typeface="Arial" panose="020B0604020202020204" pitchFamily="34" charset="0"/>
              <a:buChar char="•"/>
            </a:pPr>
            <a:r>
              <a:rPr lang="en-US" b="1" dirty="0"/>
              <a:t>Diverse Participation:</a:t>
            </a:r>
            <a:r>
              <a:rPr lang="en-US" dirty="0"/>
              <a:t> Encourage a variety of participation methods beyond verbal contributions. Allow for written responses, group work, or presentations to accommodate different learning styles.</a:t>
            </a:r>
          </a:p>
          <a:p>
            <a:pPr>
              <a:buFont typeface="Arial" panose="020B0604020202020204" pitchFamily="34" charset="0"/>
              <a:buChar char="•"/>
            </a:pPr>
            <a:r>
              <a:rPr lang="en-US" b="1" dirty="0"/>
              <a:t>Individualized Attention:</a:t>
            </a:r>
            <a:r>
              <a:rPr lang="en-US" dirty="0"/>
              <a:t> Make an effort to connect with the uninvolved student on a personal level. Show genuine interest in their thoughts and opinions.</a:t>
            </a:r>
          </a:p>
          <a:p>
            <a:pPr>
              <a:buFont typeface="Arial" panose="020B0604020202020204" pitchFamily="34" charset="0"/>
              <a:buChar char="•"/>
            </a:pPr>
            <a:r>
              <a:rPr lang="en-US" b="1" dirty="0"/>
              <a:t>Gradual Engagement:</a:t>
            </a:r>
            <a:r>
              <a:rPr lang="en-US" dirty="0"/>
              <a:t> Start with small, low-pressure opportunities for participation, such as answering a simple question or sharing a personal anecdote.</a:t>
            </a:r>
          </a:p>
          <a:p>
            <a:pPr>
              <a:buFont typeface="Arial" panose="020B0604020202020204" pitchFamily="34" charset="0"/>
              <a:buChar char="•"/>
            </a:pPr>
            <a:r>
              <a:rPr lang="en-US" b="1" dirty="0"/>
              <a:t>Respectful Boundaries:</a:t>
            </a:r>
            <a:r>
              <a:rPr lang="en-US" dirty="0"/>
              <a:t> While it's important to encourage involvement, it's equally important to respect the student's boundaries. If they consistently decline to participate, avoid pressuring them.</a:t>
            </a:r>
          </a:p>
          <a:p>
            <a:r>
              <a:rPr lang="en-US" dirty="0"/>
              <a:t>By understanding the potential reasons for disengagement and creating an inclusive classroom environment, educators can help uninvolved students become more engaged and motivated learners.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11419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2035" y="3553779"/>
            <a:ext cx="6859325" cy="5361621"/>
          </a:xfrm>
        </p:spPr>
        <p:txBody>
          <a:bodyPr/>
          <a:lstStyle/>
          <a:p>
            <a:r>
              <a:rPr lang="en-US" b="1" dirty="0"/>
              <a:t>Managing the Class Clown</a:t>
            </a:r>
          </a:p>
          <a:p>
            <a:r>
              <a:rPr lang="en-US" dirty="0"/>
              <a:t>The class clown can be a double-edged sword. On one hand, their humor can lighten the mood and create a more relaxed atmosphere. However, excessive joking can disrupt the learning process and prevent other students from fully engaging.</a:t>
            </a:r>
          </a:p>
          <a:p>
            <a:endParaRPr lang="en-US" dirty="0"/>
          </a:p>
          <a:p>
            <a:r>
              <a:rPr lang="en-US" b="1" dirty="0"/>
              <a:t>Balancing Humor and Focus</a:t>
            </a:r>
          </a:p>
          <a:p>
            <a:pPr>
              <a:buFont typeface="Arial" panose="020B0604020202020204" pitchFamily="34" charset="0"/>
              <a:buChar char="•"/>
            </a:pPr>
            <a:r>
              <a:rPr lang="en-US" b="1" dirty="0"/>
              <a:t>Recognize Their Impact:</a:t>
            </a:r>
            <a:r>
              <a:rPr lang="en-US" dirty="0"/>
              <a:t> Acknowledge the class clown's ability to create a positive atmosphere while also recognizing the potential negative consequences of their behavior.</a:t>
            </a:r>
          </a:p>
          <a:p>
            <a:pPr>
              <a:buFont typeface="Arial" panose="020B0604020202020204" pitchFamily="34" charset="0"/>
              <a:buChar char="•"/>
            </a:pPr>
            <a:r>
              <a:rPr lang="en-US" b="1" dirty="0"/>
              <a:t>Establish Limits:</a:t>
            </a:r>
            <a:r>
              <a:rPr lang="en-US" dirty="0"/>
              <a:t> Clearly define acceptable levels of humor in the classroom. Explain that while occasional jokes are welcome, excessive interruptions will not be tolerated.</a:t>
            </a:r>
          </a:p>
          <a:p>
            <a:pPr>
              <a:buFont typeface="Arial" panose="020B0604020202020204" pitchFamily="34" charset="0"/>
              <a:buChar char="•"/>
            </a:pPr>
            <a:r>
              <a:rPr lang="en-US" b="1" dirty="0"/>
              <a:t>Redirect Focus:</a:t>
            </a:r>
            <a:r>
              <a:rPr lang="en-US" dirty="0"/>
              <a:t> When the class clown's comments derail the lesson, gently redirect the conversation back to the topic at hand. This reinforces the importance of staying on task.</a:t>
            </a:r>
          </a:p>
          <a:p>
            <a:pPr>
              <a:buFont typeface="Arial" panose="020B0604020202020204" pitchFamily="34" charset="0"/>
              <a:buChar char="•"/>
            </a:pPr>
            <a:r>
              <a:rPr lang="en-US" b="1" dirty="0"/>
              <a:t>Private Conversation:</a:t>
            </a:r>
            <a:r>
              <a:rPr lang="en-US" dirty="0"/>
              <a:t> If the behavior persists, have a private conversation with the student. Express appreciation for their humor while explaining the impact their interruptions have on the learning environment.</a:t>
            </a:r>
          </a:p>
          <a:p>
            <a:pPr>
              <a:buFont typeface="Arial" panose="020B0604020202020204" pitchFamily="34" charset="0"/>
              <a:buChar char="•"/>
            </a:pPr>
            <a:r>
              <a:rPr lang="en-US" b="1" dirty="0"/>
              <a:t>Involve Them Constructively:</a:t>
            </a:r>
            <a:r>
              <a:rPr lang="en-US" dirty="0"/>
              <a:t> Channel the student's energy in a positive direction by assigning them roles that utilize their humor, such as creating humorous presentations or skits related to the course material.</a:t>
            </a:r>
          </a:p>
          <a:p>
            <a:endParaRPr lang="en-US" dirty="0"/>
          </a:p>
          <a:p>
            <a:r>
              <a:rPr lang="en-US" dirty="0"/>
              <a:t>By managing the class clown effectively, educators can create a classroom environment that is both engaging and productive.</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8622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2035" y="3553779"/>
            <a:ext cx="6859325" cy="5361621"/>
          </a:xfrm>
        </p:spPr>
        <p:txBody>
          <a:bodyPr/>
          <a:lstStyle/>
          <a:p>
            <a:r>
              <a:rPr lang="en-US" dirty="0"/>
              <a:t>Cynical students can be particularly challenging to engage, as they often approach new information or tasks with skepticism. Their negativity can be rooted in past failures, feelings of inadequacy, or a general distrust of authority.</a:t>
            </a:r>
          </a:p>
          <a:p>
            <a:r>
              <a:rPr lang="en-US" b="1" dirty="0"/>
              <a:t>Understanding the Cynic</a:t>
            </a:r>
          </a:p>
          <a:p>
            <a:r>
              <a:rPr lang="en-US" dirty="0"/>
              <a:t>Before addressing the behavior, it's important to understand the underlying reasons for the cynicism. It's possible that the student:</a:t>
            </a:r>
          </a:p>
          <a:p>
            <a:pPr>
              <a:buFont typeface="Arial" panose="020B0604020202020204" pitchFamily="34" charset="0"/>
              <a:buChar char="•"/>
            </a:pPr>
            <a:r>
              <a:rPr lang="en-US" b="1" dirty="0"/>
              <a:t>Has experienced previous failures:</a:t>
            </a:r>
            <a:r>
              <a:rPr lang="en-US" dirty="0"/>
              <a:t> This can lead to a self-protective mindset where they anticipate negative outcomes.</a:t>
            </a:r>
          </a:p>
          <a:p>
            <a:pPr>
              <a:buFont typeface="Arial" panose="020B0604020202020204" pitchFamily="34" charset="0"/>
              <a:buChar char="•"/>
            </a:pPr>
            <a:r>
              <a:rPr lang="en-US" b="1" dirty="0"/>
              <a:t>Feels unheard or undervalued:</a:t>
            </a:r>
            <a:r>
              <a:rPr lang="en-US" dirty="0"/>
              <a:t> Past experiences of having their ideas dismissed may have created a sense of detachment.</a:t>
            </a:r>
          </a:p>
          <a:p>
            <a:pPr>
              <a:buFont typeface="Arial" panose="020B0604020202020204" pitchFamily="34" charset="0"/>
              <a:buChar char="•"/>
            </a:pPr>
            <a:r>
              <a:rPr lang="en-US" b="1" dirty="0"/>
              <a:t>Lacks confidence in their abilities:</a:t>
            </a:r>
            <a:r>
              <a:rPr lang="en-US" dirty="0"/>
              <a:t> They may believe they lack the skills or knowledge to succeed.</a:t>
            </a:r>
          </a:p>
          <a:p>
            <a:r>
              <a:rPr lang="en-US" b="1" dirty="0"/>
              <a:t>Strategies for Engagement</a:t>
            </a:r>
          </a:p>
          <a:p>
            <a:pPr>
              <a:buFont typeface="Arial" panose="020B0604020202020204" pitchFamily="34" charset="0"/>
              <a:buChar char="•"/>
            </a:pPr>
            <a:r>
              <a:rPr lang="en-US" b="1" dirty="0"/>
              <a:t>Build Trust and Rapport:</a:t>
            </a:r>
            <a:r>
              <a:rPr lang="en-US" dirty="0"/>
              <a:t> Establish a positive relationship with the student based on mutual respect. Show genuine interest in their perspective and acknowledge their concerns without being defensive.</a:t>
            </a:r>
          </a:p>
          <a:p>
            <a:pPr>
              <a:buFont typeface="Arial" panose="020B0604020202020204" pitchFamily="34" charset="0"/>
              <a:buChar char="•"/>
            </a:pPr>
            <a:r>
              <a:rPr lang="en-US" b="1" dirty="0"/>
              <a:t>Highlight Benefits:</a:t>
            </a:r>
            <a:r>
              <a:rPr lang="en-US" dirty="0"/>
              <a:t> Clearly articulate the potential benefits of adopting a new approach or learning new skills. Use concrete examples and evidence to support your claims.</a:t>
            </a:r>
          </a:p>
          <a:p>
            <a:pPr>
              <a:buFont typeface="Arial" panose="020B0604020202020204" pitchFamily="34" charset="0"/>
              <a:buChar char="•"/>
            </a:pPr>
            <a:r>
              <a:rPr lang="en-US" b="1" dirty="0"/>
              <a:t>Active Listening:</a:t>
            </a:r>
            <a:r>
              <a:rPr lang="en-US" dirty="0"/>
              <a:t> Demonstrate empathy by actively listening to the student's concerns. Validate their feelings without agreeing with their perspective. This can help them feel heard and understood.</a:t>
            </a:r>
          </a:p>
          <a:p>
            <a:pPr>
              <a:buFont typeface="Arial" panose="020B0604020202020204" pitchFamily="34" charset="0"/>
              <a:buChar char="•"/>
            </a:pPr>
            <a:r>
              <a:rPr lang="en-US" b="1" dirty="0"/>
              <a:t>Set Clear Expectations:</a:t>
            </a:r>
            <a:r>
              <a:rPr lang="en-US" dirty="0"/>
              <a:t> Establish clear expectations for behavior and participation. Explain the consequences of continued cynicism, such as missing out on learning opportunities.</a:t>
            </a:r>
          </a:p>
          <a:p>
            <a:pPr>
              <a:buFont typeface="Arial" panose="020B0604020202020204" pitchFamily="34" charset="0"/>
              <a:buChar char="•"/>
            </a:pPr>
            <a:r>
              <a:rPr lang="en-US" b="1" dirty="0"/>
              <a:t>Offer Support:</a:t>
            </a:r>
            <a:r>
              <a:rPr lang="en-US" dirty="0"/>
              <a:t> Provide additional support or resources if the student expresses feelings of inadequacy. This could include tutoring, peer mentoring, or access to relevant materials.</a:t>
            </a:r>
          </a:p>
          <a:p>
            <a:r>
              <a:rPr lang="en-US" dirty="0"/>
              <a:t>By understanding the root causes of cynicism and implementing these strategies, educators can create a more positive and productive learning environment for all students.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70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12035" y="3553779"/>
            <a:ext cx="6859325" cy="5361621"/>
          </a:xfrm>
        </p:spPr>
        <p:txBody>
          <a:bodyPr/>
          <a:lstStyle/>
          <a:p>
            <a:r>
              <a:rPr lang="en-US" b="1" dirty="0"/>
              <a:t>Managing the Whisperer: Fostering Focus and Respect</a:t>
            </a:r>
          </a:p>
          <a:p>
            <a:r>
              <a:rPr lang="en-US" dirty="0"/>
              <a:t>Whisperers can be a significant distraction in a classroom, impeding both the whisperers' learning and that of their peers. Effectively addressing this behavior requires a combination of direct intervention and classroom management strategies.</a:t>
            </a:r>
          </a:p>
          <a:p>
            <a:r>
              <a:rPr lang="en-US" b="1" dirty="0"/>
              <a:t>Understanding the Root Cause</a:t>
            </a:r>
          </a:p>
          <a:p>
            <a:r>
              <a:rPr lang="en-US" dirty="0"/>
              <a:t>Before implementing strategies, it's essential to consider potential reasons for the whispering:</a:t>
            </a:r>
          </a:p>
          <a:p>
            <a:pPr>
              <a:buFont typeface="Arial" panose="020B0604020202020204" pitchFamily="34" charset="0"/>
              <a:buChar char="•"/>
            </a:pPr>
            <a:r>
              <a:rPr lang="en-US" b="1" dirty="0"/>
              <a:t>Difficulty understanding:</a:t>
            </a:r>
            <a:r>
              <a:rPr lang="en-US" dirty="0"/>
              <a:t> The student might struggle to hear or comprehend the material.</a:t>
            </a:r>
          </a:p>
          <a:p>
            <a:pPr>
              <a:buFont typeface="Arial" panose="020B0604020202020204" pitchFamily="34" charset="0"/>
              <a:buChar char="•"/>
            </a:pPr>
            <a:r>
              <a:rPr lang="en-US" b="1" dirty="0"/>
              <a:t>Lack of engagement:</a:t>
            </a:r>
            <a:r>
              <a:rPr lang="en-US" dirty="0"/>
              <a:t> Boredom or disinterest in the topic could be driving the distraction.</a:t>
            </a:r>
          </a:p>
          <a:p>
            <a:pPr>
              <a:buFont typeface="Arial" panose="020B0604020202020204" pitchFamily="34" charset="0"/>
              <a:buChar char="•"/>
            </a:pPr>
            <a:r>
              <a:rPr lang="en-US" b="1" dirty="0"/>
              <a:t>Social connection:</a:t>
            </a:r>
            <a:r>
              <a:rPr lang="en-US" dirty="0"/>
              <a:t> The student might seek social interaction during class time.</a:t>
            </a:r>
          </a:p>
          <a:p>
            <a:r>
              <a:rPr lang="en-US" b="1" dirty="0"/>
              <a:t>Strategies for Managing Whispering</a:t>
            </a:r>
          </a:p>
          <a:p>
            <a:pPr>
              <a:buFont typeface="+mj-lt"/>
              <a:buAutoNum type="arabicPeriod"/>
            </a:pPr>
            <a:r>
              <a:rPr lang="en-US" b="1" dirty="0"/>
              <a:t>Assess the Situation:</a:t>
            </a:r>
            <a:r>
              <a:rPr lang="en-US" dirty="0"/>
              <a:t> Observe the whisperers to determine if they are engaged in on-task or off-task conversations.</a:t>
            </a:r>
          </a:p>
          <a:p>
            <a:pPr>
              <a:buFont typeface="+mj-lt"/>
              <a:buAutoNum type="arabicPeriod"/>
            </a:pPr>
            <a:r>
              <a:rPr lang="en-US" b="1" dirty="0"/>
              <a:t>Check for Understanding:</a:t>
            </a:r>
            <a:r>
              <a:rPr lang="en-US" dirty="0"/>
              <a:t> If the whispering is related to the lesson, inquire if the students are having trouble understanding the material. Adjust your teaching approach if necessary.</a:t>
            </a:r>
          </a:p>
          <a:p>
            <a:pPr>
              <a:buFont typeface="+mj-lt"/>
              <a:buAutoNum type="arabicPeriod"/>
            </a:pPr>
            <a:r>
              <a:rPr lang="en-US" b="1" dirty="0"/>
              <a:t>Establish Clear Expectations:</a:t>
            </a:r>
            <a:r>
              <a:rPr lang="en-US" dirty="0"/>
              <a:t> Explicitly communicate classroom expectations regarding noise levels and respect for others. Reinforce the importance of active listening.</a:t>
            </a:r>
          </a:p>
          <a:p>
            <a:pPr>
              <a:buFont typeface="+mj-lt"/>
              <a:buAutoNum type="arabicPeriod"/>
            </a:pPr>
            <a:r>
              <a:rPr lang="en-US" b="1" dirty="0"/>
              <a:t>Redirect Behavior:</a:t>
            </a:r>
            <a:r>
              <a:rPr lang="en-US" dirty="0"/>
              <a:t> Politely interrupt the whispering and remind students to save their conversation for a break. Be specific about the disruptive nature of their behavior.</a:t>
            </a:r>
          </a:p>
          <a:p>
            <a:pPr>
              <a:buFont typeface="+mj-lt"/>
              <a:buAutoNum type="arabicPeriod"/>
            </a:pPr>
            <a:r>
              <a:rPr lang="en-US" b="1" dirty="0"/>
              <a:t>Create Engaging Activities:</a:t>
            </a:r>
            <a:r>
              <a:rPr lang="en-US" dirty="0"/>
              <a:t> Incorporate interactive elements, group work, or hands-on tasks to maintain student focus and minimize opportunities for whispering.</a:t>
            </a:r>
          </a:p>
          <a:p>
            <a:pPr>
              <a:buFont typeface="+mj-lt"/>
              <a:buAutoNum type="arabicPeriod"/>
            </a:pPr>
            <a:r>
              <a:rPr lang="en-US" b="1" dirty="0"/>
              <a:t>Strategic Seating:</a:t>
            </a:r>
            <a:r>
              <a:rPr lang="en-US" dirty="0"/>
              <a:t> If whispering persists, consider rearranging seating arrangements to separate the students involved.</a:t>
            </a:r>
          </a:p>
          <a:p>
            <a:r>
              <a:rPr lang="en-US" b="1" dirty="0"/>
              <a:t>Additional Considerations</a:t>
            </a:r>
          </a:p>
          <a:p>
            <a:pPr>
              <a:buFont typeface="Arial" panose="020B0604020202020204" pitchFamily="34" charset="0"/>
              <a:buChar char="•"/>
            </a:pPr>
            <a:r>
              <a:rPr lang="en-US" b="1" dirty="0"/>
              <a:t>Individualized Support:</a:t>
            </a:r>
            <a:r>
              <a:rPr lang="en-US" dirty="0"/>
              <a:t> If a student consistently exhibits whispering behavior, schedule a private conversation to discuss their challenges and explore potential solutions.</a:t>
            </a:r>
          </a:p>
          <a:p>
            <a:r>
              <a:rPr lang="en-US" dirty="0"/>
              <a:t>By understanding the underlying reasons for whispering and implementing a combination of direct and preventative strategies, instructors can create a classroom environment conducive to learning for all students.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52885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06130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b="1" dirty="0"/>
              <a:t>Accommodating Diverse Learning Needs</a:t>
            </a:r>
          </a:p>
          <a:p>
            <a:r>
              <a:rPr lang="en-US" dirty="0"/>
              <a:t>People have a wide range of learning styles and needs. When our courses are open to the public, we strive to ensure accessibility for all participants, including those who may require reasonable accommodations. Our goal is to create an inclusive learning environment that supports every student's ability to fully engage with and benefit from the course material.</a:t>
            </a:r>
          </a:p>
          <a:p>
            <a:endParaRPr lang="en-US" dirty="0"/>
          </a:p>
          <a:p>
            <a:r>
              <a:rPr lang="en-US" b="1" dirty="0"/>
              <a:t>Americans with Disabilities Act (ADA)</a:t>
            </a:r>
          </a:p>
          <a:p>
            <a:r>
              <a:rPr lang="en-US" dirty="0"/>
              <a:t>The Americans with Disabilities Act, as amended in 2008, provides important guidelines for ensuring equal access and opportunity in public spaces and events, including Coast Guard Auxiliary courses. This legislation requires full accessibility to public facilities and mandates appropriate accommodations in classroom settings and during examinations for those who need them.</a:t>
            </a:r>
          </a:p>
          <a:p>
            <a:endParaRPr lang="en-US" dirty="0"/>
          </a:p>
          <a:p>
            <a:r>
              <a:rPr lang="en-US" b="1" dirty="0"/>
              <a:t>Understanding Disability</a:t>
            </a:r>
          </a:p>
          <a:p>
            <a:r>
              <a:rPr lang="en-US" dirty="0"/>
              <a:t>The ADA defines disability as "a physical or mental impairment that substantially limits one or more major life activities." This legal definition is intentionally broad to protect individuals' rights and ensure access to necessary accommodations. The 2008 amendments further expanded the scope of what constitutes a "major life activity" to be more inclusive.</a:t>
            </a:r>
          </a:p>
          <a:p>
            <a:endParaRPr lang="en-US" dirty="0"/>
          </a:p>
          <a:p>
            <a:r>
              <a:rPr lang="en-US" dirty="0"/>
              <a:t>It's important to note that disabilities can be visible or invisible, permanent or temporary. Our approach is to focus on creating an accessible environment for all, rather than categorizing individuals. We encourage open communication with all participants to understand and meet their specific learning needs, ensuring everyone can fully participate in and benefit from our courses.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0623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When organizing educational experiences, it's crucial to consider a wide range of accessibility needs to ensure all participants can fully engage with the course material. This involves addressing both physical access and diverse learning requirements.</a:t>
            </a:r>
          </a:p>
          <a:p>
            <a:endParaRPr lang="en-US" dirty="0"/>
          </a:p>
          <a:p>
            <a:r>
              <a:rPr lang="en-US" b="1" dirty="0"/>
              <a:t>Physical Accessibility:</a:t>
            </a:r>
          </a:p>
          <a:p>
            <a:pPr>
              <a:buFont typeface="Arial" panose="020B0604020202020204" pitchFamily="34" charset="0"/>
              <a:buChar char="•"/>
            </a:pPr>
            <a:r>
              <a:rPr lang="en-US" dirty="0"/>
              <a:t>Ensure the venue is fully accessible, including entrances, classrooms, and restrooms</a:t>
            </a:r>
          </a:p>
          <a:p>
            <a:pPr>
              <a:buFont typeface="Arial" panose="020B0604020202020204" pitchFamily="34" charset="0"/>
              <a:buChar char="•"/>
            </a:pPr>
            <a:r>
              <a:rPr lang="en-US" dirty="0"/>
              <a:t>Be aware of and ready to accommodate participants who use mobility aids or have difficulty with stairs, walking, or standard seating</a:t>
            </a:r>
          </a:p>
          <a:p>
            <a:pPr>
              <a:buFont typeface="Arial" panose="020B0604020202020204" pitchFamily="34" charset="0"/>
              <a:buChar char="•"/>
            </a:pPr>
            <a:r>
              <a:rPr lang="en-US" dirty="0"/>
              <a:t>Know the location of accessible facilities and be prepared to inform participants</a:t>
            </a:r>
          </a:p>
          <a:p>
            <a:pPr>
              <a:buFont typeface="Arial" panose="020B0604020202020204" pitchFamily="34" charset="0"/>
              <a:buChar char="•"/>
            </a:pPr>
            <a:endParaRPr lang="en-US" dirty="0"/>
          </a:p>
          <a:p>
            <a:r>
              <a:rPr lang="en-US" b="1" dirty="0"/>
              <a:t>Learning Accommodations</a:t>
            </a:r>
            <a:r>
              <a:rPr lang="en-US" dirty="0"/>
              <a:t>:</a:t>
            </a:r>
          </a:p>
          <a:p>
            <a:pPr>
              <a:buFont typeface="Arial" panose="020B0604020202020204" pitchFamily="34" charset="0"/>
              <a:buChar char="•"/>
            </a:pPr>
            <a:r>
              <a:rPr lang="en-US" dirty="0"/>
              <a:t>Consider potential visual challenges, including difficulty seeing presentations or color blindness</a:t>
            </a:r>
          </a:p>
          <a:p>
            <a:pPr>
              <a:buFont typeface="Arial" panose="020B0604020202020204" pitchFamily="34" charset="0"/>
              <a:buChar char="•"/>
            </a:pPr>
            <a:r>
              <a:rPr lang="en-US" dirty="0"/>
              <a:t>Be prepared for auditory needs, such as providing captions for video content</a:t>
            </a:r>
          </a:p>
          <a:p>
            <a:pPr>
              <a:buFont typeface="Arial" panose="020B0604020202020204" pitchFamily="34" charset="0"/>
              <a:buChar char="•"/>
            </a:pPr>
            <a:r>
              <a:rPr lang="en-US" dirty="0"/>
              <a:t>Ensure all course materials (handouts, charts, student manuals) are available in accessible formats</a:t>
            </a:r>
          </a:p>
          <a:p>
            <a:pPr>
              <a:buFont typeface="Arial" panose="020B0604020202020204" pitchFamily="34" charset="0"/>
              <a:buChar char="•"/>
            </a:pPr>
            <a:r>
              <a:rPr lang="en-US" dirty="0"/>
              <a:t>Be flexible with seating arrangements to accommodate visual, auditory, or mobility needs</a:t>
            </a:r>
          </a:p>
          <a:p>
            <a:pPr>
              <a:buFont typeface="Arial" panose="020B0604020202020204" pitchFamily="34" charset="0"/>
              <a:buChar char="•"/>
            </a:pPr>
            <a:endParaRPr lang="en-US" dirty="0"/>
          </a:p>
          <a:p>
            <a:r>
              <a:rPr lang="en-US" b="1" dirty="0"/>
              <a:t>Approach to Accommodation</a:t>
            </a:r>
            <a:r>
              <a:rPr lang="en-US" dirty="0"/>
              <a:t>:</a:t>
            </a:r>
          </a:p>
          <a:p>
            <a:pPr>
              <a:buFont typeface="Arial" panose="020B0604020202020204" pitchFamily="34" charset="0"/>
              <a:buChar char="•"/>
            </a:pPr>
            <a:r>
              <a:rPr lang="en-US" dirty="0"/>
              <a:t>At the start of the course, discreetly invite participants to discuss any accommodation needs</a:t>
            </a:r>
          </a:p>
          <a:p>
            <a:pPr>
              <a:buFont typeface="Arial" panose="020B0604020202020204" pitchFamily="34" charset="0"/>
              <a:buChar char="•"/>
            </a:pPr>
            <a:r>
              <a:rPr lang="en-US" dirty="0"/>
              <a:t>Be prepared to make reasonable adjustments to teaching methods or materials</a:t>
            </a:r>
          </a:p>
          <a:p>
            <a:pPr>
              <a:buFont typeface="Arial" panose="020B0604020202020204" pitchFamily="34" charset="0"/>
              <a:buChar char="•"/>
            </a:pPr>
            <a:r>
              <a:rPr lang="en-US" dirty="0"/>
              <a:t>Allow participants to choose seating that best suits their needs, and be open to changes</a:t>
            </a:r>
          </a:p>
          <a:p>
            <a:endParaRPr lang="en-US" dirty="0"/>
          </a:p>
          <a:p>
            <a:r>
              <a:rPr lang="en-US" dirty="0"/>
              <a:t>Remember, accessibility benefits everyone, not just those with identified disabilities. By creating an inclusive environment, we enhance the learning experience for all participants, regardless of their specific needs or challenges.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69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0416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553779"/>
            <a:ext cx="6565779" cy="5361621"/>
          </a:xfrm>
        </p:spPr>
        <p:txBody>
          <a:bodyPr/>
          <a:lstStyle/>
          <a:p>
            <a:r>
              <a:rPr lang="en-US" dirty="0"/>
              <a:t>A Coast Guard Auxiliary instructor has the power to impact many individuals. The instructor significantly influences students' attitudes, perseverance, confidence, and self-efficacy—distinct from self-worth. Self-efficacy refers to a person’s belief in their own competence. Characteristics of high self-efficacy include:</a:t>
            </a:r>
          </a:p>
          <a:p>
            <a:endParaRPr lang="en-US" sz="600" dirty="0"/>
          </a:p>
          <a:p>
            <a:pPr marL="241653" indent="-241653">
              <a:buAutoNum type="arabicParenR"/>
            </a:pPr>
            <a:r>
              <a:rPr lang="en-US" dirty="0"/>
              <a:t>Self-confidence</a:t>
            </a:r>
          </a:p>
          <a:p>
            <a:pPr marL="241653" indent="-241653">
              <a:buAutoNum type="arabicParenR"/>
            </a:pPr>
            <a:r>
              <a:rPr lang="en-US" dirty="0"/>
              <a:t>Accurate self-evaluation</a:t>
            </a:r>
          </a:p>
          <a:p>
            <a:pPr marL="241653" indent="-241653">
              <a:buAutoNum type="arabicParenR"/>
            </a:pPr>
            <a:r>
              <a:rPr lang="en-US" dirty="0"/>
              <a:t>Willingness to take risks</a:t>
            </a:r>
          </a:p>
          <a:p>
            <a:pPr marL="241653" indent="-241653">
              <a:buAutoNum type="arabicParenR"/>
            </a:pPr>
            <a:r>
              <a:rPr lang="en-US" dirty="0"/>
              <a:t>A sense of accomplishment. </a:t>
            </a:r>
          </a:p>
          <a:p>
            <a:pPr marL="241653" indent="-241653">
              <a:buAutoNum type="arabicParenR"/>
            </a:pPr>
            <a:endParaRPr lang="en-US" sz="600" dirty="0"/>
          </a:p>
          <a:p>
            <a:r>
              <a:rPr lang="en-US" dirty="0"/>
              <a:t>Our goal is for each of you to complete this course with an enhanced sense of self-efficacy.</a:t>
            </a:r>
          </a:p>
          <a:p>
            <a:endParaRPr lang="en-US" sz="700" dirty="0"/>
          </a:p>
          <a:p>
            <a:r>
              <a:rPr lang="en-US" dirty="0"/>
              <a:t>Even those with average skills can excel under the positive influence of an instructor. The importance of an instructor’s behavior towards others cannot be overstated.</a:t>
            </a:r>
          </a:p>
          <a:p>
            <a:endParaRPr lang="en-US" dirty="0"/>
          </a:p>
          <a:p>
            <a:r>
              <a:rPr lang="en-US" dirty="0"/>
              <a:t>A facilitator or instructor-trainer uses the same training techniques, including principles of learning, motivation, communication, and instructional methods, when conducting instruction. Understanding these concepts and practicing these techniques will support a new instructor as they take on their responsibilities.</a:t>
            </a:r>
          </a:p>
          <a:p>
            <a:endParaRPr lang="en-US" dirty="0"/>
          </a:p>
          <a:p>
            <a:r>
              <a:rPr lang="en-US" dirty="0"/>
              <a:t>Teaching excellence involves not only keen organizational skills, enthusiasm, and mastery of one's subject matter but, above all, utmost professionalism and absolute respect for each learner. This means that the attention is never focused on one's self. The paramount instructor's responsibility is to uphold the trust placed in them to protect the dignity and well-being of each and every student (no matter their age) as if they were one's own children or parents. Anything less deems the instructor unworthy to serve in a role sacred to learning sessions.</a:t>
            </a:r>
          </a:p>
          <a:p>
            <a:endParaRPr lang="en-US" dirty="0"/>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78842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18053" y="3553779"/>
            <a:ext cx="6721503" cy="5361621"/>
          </a:xfrm>
        </p:spPr>
        <p:txBody>
          <a:bodyPr/>
          <a:lstStyle/>
          <a:p>
            <a:r>
              <a:rPr lang="en-US" dirty="0"/>
              <a:t>Visual needs among students can vary significantly, affecting their ability to engage with course materials. To create an inclusive learning environment, instructors should consider and address the following visual challenges:</a:t>
            </a:r>
          </a:p>
          <a:p>
            <a:pPr>
              <a:buFont typeface="+mj-lt"/>
              <a:buAutoNum type="arabicPeriod"/>
            </a:pPr>
            <a:r>
              <a:rPr lang="en-US" dirty="0"/>
              <a:t>Visual Acuity: </a:t>
            </a:r>
          </a:p>
          <a:p>
            <a:pPr marL="785372" lvl="1" indent="-302066">
              <a:buFont typeface="+mj-lt"/>
              <a:buAutoNum type="arabicPeriod"/>
            </a:pPr>
            <a:r>
              <a:rPr lang="en-US" dirty="0"/>
              <a:t>Provide large-print materials and high-contrast presentations</a:t>
            </a:r>
          </a:p>
          <a:p>
            <a:pPr marL="785372" lvl="1" indent="-302066">
              <a:buFont typeface="+mj-lt"/>
              <a:buAutoNum type="arabicPeriod"/>
            </a:pPr>
            <a:r>
              <a:rPr lang="en-US" dirty="0"/>
              <a:t>Allow flexible seating arrangements</a:t>
            </a:r>
          </a:p>
          <a:p>
            <a:pPr marL="785372" lvl="1" indent="-302066">
              <a:buFont typeface="+mj-lt"/>
              <a:buAutoNum type="arabicPeriod"/>
            </a:pPr>
            <a:r>
              <a:rPr lang="en-US" dirty="0"/>
              <a:t>Offer digital materials compatible with zoom functions</a:t>
            </a:r>
          </a:p>
          <a:p>
            <a:pPr>
              <a:buFont typeface="+mj-lt"/>
              <a:buAutoNum type="arabicPeriod"/>
            </a:pPr>
            <a:r>
              <a:rPr lang="en-US" dirty="0"/>
              <a:t>Light Sensitivity: </a:t>
            </a:r>
          </a:p>
          <a:p>
            <a:pPr marL="785372" lvl="1" indent="-302066">
              <a:buFont typeface="+mj-lt"/>
              <a:buAutoNum type="arabicPeriod"/>
            </a:pPr>
            <a:r>
              <a:rPr lang="en-US" dirty="0"/>
              <a:t>Adjust seating and lighting to reduce glare</a:t>
            </a:r>
          </a:p>
          <a:p>
            <a:pPr marL="785372" lvl="1" indent="-302066">
              <a:buFont typeface="+mj-lt"/>
              <a:buAutoNum type="arabicPeriod"/>
            </a:pPr>
            <a:r>
              <a:rPr lang="en-US" dirty="0"/>
              <a:t>Use matte finishes on printed materials</a:t>
            </a:r>
          </a:p>
          <a:p>
            <a:pPr>
              <a:buFont typeface="+mj-lt"/>
              <a:buAutoNum type="arabicPeriod"/>
            </a:pPr>
            <a:r>
              <a:rPr lang="en-US" dirty="0"/>
              <a:t>Color Vision Deficiency: </a:t>
            </a:r>
          </a:p>
          <a:p>
            <a:pPr marL="785372" lvl="1" indent="-302066">
              <a:buFont typeface="+mj-lt"/>
              <a:buAutoNum type="arabicPeriod"/>
            </a:pPr>
            <a:r>
              <a:rPr lang="en-US" dirty="0"/>
              <a:t>Avoid relying solely on color for important information</a:t>
            </a:r>
          </a:p>
          <a:p>
            <a:pPr marL="785372" lvl="1" indent="-302066">
              <a:buFont typeface="+mj-lt"/>
              <a:buAutoNum type="arabicPeriod"/>
            </a:pPr>
            <a:r>
              <a:rPr lang="en-US" dirty="0"/>
              <a:t>Incorporate patterns and textures in visual aids</a:t>
            </a:r>
          </a:p>
          <a:p>
            <a:pPr marL="785372" lvl="1" indent="-302066">
              <a:buFont typeface="+mj-lt"/>
              <a:buAutoNum type="arabicPeriod"/>
            </a:pPr>
            <a:r>
              <a:rPr lang="en-US" dirty="0"/>
              <a:t>Use color-blind friendly palettes and provide verbal descriptions</a:t>
            </a:r>
          </a:p>
          <a:p>
            <a:pPr>
              <a:buFont typeface="+mj-lt"/>
              <a:buAutoNum type="arabicPeriod"/>
            </a:pPr>
            <a:r>
              <a:rPr lang="en-US" dirty="0"/>
              <a:t>Digital Accessibility: </a:t>
            </a:r>
          </a:p>
          <a:p>
            <a:pPr marL="785372" lvl="1" indent="-302066">
              <a:buFont typeface="+mj-lt"/>
              <a:buAutoNum type="arabicPeriod"/>
            </a:pPr>
            <a:r>
              <a:rPr lang="en-US" dirty="0"/>
              <a:t>Ensure compatibility with assistive technologies</a:t>
            </a:r>
          </a:p>
          <a:p>
            <a:pPr marL="785372" lvl="1" indent="-302066">
              <a:buFont typeface="+mj-lt"/>
              <a:buAutoNum type="arabicPeriod"/>
            </a:pPr>
            <a:r>
              <a:rPr lang="en-US" dirty="0"/>
              <a:t>Use proper document structuring and alt text for images</a:t>
            </a:r>
          </a:p>
          <a:p>
            <a:pPr marL="785372" lvl="1" indent="-302066">
              <a:buFont typeface="+mj-lt"/>
              <a:buAutoNum type="arabicPeriod"/>
            </a:pPr>
            <a:r>
              <a:rPr lang="en-US" dirty="0"/>
              <a:t>Provide transcripts and captions for multimedia content</a:t>
            </a:r>
          </a:p>
          <a:p>
            <a:pPr>
              <a:buFont typeface="+mj-lt"/>
              <a:buAutoNum type="arabicPeriod"/>
            </a:pPr>
            <a:r>
              <a:rPr lang="en-US" dirty="0"/>
              <a:t>Diverse Learning Styles: </a:t>
            </a:r>
          </a:p>
          <a:p>
            <a:pPr marL="785372" lvl="1" indent="-302066">
              <a:buFont typeface="+mj-lt"/>
              <a:buAutoNum type="arabicPeriod"/>
            </a:pPr>
            <a:r>
              <a:rPr lang="en-US" dirty="0"/>
              <a:t>Utilize varied visual aids (diagrams, charts, images, text)</a:t>
            </a:r>
          </a:p>
          <a:p>
            <a:pPr marL="785372" lvl="1" indent="-302066">
              <a:buFont typeface="+mj-lt"/>
              <a:buAutoNum type="arabicPeriod"/>
            </a:pPr>
            <a:r>
              <a:rPr lang="en-US" dirty="0"/>
              <a:t>Offer verbal descriptions of visual elements</a:t>
            </a:r>
          </a:p>
          <a:p>
            <a:pPr marL="785372" lvl="1" indent="-302066">
              <a:buFont typeface="+mj-lt"/>
              <a:buAutoNum type="arabicPeriod"/>
            </a:pPr>
            <a:r>
              <a:rPr lang="en-US" dirty="0"/>
              <a:t>Encourage personalized visual representations of concepts</a:t>
            </a:r>
          </a:p>
          <a:p>
            <a:pPr>
              <a:buFont typeface="+mj-lt"/>
              <a:buAutoNum type="arabicPeriod"/>
            </a:pPr>
            <a:r>
              <a:rPr lang="en-US" dirty="0"/>
              <a:t>Adaptability: </a:t>
            </a:r>
          </a:p>
          <a:p>
            <a:pPr marL="785372" lvl="1" indent="-302066">
              <a:buFont typeface="+mj-lt"/>
              <a:buAutoNum type="arabicPeriod"/>
            </a:pPr>
            <a:r>
              <a:rPr lang="en-US" dirty="0"/>
              <a:t>Remain open to student feedback</a:t>
            </a:r>
          </a:p>
          <a:p>
            <a:pPr marL="785372" lvl="1" indent="-302066">
              <a:buFont typeface="+mj-lt"/>
              <a:buAutoNum type="arabicPeriod"/>
            </a:pPr>
            <a:r>
              <a:rPr lang="en-US" dirty="0"/>
              <a:t>Collaborate with disability support services as needed</a:t>
            </a:r>
          </a:p>
          <a:p>
            <a:r>
              <a:rPr lang="en-US" dirty="0"/>
              <a:t>Remember, accommodations often benefit the entire class by offering multiple ways to engage with the material.</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89286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702300" cy="3206750"/>
          </a:xfrm>
        </p:spPr>
      </p:sp>
      <p:sp>
        <p:nvSpPr>
          <p:cNvPr id="3" name="Notes Placeholder 2"/>
          <p:cNvSpPr>
            <a:spLocks noGrp="1"/>
          </p:cNvSpPr>
          <p:nvPr>
            <p:ph type="body" idx="1"/>
          </p:nvPr>
        </p:nvSpPr>
        <p:spPr>
          <a:xfrm>
            <a:off x="215758" y="3433763"/>
            <a:ext cx="6823798" cy="5847397"/>
          </a:xfrm>
        </p:spPr>
        <p:txBody>
          <a:bodyPr/>
          <a:lstStyle/>
          <a:p>
            <a:r>
              <a:rPr lang="en-US" dirty="0"/>
              <a:t>To create an inclusive learning environment for students with varying auditory abilities, consider implementing the following strategies:</a:t>
            </a:r>
          </a:p>
          <a:p>
            <a:pPr>
              <a:buFont typeface="+mj-lt"/>
              <a:buAutoNum type="arabicPeriod"/>
            </a:pPr>
            <a:r>
              <a:rPr lang="en-US" dirty="0"/>
              <a:t>Sign Language Interpretation: </a:t>
            </a:r>
          </a:p>
          <a:p>
            <a:pPr marL="785372" lvl="1" indent="-302066">
              <a:buFont typeface="+mj-lt"/>
              <a:buAutoNum type="arabicPeriod"/>
            </a:pPr>
            <a:r>
              <a:rPr lang="en-US" dirty="0"/>
              <a:t>If a student requires American Sign Language (ASL) interpretation, assist in arranging for an interpreter. The International Directorate Interpreter Corps MAY have ASL Interpreters available. Inquire through your COLM to see if this resource may be available to you; otherwise, a local ASL Interpreter may be necessary. Flotillas are NOT required to pay for such services, and the student may need to provide this accommodation at their expense. State laws vary in terms of requirements for licensing of ASL Interpreters. Check with your DSO-LP through your leadership chain for advice on this accommodation in your state</a:t>
            </a:r>
          </a:p>
          <a:p>
            <a:pPr marL="785372" lvl="1" indent="-302066">
              <a:buFont typeface="+mj-lt"/>
              <a:buAutoNum type="arabicPeriod"/>
            </a:pPr>
            <a:r>
              <a:rPr lang="en-US" dirty="0"/>
              <a:t>Allow the student to choose their preferred interpreter if possible</a:t>
            </a:r>
          </a:p>
          <a:p>
            <a:pPr marL="785372" lvl="1" indent="-302066">
              <a:buFont typeface="+mj-lt"/>
              <a:buAutoNum type="arabicPeriod"/>
            </a:pPr>
            <a:r>
              <a:rPr lang="en-US" dirty="0"/>
              <a:t>Position the interpreter where both they and the student have clear sightlines to each other and the instructor</a:t>
            </a:r>
          </a:p>
          <a:p>
            <a:pPr marL="785372" lvl="1" indent="-302066">
              <a:buFont typeface="+mj-lt"/>
              <a:buAutoNum type="arabicPeriod"/>
            </a:pPr>
            <a:r>
              <a:rPr lang="en-US" dirty="0"/>
              <a:t>Ensure the interpreter can clearly hear the instructor and any class discussions</a:t>
            </a:r>
          </a:p>
          <a:p>
            <a:pPr>
              <a:buFont typeface="+mj-lt"/>
              <a:buAutoNum type="arabicPeriod"/>
            </a:pPr>
            <a:r>
              <a:rPr lang="en-US" dirty="0"/>
              <a:t>Optimize Visibility for Lip Reading: </a:t>
            </a:r>
          </a:p>
          <a:p>
            <a:pPr marL="785372" lvl="1" indent="-302066">
              <a:buFont typeface="+mj-lt"/>
              <a:buAutoNum type="arabicPeriod"/>
            </a:pPr>
            <a:r>
              <a:rPr lang="en-US" dirty="0"/>
              <a:t>Always face the class when speaking; </a:t>
            </a:r>
          </a:p>
          <a:p>
            <a:pPr marL="785372" lvl="1" indent="-302066">
              <a:buFont typeface="+mj-lt"/>
              <a:buAutoNum type="arabicPeriod"/>
            </a:pPr>
            <a:r>
              <a:rPr lang="en-US" dirty="0"/>
              <a:t>Avoid covering your mouth or turning away while talking</a:t>
            </a:r>
          </a:p>
          <a:p>
            <a:pPr marL="785372" lvl="1" indent="-302066">
              <a:buFont typeface="+mj-lt"/>
              <a:buAutoNum type="arabicPeriod"/>
            </a:pPr>
            <a:r>
              <a:rPr lang="en-US" dirty="0"/>
              <a:t>Ensure adequate lighting on your face</a:t>
            </a:r>
          </a:p>
          <a:p>
            <a:pPr marL="785372" lvl="1" indent="-302066">
              <a:buFont typeface="+mj-lt"/>
              <a:buAutoNum type="arabicPeriod"/>
            </a:pPr>
            <a:r>
              <a:rPr lang="en-US" dirty="0"/>
              <a:t>Speak clearly and at a moderate pace</a:t>
            </a:r>
          </a:p>
          <a:p>
            <a:pPr>
              <a:buFont typeface="+mj-lt"/>
              <a:buAutoNum type="arabicPeriod"/>
            </a:pPr>
            <a:r>
              <a:rPr lang="en-US" dirty="0"/>
              <a:t>Use Visual Aids: </a:t>
            </a:r>
          </a:p>
          <a:p>
            <a:pPr marL="785372" lvl="1" indent="-302066">
              <a:buFont typeface="+mj-lt"/>
              <a:buAutoNum type="arabicPeriod"/>
            </a:pPr>
            <a:r>
              <a:rPr lang="en-US" dirty="0"/>
              <a:t>Supplement verbal information with written text, diagrams, or images</a:t>
            </a:r>
          </a:p>
          <a:p>
            <a:pPr marL="785372" lvl="1" indent="-302066">
              <a:buFont typeface="+mj-lt"/>
              <a:buAutoNum type="arabicPeriod"/>
            </a:pPr>
            <a:r>
              <a:rPr lang="en-US" dirty="0"/>
              <a:t>Use closed captions for video content</a:t>
            </a:r>
          </a:p>
          <a:p>
            <a:pPr>
              <a:buFont typeface="+mj-lt"/>
              <a:buAutoNum type="arabicPeriod"/>
            </a:pPr>
            <a:r>
              <a:rPr lang="en-US" dirty="0"/>
              <a:t>Assistive Listening Devices: </a:t>
            </a:r>
          </a:p>
          <a:p>
            <a:pPr marL="785372" lvl="1" indent="-302066">
              <a:buFont typeface="+mj-lt"/>
              <a:buAutoNum type="arabicPeriod"/>
            </a:pPr>
            <a:r>
              <a:rPr lang="en-US" dirty="0"/>
              <a:t>Be open to using microphones or other assistive listening devices if requested</a:t>
            </a:r>
          </a:p>
          <a:p>
            <a:pPr>
              <a:buFont typeface="+mj-lt"/>
              <a:buAutoNum type="arabicPeriod"/>
            </a:pPr>
            <a:r>
              <a:rPr lang="en-US" dirty="0"/>
              <a:t>Classroom Setup: </a:t>
            </a:r>
          </a:p>
          <a:p>
            <a:pPr marL="785372" lvl="1" indent="-302066">
              <a:buFont typeface="+mj-lt"/>
              <a:buAutoNum type="arabicPeriod"/>
            </a:pPr>
            <a:r>
              <a:rPr lang="en-US" dirty="0"/>
              <a:t>Arrange seating for students with hearing difficulties to sit where they can best see and hear</a:t>
            </a:r>
          </a:p>
          <a:p>
            <a:pPr marL="785372" lvl="1" indent="-302066">
              <a:buFont typeface="+mj-lt"/>
              <a:buAutoNum type="arabicPeriod"/>
            </a:pPr>
            <a:r>
              <a:rPr lang="en-US" dirty="0"/>
              <a:t>Minimize background noise and echoes in the classroom</a:t>
            </a:r>
          </a:p>
          <a:p>
            <a:pPr>
              <a:buFont typeface="+mj-lt"/>
              <a:buAutoNum type="arabicPeriod"/>
            </a:pPr>
            <a:r>
              <a:rPr lang="en-US" dirty="0"/>
              <a:t>Inclusive Discussion Practices: </a:t>
            </a:r>
          </a:p>
          <a:p>
            <a:pPr marL="785372" lvl="1" indent="-302066">
              <a:buFont typeface="+mj-lt"/>
              <a:buAutoNum type="arabicPeriod"/>
            </a:pPr>
            <a:r>
              <a:rPr lang="en-US" dirty="0"/>
              <a:t>Repeat or paraphrase questions and comments from other students</a:t>
            </a:r>
          </a:p>
        </p:txBody>
      </p:sp>
      <p:sp>
        <p:nvSpPr>
          <p:cNvPr id="4" name="Slide Number Placeholder 3"/>
          <p:cNvSpPr>
            <a:spLocks noGrp="1"/>
          </p:cNvSpPr>
          <p:nvPr>
            <p:ph type="sldNum" sz="quarter" idx="5"/>
          </p:nvPr>
        </p:nvSpPr>
        <p:spPr>
          <a:xfrm>
            <a:off x="6583363" y="9281160"/>
            <a:ext cx="73014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3864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75646" y="3553778"/>
            <a:ext cx="6742705" cy="5556926"/>
          </a:xfrm>
        </p:spPr>
        <p:txBody>
          <a:bodyPr/>
          <a:lstStyle/>
          <a:p>
            <a:r>
              <a:rPr lang="en-US" dirty="0"/>
              <a:t>Many individuals face challenges that can affect their learning process, despite having normal intelligence and sensory functions. These challenges may stem from various learning disabilities or other factors:</a:t>
            </a:r>
          </a:p>
          <a:p>
            <a:pPr>
              <a:buFont typeface="+mj-lt"/>
              <a:buAutoNum type="arabicPeriod"/>
            </a:pPr>
            <a:r>
              <a:rPr lang="en-US" dirty="0"/>
              <a:t>Common Learning Disabilities: </a:t>
            </a:r>
          </a:p>
          <a:p>
            <a:pPr marL="785372" lvl="1" indent="-302066">
              <a:buFont typeface="+mj-lt"/>
              <a:buAutoNum type="arabicPeriod"/>
            </a:pPr>
            <a:r>
              <a:rPr lang="en-US" dirty="0"/>
              <a:t>Short attention span</a:t>
            </a:r>
          </a:p>
          <a:p>
            <a:pPr marL="785372" lvl="1" indent="-302066">
              <a:buFont typeface="+mj-lt"/>
              <a:buAutoNum type="arabicPeriod"/>
            </a:pPr>
            <a:r>
              <a:rPr lang="en-US" dirty="0"/>
              <a:t>Memory problems</a:t>
            </a:r>
          </a:p>
          <a:p>
            <a:pPr marL="785372" lvl="1" indent="-302066">
              <a:buFont typeface="+mj-lt"/>
              <a:buAutoNum type="arabicPeriod"/>
            </a:pPr>
            <a:r>
              <a:rPr lang="en-US" dirty="0"/>
              <a:t>Reading disorders (most common, affecting 70-80% of students with learning disabilities)</a:t>
            </a:r>
          </a:p>
          <a:p>
            <a:pPr marL="785372" lvl="1" indent="-302066">
              <a:buFont typeface="+mj-lt"/>
              <a:buAutoNum type="arabicPeriod"/>
            </a:pPr>
            <a:r>
              <a:rPr lang="en-US" dirty="0"/>
              <a:t>Auditory processing disorder (</a:t>
            </a:r>
            <a:r>
              <a:rPr lang="en-US" dirty="0" err="1"/>
              <a:t>APD</a:t>
            </a:r>
            <a:r>
              <a:rPr lang="en-US" dirty="0"/>
              <a:t>)</a:t>
            </a:r>
          </a:p>
          <a:p>
            <a:pPr marL="785372" lvl="1" indent="-302066">
              <a:buFont typeface="+mj-lt"/>
              <a:buAutoNum type="arabicPeriod"/>
            </a:pPr>
            <a:r>
              <a:rPr lang="en-US" dirty="0"/>
              <a:t>Test anxiety</a:t>
            </a:r>
          </a:p>
          <a:p>
            <a:pPr>
              <a:buFont typeface="+mj-lt"/>
              <a:buAutoNum type="arabicPeriod"/>
            </a:pPr>
            <a:r>
              <a:rPr lang="en-US" dirty="0"/>
              <a:t>Accommodations and Support: </a:t>
            </a:r>
          </a:p>
          <a:p>
            <a:pPr marL="785372" lvl="1" indent="-302066">
              <a:buFont typeface="+mj-lt"/>
              <a:buAutoNum type="arabicPeriod"/>
            </a:pPr>
            <a:r>
              <a:rPr lang="en-US" dirty="0"/>
              <a:t>Be observant of students who may need additional help</a:t>
            </a:r>
          </a:p>
          <a:p>
            <a:pPr marL="785372" lvl="1" indent="-302066">
              <a:buFont typeface="+mj-lt"/>
              <a:buAutoNum type="arabicPeriod"/>
            </a:pPr>
            <a:r>
              <a:rPr lang="en-US" dirty="0"/>
              <a:t>Arrange for extra instruction when necessary</a:t>
            </a:r>
          </a:p>
          <a:p>
            <a:pPr marL="785372" lvl="1" indent="-302066">
              <a:buFont typeface="+mj-lt"/>
              <a:buAutoNum type="arabicPeriod"/>
            </a:pPr>
            <a:r>
              <a:rPr lang="en-US" dirty="0"/>
              <a:t>Provide appropriate test-taking accommodations</a:t>
            </a:r>
          </a:p>
          <a:p>
            <a:pPr marL="785372" lvl="1" indent="-302066">
              <a:buFont typeface="+mj-lt"/>
              <a:buAutoNum type="arabicPeriod"/>
            </a:pPr>
            <a:r>
              <a:rPr lang="en-US" dirty="0"/>
              <a:t>Adapt teaching methods to suit diverse learning styles</a:t>
            </a:r>
          </a:p>
          <a:p>
            <a:pPr>
              <a:buFont typeface="+mj-lt"/>
              <a:buAutoNum type="arabicPeriod"/>
            </a:pPr>
            <a:r>
              <a:rPr lang="en-US" dirty="0"/>
              <a:t>Inclusive Approach: </a:t>
            </a:r>
          </a:p>
          <a:p>
            <a:pPr marL="785372" lvl="1" indent="-302066">
              <a:buFont typeface="+mj-lt"/>
              <a:buAutoNum type="arabicPeriod"/>
            </a:pPr>
            <a:r>
              <a:rPr lang="en-US" dirty="0"/>
              <a:t>Pay attention to how students are learning and adjust instruction accordingly</a:t>
            </a:r>
          </a:p>
          <a:p>
            <a:pPr marL="785372" lvl="1" indent="-302066">
              <a:buFont typeface="+mj-lt"/>
              <a:buAutoNum type="arabicPeriod"/>
            </a:pPr>
            <a:r>
              <a:rPr lang="en-US" dirty="0"/>
              <a:t>Discreetly inquire about individual needs</a:t>
            </a:r>
          </a:p>
          <a:p>
            <a:pPr marL="785372" lvl="1" indent="-302066">
              <a:buFont typeface="+mj-lt"/>
              <a:buAutoNum type="arabicPeriod"/>
            </a:pPr>
            <a:r>
              <a:rPr lang="en-US" dirty="0"/>
              <a:t>Implement strategies that benefit all students</a:t>
            </a:r>
          </a:p>
          <a:p>
            <a:pPr>
              <a:buFont typeface="+mj-lt"/>
              <a:buAutoNum type="arabicPeriod"/>
            </a:pPr>
            <a:r>
              <a:rPr lang="en-US" dirty="0"/>
              <a:t>Handling Other Physical Challenges: </a:t>
            </a:r>
          </a:p>
          <a:p>
            <a:pPr marL="785372" lvl="1" indent="-302066">
              <a:buFont typeface="+mj-lt"/>
              <a:buAutoNum type="arabicPeriod"/>
            </a:pPr>
            <a:r>
              <a:rPr lang="en-US" dirty="0"/>
              <a:t>Be prepared to assist with both temporary and permanent physical issues</a:t>
            </a:r>
          </a:p>
          <a:p>
            <a:pPr marL="785372" lvl="1" indent="-302066">
              <a:buFont typeface="+mj-lt"/>
              <a:buAutoNum type="arabicPeriod"/>
            </a:pPr>
            <a:r>
              <a:rPr lang="en-US" dirty="0"/>
              <a:t>Offer help tactfully, without drawing unnecessary attention</a:t>
            </a:r>
          </a:p>
          <a:p>
            <a:pPr marL="785372" lvl="1" indent="-302066">
              <a:buFont typeface="+mj-lt"/>
              <a:buAutoNum type="arabicPeriod"/>
            </a:pPr>
            <a:r>
              <a:rPr lang="en-US" dirty="0"/>
              <a:t>Remember that kindness is key, even when perfect accommodation isn't possible</a:t>
            </a:r>
          </a:p>
          <a:p>
            <a:pPr>
              <a:buFont typeface="+mj-lt"/>
              <a:buAutoNum type="arabicPeriod"/>
            </a:pPr>
            <a:r>
              <a:rPr lang="en-US" dirty="0"/>
              <a:t>Special Considerations for Minors: </a:t>
            </a:r>
          </a:p>
          <a:p>
            <a:pPr marL="785372" lvl="1" indent="-302066">
              <a:buFont typeface="+mj-lt"/>
              <a:buAutoNum type="arabicPeriod"/>
            </a:pPr>
            <a:r>
              <a:rPr lang="en-US" dirty="0"/>
              <a:t>Ensure another Auxiliarist is present during class sessions</a:t>
            </a:r>
          </a:p>
          <a:p>
            <a:pPr marL="785372" lvl="1" indent="-302066">
              <a:buFont typeface="+mj-lt"/>
              <a:buAutoNum type="arabicPeriod"/>
            </a:pPr>
            <a:r>
              <a:rPr lang="en-US" dirty="0"/>
              <a:t>Obtain necessary credentials if teaching minors from sponsoring organizations (e.g., Sea Scouts)</a:t>
            </a:r>
          </a:p>
          <a:p>
            <a:r>
              <a:rPr lang="en-US" dirty="0"/>
              <a:t>The goal is to provide equal opportunities for learning and success, regardless of individual challenges.</a:t>
            </a:r>
          </a:p>
          <a:p>
            <a:endParaRPr lang="en-US" dirty="0"/>
          </a:p>
        </p:txBody>
      </p:sp>
      <p:sp>
        <p:nvSpPr>
          <p:cNvPr id="4" name="Slide Number Placeholder 3"/>
          <p:cNvSpPr>
            <a:spLocks noGrp="1"/>
          </p:cNvSpPr>
          <p:nvPr>
            <p:ph type="sldNum" sz="quarter" idx="5"/>
          </p:nvPr>
        </p:nvSpPr>
        <p:spPr>
          <a:xfrm>
            <a:off x="6631093" y="9281160"/>
            <a:ext cx="682414"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30430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Test-Taking Accommodations</a:t>
            </a:r>
          </a:p>
          <a:p>
            <a:r>
              <a:rPr lang="en-US" dirty="0"/>
              <a:t>Ensuring fair and accessible examination conditions for all students is crucial. This may require special arrangements for those with various challenges. Here's an overview of potential accommodations:</a:t>
            </a:r>
          </a:p>
          <a:p>
            <a:pPr>
              <a:buFont typeface="+mj-lt"/>
              <a:buAutoNum type="arabicPeriod"/>
            </a:pPr>
            <a:r>
              <a:rPr lang="en-US" dirty="0"/>
              <a:t>Visual Impairments: </a:t>
            </a:r>
          </a:p>
          <a:p>
            <a:pPr marL="785372" lvl="1" indent="-302066">
              <a:buFont typeface="+mj-lt"/>
              <a:buAutoNum type="arabicPeriod"/>
            </a:pPr>
            <a:r>
              <a:rPr lang="en-US" dirty="0"/>
              <a:t>Provide exams in larger font sizes</a:t>
            </a:r>
          </a:p>
          <a:p>
            <a:pPr marL="785372" lvl="1" indent="-302066">
              <a:buFont typeface="+mj-lt"/>
              <a:buAutoNum type="arabicPeriod"/>
            </a:pPr>
            <a:r>
              <a:rPr lang="en-US" dirty="0"/>
              <a:t>Offer to read questions aloud</a:t>
            </a:r>
          </a:p>
          <a:p>
            <a:pPr>
              <a:buFont typeface="+mj-lt"/>
              <a:buAutoNum type="arabicPeriod"/>
            </a:pPr>
            <a:r>
              <a:rPr lang="en-US" dirty="0"/>
              <a:t>Learning Disabilities or Test Anxiety: </a:t>
            </a:r>
          </a:p>
          <a:p>
            <a:pPr marL="785372" lvl="1" indent="-302066">
              <a:buFont typeface="+mj-lt"/>
              <a:buAutoNum type="arabicPeriod"/>
            </a:pPr>
            <a:r>
              <a:rPr lang="en-US" dirty="0"/>
              <a:t>Allow extended time for exam completion</a:t>
            </a:r>
          </a:p>
          <a:p>
            <a:pPr>
              <a:buFont typeface="+mj-lt"/>
              <a:buAutoNum type="arabicPeriod"/>
            </a:pPr>
            <a:r>
              <a:rPr lang="en-US" dirty="0"/>
              <a:t>Mobility Issues: </a:t>
            </a:r>
          </a:p>
          <a:p>
            <a:pPr marL="785372" lvl="1" indent="-302066">
              <a:buFont typeface="+mj-lt"/>
              <a:buAutoNum type="arabicPeriod"/>
            </a:pPr>
            <a:r>
              <a:rPr lang="en-US" dirty="0"/>
              <a:t>Provide appropriate tables for wheelchair users</a:t>
            </a:r>
          </a:p>
          <a:p>
            <a:pPr>
              <a:buFont typeface="+mj-lt"/>
              <a:buAutoNum type="arabicPeriod"/>
            </a:pPr>
            <a:r>
              <a:rPr lang="en-US" dirty="0"/>
              <a:t>Writing Difficulties: </a:t>
            </a:r>
          </a:p>
          <a:p>
            <a:pPr marL="785372" lvl="1" indent="-302066">
              <a:buFont typeface="+mj-lt"/>
              <a:buAutoNum type="arabicPeriod"/>
            </a:pPr>
            <a:r>
              <a:rPr lang="en-US" dirty="0"/>
              <a:t>Allow use of computers for answering</a:t>
            </a:r>
          </a:p>
          <a:p>
            <a:pPr marL="785372" lvl="1" indent="-302066">
              <a:buFont typeface="+mj-lt"/>
              <a:buAutoNum type="arabicPeriod"/>
            </a:pPr>
            <a:r>
              <a:rPr lang="en-US" dirty="0"/>
              <a:t>Provide a scribe to mark chosen answers</a:t>
            </a:r>
          </a:p>
          <a:p>
            <a:pPr>
              <a:buFont typeface="+mj-lt"/>
              <a:buAutoNum type="arabicPeriod"/>
            </a:pPr>
            <a:r>
              <a:rPr lang="en-US" dirty="0"/>
              <a:t>Other Considerations: </a:t>
            </a:r>
          </a:p>
          <a:p>
            <a:pPr marL="785372" lvl="1" indent="-302066">
              <a:buFont typeface="+mj-lt"/>
              <a:buAutoNum type="arabicPeriod"/>
            </a:pPr>
            <a:r>
              <a:rPr lang="en-US" dirty="0"/>
              <a:t>Be prepared to adapt to various needs as they arise</a:t>
            </a:r>
          </a:p>
          <a:p>
            <a:endParaRPr lang="en-US" dirty="0"/>
          </a:p>
          <a:p>
            <a:r>
              <a:rPr lang="en-US" dirty="0"/>
              <a:t>It's essential to make reasonable efforts to accommodate all students' special needs. If unsure about a particular accommodation request:</a:t>
            </a:r>
          </a:p>
          <a:p>
            <a:pPr>
              <a:buFont typeface="+mj-lt"/>
              <a:buAutoNum type="arabicPeriod"/>
            </a:pPr>
            <a:r>
              <a:rPr lang="en-US" dirty="0"/>
              <a:t>Involve the instructor in the decision-making process</a:t>
            </a:r>
          </a:p>
          <a:p>
            <a:pPr>
              <a:buFont typeface="+mj-lt"/>
              <a:buAutoNum type="arabicPeriod"/>
            </a:pPr>
            <a:r>
              <a:rPr lang="en-US" dirty="0"/>
              <a:t>Seek guidance from the District Staff Officer-Legal Officer (DSO LO) through the proper chain of leadership</a:t>
            </a:r>
          </a:p>
          <a:p>
            <a:endParaRPr lang="en-US" dirty="0"/>
          </a:p>
          <a:p>
            <a:r>
              <a:rPr lang="en-US" dirty="0"/>
              <a:t>Remember, the goal is to provide equal opportunity for all students to demonstrate their knowledge, regardless of physical or cognitive challenges. </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597875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When interacting with individuals who have disabilities, it's crucial to remember that they are people first. Treat everyone with equal respect and dignity. Here are some guidelines for respectful interaction:</a:t>
            </a:r>
          </a:p>
          <a:p>
            <a:endParaRPr lang="en-US" dirty="0"/>
          </a:p>
          <a:p>
            <a:pPr>
              <a:buFont typeface="+mj-lt"/>
              <a:buAutoNum type="arabicPeriod"/>
            </a:pPr>
            <a:r>
              <a:rPr lang="en-US" dirty="0"/>
              <a:t>Person-First Language: </a:t>
            </a:r>
          </a:p>
          <a:p>
            <a:pPr marL="785372" lvl="1" indent="-302066">
              <a:buFont typeface="+mj-lt"/>
              <a:buAutoNum type="arabicPeriod"/>
            </a:pPr>
            <a:r>
              <a:rPr lang="en-US" dirty="0"/>
              <a:t>Always put the person before the disability in your language and thinking</a:t>
            </a:r>
          </a:p>
          <a:p>
            <a:pPr>
              <a:buFont typeface="+mj-lt"/>
              <a:buAutoNum type="arabicPeriod"/>
            </a:pPr>
            <a:r>
              <a:rPr lang="en-US" dirty="0"/>
              <a:t>General Tips: </a:t>
            </a:r>
          </a:p>
          <a:p>
            <a:pPr marL="785372" lvl="1" indent="-302066">
              <a:buFont typeface="+mj-lt"/>
              <a:buAutoNum type="arabicPeriod"/>
            </a:pPr>
            <a:r>
              <a:rPr lang="en-US" dirty="0"/>
              <a:t>Ask before assisting; don't assume help is needed</a:t>
            </a:r>
          </a:p>
          <a:p>
            <a:pPr marL="785372" lvl="1" indent="-302066">
              <a:buFont typeface="+mj-lt"/>
              <a:buAutoNum type="arabicPeriod"/>
            </a:pPr>
            <a:r>
              <a:rPr lang="en-US" dirty="0"/>
              <a:t>Avoid making assumptions about abilities or limitations</a:t>
            </a:r>
          </a:p>
          <a:p>
            <a:pPr marL="785372" lvl="1" indent="-302066">
              <a:buFont typeface="+mj-lt"/>
              <a:buAutoNum type="arabicPeriod"/>
            </a:pPr>
            <a:r>
              <a:rPr lang="en-US" dirty="0"/>
              <a:t>Think before you speak to avoid potentially offensive language</a:t>
            </a:r>
          </a:p>
          <a:p>
            <a:pPr marL="785372" lvl="1" indent="-302066">
              <a:buFont typeface="+mj-lt"/>
              <a:buAutoNum type="arabicPeriod"/>
            </a:pPr>
            <a:r>
              <a:rPr lang="en-US" dirty="0"/>
              <a:t>Speak in your normal tone; there's no need to raise your voice</a:t>
            </a:r>
          </a:p>
          <a:p>
            <a:pPr marL="785372" lvl="1" indent="-302066">
              <a:buFont typeface="+mj-lt"/>
              <a:buAutoNum type="arabicPeriod"/>
            </a:pPr>
            <a:r>
              <a:rPr lang="en-US" dirty="0"/>
              <a:t>Be mindful of physical contact; ask for permission if necessary</a:t>
            </a:r>
          </a:p>
          <a:p>
            <a:pPr marL="785372" lvl="1" indent="-302066">
              <a:buFont typeface="+mj-lt"/>
              <a:buAutoNum type="arabicPeriod"/>
            </a:pPr>
            <a:r>
              <a:rPr lang="en-US" dirty="0"/>
              <a:t>Respond positively to requests for accommodation</a:t>
            </a:r>
          </a:p>
          <a:p>
            <a:pPr marL="785372" lvl="1" indent="-302066">
              <a:buFont typeface="+mj-lt"/>
              <a:buAutoNum type="arabicPeriod"/>
            </a:pPr>
            <a:r>
              <a:rPr lang="en-US" dirty="0"/>
              <a:t>When an interpreter is present, address the person directly, not the interpreter</a:t>
            </a:r>
          </a:p>
          <a:p>
            <a:pPr marL="785372" lvl="1" indent="-302066">
              <a:buFont typeface="+mj-lt"/>
              <a:buAutoNum type="arabicPeriod"/>
            </a:pPr>
            <a:r>
              <a:rPr lang="en-US" dirty="0"/>
              <a:t>Respect service animals; don't interact with them without permission</a:t>
            </a:r>
          </a:p>
          <a:p>
            <a:pPr>
              <a:buFont typeface="+mj-lt"/>
              <a:buAutoNum type="arabicPeriod"/>
            </a:pPr>
            <a:r>
              <a:rPr lang="en-US" dirty="0"/>
              <a:t>Language Considerations: </a:t>
            </a:r>
          </a:p>
          <a:p>
            <a:pPr marL="785372" lvl="1" indent="-302066">
              <a:buFont typeface="+mj-lt"/>
              <a:buAutoNum type="arabicPeriod"/>
            </a:pPr>
            <a:r>
              <a:rPr lang="en-US" dirty="0"/>
              <a:t>Avoid outdated terms like "handicapped," "crippled," or "retarded"</a:t>
            </a:r>
          </a:p>
          <a:p>
            <a:pPr marL="785372" lvl="1" indent="-302066">
              <a:buFont typeface="+mj-lt"/>
              <a:buAutoNum type="arabicPeriod"/>
            </a:pPr>
            <a:r>
              <a:rPr lang="en-US" dirty="0"/>
              <a:t>Steer clear of euphemisms such as "differently-abled" or "physically challenged"</a:t>
            </a:r>
          </a:p>
          <a:p>
            <a:pPr marL="785372" lvl="1" indent="-302066">
              <a:buFont typeface="+mj-lt"/>
              <a:buAutoNum type="arabicPeriod"/>
            </a:pPr>
            <a:r>
              <a:rPr lang="en-US" dirty="0"/>
              <a:t>Use straightforward, respectful language that emphasizes the person, not the disability</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73118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265044" y="3553779"/>
            <a:ext cx="6753307" cy="5361621"/>
          </a:xfrm>
        </p:spPr>
        <p:txBody>
          <a:bodyPr/>
          <a:lstStyle/>
          <a:p>
            <a:r>
              <a:rPr lang="en-US" b="1" dirty="0"/>
              <a:t>E-Learning: A Modern Approach to Education</a:t>
            </a:r>
          </a:p>
          <a:p>
            <a:r>
              <a:rPr lang="en-US" b="1" dirty="0"/>
              <a:t>E-learning</a:t>
            </a:r>
            <a:r>
              <a:rPr lang="en-US" dirty="0"/>
              <a:t> is a broad term encompassing the use of technology to enhance and support the learning process. It transcends the traditional classroom setting, offering flexible and accessible educational opportunities. By leveraging digital tools and resources, e-learning empowers learners to acquire knowledge and skills at their convenience.</a:t>
            </a:r>
          </a:p>
          <a:p>
            <a:r>
              <a:rPr lang="en-US" b="1" dirty="0"/>
              <a:t>Key Characteristics of E-Learning:</a:t>
            </a:r>
            <a:endParaRPr lang="en-US" dirty="0"/>
          </a:p>
          <a:p>
            <a:pPr>
              <a:buFont typeface="Arial" panose="020B0604020202020204" pitchFamily="34" charset="0"/>
              <a:buChar char="•"/>
            </a:pPr>
            <a:r>
              <a:rPr lang="en-US" b="1" dirty="0"/>
              <a:t>Diverse Delivery Methods:</a:t>
            </a:r>
            <a:r>
              <a:rPr lang="en-US" dirty="0"/>
              <a:t> E-learning content can be accessed through various platforms, including computers, tablets, smartphones, and interactive television. This flexibility accommodates different learning styles and preferences.</a:t>
            </a:r>
          </a:p>
          <a:p>
            <a:pPr>
              <a:buFont typeface="Arial" panose="020B0604020202020204" pitchFamily="34" charset="0"/>
              <a:buChar char="•"/>
            </a:pPr>
            <a:r>
              <a:rPr lang="en-US" b="1" dirty="0"/>
              <a:t>Accessibility:</a:t>
            </a:r>
            <a:r>
              <a:rPr lang="en-US" dirty="0"/>
              <a:t> E-learning can break down geographical barriers, providing educational opportunities to learners in remote areas or with mobility challenges.</a:t>
            </a:r>
          </a:p>
          <a:p>
            <a:endParaRPr lang="en-US" b="1" dirty="0"/>
          </a:p>
          <a:p>
            <a:r>
              <a:rPr lang="en-US" b="1" dirty="0"/>
              <a:t>Examples of E-Learning Applications:</a:t>
            </a:r>
            <a:endParaRPr lang="en-US" dirty="0"/>
          </a:p>
          <a:p>
            <a:pPr>
              <a:buFont typeface="Arial" panose="020B0604020202020204" pitchFamily="34" charset="0"/>
              <a:buChar char="•"/>
            </a:pPr>
            <a:r>
              <a:rPr lang="en-US" b="1" dirty="0"/>
              <a:t>Online Courses:</a:t>
            </a:r>
            <a:r>
              <a:rPr lang="en-US" dirty="0"/>
              <a:t> Structured learning programs delivered entirely online, offering flexibility and accessibility.</a:t>
            </a:r>
          </a:p>
          <a:p>
            <a:pPr>
              <a:buFont typeface="Arial" panose="020B0604020202020204" pitchFamily="34" charset="0"/>
              <a:buChar char="•"/>
            </a:pPr>
            <a:r>
              <a:rPr lang="en-US" b="1" dirty="0"/>
              <a:t>Blended Learning:</a:t>
            </a:r>
            <a:r>
              <a:rPr lang="en-US" dirty="0"/>
              <a:t> Combining traditional classroom instruction with online components to enhance the learning experience.</a:t>
            </a:r>
          </a:p>
          <a:p>
            <a:pPr>
              <a:buFont typeface="Arial" panose="020B0604020202020204" pitchFamily="34" charset="0"/>
              <a:buChar char="•"/>
            </a:pPr>
            <a:r>
              <a:rPr lang="en-US" b="1" dirty="0"/>
              <a:t>Mobile Learning:</a:t>
            </a:r>
            <a:r>
              <a:rPr lang="en-US" dirty="0"/>
              <a:t> Utilizing handheld devices for learning on the go, such as through apps and interactive content.</a:t>
            </a:r>
          </a:p>
          <a:p>
            <a:pPr>
              <a:buFont typeface="Arial" panose="020B0604020202020204" pitchFamily="34" charset="0"/>
              <a:buChar char="•"/>
            </a:pPr>
            <a:r>
              <a:rPr lang="en-US" b="1" dirty="0"/>
              <a:t>Microlearning:</a:t>
            </a:r>
            <a:r>
              <a:rPr lang="en-US" dirty="0"/>
              <a:t> Short, focused learning modules delivered through mobile devices for quick knowledge acquisition.</a:t>
            </a:r>
          </a:p>
          <a:p>
            <a:endParaRPr lang="en-US" dirty="0"/>
          </a:p>
          <a:p>
            <a:r>
              <a:rPr lang="en-US" dirty="0"/>
              <a:t>In essence, e-learning represents a dynamic and evolving landscape of educational technology that is reshaping the way people learn and acquire knowledge. By harnessing the power of technology, e-learning has the potential to revolutionize education and create more engaging, effective, and accessible learning experiences.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730256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Coast Guard Auxiliary's adoption of virtual classrooms in response to the COVID-19 pandemic marked a significant shift in its training and education methodologies. A virtual classroom is essentially a video conferencing platform equipped with specific tools designed to facilitate learning.</a:t>
            </a:r>
          </a:p>
          <a:p>
            <a:r>
              <a:rPr lang="en-US" b="1" dirty="0"/>
              <a:t>Key Features of a Virtual Classroom:</a:t>
            </a:r>
            <a:endParaRPr lang="en-US" dirty="0"/>
          </a:p>
          <a:p>
            <a:pPr>
              <a:buFont typeface="Arial" panose="020B0604020202020204" pitchFamily="34" charset="0"/>
              <a:buChar char="•"/>
            </a:pPr>
            <a:r>
              <a:rPr lang="en-US" b="1" dirty="0"/>
              <a:t>Interactive Learning:</a:t>
            </a:r>
            <a:r>
              <a:rPr lang="en-US" dirty="0"/>
              <a:t> Enables real-time interaction between instructors and students, including question-and-answer sessions, discussions, and group activities.</a:t>
            </a:r>
          </a:p>
          <a:p>
            <a:pPr>
              <a:buFont typeface="Arial" panose="020B0604020202020204" pitchFamily="34" charset="0"/>
              <a:buChar char="•"/>
            </a:pPr>
            <a:r>
              <a:rPr lang="en-US" b="1" dirty="0"/>
              <a:t>Content Delivery:</a:t>
            </a:r>
            <a:r>
              <a:rPr lang="en-US" dirty="0"/>
              <a:t> Allows for the sharing of documents, presentations, and multimedia content.</a:t>
            </a:r>
          </a:p>
          <a:p>
            <a:pPr>
              <a:buFont typeface="Arial" panose="020B0604020202020204" pitchFamily="34" charset="0"/>
              <a:buChar char="•"/>
            </a:pPr>
            <a:r>
              <a:rPr lang="en-US" b="1" dirty="0"/>
              <a:t>Collaborative Tools:</a:t>
            </a:r>
            <a:r>
              <a:rPr lang="en-US" dirty="0"/>
              <a:t> Provides features like breakout rooms, whiteboards, and polling for enhanced student engagement.</a:t>
            </a:r>
          </a:p>
          <a:p>
            <a:pPr>
              <a:buFont typeface="Arial" panose="020B0604020202020204" pitchFamily="34" charset="0"/>
              <a:buChar char="•"/>
            </a:pPr>
            <a:r>
              <a:rPr lang="en-US" b="1" dirty="0"/>
              <a:t>Flexibility:</a:t>
            </a:r>
            <a:r>
              <a:rPr lang="en-US" dirty="0"/>
              <a:t> Can be accessed from various devices, enabling learners to participate from anywhere with an internet connection.</a:t>
            </a:r>
          </a:p>
          <a:p>
            <a:pPr>
              <a:buFont typeface="Arial" panose="020B0604020202020204" pitchFamily="34" charset="0"/>
              <a:buChar char="•"/>
            </a:pPr>
            <a:r>
              <a:rPr lang="en-US" b="1" dirty="0"/>
              <a:t>Recording Capabilities:</a:t>
            </a:r>
            <a:r>
              <a:rPr lang="en-US" dirty="0"/>
              <a:t> Offers the option to record sessions for future reference or review.</a:t>
            </a:r>
          </a:p>
          <a:p>
            <a:endParaRPr lang="en-US" dirty="0"/>
          </a:p>
          <a:p>
            <a:r>
              <a:rPr lang="en-US" dirty="0"/>
              <a:t>While virtual classrooms excel in delivering content and fostering interaction, they cannot entirely replace the benefits of face-to-face learning, such as spontaneous discussions and nonverbal cues. However, they effectively bridge the gap by providing a synchronous learning environment that combines live interaction with pre-recorded materials.</a:t>
            </a:r>
          </a:p>
          <a:p>
            <a:endParaRPr lang="en-US" dirty="0"/>
          </a:p>
          <a:p>
            <a:r>
              <a:rPr lang="en-US" dirty="0"/>
              <a:t>The Coast Guard Auxiliary has recognized the value of virtual classrooms and offers resources to support instructors in effectively utilizing this technology.</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7734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18053" y="3553779"/>
            <a:ext cx="6689697" cy="5361621"/>
          </a:xfrm>
        </p:spPr>
        <p:txBody>
          <a:bodyPr/>
          <a:lstStyle/>
          <a:p>
            <a:r>
              <a:rPr lang="en-US" dirty="0"/>
              <a:t>E-learning encompasses a diverse range of instructional methods that leverage technology to facilitate learning. A primary distinction lies in the timing of student participation and the level of interaction.</a:t>
            </a:r>
          </a:p>
          <a:p>
            <a:r>
              <a:rPr lang="en-US" b="1" dirty="0"/>
              <a:t>Synchronous vs. Asynchronous Learning</a:t>
            </a:r>
          </a:p>
          <a:p>
            <a:pPr>
              <a:buFont typeface="Arial" panose="020B0604020202020204" pitchFamily="34" charset="0"/>
              <a:buChar char="•"/>
            </a:pPr>
            <a:r>
              <a:rPr lang="en-US" b="1" dirty="0"/>
              <a:t>Synchronous learning</a:t>
            </a:r>
            <a:r>
              <a:rPr lang="en-US" dirty="0"/>
              <a:t> occurs in real time, mimicking traditional classroom dynamics. Students and instructors interact simultaneously through platforms like video conferencing, chat rooms, or live webinars. This fosters immediate feedback, collaboration, and a sense of community.</a:t>
            </a:r>
          </a:p>
          <a:p>
            <a:pPr>
              <a:buFont typeface="Arial" panose="020B0604020202020204" pitchFamily="34" charset="0"/>
              <a:buChar char="•"/>
            </a:pPr>
            <a:r>
              <a:rPr lang="en-US" b="1" dirty="0"/>
              <a:t>Asynchronous learning</a:t>
            </a:r>
            <a:r>
              <a:rPr lang="en-US" dirty="0"/>
              <a:t> allows students to engage with course materials independently and at their own pace. It often involves the use of discussion boards, email, and pre-recorded lectures. While lacking immediate interaction, asynchronous learning offers flexibility and accommodates diverse learning styles.</a:t>
            </a:r>
          </a:p>
          <a:p>
            <a:r>
              <a:rPr lang="en-US" b="1" dirty="0"/>
              <a:t>Interaction and Engagement</a:t>
            </a:r>
          </a:p>
          <a:p>
            <a:r>
              <a:rPr lang="en-US" dirty="0"/>
              <a:t>Another critical dimension of e-learning is the level of interaction between students and instructors. While some e-learning environments prioritize independent study, others emphasize collaborative learning and communication.</a:t>
            </a:r>
          </a:p>
          <a:p>
            <a:r>
              <a:rPr lang="en-US" b="1" dirty="0"/>
              <a:t>Challenges and Considerations</a:t>
            </a:r>
          </a:p>
          <a:p>
            <a:r>
              <a:rPr lang="en-US" dirty="0"/>
              <a:t>Transitioning to e-learning requires adaptation from both students and instructors. While some individuals thrive in online environments, others may encounter challenges related to technology, time management, or motivation. Effective e-learning necessitates careful course design, the use of appropriate technology, and ongoing support for learners.</a:t>
            </a:r>
          </a:p>
          <a:p>
            <a:endParaRPr lang="en-US" dirty="0"/>
          </a:p>
          <a:p>
            <a:r>
              <a:rPr lang="en-US" dirty="0"/>
              <a:t>In conclusion, the effectiveness of e-learning hinges on selecting the appropriate modality, effectively leveraging technology, and fostering a supportive learning environment. By understanding the different types of e-learning and their implications, instructors can design engaging and impactful online courses.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07077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Adult learning requires a tailored approach due to its unique characteristics. Instructors must manage the learning experience, encourage participation, and navigate learner diversity. Adult learners bring varied backgrounds in terms of race, ethnicity, ability, culture, and more, which influences program design but also enriches the classroom with diverse experiences.</a:t>
            </a:r>
          </a:p>
          <a:p>
            <a:endParaRPr lang="en-US" dirty="0"/>
          </a:p>
          <a:p>
            <a:r>
              <a:rPr lang="en-US" dirty="0"/>
              <a:t>Adults often have expertise in their fields and should be respected as such. To maximize learning effectiveness, we must leverage the unique traits of adult learners, making content relevant and enhancing their experience.</a:t>
            </a:r>
          </a:p>
          <a:p>
            <a:endParaRPr lang="en-US" dirty="0"/>
          </a:p>
          <a:p>
            <a:r>
              <a:rPr lang="en-US" dirty="0"/>
              <a:t>Adult Learning Theory posits that adults learn differently from children. They have existing knowledge, seek learning based on personal interests and needs, and understand their learning motivations. </a:t>
            </a:r>
          </a:p>
          <a:p>
            <a:endParaRPr lang="en-US" dirty="0"/>
          </a:p>
          <a:p>
            <a:r>
              <a:rPr lang="en-US" dirty="0"/>
              <a:t>Adult learners face specific challenges due to their emotional baggage, life experiences, internal motives, and cognitive characteristics. Recognizing these factors is crucial for effective adult education.</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34977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Common Barriers to Adult Learning:</a:t>
            </a:r>
          </a:p>
          <a:p>
            <a:endParaRPr lang="en-US" dirty="0"/>
          </a:p>
          <a:p>
            <a:pPr>
              <a:buFont typeface="+mj-lt"/>
              <a:buAutoNum type="arabicPeriod"/>
            </a:pPr>
            <a:r>
              <a:rPr lang="en-US" dirty="0"/>
              <a:t>Focus challenges: Balancing work, family, and personal responsibilities often makes it difficult for adults to concentrate on learning.</a:t>
            </a:r>
          </a:p>
          <a:p>
            <a:pPr>
              <a:buFont typeface="+mj-lt"/>
              <a:buAutoNum type="arabicPeriod"/>
            </a:pPr>
            <a:endParaRPr lang="en-US" dirty="0"/>
          </a:p>
          <a:p>
            <a:pPr>
              <a:buFont typeface="+mj-lt"/>
              <a:buAutoNum type="arabicPeriod"/>
            </a:pPr>
            <a:r>
              <a:rPr lang="en-US" dirty="0"/>
              <a:t>Lack of clear purpose: Adult learners need to understand how new knowledge will benefit them. Without a concrete, relevant purpose, motivation may falter.</a:t>
            </a:r>
          </a:p>
          <a:p>
            <a:pPr>
              <a:buFont typeface="+mj-lt"/>
              <a:buAutoNum type="arabicPeriod"/>
            </a:pPr>
            <a:endParaRPr lang="en-US" dirty="0"/>
          </a:p>
          <a:p>
            <a:pPr>
              <a:buFont typeface="+mj-lt"/>
              <a:buAutoNum type="arabicPeriod"/>
            </a:pPr>
            <a:r>
              <a:rPr lang="en-US" dirty="0"/>
              <a:t>Fear and self-doubt: Adults often fear appearing unknowledgeable or failing. This can lead to toxic self-doubt, hindering learning progress.</a:t>
            </a:r>
          </a:p>
          <a:p>
            <a:pPr>
              <a:buFont typeface="+mj-lt"/>
              <a:buAutoNum type="arabicPeriod"/>
            </a:pPr>
            <a:endParaRPr lang="en-US" dirty="0"/>
          </a:p>
          <a:p>
            <a:pPr>
              <a:buFont typeface="+mj-lt"/>
              <a:buAutoNum type="arabicPeriod"/>
            </a:pPr>
            <a:r>
              <a:rPr lang="en-US" dirty="0"/>
              <a:t>Competing priorities: Adults have numerous responsibilities and interests vying for their time. If the learning experience isn't compelling, it may lose out to other demands.</a:t>
            </a:r>
          </a:p>
          <a:p>
            <a:pPr>
              <a:buFont typeface="+mj-lt"/>
              <a:buAutoNum type="arabicPeriod"/>
            </a:pPr>
            <a:endParaRPr lang="en-US" dirty="0"/>
          </a:p>
          <a:p>
            <a:r>
              <a:rPr lang="en-US" dirty="0"/>
              <a:t>These barriers can significantly impede adults' ability to acquire new skills and knowledge. Effective adult education must address these challenges to retain learners' attention and engagement.</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79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6512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The quality of an instructor is a key factor in determining student satisfaction. Members of the Coast Guard Auxiliary Instructor Cadre hold essential and multifaceted roles. As an instructor, you will influence both the public and fellow members of the Coast Guard Auxiliary in the following ways:</a:t>
            </a:r>
          </a:p>
          <a:p>
            <a:endParaRPr lang="en-US" dirty="0"/>
          </a:p>
          <a:p>
            <a:pPr marL="181240" indent="-181240">
              <a:buFont typeface="Arial" panose="020B0604020202020204" pitchFamily="34" charset="0"/>
              <a:buChar char="•"/>
            </a:pPr>
            <a:r>
              <a:rPr lang="en-US" dirty="0"/>
              <a:t>A skilled instructor embodies professionalism, demonstrating the competencies and qualifications that make them a role model for students.</a:t>
            </a:r>
          </a:p>
          <a:p>
            <a:pPr marL="181240" indent="-181240">
              <a:buFont typeface="Arial" panose="020B0604020202020204" pitchFamily="34" charset="0"/>
              <a:buChar char="•"/>
            </a:pPr>
            <a:r>
              <a:rPr lang="en-US" dirty="0"/>
              <a:t>Instructors play a crucial role in transferring necessary skills, ensuring that the public gains the knowledge to become safer boaters and that the Coast Guard Auxiliary remains staffed with well-qualified members.</a:t>
            </a:r>
          </a:p>
          <a:p>
            <a:pPr marL="181240" indent="-181240">
              <a:buFont typeface="Arial" panose="020B0604020202020204" pitchFamily="34" charset="0"/>
              <a:buChar char="•"/>
            </a:pPr>
            <a:r>
              <a:rPr lang="en-US" dirty="0"/>
              <a:t>Instructors must consistently exhibit appropriate personal conduct.</a:t>
            </a:r>
          </a:p>
          <a:p>
            <a:pPr marL="181240" indent="-181240">
              <a:buFont typeface="Arial" panose="020B0604020202020204" pitchFamily="34" charset="0"/>
              <a:buChar char="•"/>
            </a:pPr>
            <a:r>
              <a:rPr lang="en-US" dirty="0"/>
              <a:t>An instructor’s appearance and personality significantly shape learners' perceptions of them.</a:t>
            </a:r>
          </a:p>
          <a:p>
            <a:pPr marL="181240" indent="-181240">
              <a:buFont typeface="Arial" panose="020B0604020202020204" pitchFamily="34" charset="0"/>
              <a:buChar char="•"/>
            </a:pPr>
            <a:r>
              <a:rPr lang="en-US" dirty="0"/>
              <a:t>To excel as an instructor, you must have expertise or experience in the subjects you teach.</a:t>
            </a:r>
          </a:p>
          <a:p>
            <a:pPr marL="181240" indent="-181240">
              <a:buFont typeface="Arial" panose="020B0604020202020204" pitchFamily="34" charset="0"/>
              <a:buChar char="•"/>
            </a:pPr>
            <a:r>
              <a:rPr lang="en-US" dirty="0"/>
              <a:t>Strong organizational skills are also crucial, as they enable you to effectively use lesson plans and apply adult learning principles. Remember that the time and care invested in preparing for each lesson will influence the instructor’s credibility with the audience.</a:t>
            </a:r>
          </a:p>
          <a:p>
            <a:r>
              <a:rPr lang="en-US" dirty="0"/>
              <a:t> </a:t>
            </a:r>
          </a:p>
          <a:p>
            <a:r>
              <a:rPr lang="en-US" dirty="0"/>
              <a:t>Most anyone can become a competent instructor. Some will develop into truly superior instructors. The starting place, however, is the same for all: theory, practical application, and ongoing practice.</a:t>
            </a:r>
          </a:p>
          <a:p>
            <a:endParaRPr lang="en-US" dirty="0"/>
          </a:p>
          <a:p>
            <a:endParaRPr lang="en-US" dirty="0"/>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3642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Principles for Effective Adult Learning:</a:t>
            </a:r>
          </a:p>
          <a:p>
            <a:endParaRPr lang="en-US" dirty="0"/>
          </a:p>
          <a:p>
            <a:pPr>
              <a:buFont typeface="+mj-lt"/>
              <a:buAutoNum type="arabicPeriod"/>
            </a:pPr>
            <a:r>
              <a:rPr lang="en-US" dirty="0"/>
              <a:t>Leverage experience: Connect new knowledge to learners' professional backgrounds and life experiences.</a:t>
            </a:r>
          </a:p>
          <a:p>
            <a:pPr>
              <a:buFont typeface="+mj-lt"/>
              <a:buAutoNum type="arabicPeriod"/>
            </a:pPr>
            <a:r>
              <a:rPr lang="en-US" dirty="0"/>
              <a:t>Emphasize practicality: Provide clear applications for solving specific problems. Answer the "What's in it for me?" question upfront.</a:t>
            </a:r>
          </a:p>
          <a:p>
            <a:pPr>
              <a:buFont typeface="+mj-lt"/>
              <a:buAutoNum type="arabicPeriod"/>
            </a:pPr>
            <a:r>
              <a:rPr lang="en-US" dirty="0"/>
              <a:t>Ensure immediate relevance: Blend theory with practice through exercises that allow immediate application of new knowledge.</a:t>
            </a:r>
          </a:p>
          <a:p>
            <a:pPr>
              <a:buFont typeface="+mj-lt"/>
              <a:buAutoNum type="arabicPeriod"/>
            </a:pPr>
            <a:r>
              <a:rPr lang="en-US" dirty="0"/>
              <a:t>Encourage involvement: Include learners in planning, executing, and evaluating their instruction. Regularly collect and incorporate feedback to improve the learning experience.</a:t>
            </a:r>
          </a:p>
          <a:p>
            <a:pPr>
              <a:buFont typeface="+mj-lt"/>
              <a:buAutoNum type="arabicPeriod"/>
            </a:pPr>
            <a:r>
              <a:rPr lang="en-US" dirty="0"/>
              <a:t>Relevance is Crucial</a:t>
            </a:r>
          </a:p>
          <a:p>
            <a:pPr marL="785372" lvl="1" indent="-302066">
              <a:buFont typeface="+mj-lt"/>
              <a:buAutoNum type="arabicPeriod"/>
            </a:pPr>
            <a:r>
              <a:rPr lang="en-US" dirty="0"/>
              <a:t>Adults prioritize immediately applicable skills and knowledge</a:t>
            </a:r>
          </a:p>
          <a:p>
            <a:pPr marL="785372" lvl="1" indent="-302066">
              <a:buFont typeface="+mj-lt"/>
              <a:buAutoNum type="arabicPeriod"/>
            </a:pPr>
            <a:r>
              <a:rPr lang="en-US" dirty="0"/>
              <a:t>Irrelevant information is often dismissed</a:t>
            </a:r>
          </a:p>
          <a:p>
            <a:endParaRPr lang="en-US" dirty="0"/>
          </a:p>
          <a:p>
            <a:r>
              <a:rPr lang="en-US" dirty="0"/>
              <a:t>Key Questions for Developing Relevant Training:</a:t>
            </a:r>
          </a:p>
          <a:p>
            <a:pPr>
              <a:buFont typeface="Arial" panose="020B0604020202020204" pitchFamily="34" charset="0"/>
              <a:buChar char="•"/>
            </a:pPr>
            <a:r>
              <a:rPr lang="en-US" dirty="0"/>
              <a:t>Does the content align with participants' goals?</a:t>
            </a:r>
          </a:p>
          <a:p>
            <a:pPr>
              <a:buFont typeface="Arial" panose="020B0604020202020204" pitchFamily="34" charset="0"/>
              <a:buChar char="•"/>
            </a:pPr>
            <a:r>
              <a:rPr lang="en-US" dirty="0"/>
              <a:t>Is the methodology suitable for the content and learners' expertise?</a:t>
            </a:r>
          </a:p>
          <a:p>
            <a:pPr>
              <a:buFont typeface="Arial" panose="020B0604020202020204" pitchFamily="34" charset="0"/>
              <a:buChar char="•"/>
            </a:pPr>
            <a:r>
              <a:rPr lang="en-US" dirty="0"/>
              <a:t>Can participants use the material within their expected timeframe?</a:t>
            </a:r>
          </a:p>
          <a:p>
            <a:pPr>
              <a:buFont typeface="Arial" panose="020B0604020202020204" pitchFamily="34" charset="0"/>
              <a:buChar char="•"/>
            </a:pPr>
            <a:r>
              <a:rPr lang="en-US" dirty="0"/>
              <a:t>Does the content match participants' experience levels?</a:t>
            </a:r>
          </a:p>
          <a:p>
            <a:endParaRPr lang="en-US" dirty="0"/>
          </a:p>
          <a:p>
            <a:r>
              <a:rPr lang="en-US" dirty="0"/>
              <a:t>By focusing on active engagement and ensuring relevance, instructors can create more effective and meaningful learning experiences for adults. These principles capitalize on adults' existing knowledge, pragmatic approach to learning, need for relevance, and desire for autonomy in their learning process.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7107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Practical Strategies for Adult Learning:</a:t>
            </a:r>
          </a:p>
          <a:p>
            <a:endParaRPr lang="en-US" dirty="0"/>
          </a:p>
          <a:p>
            <a:pPr>
              <a:buFont typeface="+mj-lt"/>
              <a:buAutoNum type="arabicPeriod"/>
            </a:pPr>
            <a:r>
              <a:rPr lang="en-US" dirty="0"/>
              <a:t>Set clear expectations: </a:t>
            </a:r>
          </a:p>
          <a:p>
            <a:pPr marL="785372" lvl="1" indent="-302066">
              <a:buFont typeface="+mj-lt"/>
              <a:buAutoNum type="arabicPeriod"/>
            </a:pPr>
            <a:r>
              <a:rPr lang="en-US" dirty="0"/>
              <a:t>Present the overall agenda at the start</a:t>
            </a:r>
          </a:p>
          <a:p>
            <a:pPr marL="785372" lvl="1" indent="-302066">
              <a:buFont typeface="+mj-lt"/>
              <a:buAutoNum type="arabicPeriod"/>
            </a:pPr>
            <a:r>
              <a:rPr lang="en-US" dirty="0"/>
              <a:t>Explain activities and content in advance</a:t>
            </a:r>
          </a:p>
          <a:p>
            <a:pPr marL="785372" lvl="1" indent="-302066">
              <a:buFont typeface="+mj-lt"/>
              <a:buAutoNum type="arabicPeriod"/>
            </a:pPr>
            <a:r>
              <a:rPr lang="en-US" dirty="0"/>
              <a:t>Clearly state expectations for participants</a:t>
            </a:r>
          </a:p>
          <a:p>
            <a:pPr>
              <a:buFont typeface="+mj-lt"/>
              <a:buAutoNum type="arabicPeriod"/>
            </a:pPr>
            <a:r>
              <a:rPr lang="en-US" dirty="0"/>
              <a:t>Create a safe learning environment: </a:t>
            </a:r>
          </a:p>
          <a:p>
            <a:pPr marL="785372" lvl="1" indent="-302066">
              <a:buFont typeface="+mj-lt"/>
              <a:buAutoNum type="arabicPeriod"/>
            </a:pPr>
            <a:r>
              <a:rPr lang="en-US" dirty="0"/>
              <a:t>Avoid putting learners "on the spot"</a:t>
            </a:r>
          </a:p>
          <a:p>
            <a:pPr marL="785372" lvl="1" indent="-302066">
              <a:buFont typeface="+mj-lt"/>
              <a:buAutoNum type="arabicPeriod"/>
            </a:pPr>
            <a:r>
              <a:rPr lang="en-US" dirty="0"/>
              <a:t>Encourage experimentation and risk-taking</a:t>
            </a:r>
          </a:p>
          <a:p>
            <a:pPr>
              <a:buFont typeface="+mj-lt"/>
              <a:buAutoNum type="arabicPeriod"/>
            </a:pPr>
            <a:r>
              <a:rPr lang="en-US" dirty="0"/>
              <a:t>Promote active engagement: </a:t>
            </a:r>
          </a:p>
          <a:p>
            <a:pPr marL="785372" lvl="1" indent="-302066">
              <a:buFont typeface="+mj-lt"/>
              <a:buAutoNum type="arabicPeriod"/>
            </a:pPr>
            <a:r>
              <a:rPr lang="en-US" dirty="0"/>
              <a:t>Minimize passive learning (e.g., lectures)</a:t>
            </a:r>
          </a:p>
          <a:p>
            <a:pPr marL="785372" lvl="1" indent="-302066">
              <a:buFont typeface="+mj-lt"/>
              <a:buAutoNum type="arabicPeriod"/>
            </a:pPr>
            <a:r>
              <a:rPr lang="en-US" dirty="0"/>
              <a:t>Incorporate hands-on activities</a:t>
            </a:r>
          </a:p>
          <a:p>
            <a:pPr marL="785372" lvl="1" indent="-302066">
              <a:buFont typeface="+mj-lt"/>
              <a:buAutoNum type="arabicPeriod"/>
            </a:pPr>
            <a:r>
              <a:rPr lang="en-US" dirty="0"/>
              <a:t>Allow time for sharing expertise</a:t>
            </a:r>
          </a:p>
          <a:p>
            <a:pPr>
              <a:buFont typeface="+mj-lt"/>
              <a:buAutoNum type="arabicPeriod"/>
            </a:pPr>
            <a:r>
              <a:rPr lang="en-US" dirty="0"/>
              <a:t>Be flexible and responsive: </a:t>
            </a:r>
          </a:p>
          <a:p>
            <a:pPr marL="785372" lvl="1" indent="-302066">
              <a:buFont typeface="+mj-lt"/>
              <a:buAutoNum type="arabicPeriod"/>
            </a:pPr>
            <a:r>
              <a:rPr lang="en-US" dirty="0"/>
              <a:t>Balance leadership with participant guidance</a:t>
            </a:r>
          </a:p>
          <a:p>
            <a:pPr marL="785372" lvl="1" indent="-302066">
              <a:buFont typeface="+mj-lt"/>
              <a:buAutoNum type="arabicPeriod"/>
            </a:pPr>
            <a:r>
              <a:rPr lang="en-US" dirty="0"/>
              <a:t>Regularly seek and incorporate feedback</a:t>
            </a:r>
          </a:p>
          <a:p>
            <a:pPr>
              <a:buFont typeface="+mj-lt"/>
              <a:buAutoNum type="arabicPeriod"/>
            </a:pPr>
            <a:r>
              <a:rPr lang="en-US" dirty="0"/>
              <a:t>Respect learners' experience: </a:t>
            </a:r>
          </a:p>
          <a:p>
            <a:pPr marL="785372" lvl="1" indent="-302066">
              <a:buFont typeface="+mj-lt"/>
              <a:buAutoNum type="arabicPeriod"/>
            </a:pPr>
            <a:r>
              <a:rPr lang="en-US" dirty="0"/>
              <a:t>Acknowledge their decision-making capabilities</a:t>
            </a:r>
          </a:p>
          <a:p>
            <a:pPr marL="785372" lvl="1" indent="-302066">
              <a:buFont typeface="+mj-lt"/>
              <a:buAutoNum type="arabicPeriod"/>
            </a:pPr>
            <a:r>
              <a:rPr lang="en-US" dirty="0"/>
              <a:t>Provide opportunities for self-direction</a:t>
            </a:r>
          </a:p>
          <a:p>
            <a:endParaRPr lang="en-US" dirty="0"/>
          </a:p>
          <a:p>
            <a:r>
              <a:rPr lang="en-US" dirty="0"/>
              <a:t>These strategies aim to create a comfortable, respectful environment where adult learners feel confident and actively engaged. By tailoring the learning experience to adults' needs and preferences, instructors can enhance the effectiveness and efficiency of the learning process.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19301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14960" y="3553779"/>
            <a:ext cx="6725920" cy="5361621"/>
          </a:xfrm>
        </p:spPr>
        <p:txBody>
          <a:bodyPr/>
          <a:lstStyle/>
          <a:p>
            <a:pPr>
              <a:buFont typeface="+mj-lt"/>
              <a:buAutoNum type="arabicPeriod"/>
            </a:pPr>
            <a:r>
              <a:rPr lang="en-US" dirty="0"/>
              <a:t>Valuing Adult Learners' Contributions: </a:t>
            </a:r>
          </a:p>
          <a:p>
            <a:pPr marL="785372" lvl="1" indent="-302066">
              <a:buFont typeface="+mj-lt"/>
              <a:buAutoNum type="arabicPeriod"/>
            </a:pPr>
            <a:r>
              <a:rPr lang="en-US" dirty="0"/>
              <a:t>Recognize and respect the wealth of experience adult learners bring</a:t>
            </a:r>
          </a:p>
          <a:p>
            <a:pPr marL="785372" lvl="1" indent="-302066">
              <a:buFont typeface="+mj-lt"/>
              <a:buAutoNum type="arabicPeriod"/>
            </a:pPr>
            <a:r>
              <a:rPr lang="en-US" dirty="0"/>
              <a:t>Create opportunities for learners to share their insights</a:t>
            </a:r>
          </a:p>
          <a:p>
            <a:pPr marL="785372" lvl="1" indent="-302066">
              <a:buFont typeface="+mj-lt"/>
              <a:buAutoNum type="arabicPeriod"/>
            </a:pPr>
            <a:r>
              <a:rPr lang="en-US" dirty="0"/>
              <a:t>Use their experiences as a resource for the entire group</a:t>
            </a:r>
          </a:p>
          <a:p>
            <a:pPr marL="785372" lvl="1" indent="-302066">
              <a:buFont typeface="+mj-lt"/>
              <a:buAutoNum type="arabicPeriod"/>
            </a:pPr>
            <a:r>
              <a:rPr lang="en-US" dirty="0"/>
              <a:t>Foster an environment where diverse perspectives are valued</a:t>
            </a:r>
          </a:p>
          <a:p>
            <a:pPr>
              <a:buFont typeface="+mj-lt"/>
              <a:buAutoNum type="arabicPeriod"/>
            </a:pPr>
            <a:r>
              <a:rPr lang="en-US" dirty="0"/>
              <a:t>The Critical Importance of Preparation: </a:t>
            </a:r>
          </a:p>
          <a:p>
            <a:pPr marL="785372" lvl="1" indent="-302066">
              <a:buFont typeface="+mj-lt"/>
              <a:buAutoNum type="arabicPeriod"/>
            </a:pPr>
            <a:r>
              <a:rPr lang="en-US" dirty="0"/>
              <a:t>Thorough preparation is fundamental to effective adult instruction</a:t>
            </a:r>
          </a:p>
          <a:p>
            <a:pPr marL="785372" lvl="1" indent="-302066">
              <a:buFont typeface="+mj-lt"/>
              <a:buAutoNum type="arabicPeriod"/>
            </a:pPr>
            <a:r>
              <a:rPr lang="en-US" dirty="0"/>
              <a:t>Develop comprehensive lesson plans to stay on course, on target, and on time</a:t>
            </a:r>
          </a:p>
          <a:p>
            <a:pPr marL="785372" lvl="1" indent="-302066">
              <a:buFont typeface="+mj-lt"/>
              <a:buAutoNum type="arabicPeriod"/>
            </a:pPr>
            <a:r>
              <a:rPr lang="en-US" dirty="0"/>
              <a:t>Anticipate potential questions and areas of interest</a:t>
            </a:r>
          </a:p>
          <a:p>
            <a:pPr marL="785372" lvl="1" indent="-302066">
              <a:buFont typeface="+mj-lt"/>
              <a:buAutoNum type="arabicPeriod"/>
            </a:pPr>
            <a:r>
              <a:rPr lang="en-US" dirty="0"/>
              <a:t>Prepare relevant examples</a:t>
            </a:r>
          </a:p>
          <a:p>
            <a:pPr marL="785372" lvl="1" indent="-302066">
              <a:buFont typeface="+mj-lt"/>
              <a:buAutoNum type="arabicPeriod"/>
            </a:pPr>
            <a:r>
              <a:rPr lang="en-US" dirty="0"/>
              <a:t>Practice delivery</a:t>
            </a:r>
          </a:p>
          <a:p>
            <a:pPr>
              <a:buFont typeface="+mj-lt"/>
              <a:buAutoNum type="arabicPeriod"/>
            </a:pPr>
            <a:r>
              <a:rPr lang="en-US" dirty="0"/>
              <a:t>Key Assumptions in Adult Learning: </a:t>
            </a:r>
          </a:p>
          <a:p>
            <a:pPr marL="785372" lvl="1" indent="-302066">
              <a:buFont typeface="+mj-lt"/>
              <a:buAutoNum type="arabicPeriod"/>
            </a:pPr>
            <a:r>
              <a:rPr lang="en-US" dirty="0"/>
              <a:t>Independence and self-direction: Allow for autonomy in learning</a:t>
            </a:r>
          </a:p>
          <a:p>
            <a:pPr marL="785372" lvl="1" indent="-302066">
              <a:buFont typeface="+mj-lt"/>
              <a:buAutoNum type="arabicPeriod"/>
            </a:pPr>
            <a:r>
              <a:rPr lang="en-US" dirty="0"/>
              <a:t>Life experiences and knowledge: Connect new information to existing knowledge</a:t>
            </a:r>
          </a:p>
          <a:p>
            <a:pPr marL="785372" lvl="1" indent="-302066">
              <a:buFont typeface="+mj-lt"/>
              <a:buAutoNum type="arabicPeriod"/>
            </a:pPr>
            <a:r>
              <a:rPr lang="en-US" dirty="0"/>
              <a:t>Goal-oriented: Align learning objectives with learners' goals</a:t>
            </a:r>
          </a:p>
          <a:p>
            <a:pPr marL="785372" lvl="1" indent="-302066">
              <a:buFont typeface="+mj-lt"/>
              <a:buAutoNum type="arabicPeriod"/>
            </a:pPr>
            <a:r>
              <a:rPr lang="en-US" dirty="0"/>
              <a:t>Relevancy-focused: Emphasize practical applications of new knowledge</a:t>
            </a:r>
          </a:p>
          <a:p>
            <a:pPr>
              <a:buFont typeface="+mj-lt"/>
              <a:buAutoNum type="arabicPeriod"/>
            </a:pPr>
            <a:r>
              <a:rPr lang="en-US" dirty="0"/>
              <a:t>Strategies for Implementation: </a:t>
            </a:r>
          </a:p>
          <a:p>
            <a:pPr marL="785372" lvl="1" indent="-302066">
              <a:buFont typeface="+mj-lt"/>
              <a:buAutoNum type="arabicPeriod"/>
            </a:pPr>
            <a:r>
              <a:rPr lang="en-US" dirty="0"/>
              <a:t>Use storytelling and case studies to link new concepts to real-life situations</a:t>
            </a:r>
          </a:p>
          <a:p>
            <a:pPr marL="785372" lvl="1" indent="-302066">
              <a:buFont typeface="+mj-lt"/>
              <a:buAutoNum type="arabicPeriod"/>
            </a:pPr>
            <a:r>
              <a:rPr lang="en-US" dirty="0"/>
              <a:t>Incorporate problem-based learning to address practical challenges</a:t>
            </a:r>
          </a:p>
          <a:p>
            <a:pPr marL="785372" lvl="1" indent="-302066">
              <a:buFont typeface="+mj-lt"/>
              <a:buAutoNum type="arabicPeriod"/>
            </a:pPr>
            <a:r>
              <a:rPr lang="en-US" dirty="0"/>
              <a:t>Provide opportunities for reflection and self-assessment</a:t>
            </a:r>
          </a:p>
          <a:p>
            <a:pPr>
              <a:buFont typeface="+mj-lt"/>
              <a:buAutoNum type="arabicPeriod"/>
            </a:pPr>
            <a:r>
              <a:rPr lang="en-US" dirty="0"/>
              <a:t>Creating a Supportive Learning Environment: </a:t>
            </a:r>
          </a:p>
          <a:p>
            <a:pPr marL="785372" lvl="1" indent="-302066">
              <a:buFont typeface="+mj-lt"/>
              <a:buAutoNum type="arabicPeriod"/>
            </a:pPr>
            <a:r>
              <a:rPr lang="en-US" dirty="0"/>
              <a:t>Establish a collaborative atmosphere where learners feel comfortable sharing</a:t>
            </a:r>
          </a:p>
          <a:p>
            <a:pPr marL="785372" lvl="1" indent="-302066">
              <a:buFont typeface="+mj-lt"/>
              <a:buAutoNum type="arabicPeriod"/>
            </a:pPr>
            <a:r>
              <a:rPr lang="en-US" dirty="0"/>
              <a:t>Provide constructive feedback that acknowledges learners' efforts</a:t>
            </a:r>
          </a:p>
          <a:p>
            <a:pPr marL="785372" lvl="1" indent="-302066">
              <a:buFont typeface="+mj-lt"/>
              <a:buAutoNum type="arabicPeriod"/>
            </a:pPr>
            <a:r>
              <a:rPr lang="en-US" dirty="0"/>
              <a:t>Be open to adjusting the course based on learners' needs and interests</a:t>
            </a:r>
          </a:p>
          <a:p>
            <a:r>
              <a:rPr lang="en-US" dirty="0"/>
              <a:t>By respecting adult learners' experiences, preparing thoroughly, and designing instruction based on adult learning principles, instructors can create more engaging, effective, and meaningful learning experiences. This approach not only facilitates knowledge acquisition but also promotes personal growth and professional development for adult learners.</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646991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35281" y="3553779"/>
            <a:ext cx="6634479" cy="5361621"/>
          </a:xfrm>
        </p:spPr>
        <p:txBody>
          <a:bodyPr/>
          <a:lstStyle/>
          <a:p>
            <a:pPr>
              <a:buFont typeface="+mj-lt"/>
              <a:buAutoNum type="arabicPeriod"/>
            </a:pPr>
            <a:r>
              <a:rPr lang="en-US" dirty="0"/>
              <a:t>Planning: </a:t>
            </a:r>
          </a:p>
          <a:p>
            <a:pPr marL="785372" lvl="1" indent="-302066">
              <a:buFont typeface="+mj-lt"/>
              <a:buAutoNum type="arabicPeriod"/>
            </a:pPr>
            <a:r>
              <a:rPr lang="en-US" dirty="0"/>
              <a:t>Understand your audience (education, experience, motivation)</a:t>
            </a:r>
          </a:p>
          <a:p>
            <a:pPr marL="785372" lvl="1" indent="-302066">
              <a:buFont typeface="+mj-lt"/>
              <a:buAutoNum type="arabicPeriod"/>
            </a:pPr>
            <a:r>
              <a:rPr lang="en-US" dirty="0"/>
              <a:t>Control your material (content, depth, goals)</a:t>
            </a:r>
          </a:p>
          <a:p>
            <a:pPr>
              <a:buFont typeface="+mj-lt"/>
              <a:buAutoNum type="arabicPeriod"/>
            </a:pPr>
            <a:r>
              <a:rPr lang="en-US" dirty="0"/>
              <a:t>Preparing: </a:t>
            </a:r>
          </a:p>
          <a:p>
            <a:pPr marL="785372" lvl="1" indent="-302066">
              <a:buFont typeface="+mj-lt"/>
              <a:buAutoNum type="arabicPeriod"/>
            </a:pPr>
            <a:r>
              <a:rPr lang="en-US" dirty="0"/>
              <a:t>Create a comprehensive lesson plan</a:t>
            </a:r>
          </a:p>
          <a:p>
            <a:pPr marL="785372" lvl="1" indent="-302066">
              <a:buFont typeface="+mj-lt"/>
              <a:buAutoNum type="arabicPeriod"/>
            </a:pPr>
            <a:r>
              <a:rPr lang="en-US" dirty="0"/>
              <a:t>View from the audience's perspective</a:t>
            </a:r>
          </a:p>
          <a:p>
            <a:pPr marL="785372" lvl="1" indent="-302066">
              <a:buFont typeface="+mj-lt"/>
              <a:buAutoNum type="arabicPeriod"/>
            </a:pPr>
            <a:r>
              <a:rPr lang="en-US" dirty="0"/>
              <a:t>Plan for audience participation</a:t>
            </a:r>
          </a:p>
          <a:p>
            <a:pPr marL="785372" lvl="1" indent="-302066">
              <a:buFont typeface="+mj-lt"/>
              <a:buAutoNum type="arabicPeriod"/>
            </a:pPr>
            <a:r>
              <a:rPr lang="en-US" dirty="0"/>
              <a:t>Develop contingencies (e.g., equipment failure)</a:t>
            </a:r>
          </a:p>
          <a:p>
            <a:pPr marL="785372" lvl="1" indent="-302066">
              <a:buFont typeface="+mj-lt"/>
              <a:buAutoNum type="arabicPeriod"/>
            </a:pPr>
            <a:r>
              <a:rPr lang="en-US" dirty="0"/>
              <a:t>Choose anecdotes carefully</a:t>
            </a:r>
          </a:p>
          <a:p>
            <a:pPr>
              <a:buFont typeface="+mj-lt"/>
              <a:buAutoNum type="arabicPeriod"/>
            </a:pPr>
            <a:r>
              <a:rPr lang="en-US" dirty="0"/>
              <a:t>Practicing: </a:t>
            </a:r>
          </a:p>
          <a:p>
            <a:pPr marL="785372" lvl="1" indent="-302066">
              <a:buFont typeface="+mj-lt"/>
              <a:buAutoNum type="arabicPeriod"/>
            </a:pPr>
            <a:r>
              <a:rPr lang="en-US" dirty="0"/>
              <a:t>Rehearse multiple times</a:t>
            </a:r>
          </a:p>
          <a:p>
            <a:pPr marL="785372" lvl="1" indent="-302066">
              <a:buFont typeface="+mj-lt"/>
              <a:buAutoNum type="arabicPeriod"/>
            </a:pPr>
            <a:r>
              <a:rPr lang="en-US" dirty="0"/>
              <a:t>Time your presentation</a:t>
            </a:r>
          </a:p>
          <a:p>
            <a:pPr marL="785372" lvl="1" indent="-302066">
              <a:buFont typeface="+mj-lt"/>
              <a:buAutoNum type="arabicPeriod"/>
            </a:pPr>
            <a:r>
              <a:rPr lang="en-US" dirty="0"/>
              <a:t>Prepare for unexpected questions</a:t>
            </a:r>
          </a:p>
          <a:p>
            <a:pPr marL="785372" lvl="1" indent="-302066">
              <a:buFont typeface="+mj-lt"/>
              <a:buAutoNum type="arabicPeriod"/>
            </a:pPr>
            <a:r>
              <a:rPr lang="en-US" dirty="0"/>
              <a:t>Seek feedback from others</a:t>
            </a:r>
          </a:p>
          <a:p>
            <a:pPr marL="785372" lvl="1" indent="-302066">
              <a:buFont typeface="+mj-lt"/>
              <a:buAutoNum type="arabicPeriod"/>
            </a:pPr>
            <a:r>
              <a:rPr lang="en-US" dirty="0"/>
              <a:t>Eliminate filler words (e.g., "</a:t>
            </a:r>
            <a:r>
              <a:rPr lang="en-US" dirty="0" err="1"/>
              <a:t>uhh</a:t>
            </a:r>
            <a:r>
              <a:rPr lang="en-US" dirty="0"/>
              <a:t>," "umm,” “you know,” “so”)</a:t>
            </a:r>
          </a:p>
          <a:p>
            <a:pPr marL="785372" lvl="1" indent="-302066">
              <a:buFont typeface="+mj-lt"/>
              <a:buAutoNum type="arabicPeriod"/>
            </a:pPr>
            <a:r>
              <a:rPr lang="en-US" dirty="0"/>
              <a:t>Address the audience, not the screen</a:t>
            </a:r>
          </a:p>
          <a:p>
            <a:pPr marL="785372" lvl="1" indent="-302066">
              <a:buFont typeface="+mj-lt"/>
              <a:buAutoNum type="arabicPeriod"/>
            </a:pPr>
            <a:r>
              <a:rPr lang="en-US" dirty="0"/>
              <a:t>Avoid reading slides verbatim</a:t>
            </a:r>
          </a:p>
          <a:p>
            <a:pPr>
              <a:buFont typeface="+mj-lt"/>
              <a:buAutoNum type="arabicPeriod"/>
            </a:pPr>
            <a:r>
              <a:rPr lang="en-US" dirty="0"/>
              <a:t>Presenting: </a:t>
            </a:r>
          </a:p>
          <a:p>
            <a:pPr marL="785372" lvl="1" indent="-302066">
              <a:buFont typeface="+mj-lt"/>
              <a:buAutoNum type="arabicPeriod"/>
            </a:pPr>
            <a:r>
              <a:rPr lang="en-US" dirty="0"/>
              <a:t>Deliver with confidence</a:t>
            </a:r>
          </a:p>
          <a:p>
            <a:pPr marL="785372" lvl="1" indent="-302066">
              <a:buFont typeface="+mj-lt"/>
              <a:buAutoNum type="arabicPeriod"/>
            </a:pPr>
            <a:r>
              <a:rPr lang="en-US" dirty="0"/>
              <a:t>Engage your audience</a:t>
            </a:r>
          </a:p>
          <a:p>
            <a:pPr marL="785372" lvl="1" indent="-302066">
              <a:buFont typeface="+mj-lt"/>
              <a:buAutoNum type="arabicPeriod"/>
            </a:pPr>
            <a:r>
              <a:rPr lang="en-US" dirty="0"/>
              <a:t>Be flexible and responsive</a:t>
            </a:r>
          </a:p>
          <a:p>
            <a:endParaRPr lang="en-US" dirty="0"/>
          </a:p>
          <a:p>
            <a:r>
              <a:rPr lang="en-US" dirty="0"/>
              <a:t>Key Reminders:</a:t>
            </a:r>
          </a:p>
          <a:p>
            <a:pPr>
              <a:buFont typeface="Arial" panose="020B0604020202020204" pitchFamily="34" charset="0"/>
              <a:buChar char="•"/>
            </a:pPr>
            <a:r>
              <a:rPr lang="en-US" dirty="0"/>
              <a:t>"If you fail to plan, you are planning to fail!" - Benjamin Franklin</a:t>
            </a:r>
          </a:p>
          <a:p>
            <a:pPr>
              <a:buFont typeface="Arial" panose="020B0604020202020204" pitchFamily="34" charset="0"/>
              <a:buChar char="•"/>
            </a:pPr>
            <a:r>
              <a:rPr lang="en-US" dirty="0"/>
              <a:t>Thorough preparation is crucial for success</a:t>
            </a:r>
          </a:p>
          <a:p>
            <a:pPr>
              <a:buFont typeface="Arial" panose="020B0604020202020204" pitchFamily="34" charset="0"/>
              <a:buChar char="•"/>
            </a:pPr>
            <a:r>
              <a:rPr lang="en-US" dirty="0"/>
              <a:t>Practice like professionals in other fields (actors, comedians)</a:t>
            </a:r>
          </a:p>
          <a:p>
            <a:pPr>
              <a:buFont typeface="Arial" panose="020B0604020202020204" pitchFamily="34" charset="0"/>
              <a:buChar char="•"/>
            </a:pPr>
            <a:r>
              <a:rPr lang="en-US" dirty="0"/>
              <a:t>Focus on providing value to your audience</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062345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pPr>
              <a:buFont typeface="+mj-lt"/>
              <a:buAutoNum type="arabicPeriod"/>
            </a:pPr>
            <a:r>
              <a:rPr lang="en-US" dirty="0"/>
              <a:t>Program Design: </a:t>
            </a:r>
          </a:p>
          <a:p>
            <a:pPr marL="785372" lvl="1" indent="-302066">
              <a:buFont typeface="+mj-lt"/>
              <a:buAutoNum type="arabicPeriod"/>
            </a:pPr>
            <a:r>
              <a:rPr lang="en-US" dirty="0"/>
              <a:t>Adapt to student needs</a:t>
            </a:r>
          </a:p>
          <a:p>
            <a:pPr marL="785372" lvl="1" indent="-302066">
              <a:buFont typeface="+mj-lt"/>
              <a:buAutoNum type="arabicPeriod"/>
            </a:pPr>
            <a:r>
              <a:rPr lang="en-US" dirty="0"/>
              <a:t>Offer varied instructional methods</a:t>
            </a:r>
          </a:p>
          <a:p>
            <a:pPr marL="785372" lvl="1" indent="-302066">
              <a:buFont typeface="+mj-lt"/>
              <a:buAutoNum type="arabicPeriod"/>
            </a:pPr>
            <a:r>
              <a:rPr lang="en-US" dirty="0"/>
              <a:t>Leverage participants' experiences</a:t>
            </a:r>
          </a:p>
          <a:p>
            <a:pPr>
              <a:buFont typeface="+mj-lt"/>
              <a:buAutoNum type="arabicPeriod"/>
            </a:pPr>
            <a:r>
              <a:rPr lang="en-US" dirty="0"/>
              <a:t>Lesson Management: </a:t>
            </a:r>
          </a:p>
          <a:p>
            <a:pPr marL="785372" lvl="1" indent="-302066">
              <a:buFont typeface="+mj-lt"/>
              <a:buAutoNum type="arabicPeriod"/>
            </a:pPr>
            <a:r>
              <a:rPr lang="en-US" dirty="0"/>
              <a:t>Always use a lesson plan</a:t>
            </a:r>
          </a:p>
          <a:p>
            <a:pPr marL="785372" lvl="1" indent="-302066">
              <a:buFont typeface="+mj-lt"/>
              <a:buAutoNum type="arabicPeriod"/>
            </a:pPr>
            <a:r>
              <a:rPr lang="en-US" dirty="0"/>
              <a:t>Stay on-time, on-track, and on-target</a:t>
            </a:r>
          </a:p>
          <a:p>
            <a:pPr marL="785372" lvl="1" indent="-302066">
              <a:buFont typeface="+mj-lt"/>
              <a:buAutoNum type="arabicPeriod"/>
            </a:pPr>
            <a:r>
              <a:rPr lang="en-US" dirty="0"/>
              <a:t>Use stories only to illustrate points</a:t>
            </a:r>
          </a:p>
          <a:p>
            <a:pPr>
              <a:buFont typeface="+mj-lt"/>
              <a:buAutoNum type="arabicPeriod"/>
            </a:pPr>
            <a:r>
              <a:rPr lang="en-US" dirty="0"/>
              <a:t>Continuous Improvement: </a:t>
            </a:r>
          </a:p>
          <a:p>
            <a:pPr marL="785372" lvl="1" indent="-302066">
              <a:buFont typeface="+mj-lt"/>
              <a:buAutoNum type="arabicPeriod"/>
            </a:pPr>
            <a:r>
              <a:rPr lang="en-US" dirty="0"/>
              <a:t>Annually record and review your teaching</a:t>
            </a:r>
          </a:p>
          <a:p>
            <a:pPr marL="785372" lvl="1" indent="-302066">
              <a:buFont typeface="+mj-lt"/>
              <a:buAutoNum type="arabicPeriod"/>
            </a:pPr>
            <a:r>
              <a:rPr lang="en-US" dirty="0"/>
              <a:t>Monitor for filler words and body language</a:t>
            </a:r>
          </a:p>
          <a:p>
            <a:pPr marL="785372" lvl="1" indent="-302066">
              <a:buFont typeface="+mj-lt"/>
              <a:buAutoNum type="arabicPeriod"/>
            </a:pPr>
            <a:r>
              <a:rPr lang="en-US" dirty="0"/>
              <a:t>Practice regularly to refine your skills</a:t>
            </a:r>
          </a:p>
          <a:p>
            <a:pPr>
              <a:buFont typeface="+mj-lt"/>
              <a:buAutoNum type="arabicPeriod"/>
            </a:pPr>
            <a:r>
              <a:rPr lang="en-US" dirty="0"/>
              <a:t>Student Interaction: </a:t>
            </a:r>
          </a:p>
          <a:p>
            <a:pPr marL="785372" lvl="1" indent="-302066">
              <a:buFont typeface="+mj-lt"/>
              <a:buAutoNum type="arabicPeriod"/>
            </a:pPr>
            <a:r>
              <a:rPr lang="en-US" dirty="0"/>
              <a:t>Respect all students, including challenging ones</a:t>
            </a:r>
          </a:p>
          <a:p>
            <a:pPr marL="785372" lvl="1" indent="-302066">
              <a:buFont typeface="+mj-lt"/>
              <a:buAutoNum type="arabicPeriod"/>
            </a:pPr>
            <a:r>
              <a:rPr lang="en-US" dirty="0"/>
              <a:t>Treat teaching as a performance</a:t>
            </a:r>
          </a:p>
          <a:p>
            <a:pPr marL="785372" lvl="1" indent="-302066">
              <a:buFont typeface="+mj-lt"/>
              <a:buAutoNum type="arabicPeriod"/>
            </a:pPr>
            <a:r>
              <a:rPr lang="en-US" dirty="0"/>
              <a:t>Encourage questions; there are no "dumb" ones</a:t>
            </a:r>
          </a:p>
          <a:p>
            <a:r>
              <a:rPr lang="en-US" dirty="0"/>
              <a:t>Key Principles:</a:t>
            </a:r>
          </a:p>
          <a:p>
            <a:pPr>
              <a:buFont typeface="Arial" panose="020B0604020202020204" pitchFamily="34" charset="0"/>
              <a:buChar char="•"/>
            </a:pPr>
            <a:r>
              <a:rPr lang="en-US" dirty="0"/>
              <a:t>Flexibility in approach</a:t>
            </a:r>
          </a:p>
          <a:p>
            <a:pPr>
              <a:buFont typeface="Arial" panose="020B0604020202020204" pitchFamily="34" charset="0"/>
              <a:buChar char="•"/>
            </a:pPr>
            <a:r>
              <a:rPr lang="en-US" dirty="0"/>
              <a:t>Relevance to learners' goals</a:t>
            </a:r>
          </a:p>
          <a:p>
            <a:pPr>
              <a:buFont typeface="Arial" panose="020B0604020202020204" pitchFamily="34" charset="0"/>
              <a:buChar char="•"/>
            </a:pPr>
            <a:r>
              <a:rPr lang="en-US" dirty="0"/>
              <a:t>Consistent self-evaluation</a:t>
            </a:r>
          </a:p>
          <a:p>
            <a:pPr>
              <a:buFont typeface="Arial" panose="020B0604020202020204" pitchFamily="34" charset="0"/>
              <a:buChar char="•"/>
            </a:pPr>
            <a:r>
              <a:rPr lang="en-US" dirty="0"/>
              <a:t>Professionalism in delivery</a:t>
            </a:r>
          </a:p>
          <a:p>
            <a:endParaRPr lang="en-US" dirty="0"/>
          </a:p>
          <a:p>
            <a:r>
              <a:rPr lang="en-US" dirty="0"/>
              <a:t>Remember: Effective instruction balances structure with adaptability, always focusing on learner needs and engagement.</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62041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To become a certified instructor in the Coast Guard Auxiliary, a member must complete the following steps:</a:t>
            </a:r>
          </a:p>
          <a:p>
            <a:pPr>
              <a:buFont typeface="+mj-lt"/>
              <a:buAutoNum type="arabicPeriod"/>
            </a:pPr>
            <a:r>
              <a:rPr lang="en-US" dirty="0"/>
              <a:t>Pass the open book Instructor Examination with a score of 90% or higher.</a:t>
            </a:r>
          </a:p>
          <a:p>
            <a:pPr>
              <a:buFont typeface="+mj-lt"/>
              <a:buAutoNum type="arabicPeriod"/>
            </a:pPr>
            <a:r>
              <a:rPr lang="en-US" dirty="0"/>
              <a:t>Deliver a 15-30 minute presentation: </a:t>
            </a:r>
          </a:p>
          <a:p>
            <a:pPr marL="785372" lvl="1" indent="-302066">
              <a:buFont typeface="+mj-lt"/>
              <a:buAutoNum type="arabicPeriod"/>
            </a:pPr>
            <a:r>
              <a:rPr lang="en-US" dirty="0"/>
              <a:t>Prepare a lesson plan and training session</a:t>
            </a:r>
          </a:p>
          <a:p>
            <a:pPr marL="785372" lvl="1" indent="-302066">
              <a:buFont typeface="+mj-lt"/>
              <a:buAutoNum type="arabicPeriod"/>
            </a:pPr>
            <a:r>
              <a:rPr lang="en-US" dirty="0"/>
              <a:t>Present to a certified instructor mentor</a:t>
            </a:r>
          </a:p>
          <a:p>
            <a:pPr marL="785372" lvl="1" indent="-302066">
              <a:buFont typeface="+mj-lt"/>
              <a:buAutoNum type="arabicPeriod"/>
            </a:pPr>
            <a:r>
              <a:rPr lang="en-US" dirty="0"/>
              <a:t>Mentor evaluates and either approves or requests improvements</a:t>
            </a:r>
          </a:p>
          <a:p>
            <a:pPr marL="785372" lvl="1" indent="-302066">
              <a:buFont typeface="+mj-lt"/>
              <a:buAutoNum type="arabicPeriod"/>
            </a:pPr>
            <a:r>
              <a:rPr lang="en-US" dirty="0"/>
              <a:t>Record teaching time in AUXDATA II (mentor as "Lead", candidate as "Trainee")</a:t>
            </a:r>
          </a:p>
          <a:p>
            <a:pPr>
              <a:buFont typeface="+mj-lt"/>
              <a:buAutoNum type="arabicPeriod"/>
            </a:pPr>
            <a:r>
              <a:rPr lang="en-US" dirty="0"/>
              <a:t>Review Performance Qualification Standard (PQS) questions with a certified instructor: </a:t>
            </a:r>
          </a:p>
          <a:p>
            <a:pPr marL="785372" lvl="1" indent="-302066">
              <a:buFont typeface="+mj-lt"/>
              <a:buAutoNum type="arabicPeriod"/>
            </a:pPr>
            <a:r>
              <a:rPr lang="en-US" dirty="0"/>
              <a:t>Instructor signs off on correctly answered tasks</a:t>
            </a:r>
          </a:p>
          <a:p>
            <a:pPr>
              <a:buFont typeface="+mj-lt"/>
              <a:buAutoNum type="arabicPeriod"/>
            </a:pPr>
            <a:r>
              <a:rPr lang="en-US" dirty="0"/>
              <a:t>Deliver a 1-2 hour presentation: </a:t>
            </a:r>
          </a:p>
          <a:p>
            <a:pPr marL="785372" lvl="1" indent="-302066">
              <a:buFont typeface="+mj-lt"/>
              <a:buAutoNum type="arabicPeriod"/>
            </a:pPr>
            <a:r>
              <a:rPr lang="en-US" dirty="0"/>
              <a:t>Prepare a lesson plan and training session</a:t>
            </a:r>
          </a:p>
          <a:p>
            <a:pPr marL="785372" lvl="1" indent="-302066">
              <a:buFont typeface="+mj-lt"/>
              <a:buAutoNum type="arabicPeriod"/>
            </a:pPr>
            <a:r>
              <a:rPr lang="en-US" dirty="0"/>
              <a:t>Present to a certified instructor mentor</a:t>
            </a:r>
          </a:p>
          <a:p>
            <a:pPr marL="785372" lvl="1" indent="-302066">
              <a:buFont typeface="+mj-lt"/>
              <a:buAutoNum type="arabicPeriod"/>
            </a:pPr>
            <a:r>
              <a:rPr lang="en-US" dirty="0"/>
              <a:t>Mentor evaluates and either approves or requests improvements</a:t>
            </a:r>
          </a:p>
          <a:p>
            <a:pPr marL="785372" lvl="1" indent="-302066">
              <a:buFont typeface="+mj-lt"/>
              <a:buAutoNum type="arabicPeriod"/>
            </a:pPr>
            <a:r>
              <a:rPr lang="en-US" dirty="0"/>
              <a:t>Record teaching time in AUXDATA II (mentor as "Lead", candidate as "Trainee")</a:t>
            </a:r>
          </a:p>
          <a:p>
            <a:pPr>
              <a:buFont typeface="+mj-lt"/>
              <a:buAutoNum type="arabicPeriod"/>
            </a:pPr>
            <a:r>
              <a:rPr lang="en-US" dirty="0"/>
              <a:t>Complete and record Introduction to Risk Management in AUXDATA II</a:t>
            </a:r>
          </a:p>
          <a:p>
            <a:pPr>
              <a:buFont typeface="+mj-lt"/>
              <a:buAutoNum type="arabicPeriod"/>
            </a:pPr>
            <a:r>
              <a:rPr lang="en-US" dirty="0"/>
              <a:t>Attend Instructor Workshop, if required or recommended</a:t>
            </a:r>
          </a:p>
          <a:p>
            <a:pPr>
              <a:buFont typeface="+mj-lt"/>
              <a:buAutoNum type="arabicPeriod"/>
            </a:pPr>
            <a:r>
              <a:rPr lang="en-US" dirty="0"/>
              <a:t>Obtain the flotilla commander's signature on completed PQS</a:t>
            </a:r>
          </a:p>
          <a:p>
            <a:pPr>
              <a:buFont typeface="+mj-lt"/>
              <a:buAutoNum type="arabicPeriod"/>
            </a:pPr>
            <a:r>
              <a:rPr lang="en-US" dirty="0"/>
              <a:t>Submit PQS to District Director of Auxiliary (DIRAUX) following district policy</a:t>
            </a:r>
          </a:p>
          <a:p>
            <a:endParaRPr lang="en-US" dirty="0"/>
          </a:p>
          <a:p>
            <a:r>
              <a:rPr lang="en-US" dirty="0"/>
              <a:t>Upon completion of these requirements, the member will be certified as an instructor.</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4570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Instructor Awards</a:t>
            </a:r>
          </a:p>
          <a:p>
            <a:pPr>
              <a:buFont typeface="+mj-lt"/>
              <a:buAutoNum type="arabicPeriod"/>
            </a:pPr>
            <a:r>
              <a:rPr lang="en-US" dirty="0"/>
              <a:t>Auxiliary Public Education Service Award </a:t>
            </a:r>
          </a:p>
          <a:p>
            <a:pPr marL="785372" lvl="1" indent="-302066">
              <a:buFont typeface="+mj-lt"/>
              <a:buAutoNum type="arabicPeriod"/>
            </a:pPr>
            <a:r>
              <a:rPr lang="en-US" dirty="0"/>
              <a:t>30+ hours as an instructor in PE or MT</a:t>
            </a:r>
          </a:p>
          <a:p>
            <a:pPr marL="785372" lvl="1" indent="-302066">
              <a:buFont typeface="+mj-lt"/>
              <a:buAutoNum type="arabicPeriod"/>
            </a:pPr>
            <a:r>
              <a:rPr lang="en-US" dirty="0"/>
              <a:t>60+ hours as an instructor's aide</a:t>
            </a:r>
          </a:p>
          <a:p>
            <a:pPr marL="785372" lvl="1" indent="-302066">
              <a:buFont typeface="+mj-lt"/>
              <a:buAutoNum type="arabicPeriod"/>
            </a:pPr>
            <a:r>
              <a:rPr lang="en-US" dirty="0"/>
              <a:t>Combination totaling 30 credits (1 instructor hour = 1 credit, 1 aide hour = 0.5 credit)</a:t>
            </a:r>
          </a:p>
          <a:p>
            <a:pPr>
              <a:buFont typeface="+mj-lt"/>
              <a:buAutoNum type="arabicPeriod"/>
            </a:pPr>
            <a:r>
              <a:rPr lang="en-US" dirty="0"/>
              <a:t>E-Directorate Awards (annual, calculated semi-annually) </a:t>
            </a:r>
          </a:p>
          <a:p>
            <a:pPr marL="785372" lvl="1" indent="-302066">
              <a:buFont typeface="+mj-lt"/>
              <a:buAutoNum type="arabicPeriod"/>
            </a:pPr>
            <a:r>
              <a:rPr lang="en-US" dirty="0"/>
              <a:t>Golden Key Award: 50 lead hours in PE and/or MT</a:t>
            </a:r>
          </a:p>
          <a:p>
            <a:pPr marL="785372" lvl="1" indent="-302066">
              <a:buFont typeface="+mj-lt"/>
              <a:buAutoNum type="arabicPeriod"/>
            </a:pPr>
            <a:r>
              <a:rPr lang="en-US" dirty="0"/>
              <a:t>Lighthouse Award: 100 lead hours in PE and/or MT</a:t>
            </a:r>
          </a:p>
          <a:p>
            <a:pPr>
              <a:buFont typeface="+mj-lt"/>
              <a:buAutoNum type="arabicPeriod"/>
            </a:pPr>
            <a:r>
              <a:rPr lang="en-US" dirty="0"/>
              <a:t>COMO Daniel Maxim Award for Excellence in Education </a:t>
            </a:r>
          </a:p>
          <a:p>
            <a:pPr marL="785372" lvl="1" indent="-302066">
              <a:buFont typeface="+mj-lt"/>
              <a:buAutoNum type="arabicPeriod"/>
            </a:pPr>
            <a:r>
              <a:rPr lang="en-US" dirty="0"/>
              <a:t>Honors legacy of COMO Maxim, former ANACO-RB and </a:t>
            </a:r>
            <a:r>
              <a:rPr lang="en-US" dirty="0" err="1"/>
              <a:t>NBSAC</a:t>
            </a:r>
            <a:r>
              <a:rPr lang="en-US" dirty="0"/>
              <a:t> Chairman</a:t>
            </a:r>
          </a:p>
          <a:p>
            <a:pPr marL="785372" lvl="1" indent="-302066">
              <a:buFont typeface="+mj-lt"/>
              <a:buAutoNum type="arabicPeriod"/>
            </a:pPr>
            <a:r>
              <a:rPr lang="en-US" dirty="0"/>
              <a:t>Recognizes exceptional Auxiliary Instructors</a:t>
            </a:r>
          </a:p>
          <a:p>
            <a:pPr marL="785372" lvl="1" indent="-302066">
              <a:buFont typeface="+mj-lt"/>
              <a:buAutoNum type="arabicPeriod"/>
            </a:pPr>
            <a:r>
              <a:rPr lang="en-US" dirty="0"/>
              <a:t>Goals: Increase course diversity and frequency, improve instructor effectiveness, enhance mentorship, develop innovative teaching methods and aids</a:t>
            </a:r>
          </a:p>
          <a:p>
            <a:endParaRPr lang="en-US" dirty="0"/>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923842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pPr>
              <a:buFont typeface="Arial" panose="020B0604020202020204" pitchFamily="34" charset="0"/>
              <a:buChar char="•"/>
            </a:pPr>
            <a:r>
              <a:rPr lang="en-US" dirty="0"/>
              <a:t>Always use a lesson plan, regardless of experience. Maintain session integrity: Start and end on time</a:t>
            </a:r>
          </a:p>
          <a:p>
            <a:pPr marL="181240" indent="-181240">
              <a:buFont typeface="Arial" panose="020B0604020202020204" pitchFamily="34" charset="0"/>
              <a:buChar char="•"/>
            </a:pPr>
            <a:r>
              <a:rPr lang="en-US" dirty="0"/>
              <a:t>Stay relevant to the subject</a:t>
            </a:r>
          </a:p>
          <a:p>
            <a:pPr marL="181240" indent="-181240">
              <a:buFont typeface="Arial" panose="020B0604020202020204" pitchFamily="34" charset="0"/>
              <a:buChar char="•"/>
            </a:pPr>
            <a:r>
              <a:rPr lang="en-US" dirty="0"/>
              <a:t>Focus on achieving goals and objectives</a:t>
            </a:r>
          </a:p>
          <a:p>
            <a:pPr marL="181240" indent="-181240">
              <a:buFont typeface="Arial" panose="020B0604020202020204" pitchFamily="34" charset="0"/>
              <a:buChar char="•"/>
            </a:pPr>
            <a:r>
              <a:rPr lang="en-US" dirty="0"/>
              <a:t>Use stories sparingly and purposefully to illustrate points. Commit to continuous improvement: Record and review your class annually</a:t>
            </a:r>
          </a:p>
          <a:p>
            <a:pPr marL="181240" indent="-181240">
              <a:buFont typeface="Arial" panose="020B0604020202020204" pitchFamily="34" charset="0"/>
              <a:buChar char="•"/>
            </a:pPr>
            <a:r>
              <a:rPr lang="en-US" dirty="0"/>
              <a:t>Identify areas for enhancement</a:t>
            </a:r>
          </a:p>
          <a:p>
            <a:pPr marL="181240" indent="-181240">
              <a:buFont typeface="Arial" panose="020B0604020202020204" pitchFamily="34" charset="0"/>
              <a:buChar char="•"/>
            </a:pPr>
            <a:r>
              <a:rPr lang="en-US" dirty="0"/>
              <a:t>Practice regularly to refine skills</a:t>
            </a:r>
          </a:p>
          <a:p>
            <a:pPr marL="181240" indent="-181240">
              <a:buFont typeface="Arial" panose="020B0604020202020204" pitchFamily="34" charset="0"/>
              <a:buChar char="•"/>
            </a:pPr>
            <a:r>
              <a:rPr lang="en-US" dirty="0"/>
              <a:t>Treat all students with respect, including challenging ones.</a:t>
            </a:r>
          </a:p>
          <a:p>
            <a:pPr marL="181240" indent="-181240">
              <a:buFont typeface="Arial" panose="020B0604020202020204" pitchFamily="34" charset="0"/>
              <a:buChar char="•"/>
            </a:pPr>
            <a:endParaRPr lang="en-US" dirty="0"/>
          </a:p>
          <a:p>
            <a:r>
              <a:rPr lang="en-US" dirty="0"/>
              <a:t>Practice, practice, practice, and then practice some more. Master the content of your training session better than you ever imagined.</a:t>
            </a:r>
          </a:p>
          <a:p>
            <a:pPr marL="171450" indent="-171450">
              <a:buFont typeface="Arial" panose="020B0604020202020204" pitchFamily="34" charset="0"/>
              <a:buChar char="•"/>
            </a:pPr>
            <a:r>
              <a:rPr lang="en-US" dirty="0"/>
              <a:t>Present your lesson out loud to judge the timing and ease of pronunciation of your word choice</a:t>
            </a:r>
          </a:p>
          <a:p>
            <a:pPr marL="171450" indent="-171450">
              <a:buFont typeface="Arial" panose="020B0604020202020204" pitchFamily="34" charset="0"/>
              <a:buChar char="•"/>
            </a:pPr>
            <a:r>
              <a:rPr lang="en-US" dirty="0"/>
              <a:t>Record yourself and review that recording to decide what you still need to polish</a:t>
            </a:r>
          </a:p>
          <a:p>
            <a:pPr marL="171450" indent="-171450">
              <a:buFont typeface="Arial" panose="020B0604020202020204" pitchFamily="34" charset="0"/>
              <a:buChar char="•"/>
            </a:pPr>
            <a:r>
              <a:rPr lang="en-US" dirty="0"/>
              <a:t>Review when you want to ask questions and what those questions are</a:t>
            </a:r>
          </a:p>
          <a:p>
            <a:pPr marL="171450" indent="-171450">
              <a:buFont typeface="Arial" panose="020B0604020202020204" pitchFamily="34" charset="0"/>
              <a:buChar char="•"/>
            </a:pPr>
            <a:r>
              <a:rPr lang="en-US" dirty="0"/>
              <a:t>Anticipate the questions the participants may ask</a:t>
            </a:r>
          </a:p>
          <a:p>
            <a:pPr marL="171450" indent="-171450">
              <a:buFont typeface="Arial" panose="020B0604020202020204" pitchFamily="34" charset="0"/>
              <a:buChar char="•"/>
            </a:pPr>
            <a:r>
              <a:rPr lang="en-US" dirty="0"/>
              <a:t>Memorize the first couple of paragraphs you will say. Nervousness goes away for most instructors after five or ten minutes. If you know what you will say for the first few minutes, you can get to the other side of nervousness.</a:t>
            </a:r>
          </a:p>
          <a:p>
            <a:endParaRPr lang="en-US" dirty="0"/>
          </a:p>
          <a:p>
            <a:r>
              <a:rPr lang="en-US" dirty="0"/>
              <a:t>We encourage both students and instructors to report any errors or omissions found in the Student Course Book. This helps improve future editions. Please submit your feedback to the E-Directorate at </a:t>
            </a:r>
            <a:r>
              <a:rPr lang="en-US" dirty="0">
                <a:hlinkClick r:id="rId3"/>
              </a:rPr>
              <a:t>pe.feedback@cgauxnet.us</a:t>
            </a:r>
            <a:r>
              <a:rPr lang="en-US" dirty="0"/>
              <a:t>.</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87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6285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95288"/>
            <a:ext cx="5759450" cy="3240087"/>
          </a:xfrm>
        </p:spPr>
      </p:sp>
      <p:sp>
        <p:nvSpPr>
          <p:cNvPr id="3" name="Notes Placeholder 2"/>
          <p:cNvSpPr>
            <a:spLocks noGrp="1"/>
          </p:cNvSpPr>
          <p:nvPr>
            <p:ph type="body" idx="1"/>
          </p:nvPr>
        </p:nvSpPr>
        <p:spPr>
          <a:xfrm>
            <a:off x="371566" y="3977641"/>
            <a:ext cx="6548846" cy="5141832"/>
          </a:xfrm>
        </p:spPr>
        <p:txBody>
          <a:bodyPr/>
          <a:lstStyle/>
          <a:p>
            <a:endParaRPr lang="en-US" dirty="0"/>
          </a:p>
        </p:txBody>
      </p:sp>
      <p:sp>
        <p:nvSpPr>
          <p:cNvPr id="4" name="Slide Number Placeholder 3"/>
          <p:cNvSpPr>
            <a:spLocks noGrp="1"/>
          </p:cNvSpPr>
          <p:nvPr>
            <p:ph type="sldNum" sz="quarter" idx="5"/>
          </p:nvPr>
        </p:nvSpPr>
        <p:spPr>
          <a:xfrm>
            <a:off x="4143587" y="9341644"/>
            <a:ext cx="3169920" cy="259557"/>
          </a:xfrm>
        </p:spPr>
        <p:txBody>
          <a:bodyPr/>
          <a:lstStyle/>
          <a:p>
            <a:fld id="{76CECCCE-0CFD-4C9B-9F3F-FD4877291AF2}" type="slidenum">
              <a:rPr lang="en-US" smtClean="0"/>
              <a:t>88</a:t>
            </a:fld>
            <a:endParaRPr lang="en-US"/>
          </a:p>
        </p:txBody>
      </p:sp>
    </p:spTree>
    <p:extLst>
      <p:ext uri="{BB962C8B-B14F-4D97-AF65-F5344CB8AC3E}">
        <p14:creationId xmlns:p14="http://schemas.microsoft.com/office/powerpoint/2010/main" val="295957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227013"/>
            <a:ext cx="5915025" cy="3327400"/>
          </a:xfrm>
        </p:spPr>
      </p:sp>
      <p:sp>
        <p:nvSpPr>
          <p:cNvPr id="3" name="Notes Placeholder 2"/>
          <p:cNvSpPr>
            <a:spLocks noGrp="1"/>
          </p:cNvSpPr>
          <p:nvPr>
            <p:ph type="body" idx="1"/>
          </p:nvPr>
        </p:nvSpPr>
        <p:spPr>
          <a:xfrm>
            <a:off x="387048" y="3736657"/>
            <a:ext cx="6565779" cy="5178742"/>
          </a:xfrm>
        </p:spPr>
        <p:txBody>
          <a:bodyPr/>
          <a:lstStyle/>
          <a:p>
            <a:r>
              <a:rPr lang="en-US" dirty="0"/>
              <a:t>This course is designed to achieve the following objectives:</a:t>
            </a:r>
          </a:p>
          <a:p>
            <a:endParaRPr lang="en-US" dirty="0"/>
          </a:p>
          <a:p>
            <a:pPr marL="181240" indent="-181240">
              <a:buFont typeface="Arial" panose="020B0604020202020204" pitchFamily="34" charset="0"/>
              <a:buChar char="•"/>
            </a:pPr>
            <a:r>
              <a:rPr lang="en-US" dirty="0"/>
              <a:t>Introduce participants to Instructor Competencies and lesson planning, along with updated skill training.</a:t>
            </a:r>
          </a:p>
          <a:p>
            <a:pPr marL="181240" indent="-181240">
              <a:buFont typeface="Arial" panose="020B0604020202020204" pitchFamily="34" charset="0"/>
              <a:buChar char="•"/>
            </a:pPr>
            <a:r>
              <a:rPr lang="en-US" dirty="0"/>
              <a:t>Provide procedures and tools for conducting training events effectively.</a:t>
            </a:r>
          </a:p>
          <a:p>
            <a:pPr marL="181240" indent="-181240">
              <a:buFont typeface="Arial" panose="020B0604020202020204" pitchFamily="34" charset="0"/>
              <a:buChar char="•"/>
            </a:pPr>
            <a:r>
              <a:rPr lang="en-US" dirty="0"/>
              <a:t>Offer participants opportunities to practice using classroom tools and techniques in real training situations.</a:t>
            </a:r>
          </a:p>
          <a:p>
            <a:endParaRPr lang="en-US" dirty="0"/>
          </a:p>
          <a:p>
            <a:r>
              <a:rPr lang="en-US" dirty="0"/>
              <a:t>Developmental Activities: Skill development and instructional assessments are intended to occur over multiple activities rather than within a single session or training event.</a:t>
            </a:r>
          </a:p>
          <a:p>
            <a:endParaRPr lang="en-US" dirty="0"/>
          </a:p>
          <a:p>
            <a:r>
              <a:rPr lang="en-US" dirty="0"/>
              <a:t>We welcome constructive feedback, including suggestions for improvements, criticisms, or edits. Please direct your comments through the chain of leadership to the USCG Auxiliary E-Directorate.</a:t>
            </a:r>
          </a:p>
          <a:p>
            <a:endParaRPr lang="en-US" dirty="0"/>
          </a:p>
          <a:p>
            <a:endParaRPr lang="en-US" dirty="0"/>
          </a:p>
          <a:p>
            <a:endParaRPr lang="en-US" dirty="0"/>
          </a:p>
          <a:p>
            <a:endParaRPr lang="en-US" dirty="0"/>
          </a:p>
          <a:p>
            <a:r>
              <a:rPr lang="en-US" dirty="0"/>
              <a:t>Last slide of Unit 1</a:t>
            </a:r>
          </a:p>
        </p:txBody>
      </p:sp>
      <p:sp>
        <p:nvSpPr>
          <p:cNvPr id="4" name="Slide Number Placeholder 3"/>
          <p:cNvSpPr>
            <a:spLocks noGrp="1"/>
          </p:cNvSpPr>
          <p:nvPr>
            <p:ph type="sldNum" sz="quarter" idx="5"/>
          </p:nvPr>
        </p:nvSpPr>
        <p:spPr>
          <a:xfrm>
            <a:off x="4143587" y="9281160"/>
            <a:ext cx="3169920" cy="320040"/>
          </a:xfrm>
        </p:spPr>
        <p:txBody>
          <a:bodyPr/>
          <a:lstStyle/>
          <a:p>
            <a:pPr defTabSz="966612">
              <a:defRPr/>
            </a:pPr>
            <a:fld id="{D8AAF4FE-1EC2-41BF-9E1F-1D60F871BC2F}" type="slidenum">
              <a:rPr lang="en-US">
                <a:solidFill>
                  <a:prstClr val="black"/>
                </a:solidFill>
                <a:latin typeface="Calibri" panose="020F0502020204030204"/>
              </a:rPr>
              <a:pPr defTabSz="966612">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43375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251261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71143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76301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14683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48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562885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3925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68858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5478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83182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58636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49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fld id="{46412F1B-6A68-4509-B885-01C3A0221E92}" type="datetimeFigureOut">
              <a:rPr lang="en-US" smtClean="0"/>
              <a:t>1/2/2025</a:t>
            </a:fld>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12F1B-6A68-4509-B885-01C3A0221E92}" type="datetimeFigureOut">
              <a:rPr lang="en-US" smtClean="0"/>
              <a:t>1/2/2025</a:t>
            </a:fld>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30983546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file/d/10gdpvFEv16eex2IR5lSEL-5rSoDfV5KY/view?usp=drive_link"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600199" y="436563"/>
            <a:ext cx="10039815" cy="1287462"/>
          </a:xfrm>
        </p:spPr>
        <p:txBody>
          <a:bodyPr>
            <a:normAutofit fontScale="90000"/>
          </a:bodyPr>
          <a:lstStyle/>
          <a:p>
            <a:r>
              <a:rPr lang="en-US" dirty="0">
                <a:solidFill>
                  <a:srgbClr val="002060"/>
                </a:solidFill>
              </a:rPr>
              <a:t>USCG Auxiliary</a:t>
            </a:r>
            <a:br>
              <a:rPr lang="en-US" dirty="0">
                <a:solidFill>
                  <a:srgbClr val="002060"/>
                </a:solidFill>
              </a:rPr>
            </a:br>
            <a:r>
              <a:rPr lang="en-US" dirty="0">
                <a:solidFill>
                  <a:srgbClr val="002060"/>
                </a:solidFill>
              </a:rPr>
              <a:t>Instructor </a:t>
            </a:r>
            <a:r>
              <a:rPr lang="en-US" sz="4900" dirty="0">
                <a:solidFill>
                  <a:srgbClr val="002060"/>
                </a:solidFill>
              </a:rPr>
              <a:t>Development</a:t>
            </a:r>
            <a:endParaRPr lang="en-US" dirty="0">
              <a:solidFill>
                <a:srgbClr val="002060"/>
              </a:solidFill>
            </a:endParaRPr>
          </a:p>
        </p:txBody>
      </p:sp>
      <p:sp>
        <p:nvSpPr>
          <p:cNvPr id="3" name="Subtitle 2">
            <a:extLst>
              <a:ext uri="{FF2B5EF4-FFF2-40B4-BE49-F238E27FC236}">
                <a16:creationId xmlns:a16="http://schemas.microsoft.com/office/drawing/2014/main" id="{1BEEAC58-775D-9345-1B66-1D3F4E2D9933}"/>
              </a:ext>
            </a:extLst>
          </p:cNvPr>
          <p:cNvSpPr>
            <a:spLocks noGrp="1"/>
          </p:cNvSpPr>
          <p:nvPr>
            <p:ph type="subTitle" idx="1"/>
          </p:nvPr>
        </p:nvSpPr>
        <p:spPr>
          <a:xfrm>
            <a:off x="1399172" y="1724025"/>
            <a:ext cx="10039814" cy="718386"/>
          </a:xfrm>
        </p:spPr>
        <p:txBody>
          <a:bodyPr>
            <a:normAutofit/>
          </a:bodyPr>
          <a:lstStyle/>
          <a:p>
            <a:r>
              <a:rPr lang="en-US" sz="4400" b="1" dirty="0">
                <a:solidFill>
                  <a:srgbClr val="002060"/>
                </a:solidFill>
              </a:rPr>
              <a:t>2025</a:t>
            </a:r>
          </a:p>
        </p:txBody>
      </p:sp>
      <p:pic>
        <p:nvPicPr>
          <p:cNvPr id="4" name="Picture 3">
            <a:extLst>
              <a:ext uri="{FF2B5EF4-FFF2-40B4-BE49-F238E27FC236}">
                <a16:creationId xmlns:a16="http://schemas.microsoft.com/office/drawing/2014/main" id="{E81B0EC3-DD4A-9F21-0219-89C0EDF30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555" y="3137026"/>
            <a:ext cx="3385743" cy="3385743"/>
          </a:xfrm>
          <a:prstGeom prst="rect">
            <a:avLst/>
          </a:prstGeom>
        </p:spPr>
      </p:pic>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2 - Instructor Competencies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94849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Definition of Effective and Efficient Instructors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Introduction to 14 Instructor Competencies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Influencing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Types of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Positive Learning Environment</a:t>
            </a:r>
          </a:p>
        </p:txBody>
      </p:sp>
    </p:spTree>
    <p:extLst>
      <p:ext uri="{BB962C8B-B14F-4D97-AF65-F5344CB8AC3E}">
        <p14:creationId xmlns:p14="http://schemas.microsoft.com/office/powerpoint/2010/main" val="54242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14 Instructor Competencies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AutoNum type="arabi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Analyze course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material</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learner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information</a:t>
            </a:r>
          </a:p>
          <a:p>
            <a:pPr marL="514350" marR="0" lvl="0" indent="-514350" algn="l" defTabSz="914400" rtl="0" eaLnBrk="1" fontAlgn="base" latinLnBrk="0" hangingPunct="1">
              <a:lnSpc>
                <a:spcPct val="100000"/>
              </a:lnSpc>
              <a:spcBef>
                <a:spcPct val="20000"/>
              </a:spcBef>
              <a:spcAft>
                <a:spcPct val="0"/>
              </a:spcAft>
              <a:buClrTx/>
              <a:buSzTx/>
              <a:buAutoNum type="arabicPeriod"/>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Assure site and classroom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preparation</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Establish and maintain instructor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credibility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972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14 Instructor Competencies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 Manage the learning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environment</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 Demonstrate effective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communication</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skills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 Demonstrate effective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presentation</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skills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 Demonstrate effective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questioning</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skills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455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14 Instructor Competencies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52431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 Respond appropriately to a learner’s need for clarification or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feedback</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9. Provide positive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reinforcement</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motivational incentives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10. Use instructional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methods</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effectively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687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14 Instructor Competencies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11. Use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media</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effectively</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12. Evaluate learner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performance</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13. Evaluate the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delivery</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of instruction </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14.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Report</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evaluation information</a:t>
            </a:r>
          </a:p>
        </p:txBody>
      </p:sp>
    </p:spTree>
    <p:extLst>
      <p:ext uri="{BB962C8B-B14F-4D97-AF65-F5344CB8AC3E}">
        <p14:creationId xmlns:p14="http://schemas.microsoft.com/office/powerpoint/2010/main" val="227111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Instructor Requirements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21373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Create and effectively use a nine-event lesson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Apply principles of adult learning to instruction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Receive constructive feedback on lesson planning and practice sessions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media effectively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703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Influencing Learning</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94849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Instructor’s Role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Material Relevance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Interpretation</a:t>
            </a:r>
          </a:p>
        </p:txBody>
      </p:sp>
    </p:spTree>
    <p:extLst>
      <p:ext uri="{BB962C8B-B14F-4D97-AF65-F5344CB8AC3E}">
        <p14:creationId xmlns:p14="http://schemas.microsoft.com/office/powerpoint/2010/main" val="381907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Influencing Learning</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Feedback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Mnemonics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Study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113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Types of Learning</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Meaningful Learning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Rote Learning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Skill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863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Positive Learning Environment</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Supportive and Non-threatening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Accommodate Experts and Beginners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Accommodate Youngsters and Adults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Create a Positive Learning Environment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en-US" sz="32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Perceived Value</a:t>
            </a:r>
          </a:p>
        </p:txBody>
      </p:sp>
    </p:spTree>
    <p:extLst>
      <p:ext uri="{BB962C8B-B14F-4D97-AF65-F5344CB8AC3E}">
        <p14:creationId xmlns:p14="http://schemas.microsoft.com/office/powerpoint/2010/main" val="40197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Opening Remarks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Welcome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Hydration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7029 99D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Silence Phones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Introductions: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Instructors/Aides</a:t>
            </a:r>
          </a:p>
        </p:txBody>
      </p:sp>
    </p:spTree>
    <p:extLst>
      <p:ext uri="{BB962C8B-B14F-4D97-AF65-F5344CB8AC3E}">
        <p14:creationId xmlns:p14="http://schemas.microsoft.com/office/powerpoint/2010/main" val="150591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2 - Conclusions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Instructors are expected to demonstrate: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Basic Presentation Skills</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Understanding of Teaching Skills</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A Scholarly Approach to Teaching</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971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3 - Lesson Plan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9-Event Lesson Plan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Opening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Delivery</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Closing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Lesson planning is an ongoing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a Lesson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548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The Course Must Have </a:t>
            </a:r>
            <a:r>
              <a:rPr lang="en-US" u="sng" dirty="0">
                <a:solidFill>
                  <a:srgbClr val="002060"/>
                </a:solidFill>
              </a:rPr>
              <a:t>Value</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610013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the instruction on time, on track, and on target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Relate topics to students' experiences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Adjust to match students' abilities and interests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Vary instructional methods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different instructional media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073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9-Event Lesson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Opening</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Delivery</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Closing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382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1</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Gain the students’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attention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brief introduction of the instructor</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the topic is important</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long the presentation will take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699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2</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83489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State the learning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objectives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Performance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Conditions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Standard</a:t>
            </a:r>
          </a:p>
        </p:txBody>
      </p:sp>
    </p:spTree>
    <p:extLst>
      <p:ext uri="{BB962C8B-B14F-4D97-AF65-F5344CB8AC3E}">
        <p14:creationId xmlns:p14="http://schemas.microsoft.com/office/powerpoint/2010/main" val="385134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3</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00200" y="1308182"/>
            <a:ext cx="10376210" cy="383489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Recall</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Previously acquired skills or knowledge required for success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any safety concerns</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667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4</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Present</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information</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Communicate the lesson</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Model success for the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711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5</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 learning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guidance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Safety is paramount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Procedures to be followed</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they need to know/do to be successful</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Special instructions, tips, and traps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Introduce job aids here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794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6</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Opportunity for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Each student gets the opportunity to practice</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 should model the test</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practice as real-world as possible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941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General Information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91826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video camera on (if possible)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Minimize distractions.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class notes just as you would if you were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sitting in a classroom.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the same etiquette that you would during an in-person class.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we lose connection, please give us two minutes to re-establish connection and then re-enter the virtual platform.</a:t>
            </a:r>
          </a:p>
        </p:txBody>
      </p:sp>
    </p:spTree>
    <p:extLst>
      <p:ext uri="{BB962C8B-B14F-4D97-AF65-F5344CB8AC3E}">
        <p14:creationId xmlns:p14="http://schemas.microsoft.com/office/powerpoint/2010/main" val="382139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7</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42582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Give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feedback</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both motivational and developmental feedback</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Effective feedback is timely, functional, and non-punishing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Feedback is based on performance and NOT personal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699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8</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21373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Test</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Assess the student's retention of the material</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May be written or hands-on</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hands-on is used, make the test as real-world as possible.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174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Event 9</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Enhance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retention</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Reinforce the lesson</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Have students apply new learning</a:t>
            </a:r>
          </a:p>
          <a:p>
            <a:pPr marL="800100" lvl="1" indent="-342900" fontAlgn="base">
              <a:spcBef>
                <a:spcPct val="20000"/>
              </a:spcBef>
              <a:spcAft>
                <a:spcPct val="0"/>
              </a:spcAft>
              <a:buFontTx/>
              <a:buChar char="•"/>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Introduce the next step</a:t>
            </a:r>
          </a:p>
        </p:txBody>
      </p:sp>
    </p:spTree>
    <p:extLst>
      <p:ext uri="{BB962C8B-B14F-4D97-AF65-F5344CB8AC3E}">
        <p14:creationId xmlns:p14="http://schemas.microsoft.com/office/powerpoint/2010/main" val="1886454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Lesson Plan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44094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Lesson plans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must be </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reviewed and modified after each use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 all nine events are mandatory for all lessons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Remember to have fun</a:t>
            </a:r>
          </a:p>
        </p:txBody>
      </p:sp>
    </p:spTree>
    <p:extLst>
      <p:ext uri="{BB962C8B-B14F-4D97-AF65-F5344CB8AC3E}">
        <p14:creationId xmlns:p14="http://schemas.microsoft.com/office/powerpoint/2010/main" val="3484256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4 - Using Media Effectively</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93338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 Retention</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Visual Aids Checklist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Teaching Equipment</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Teaching Aids</a:t>
            </a:r>
          </a:p>
        </p:txBody>
      </p:sp>
    </p:spTree>
    <p:extLst>
      <p:ext uri="{BB962C8B-B14F-4D97-AF65-F5344CB8AC3E}">
        <p14:creationId xmlns:p14="http://schemas.microsoft.com/office/powerpoint/2010/main" val="188275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Using Media Effectively</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medium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Create template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a single thread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Add titles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readability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Choreograph slide and talk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Face audience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Don’t read to the students</a:t>
            </a:r>
          </a:p>
        </p:txBody>
      </p:sp>
    </p:spTree>
    <p:extLst>
      <p:ext uri="{BB962C8B-B14F-4D97-AF65-F5344CB8AC3E}">
        <p14:creationId xmlns:p14="http://schemas.microsoft.com/office/powerpoint/2010/main" val="641141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Aids, Equipment, and Material</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Teaching Aids (techniques/ways)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Teaching Equipment (the hardware)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Instructional Materials (resources)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185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Teaching Equipment</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90315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Chalkboards or Dry Erase Boards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Flip Charts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Handouts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Presentation Programs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Multimedia Projectors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9720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4 -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52431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 with your visual aids before using them</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the visual aids checklist</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FACE THE AUDIENCE!</a:t>
            </a:r>
          </a:p>
          <a:p>
            <a:pPr marR="0" lvl="0" algn="ctr"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R="0" lvl="0" algn="ctr"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ctr" defTabSz="914400" rtl="0" eaLnBrk="1" fontAlgn="base" latinLnBrk="0" hangingPunct="1">
              <a:lnSpc>
                <a:spcPct val="100000"/>
              </a:lnSpc>
              <a:spcBef>
                <a:spcPct val="20000"/>
              </a:spcBef>
              <a:spcAft>
                <a:spcPct val="0"/>
              </a:spcAft>
              <a:buClrTx/>
              <a:buSzTx/>
              <a:tabLst/>
              <a:defRPr/>
            </a:pPr>
            <a:r>
              <a:rPr lang="en-US" altLang="en-US" sz="3200" b="1" dirty="0">
                <a:solidFill>
                  <a:srgbClr val="002060"/>
                </a:solidFill>
                <a:latin typeface="Arial" panose="020B0604020202020204" pitchFamily="34" charset="0"/>
                <a:cs typeface="Arial" panose="020B0604020202020204" pitchFamily="34" charset="0"/>
                <a:hlinkClick r:id="rId3"/>
              </a:rPr>
              <a:t>Death by PowerPoint</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6909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5 - Effective Communications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Verbal Communications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Non-Verbal Communications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Four phases of a two-way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Effective Questioning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385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Schedule</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60768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 One: Introduction through Unit Three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 Two: Units Four, Five, and Eight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 Three: Units Six, Seven, Nine, the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Appendices and Website Tour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 Four: Student Presentations + PQS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 Five: Student Presentations + PQS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Days one through three are virtual; four and five can be in person or virtual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17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Verbal and Non-Verbal Features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Verbal Communications - General</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Non-Verbal Communications - General</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Making the Message Effective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707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Verbal and Non-Verbal Factors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Instructor's Role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Students' Role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Making the Message Effective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4745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Verbal Techniques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2680058" cy="590315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Volume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Pitch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Inflection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Silence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7882A54-032A-0A15-EB8E-D0FB832388BD}"/>
              </a:ext>
            </a:extLst>
          </p:cNvPr>
          <p:cNvSpPr txBox="1"/>
          <p:nvPr/>
        </p:nvSpPr>
        <p:spPr>
          <a:xfrm>
            <a:off x="6439301" y="1299411"/>
            <a:ext cx="4013735" cy="5312223"/>
          </a:xfrm>
          <a:prstGeom prst="rect">
            <a:avLst/>
          </a:prstGeom>
          <a:noFill/>
        </p:spPr>
        <p:txBody>
          <a:bodyPr wrap="square" rtlCol="0">
            <a:spAutoFit/>
          </a:bodyPr>
          <a:lstStyle/>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Language</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Repetition</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Active Listening</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Courtesy</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Fillers</a:t>
            </a:r>
          </a:p>
        </p:txBody>
      </p:sp>
    </p:spTree>
    <p:extLst>
      <p:ext uri="{BB962C8B-B14F-4D97-AF65-F5344CB8AC3E}">
        <p14:creationId xmlns:p14="http://schemas.microsoft.com/office/powerpoint/2010/main" val="222272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Active Listening Techniques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93338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eye contact and words to demonstrate listening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Paraphrase comments and 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 not judge the student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courteous but effective in correcting errors in interpretation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2027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Non-Verbal Techniques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3709962"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Eye Contact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Mannerisms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Head Motion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Demeanor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7882A54-032A-0A15-EB8E-D0FB832388BD}"/>
              </a:ext>
            </a:extLst>
          </p:cNvPr>
          <p:cNvSpPr txBox="1"/>
          <p:nvPr/>
        </p:nvSpPr>
        <p:spPr>
          <a:xfrm>
            <a:off x="6439301" y="1299411"/>
            <a:ext cx="4312118" cy="4130361"/>
          </a:xfrm>
          <a:prstGeom prst="rect">
            <a:avLst/>
          </a:prstGeom>
          <a:noFill/>
        </p:spPr>
        <p:txBody>
          <a:bodyPr wrap="square" rtlCol="0">
            <a:spAutoFit/>
          </a:bodyPr>
          <a:lstStyle/>
          <a:p>
            <a:pPr marL="342900"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Body Language</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Distance</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Laughter</a:t>
            </a:r>
          </a:p>
          <a:p>
            <a:pPr marL="342900" indent="-342900" fontAlgn="base">
              <a:spcBef>
                <a:spcPct val="20000"/>
              </a:spcBef>
              <a:spcAft>
                <a:spcPct val="0"/>
              </a:spcAft>
              <a:buFontTx/>
              <a:buChar char="•"/>
              <a:defRPr/>
            </a:pPr>
            <a:endParaRPr lang="en-US" sz="3200" b="1" dirty="0">
              <a:solidFill>
                <a:srgbClr val="002060"/>
              </a:solidFill>
              <a:latin typeface="Arial" panose="020B0604020202020204" pitchFamily="34" charset="0"/>
              <a:cs typeface="Arial" panose="020B0604020202020204" pitchFamily="34" charset="0"/>
              <a:sym typeface="Arial"/>
            </a:endParaRPr>
          </a:p>
          <a:p>
            <a:pPr marL="342900" indent="-342900" fontAlgn="base">
              <a:spcBef>
                <a:spcPct val="20000"/>
              </a:spcBef>
              <a:spcAft>
                <a:spcPct val="0"/>
              </a:spcAft>
              <a:buFontTx/>
              <a:buChar char="•"/>
              <a:defRPr/>
            </a:pPr>
            <a:r>
              <a:rPr lang="en-US" sz="3200" b="1" dirty="0">
                <a:solidFill>
                  <a:srgbClr val="002060"/>
                </a:solidFill>
                <a:latin typeface="Arial" panose="020B0604020202020204" pitchFamily="34" charset="0"/>
                <a:cs typeface="Arial" panose="020B0604020202020204" pitchFamily="34" charset="0"/>
                <a:sym typeface="Arial"/>
              </a:rPr>
              <a:t>Facial Expressions</a:t>
            </a:r>
          </a:p>
        </p:txBody>
      </p:sp>
      <p:sp>
        <p:nvSpPr>
          <p:cNvPr id="4" name="TextBox 3">
            <a:extLst>
              <a:ext uri="{FF2B5EF4-FFF2-40B4-BE49-F238E27FC236}">
                <a16:creationId xmlns:a16="http://schemas.microsoft.com/office/drawing/2014/main" id="{05D3C19D-CB19-0D47-F02B-3DC9C090CDA9}"/>
              </a:ext>
            </a:extLst>
          </p:cNvPr>
          <p:cNvSpPr txBox="1"/>
          <p:nvPr/>
        </p:nvSpPr>
        <p:spPr>
          <a:xfrm>
            <a:off x="3339966" y="5727032"/>
            <a:ext cx="6112042"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Maintain Adaptability</a:t>
            </a:r>
          </a:p>
        </p:txBody>
      </p:sp>
    </p:spTree>
    <p:extLst>
      <p:ext uri="{BB962C8B-B14F-4D97-AF65-F5344CB8AC3E}">
        <p14:creationId xmlns:p14="http://schemas.microsoft.com/office/powerpoint/2010/main" val="325606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Barriers to Communications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80466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Experience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Positive engagement vs. disengagement signals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Interpreting non-verbal cues</a:t>
            </a:r>
          </a:p>
          <a:p>
            <a:pPr marR="0" lvl="0" algn="l" defTabSz="914400" rtl="0" eaLnBrk="1" fontAlgn="base" latinLnBrk="0" hangingPunct="1">
              <a:lnSpc>
                <a:spcPct val="100000"/>
              </a:lnSpc>
              <a:spcBef>
                <a:spcPct val="20000"/>
              </a:spcBef>
              <a:spcAft>
                <a:spcPct val="0"/>
              </a:spcAft>
              <a:buClrTx/>
              <a:buSzTx/>
              <a:tabLst/>
              <a:defRPr/>
            </a:pP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9572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Communications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Two-way verbal process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Speaker(s)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Listener(s)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Four phases of communication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Transmission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Reception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Interpretation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Response</a:t>
            </a:r>
          </a:p>
        </p:txBody>
      </p:sp>
    </p:spTree>
    <p:extLst>
      <p:ext uri="{BB962C8B-B14F-4D97-AF65-F5344CB8AC3E}">
        <p14:creationId xmlns:p14="http://schemas.microsoft.com/office/powerpoint/2010/main" val="988803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Communication Helpers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70617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K.I.S.S</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(Keep it Simple and Straightforward)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technical terms, jargon, or unidentified acronyms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Listen actively and para­phrase what was said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Be calm and controlled; do not lose professionalism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894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Types of Questions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176663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Open-ended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Closed-ended</a:t>
            </a:r>
          </a:p>
        </p:txBody>
      </p:sp>
    </p:spTree>
    <p:extLst>
      <p:ext uri="{BB962C8B-B14F-4D97-AF65-F5344CB8AC3E}">
        <p14:creationId xmlns:p14="http://schemas.microsoft.com/office/powerpoint/2010/main" val="856790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Effective Open-Ended Questions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Application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Life experiences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Analysis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Lessons learned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Self-Discovery</a:t>
            </a:r>
          </a:p>
        </p:txBody>
      </p:sp>
    </p:spTree>
    <p:extLst>
      <p:ext uri="{BB962C8B-B14F-4D97-AF65-F5344CB8AC3E}">
        <p14:creationId xmlns:p14="http://schemas.microsoft.com/office/powerpoint/2010/main" val="9080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Student To-Do List</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00200" y="981307"/>
            <a:ext cx="10376210" cy="393338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ID2025 Student Guide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ID2025 Lesson Plan Template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lessons taught and read ahead for next night’s lessons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scheduled to present a 10-15 minute lesson, send your mentor your lesson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3907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Effective Open-Ended Questions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Application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Life experiences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Analysis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Lessons learned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Self-Discovery</a:t>
            </a:r>
          </a:p>
        </p:txBody>
      </p:sp>
    </p:spTree>
    <p:extLst>
      <p:ext uri="{BB962C8B-B14F-4D97-AF65-F5344CB8AC3E}">
        <p14:creationId xmlns:p14="http://schemas.microsoft.com/office/powerpoint/2010/main" val="2788870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Responding to Questions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Three Step Model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971550" lvl="1" indent="-514350" fontAlgn="base">
              <a:spcBef>
                <a:spcPct val="20000"/>
              </a:spcBef>
              <a:spcAft>
                <a:spcPct val="0"/>
              </a:spcAft>
              <a:buFont typeface="+mj-lt"/>
              <a:buAutoNum type="arabicPeriod"/>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 the question</a:t>
            </a:r>
          </a:p>
          <a:p>
            <a:pPr marL="971550" lvl="1" indent="-514350" fontAlgn="base">
              <a:spcBef>
                <a:spcPct val="20000"/>
              </a:spcBef>
              <a:spcAft>
                <a:spcPct val="0"/>
              </a:spcAft>
              <a:buFont typeface="+mj-lt"/>
              <a:buAutoNum type="arabicPeriod"/>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971550" lvl="1" indent="-514350" fontAlgn="base">
              <a:spcBef>
                <a:spcPct val="20000"/>
              </a:spcBef>
              <a:spcAft>
                <a:spcPct val="0"/>
              </a:spcAft>
              <a:buFont typeface="+mj-lt"/>
              <a:buAutoNum type="arabicPeriod"/>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Respond to the question</a:t>
            </a:r>
          </a:p>
          <a:p>
            <a:pPr marL="971550" lvl="1" indent="-514350" fontAlgn="base">
              <a:spcBef>
                <a:spcPct val="20000"/>
              </a:spcBef>
              <a:spcAft>
                <a:spcPct val="0"/>
              </a:spcAft>
              <a:buFont typeface="+mj-lt"/>
              <a:buAutoNum type="arabicPeriod"/>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971550" lvl="1" indent="-514350" fontAlgn="base">
              <a:spcBef>
                <a:spcPct val="20000"/>
              </a:spcBef>
              <a:spcAft>
                <a:spcPct val="0"/>
              </a:spcAft>
              <a:buFont typeface="+mj-lt"/>
              <a:buAutoNum type="arabicPeriod"/>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Check to be sure the question was answered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6831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Handling Incorrect Answers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72129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 did not hear the question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 did not understand the question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 did not know the answer to the question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ctr"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 NOT EMBARRASS THE STUDENT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952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5 -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Effective communications = good instruction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Active listening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Open-ended 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Responding to 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ctr" defTabSz="914400" rtl="0" eaLnBrk="1" fontAlgn="base" latinLnBrk="0" hangingPunct="1">
              <a:lnSpc>
                <a:spcPct val="100000"/>
              </a:lnSpc>
              <a:spcBef>
                <a:spcPct val="20000"/>
              </a:spcBef>
              <a:spcAft>
                <a:spcPct val="0"/>
              </a:spcAft>
              <a:buClrTx/>
              <a:buSzTx/>
              <a:tabLst/>
              <a:defRPr/>
            </a:pPr>
            <a:r>
              <a:rPr kumimoji="0" lang="en-US" altLang="en-US" sz="32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Build confidence in your competence</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C711069-5B22-3ED1-3F93-0FA346BCE116}"/>
              </a:ext>
            </a:extLst>
          </p:cNvPr>
          <p:cNvSpPr txBox="1"/>
          <p:nvPr/>
        </p:nvSpPr>
        <p:spPr>
          <a:xfrm>
            <a:off x="9500136" y="2252312"/>
            <a:ext cx="2300438" cy="255454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A-ask</a:t>
            </a:r>
          </a:p>
          <a:p>
            <a:r>
              <a:rPr lang="en-US" sz="3200" b="1" dirty="0">
                <a:solidFill>
                  <a:srgbClr val="002060"/>
                </a:solidFill>
                <a:latin typeface="Arial" panose="020B0604020202020204" pitchFamily="34" charset="0"/>
                <a:cs typeface="Arial" panose="020B0604020202020204" pitchFamily="34" charset="0"/>
              </a:rPr>
              <a:t>P-pause</a:t>
            </a:r>
          </a:p>
          <a:p>
            <a:r>
              <a:rPr lang="en-US" sz="3200" b="1" dirty="0">
                <a:solidFill>
                  <a:srgbClr val="002060"/>
                </a:solidFill>
                <a:latin typeface="Arial" panose="020B0604020202020204" pitchFamily="34" charset="0"/>
                <a:cs typeface="Arial" panose="020B0604020202020204" pitchFamily="34" charset="0"/>
              </a:rPr>
              <a:t>P-pick</a:t>
            </a:r>
          </a:p>
          <a:p>
            <a:r>
              <a:rPr lang="en-US" sz="3200" b="1" dirty="0">
                <a:solidFill>
                  <a:srgbClr val="002060"/>
                </a:solidFill>
                <a:latin typeface="Arial" panose="020B0604020202020204" pitchFamily="34" charset="0"/>
                <a:cs typeface="Arial" panose="020B0604020202020204" pitchFamily="34" charset="0"/>
              </a:rPr>
              <a:t>L-listen</a:t>
            </a:r>
          </a:p>
          <a:p>
            <a:r>
              <a:rPr lang="en-US" sz="3200" b="1" dirty="0">
                <a:solidFill>
                  <a:srgbClr val="002060"/>
                </a:solidFill>
                <a:latin typeface="Arial" panose="020B0604020202020204" pitchFamily="34" charset="0"/>
                <a:cs typeface="Arial" panose="020B0604020202020204" pitchFamily="34" charset="0"/>
              </a:rPr>
              <a:t>E-Evaluate</a:t>
            </a:r>
          </a:p>
        </p:txBody>
      </p:sp>
    </p:spTree>
    <p:extLst>
      <p:ext uri="{BB962C8B-B14F-4D97-AF65-F5344CB8AC3E}">
        <p14:creationId xmlns:p14="http://schemas.microsoft.com/office/powerpoint/2010/main" val="4167644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6 – Difficult Situations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90315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Improving Instructional Effectiveness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Time Management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Assessing Learners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Learning Groups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Dealing with Difficult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0522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Assessing Learners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 a positive classroom environment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Evaluate learner success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Listen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Ask 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Observe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Monitor groups for involvement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1488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Time Management</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90315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Manage time – use lesson plan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Start on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Schedule breaks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Adapt lesson times to needs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Build “fudge” time into lesson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7362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Learning Groups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90315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Monitor group development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Debrief to reinforce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group activities to encourage interactions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Circulate around room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 ground rules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8157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Dealing with Difficult Learners - Overview</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21373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Prevention</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is the “best practice”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State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expectations</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for student conduct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Intervention</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as soon as possible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Match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severity</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of intercession with severity of misbehavior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5483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Dealing with Difficult Learners - Talkers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Crowd their “space”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Ask them questions / ask if they have questions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Try to separate talkers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breaks to address disruptive talking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65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Expectations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91826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Actively participate in class discussions and group exercises.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Accurately complete lesson plans for review.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Prepare and conduct an initial 15 to 30 minute training event on a subject of your choice.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 the Performance Qualification Standard (PQS) tasks with a certified Instructor mentor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Conduct a 1 to 2 hour Public Education or Member Training event. </a:t>
            </a:r>
          </a:p>
        </p:txBody>
      </p:sp>
    </p:spTree>
    <p:extLst>
      <p:ext uri="{BB962C8B-B14F-4D97-AF65-F5344CB8AC3E}">
        <p14:creationId xmlns:p14="http://schemas.microsoft.com/office/powerpoint/2010/main" val="2692808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190062"/>
          </a:xfrm>
        </p:spPr>
        <p:txBody>
          <a:bodyPr>
            <a:normAutofit fontScale="90000"/>
          </a:bodyPr>
          <a:lstStyle/>
          <a:p>
            <a:r>
              <a:rPr lang="en-US" dirty="0">
                <a:solidFill>
                  <a:srgbClr val="002060"/>
                </a:solidFill>
              </a:rPr>
              <a:t>Dealing with Difficult Learners –</a:t>
            </a:r>
            <a:br>
              <a:rPr lang="en-US" dirty="0">
                <a:solidFill>
                  <a:srgbClr val="002060"/>
                </a:solidFill>
              </a:rPr>
            </a:br>
            <a:r>
              <a:rPr lang="en-US" dirty="0">
                <a:solidFill>
                  <a:srgbClr val="002060"/>
                </a:solidFill>
              </a:rPr>
              <a:t> Too Many Questions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24396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Explain that the class needs to move on to limit questions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anchorage/parking lot to address questions later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1088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113914"/>
          </a:xfrm>
        </p:spPr>
        <p:txBody>
          <a:bodyPr>
            <a:normAutofit fontScale="90000"/>
          </a:bodyPr>
          <a:lstStyle/>
          <a:p>
            <a:r>
              <a:rPr lang="en-US" dirty="0">
                <a:solidFill>
                  <a:srgbClr val="002060"/>
                </a:solidFill>
              </a:rPr>
              <a:t>Dealing with Difficult Learners - Challengers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State Expectations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Respond with clarification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breaks to address disruptive challenging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Last resort – ask them to leave</a:t>
            </a:r>
          </a:p>
        </p:txBody>
      </p:sp>
    </p:spTree>
    <p:extLst>
      <p:ext uri="{BB962C8B-B14F-4D97-AF65-F5344CB8AC3E}">
        <p14:creationId xmlns:p14="http://schemas.microsoft.com/office/powerpoint/2010/main" val="594214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190062"/>
          </a:xfrm>
        </p:spPr>
        <p:txBody>
          <a:bodyPr>
            <a:normAutofit fontScale="90000"/>
          </a:bodyPr>
          <a:lstStyle/>
          <a:p>
            <a:r>
              <a:rPr lang="en-US" dirty="0">
                <a:solidFill>
                  <a:srgbClr val="002060"/>
                </a:solidFill>
              </a:rPr>
              <a:t>Dealing with Difficult Learners – </a:t>
            </a:r>
            <a:br>
              <a:rPr lang="en-US" dirty="0">
                <a:solidFill>
                  <a:srgbClr val="002060"/>
                </a:solidFill>
              </a:rPr>
            </a:br>
            <a:r>
              <a:rPr lang="en-US" dirty="0">
                <a:solidFill>
                  <a:srgbClr val="002060"/>
                </a:solidFill>
              </a:rPr>
              <a:t>“Know-it-Alls”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advantage of their expertise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Let them explain the concept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they’re accurate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Balance out class participation to all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567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376210" cy="1085038"/>
          </a:xfrm>
        </p:spPr>
        <p:txBody>
          <a:bodyPr>
            <a:normAutofit fontScale="90000"/>
          </a:bodyPr>
          <a:lstStyle/>
          <a:p>
            <a:r>
              <a:rPr lang="en-US" dirty="0">
                <a:solidFill>
                  <a:srgbClr val="002060"/>
                </a:solidFill>
              </a:rPr>
              <a:t>Dealing with Difficult Learners – Uninvolved / Indifferent</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an open classroom – everyone should be acknowledged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Look for non-traditional involvement, i.e., passive listener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1615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376210" cy="1085038"/>
          </a:xfrm>
        </p:spPr>
        <p:txBody>
          <a:bodyPr>
            <a:normAutofit/>
          </a:bodyPr>
          <a:lstStyle/>
          <a:p>
            <a:r>
              <a:rPr lang="en-US" dirty="0">
                <a:solidFill>
                  <a:srgbClr val="002060"/>
                </a:solidFill>
              </a:rPr>
              <a:t>Dealing with Difficult Learners – Joker</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35756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Can be funny, but can monopolize class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Need to respect boundaries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75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376210" cy="1085038"/>
          </a:xfrm>
        </p:spPr>
        <p:txBody>
          <a:bodyPr>
            <a:normAutofit/>
          </a:bodyPr>
          <a:lstStyle/>
          <a:p>
            <a:r>
              <a:rPr lang="en-US" dirty="0">
                <a:solidFill>
                  <a:srgbClr val="002060"/>
                </a:solidFill>
              </a:rPr>
              <a:t>Dealing with Difficult Learners – Cynic</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94849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Negative vibes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Acknowledge their issues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1688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376210" cy="1085038"/>
          </a:xfrm>
        </p:spPr>
        <p:txBody>
          <a:bodyPr>
            <a:normAutofit fontScale="90000"/>
          </a:bodyPr>
          <a:lstStyle/>
          <a:p>
            <a:r>
              <a:rPr lang="en-US" dirty="0">
                <a:solidFill>
                  <a:srgbClr val="002060"/>
                </a:solidFill>
              </a:rPr>
              <a:t>Dealing with Difficult Learners – Whisperer</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Engages in side conversations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silence to gain their attention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en-US" sz="32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Separate the participants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1619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6 -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Improve Instructional Effectiveness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Strategies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Time Management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Learner Assessments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Learning Groups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Dealing with Difficult Learners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8996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Unit 7 - Accommodating ALL Students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42582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Pre-Planning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Removing Barriers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Other Challenges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Test Taking Accommodations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0047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190062"/>
          </a:xfrm>
        </p:spPr>
        <p:txBody>
          <a:bodyPr>
            <a:normAutofit fontScale="90000"/>
          </a:bodyPr>
          <a:lstStyle/>
          <a:p>
            <a:r>
              <a:rPr lang="en-US" dirty="0">
                <a:solidFill>
                  <a:srgbClr val="002060"/>
                </a:solidFill>
              </a:rPr>
              <a:t>Pre-Planning</a:t>
            </a:r>
            <a:br>
              <a:rPr lang="en-US" dirty="0">
                <a:solidFill>
                  <a:srgbClr val="002060"/>
                </a:solidFill>
              </a:rPr>
            </a:br>
            <a:r>
              <a:rPr lang="en-US" dirty="0">
                <a:solidFill>
                  <a:srgbClr val="002060"/>
                </a:solidFill>
              </a:rPr>
              <a:t>Anticipate Challenges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01675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Anticipate physical challenges: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Physical access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Hearing issues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Visual problems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9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1 - Introduction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509915" y="2219325"/>
            <a:ext cx="10376210" cy="3539430"/>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Influences many people</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Affects: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Attitude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Perseverance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Confidence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Self-efficacy</a:t>
            </a:r>
          </a:p>
        </p:txBody>
      </p:sp>
      <p:sp>
        <p:nvSpPr>
          <p:cNvPr id="3" name="TextBox 2">
            <a:extLst>
              <a:ext uri="{FF2B5EF4-FFF2-40B4-BE49-F238E27FC236}">
                <a16:creationId xmlns:a16="http://schemas.microsoft.com/office/drawing/2014/main" id="{66B3E557-C621-EB52-F675-C03BF30298D4}"/>
              </a:ext>
            </a:extLst>
          </p:cNvPr>
          <p:cNvSpPr txBox="1"/>
          <p:nvPr/>
        </p:nvSpPr>
        <p:spPr>
          <a:xfrm>
            <a:off x="1702420" y="1203158"/>
            <a:ext cx="1033718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rPr>
              <a:t>An Auxiliary Instructor:</a:t>
            </a:r>
          </a:p>
        </p:txBody>
      </p:sp>
    </p:spTree>
    <p:extLst>
      <p:ext uri="{BB962C8B-B14F-4D97-AF65-F5344CB8AC3E}">
        <p14:creationId xmlns:p14="http://schemas.microsoft.com/office/powerpoint/2010/main" val="524762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Removing Visual Barriers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Visual Limitations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large print / fonts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Offer an aide (reader)</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Dim lights near the screen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Avoid common problematic color combinations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5925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Removing Auditory Barriers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Auditory Issues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American Standard Sign Language Signer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Accommodate “lip readers” by facing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7228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Other Challenges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Short attention span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Memory problems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Reading disorders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Auditory processing disorder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Test anxiety</a:t>
            </a:r>
          </a:p>
        </p:txBody>
      </p:sp>
    </p:spTree>
    <p:extLst>
      <p:ext uri="{BB962C8B-B14F-4D97-AF65-F5344CB8AC3E}">
        <p14:creationId xmlns:p14="http://schemas.microsoft.com/office/powerpoint/2010/main" val="257682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Test Taking Accommodations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Large font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 questions aloud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 more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 special table or wheelchair seating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a computer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in doubt – check with Legal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1148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7 -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42582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Pre-Planning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Removing Barriers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Other Challenges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Test Taking Accommodations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355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085038"/>
          </a:xfrm>
        </p:spPr>
        <p:txBody>
          <a:bodyPr>
            <a:normAutofit fontScale="90000"/>
          </a:bodyPr>
          <a:lstStyle/>
          <a:p>
            <a:r>
              <a:rPr lang="en-US" dirty="0">
                <a:solidFill>
                  <a:srgbClr val="002060"/>
                </a:solidFill>
              </a:rPr>
              <a:t>Unit 8 - Electronic Technologies</a:t>
            </a:r>
            <a:br>
              <a:rPr lang="en-US" dirty="0">
                <a:solidFill>
                  <a:srgbClr val="002060"/>
                </a:solidFill>
              </a:rPr>
            </a:br>
            <a:r>
              <a:rPr lang="en-US" dirty="0">
                <a:solidFill>
                  <a:srgbClr val="002060"/>
                </a:solidFill>
              </a:rPr>
              <a:t>The Virtual Classroom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44094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E-Learning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Diverse Delivery Methods</a:t>
            </a:r>
          </a:p>
          <a:p>
            <a:pPr marL="800100" lvl="1" indent="-342900" fontAlgn="base">
              <a:spcBef>
                <a:spcPct val="20000"/>
              </a:spcBef>
              <a:spcAft>
                <a:spcPct val="0"/>
              </a:spcAft>
              <a:buFontTx/>
              <a:buChar char="•"/>
              <a:defRPr/>
            </a:pP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Accessibility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7382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The Virtual Classroom</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649408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Interactive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Content Delivery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Collaborative Tools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Flexibility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Recording Capability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1474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8 -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35756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teaching strategies for instructors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learning strategies for students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498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Unit 9 - Adult Learners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337057"/>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Theory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Experience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Past Knowledge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Relevance</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2772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Adult Learners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337057"/>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Difficulties in Adult Learners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Focusing</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Purpose</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Fear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032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Auxiliary Instructor Traits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91826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Content and Auxiliary expertise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Experience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professional appearance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Organizational skills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Professionalism</a:t>
            </a:r>
          </a:p>
        </p:txBody>
      </p:sp>
    </p:spTree>
    <p:extLst>
      <p:ext uri="{BB962C8B-B14F-4D97-AF65-F5344CB8AC3E}">
        <p14:creationId xmlns:p14="http://schemas.microsoft.com/office/powerpoint/2010/main" val="2846259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Adult Learners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337057"/>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Principles for Teaching Adults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their backgrounds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Relevance to their lives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Planning involvement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0414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Adult Learners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337057"/>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Strategies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Share the agenda</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Outline activities and expectations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Ensure student ease in learning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51042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Adult Learners - Conclusion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337057"/>
            <a:ext cx="10376210" cy="353943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Respect their backgrounds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Preparation – key to success</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Goal directed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8463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Presentation Tips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393338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Planning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en-US" sz="32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Presenting</a:t>
            </a:r>
          </a:p>
        </p:txBody>
      </p:sp>
    </p:spTree>
    <p:extLst>
      <p:ext uri="{BB962C8B-B14F-4D97-AF65-F5344CB8AC3E}">
        <p14:creationId xmlns:p14="http://schemas.microsoft.com/office/powerpoint/2010/main" val="24026160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Instructional Best Practices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11524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Importance of a lesson plan</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On time, on track, on target</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of stories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en-US" sz="32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Continual improvement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en-US" sz="3200" b="1" dirty="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Respect the students</a:t>
            </a:r>
          </a:p>
        </p:txBody>
      </p:sp>
    </p:spTree>
    <p:extLst>
      <p:ext uri="{BB962C8B-B14F-4D97-AF65-F5344CB8AC3E}">
        <p14:creationId xmlns:p14="http://schemas.microsoft.com/office/powerpoint/2010/main" val="1084736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The Certification Process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688803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Pass the Instructor Examination on NTC</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Prepare a Lesson Plan for 15-30 minute presentation and present it for feedback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Complete the PQS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Prepare a Lesson Plan for a one to two hour presentation and present it for feedback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Complete Introduction to Risk Management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 annual instructor workshop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Proudly wear the instructor ribbon</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66686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Instructor Awards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285001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Public Education Service Award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Golden Key and Lighthouse Awards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COMO Daniel Maxim Award for Excellence in Education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73B2BB2-7875-12D8-5F98-31916F1BE600}"/>
              </a:ext>
            </a:extLst>
          </p:cNvPr>
          <p:cNvPicPr>
            <a:picLocks noChangeAspect="1"/>
          </p:cNvPicPr>
          <p:nvPr/>
        </p:nvPicPr>
        <p:blipFill>
          <a:blip r:embed="rId3"/>
          <a:stretch>
            <a:fillRect/>
          </a:stretch>
        </p:blipFill>
        <p:spPr>
          <a:xfrm>
            <a:off x="5831501" y="3205499"/>
            <a:ext cx="2877561" cy="774259"/>
          </a:xfrm>
          <a:prstGeom prst="rect">
            <a:avLst/>
          </a:prstGeom>
        </p:spPr>
      </p:pic>
      <p:pic>
        <p:nvPicPr>
          <p:cNvPr id="5" name="Picture 4">
            <a:extLst>
              <a:ext uri="{FF2B5EF4-FFF2-40B4-BE49-F238E27FC236}">
                <a16:creationId xmlns:a16="http://schemas.microsoft.com/office/drawing/2014/main" id="{4598C72B-5634-9A82-9C86-B563C74E4FCE}"/>
              </a:ext>
            </a:extLst>
          </p:cNvPr>
          <p:cNvPicPr>
            <a:picLocks noChangeAspect="1"/>
          </p:cNvPicPr>
          <p:nvPr/>
        </p:nvPicPr>
        <p:blipFill>
          <a:blip r:embed="rId4"/>
          <a:stretch>
            <a:fillRect/>
          </a:stretch>
        </p:blipFill>
        <p:spPr>
          <a:xfrm>
            <a:off x="1488767" y="4364129"/>
            <a:ext cx="2322777" cy="1786283"/>
          </a:xfrm>
          <a:prstGeom prst="rect">
            <a:avLst/>
          </a:prstGeom>
        </p:spPr>
      </p:pic>
      <p:pic>
        <p:nvPicPr>
          <p:cNvPr id="7" name="Picture 6">
            <a:extLst>
              <a:ext uri="{FF2B5EF4-FFF2-40B4-BE49-F238E27FC236}">
                <a16:creationId xmlns:a16="http://schemas.microsoft.com/office/drawing/2014/main" id="{07100002-138C-975E-0792-B6F2A5866E22}"/>
              </a:ext>
            </a:extLst>
          </p:cNvPr>
          <p:cNvPicPr>
            <a:picLocks noChangeAspect="1"/>
          </p:cNvPicPr>
          <p:nvPr/>
        </p:nvPicPr>
        <p:blipFill>
          <a:blip r:embed="rId5"/>
          <a:stretch>
            <a:fillRect/>
          </a:stretch>
        </p:blipFill>
        <p:spPr>
          <a:xfrm>
            <a:off x="4001440" y="4358033"/>
            <a:ext cx="2341067" cy="1792379"/>
          </a:xfrm>
          <a:prstGeom prst="rect">
            <a:avLst/>
          </a:prstGeom>
        </p:spPr>
      </p:pic>
      <p:pic>
        <p:nvPicPr>
          <p:cNvPr id="9" name="Picture 8">
            <a:extLst>
              <a:ext uri="{FF2B5EF4-FFF2-40B4-BE49-F238E27FC236}">
                <a16:creationId xmlns:a16="http://schemas.microsoft.com/office/drawing/2014/main" id="{9C3AC271-1E04-E34B-C895-A3294A7DE4B2}"/>
              </a:ext>
            </a:extLst>
          </p:cNvPr>
          <p:cNvPicPr>
            <a:picLocks noChangeAspect="1"/>
          </p:cNvPicPr>
          <p:nvPr/>
        </p:nvPicPr>
        <p:blipFill>
          <a:blip r:embed="rId6"/>
          <a:stretch>
            <a:fillRect/>
          </a:stretch>
        </p:blipFill>
        <p:spPr>
          <a:xfrm>
            <a:off x="8161397" y="4358033"/>
            <a:ext cx="2692775" cy="1792379"/>
          </a:xfrm>
          <a:prstGeom prst="rect">
            <a:avLst/>
          </a:prstGeom>
        </p:spPr>
      </p:pic>
    </p:spTree>
    <p:extLst>
      <p:ext uri="{BB962C8B-B14F-4D97-AF65-F5344CB8AC3E}">
        <p14:creationId xmlns:p14="http://schemas.microsoft.com/office/powerpoint/2010/main" val="23301879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Questions / Feedback</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53122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Suggestions: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Annually record one of your classes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Respect all of your students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 use a lesson plan</a:t>
            </a:r>
          </a:p>
          <a:p>
            <a:pPr lvl="2" fontAlgn="base">
              <a:spcBef>
                <a:spcPct val="20000"/>
              </a:spcBef>
              <a:spcAft>
                <a:spcPct val="0"/>
              </a:spcAft>
              <a:defRPr/>
            </a:pPr>
            <a:r>
              <a:rPr lang="en-US" altLang="en-US" sz="3200" b="1" dirty="0">
                <a:solidFill>
                  <a:srgbClr val="002060"/>
                </a:solidFill>
                <a:latin typeface="Arial" panose="020B0604020202020204" pitchFamily="34" charset="0"/>
                <a:cs typeface="Arial" panose="020B0604020202020204" pitchFamily="34" charset="0"/>
              </a:rPr>
              <a:t>On-time	On-track	On-target</a:t>
            </a:r>
          </a:p>
          <a:p>
            <a:pPr marL="914400" lvl="1" indent="-457200" fontAlgn="base">
              <a:spcBef>
                <a:spcPct val="20000"/>
              </a:spcBef>
              <a:spcAft>
                <a:spcPct val="0"/>
              </a:spcAft>
              <a:buFont typeface="Arial" panose="020B0604020202020204" pitchFamily="34" charset="0"/>
              <a:buChar char="•"/>
              <a:defRPr/>
            </a:pPr>
            <a:r>
              <a:rPr lang="en-US" altLang="en-US" sz="3200" b="1" dirty="0">
                <a:solidFill>
                  <a:srgbClr val="002060"/>
                </a:solidFill>
                <a:latin typeface="Arial" panose="020B0604020202020204" pitchFamily="34" charset="0"/>
                <a:cs typeface="Arial" panose="020B0604020202020204" pitchFamily="34" charset="0"/>
              </a:rPr>
              <a:t>Strive for continual improvement</a:t>
            </a:r>
          </a:p>
          <a:p>
            <a:pPr marL="914400" lvl="1" indent="-457200" fontAlgn="base">
              <a:spcBef>
                <a:spcPct val="20000"/>
              </a:spcBef>
              <a:spcAft>
                <a:spcPct val="0"/>
              </a:spcAft>
              <a:buFont typeface="Arial" panose="020B0604020202020204" pitchFamily="34" charset="0"/>
              <a:buChar char="•"/>
              <a:defRPr/>
            </a:pPr>
            <a:r>
              <a:rPr lang="en-US" altLang="en-US" sz="3200" b="1" dirty="0">
                <a:solidFill>
                  <a:srgbClr val="002060"/>
                </a:solidFill>
                <a:latin typeface="Arial" panose="020B0604020202020204" pitchFamily="34" charset="0"/>
                <a:cs typeface="Arial" panose="020B0604020202020204" pitchFamily="34" charset="0"/>
              </a:rPr>
              <a:t>Practice, practice, practice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pe.feedback@cgauxnet.us</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lvl="1" fontAlgn="base">
              <a:spcBef>
                <a:spcPct val="20000"/>
              </a:spcBef>
              <a:spcAft>
                <a:spcPct val="0"/>
              </a:spcAft>
              <a:defRPr/>
            </a:pPr>
            <a:endParaRPr lang="en-US" alt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549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600199" y="436563"/>
            <a:ext cx="10039815" cy="1287462"/>
          </a:xfrm>
        </p:spPr>
        <p:txBody>
          <a:bodyPr>
            <a:normAutofit fontScale="90000"/>
          </a:bodyPr>
          <a:lstStyle/>
          <a:p>
            <a:r>
              <a:rPr lang="en-US" dirty="0">
                <a:solidFill>
                  <a:srgbClr val="002060"/>
                </a:solidFill>
              </a:rPr>
              <a:t>USCG Auxiliary</a:t>
            </a:r>
            <a:br>
              <a:rPr lang="en-US" dirty="0">
                <a:solidFill>
                  <a:srgbClr val="002060"/>
                </a:solidFill>
              </a:rPr>
            </a:br>
            <a:r>
              <a:rPr lang="en-US" dirty="0">
                <a:solidFill>
                  <a:srgbClr val="002060"/>
                </a:solidFill>
              </a:rPr>
              <a:t>Instructor </a:t>
            </a:r>
            <a:r>
              <a:rPr lang="en-US" sz="4900" dirty="0">
                <a:solidFill>
                  <a:srgbClr val="002060"/>
                </a:solidFill>
              </a:rPr>
              <a:t>Development</a:t>
            </a:r>
            <a:endParaRPr lang="en-US" dirty="0">
              <a:solidFill>
                <a:srgbClr val="002060"/>
              </a:solidFill>
            </a:endParaRPr>
          </a:p>
        </p:txBody>
      </p:sp>
      <p:sp>
        <p:nvSpPr>
          <p:cNvPr id="3" name="Subtitle 2">
            <a:extLst>
              <a:ext uri="{FF2B5EF4-FFF2-40B4-BE49-F238E27FC236}">
                <a16:creationId xmlns:a16="http://schemas.microsoft.com/office/drawing/2014/main" id="{1BEEAC58-775D-9345-1B66-1D3F4E2D9933}"/>
              </a:ext>
            </a:extLst>
          </p:cNvPr>
          <p:cNvSpPr>
            <a:spLocks noGrp="1"/>
          </p:cNvSpPr>
          <p:nvPr>
            <p:ph type="subTitle" idx="1"/>
          </p:nvPr>
        </p:nvSpPr>
        <p:spPr>
          <a:xfrm>
            <a:off x="1399172" y="1724025"/>
            <a:ext cx="10039814" cy="718386"/>
          </a:xfrm>
        </p:spPr>
        <p:txBody>
          <a:bodyPr>
            <a:normAutofit/>
          </a:bodyPr>
          <a:lstStyle/>
          <a:p>
            <a:r>
              <a:rPr lang="en-US" sz="4400" b="1" dirty="0">
                <a:solidFill>
                  <a:srgbClr val="002060"/>
                </a:solidFill>
              </a:rPr>
              <a:t>2025</a:t>
            </a:r>
          </a:p>
        </p:txBody>
      </p:sp>
      <p:pic>
        <p:nvPicPr>
          <p:cNvPr id="4" name="Picture 3">
            <a:extLst>
              <a:ext uri="{FF2B5EF4-FFF2-40B4-BE49-F238E27FC236}">
                <a16:creationId xmlns:a16="http://schemas.microsoft.com/office/drawing/2014/main" id="{E81B0EC3-DD4A-9F21-0219-89C0EDF30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2" y="2925270"/>
            <a:ext cx="3385743" cy="3385743"/>
          </a:xfrm>
          <a:prstGeom prst="rect">
            <a:avLst/>
          </a:prstGeom>
        </p:spPr>
      </p:pic>
      <p:sp>
        <p:nvSpPr>
          <p:cNvPr id="5" name="TextBox 4">
            <a:extLst>
              <a:ext uri="{FF2B5EF4-FFF2-40B4-BE49-F238E27FC236}">
                <a16:creationId xmlns:a16="http://schemas.microsoft.com/office/drawing/2014/main" id="{CDD64BC3-E547-08EC-3239-5A2C58887187}"/>
              </a:ext>
            </a:extLst>
          </p:cNvPr>
          <p:cNvSpPr txBox="1"/>
          <p:nvPr/>
        </p:nvSpPr>
        <p:spPr>
          <a:xfrm>
            <a:off x="7007192" y="3917482"/>
            <a:ext cx="4273616" cy="769441"/>
          </a:xfrm>
          <a:prstGeom prst="rect">
            <a:avLst/>
          </a:prstGeom>
          <a:noFill/>
        </p:spPr>
        <p:txBody>
          <a:bodyPr wrap="square" rtlCol="0">
            <a:spAutoFit/>
          </a:bodyPr>
          <a:lstStyle/>
          <a:p>
            <a:r>
              <a:rPr lang="en-US" sz="4400" b="1" dirty="0">
                <a:solidFill>
                  <a:srgbClr val="002060"/>
                </a:solidFill>
                <a:latin typeface="Arial" panose="020B0604020202020204" pitchFamily="34" charset="0"/>
                <a:ea typeface="+mj-ea"/>
                <a:cs typeface="Arial" panose="020B0604020202020204" pitchFamily="34" charset="0"/>
              </a:rPr>
              <a:t>Questions?</a:t>
            </a:r>
          </a:p>
        </p:txBody>
      </p:sp>
    </p:spTree>
    <p:extLst>
      <p:ext uri="{BB962C8B-B14F-4D97-AF65-F5344CB8AC3E}">
        <p14:creationId xmlns:p14="http://schemas.microsoft.com/office/powerpoint/2010/main" val="99038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Goals</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51310" y="1308182"/>
            <a:ext cx="10376210" cy="452431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Introduction to Instructor Competencies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Lesson planning training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Updated skill training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Offer procedures and tools to use when conducting a training event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Opportunities to practice using classroom tools and techniques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575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E-Directorate Standard PPT Format.pptx" id="{85DA9720-96A1-4B13-85D6-F447BD1D171C}" vid="{90BDD5C5-935F-4369-9C14-70FBFE846D1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E-Directorate Standard PPT Format.pptx" id="{85DA9720-96A1-4B13-85D6-F447BD1D171C}" vid="{931B3745-3025-4E63-A58F-CB829C8FD3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2024 E-Directorate Standard PPT Format Template</Template>
  <TotalTime>1758</TotalTime>
  <Words>17789</Words>
  <Application>Microsoft Office PowerPoint</Application>
  <PresentationFormat>Widescreen</PresentationFormat>
  <Paragraphs>2173</Paragraphs>
  <Slides>88</Slides>
  <Notes>88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88</vt:i4>
      </vt:variant>
    </vt:vector>
  </HeadingPairs>
  <TitlesOfParts>
    <vt:vector size="94" baseType="lpstr">
      <vt:lpstr>Aptos</vt:lpstr>
      <vt:lpstr>Arial</vt:lpstr>
      <vt:lpstr>Calibri</vt:lpstr>
      <vt:lpstr>Calibri Light</vt:lpstr>
      <vt:lpstr>Office Theme</vt:lpstr>
      <vt:lpstr>1_Office Theme</vt:lpstr>
      <vt:lpstr>USCG Auxiliary Instructor Development</vt:lpstr>
      <vt:lpstr>Opening Remarks</vt:lpstr>
      <vt:lpstr>General Information</vt:lpstr>
      <vt:lpstr>Schedule</vt:lpstr>
      <vt:lpstr>Student To-Do List</vt:lpstr>
      <vt:lpstr>Expectations</vt:lpstr>
      <vt:lpstr>Unit 1 - Introduction</vt:lpstr>
      <vt:lpstr>Auxiliary Instructor Traits</vt:lpstr>
      <vt:lpstr> Goals</vt:lpstr>
      <vt:lpstr>Unit 2 - Instructor Competencies</vt:lpstr>
      <vt:lpstr>14 Instructor Competencies</vt:lpstr>
      <vt:lpstr>14 Instructor Competencies</vt:lpstr>
      <vt:lpstr>14 Instructor Competencies</vt:lpstr>
      <vt:lpstr>14 Instructor Competencies</vt:lpstr>
      <vt:lpstr>Instructor Requirements</vt:lpstr>
      <vt:lpstr>Influencing Learning</vt:lpstr>
      <vt:lpstr>Influencing Learning</vt:lpstr>
      <vt:lpstr>Types of Learning</vt:lpstr>
      <vt:lpstr>Positive Learning Environment</vt:lpstr>
      <vt:lpstr>Unit 2 - Conclusions</vt:lpstr>
      <vt:lpstr>Unit 3 - Lesson Plan</vt:lpstr>
      <vt:lpstr>The Course Must Have Value</vt:lpstr>
      <vt:lpstr>Lesson Plan</vt:lpstr>
      <vt:lpstr>Lesson Plan - Event 1</vt:lpstr>
      <vt:lpstr>Lesson Plan - Event 2</vt:lpstr>
      <vt:lpstr>Lesson Plan - Event 3</vt:lpstr>
      <vt:lpstr>Lesson Plan - Event 4</vt:lpstr>
      <vt:lpstr>Lesson Plan - Event 5</vt:lpstr>
      <vt:lpstr>Lesson Plan - Event 6</vt:lpstr>
      <vt:lpstr>Lesson Plan - Event 7</vt:lpstr>
      <vt:lpstr>Lesson Plan - Event 8</vt:lpstr>
      <vt:lpstr>Lesson Plan - Event 9</vt:lpstr>
      <vt:lpstr>Lesson Plan - Conclusion</vt:lpstr>
      <vt:lpstr>Unit 4 - Using Media Effectively</vt:lpstr>
      <vt:lpstr>Using Media Effectively</vt:lpstr>
      <vt:lpstr>Aids, Equipment, and Material</vt:lpstr>
      <vt:lpstr>Teaching Equipment</vt:lpstr>
      <vt:lpstr>Unit 4 - Conclusion</vt:lpstr>
      <vt:lpstr>Unit 5 - Effective Communications</vt:lpstr>
      <vt:lpstr>Verbal and Non-Verbal Features</vt:lpstr>
      <vt:lpstr>Verbal and Non-Verbal Factors</vt:lpstr>
      <vt:lpstr>Verbal Techniques</vt:lpstr>
      <vt:lpstr>Active Listening Techniques</vt:lpstr>
      <vt:lpstr>Non-Verbal Techniques</vt:lpstr>
      <vt:lpstr>Barriers to Communications</vt:lpstr>
      <vt:lpstr>Communications</vt:lpstr>
      <vt:lpstr>Communication Helpers</vt:lpstr>
      <vt:lpstr>Types of Questions</vt:lpstr>
      <vt:lpstr>Effective Open-Ended Questions</vt:lpstr>
      <vt:lpstr>Effective Open-Ended Questions</vt:lpstr>
      <vt:lpstr>Responding to Questions</vt:lpstr>
      <vt:lpstr>Handling Incorrect Answers</vt:lpstr>
      <vt:lpstr>Unit 5 - Conclusion</vt:lpstr>
      <vt:lpstr>Unit 6 – Difficult Situations</vt:lpstr>
      <vt:lpstr>Assessing Learners</vt:lpstr>
      <vt:lpstr>Time Management</vt:lpstr>
      <vt:lpstr>Learning Groups</vt:lpstr>
      <vt:lpstr>Dealing with Difficult Learners - Overview</vt:lpstr>
      <vt:lpstr>Dealing with Difficult Learners - Talkers</vt:lpstr>
      <vt:lpstr>Dealing with Difficult Learners –  Too Many Questions</vt:lpstr>
      <vt:lpstr>Dealing with Difficult Learners - Challengers</vt:lpstr>
      <vt:lpstr>Dealing with Difficult Learners –  “Know-it-Alls”</vt:lpstr>
      <vt:lpstr>Dealing with Difficult Learners – Uninvolved / Indifferent</vt:lpstr>
      <vt:lpstr>Dealing with Difficult Learners – Joker</vt:lpstr>
      <vt:lpstr>Dealing with Difficult Learners – Cynic</vt:lpstr>
      <vt:lpstr>Dealing with Difficult Learners – Whisperer</vt:lpstr>
      <vt:lpstr>Unit 6 - Conclusion</vt:lpstr>
      <vt:lpstr>Unit 7 - Accommodating ALL Students</vt:lpstr>
      <vt:lpstr>Pre-Planning Anticipate Challenges</vt:lpstr>
      <vt:lpstr>Removing Visual Barriers</vt:lpstr>
      <vt:lpstr>Removing Auditory Barriers</vt:lpstr>
      <vt:lpstr>Other Challenges</vt:lpstr>
      <vt:lpstr>Test Taking Accommodations</vt:lpstr>
      <vt:lpstr>Unit 7 - Conclusion</vt:lpstr>
      <vt:lpstr>Unit 8 - Electronic Technologies The Virtual Classroom</vt:lpstr>
      <vt:lpstr>The Virtual Classroom</vt:lpstr>
      <vt:lpstr>Unit 8 - Conclusion</vt:lpstr>
      <vt:lpstr>Unit 9 - Adult Learners</vt:lpstr>
      <vt:lpstr>Adult Learners</vt:lpstr>
      <vt:lpstr>Adult Learners</vt:lpstr>
      <vt:lpstr>Adult Learners</vt:lpstr>
      <vt:lpstr>Adult Learners - Conclusion</vt:lpstr>
      <vt:lpstr>Presentation Tips</vt:lpstr>
      <vt:lpstr>Instructional Best Practices</vt:lpstr>
      <vt:lpstr>The Certification Process</vt:lpstr>
      <vt:lpstr>Instructor Awards</vt:lpstr>
      <vt:lpstr>Questions / Feedback</vt:lpstr>
      <vt:lpstr>USCG Auxiliary Instructor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Miller</dc:creator>
  <cp:lastModifiedBy>Karen Miller</cp:lastModifiedBy>
  <cp:revision>89</cp:revision>
  <cp:lastPrinted>2024-08-24T02:17:25Z</cp:lastPrinted>
  <dcterms:created xsi:type="dcterms:W3CDTF">2024-08-10T15:58:30Z</dcterms:created>
  <dcterms:modified xsi:type="dcterms:W3CDTF">2025-01-02T18:08:28Z</dcterms:modified>
</cp:coreProperties>
</file>