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8" r:id="rId2"/>
    <p:sldId id="262" r:id="rId3"/>
    <p:sldId id="268" r:id="rId4"/>
    <p:sldId id="270" r:id="rId5"/>
    <p:sldId id="273" r:id="rId6"/>
    <p:sldId id="446" r:id="rId7"/>
    <p:sldId id="447" r:id="rId8"/>
    <p:sldId id="448" r:id="rId9"/>
    <p:sldId id="449" r:id="rId10"/>
    <p:sldId id="450" r:id="rId11"/>
    <p:sldId id="451" r:id="rId12"/>
    <p:sldId id="452" r:id="rId13"/>
    <p:sldId id="265" r:id="rId14"/>
    <p:sldId id="453" r:id="rId15"/>
    <p:sldId id="402" r:id="rId16"/>
    <p:sldId id="454" r:id="rId17"/>
    <p:sldId id="455" r:id="rId18"/>
    <p:sldId id="456" r:id="rId19"/>
    <p:sldId id="457" r:id="rId20"/>
    <p:sldId id="458" r:id="rId21"/>
    <p:sldId id="459" r:id="rId22"/>
    <p:sldId id="460" r:id="rId23"/>
    <p:sldId id="461" r:id="rId24"/>
    <p:sldId id="403" r:id="rId25"/>
    <p:sldId id="462" r:id="rId26"/>
    <p:sldId id="463" r:id="rId27"/>
    <p:sldId id="464" r:id="rId28"/>
    <p:sldId id="465" r:id="rId29"/>
    <p:sldId id="466" r:id="rId30"/>
    <p:sldId id="469" r:id="rId31"/>
    <p:sldId id="467" r:id="rId32"/>
    <p:sldId id="468" r:id="rId33"/>
    <p:sldId id="298" r:id="rId34"/>
    <p:sldId id="340" r:id="rId35"/>
    <p:sldId id="345" r:id="rId36"/>
    <p:sldId id="346" r:id="rId37"/>
    <p:sldId id="347" r:id="rId38"/>
    <p:sldId id="348" r:id="rId39"/>
    <p:sldId id="396" r:id="rId40"/>
    <p:sldId id="4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D32CE-AFB7-4465-8783-12F620C7747E}"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ECCCE-0CFD-4C9B-9F3F-FD4877291AF2}" type="slidenum">
              <a:rPr lang="en-US" smtClean="0"/>
              <a:t>‹#›</a:t>
            </a:fld>
            <a:endParaRPr lang="en-US"/>
          </a:p>
        </p:txBody>
      </p:sp>
    </p:spTree>
    <p:extLst>
      <p:ext uri="{BB962C8B-B14F-4D97-AF65-F5344CB8AC3E}">
        <p14:creationId xmlns:p14="http://schemas.microsoft.com/office/powerpoint/2010/main" val="145036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215900"/>
            <a:ext cx="5634037" cy="3168650"/>
          </a:xfrm>
        </p:spPr>
      </p:sp>
      <p:sp>
        <p:nvSpPr>
          <p:cNvPr id="3" name="Notes Placeholder 2"/>
          <p:cNvSpPr>
            <a:spLocks noGrp="1"/>
          </p:cNvSpPr>
          <p:nvPr>
            <p:ph type="body" idx="1"/>
          </p:nvPr>
        </p:nvSpPr>
        <p:spPr>
          <a:xfrm>
            <a:off x="362857" y="3558721"/>
            <a:ext cx="6155418" cy="4932135"/>
          </a:xfrm>
        </p:spPr>
        <p:txBody>
          <a:bodyPr/>
          <a:lstStyle/>
          <a:p>
            <a:endParaRPr lang="en-US" dirty="0"/>
          </a:p>
        </p:txBody>
      </p:sp>
      <p:sp>
        <p:nvSpPr>
          <p:cNvPr id="4" name="Slide Number Placeholder 3"/>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19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24770-12A5-E13D-76D8-F682F4108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F5B41-14D2-6BB0-8D09-F748EAED118F}"/>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262F4BE3-DF12-29F8-9558-E2EB2220529C}"/>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10D217D6-F09C-381E-BA85-89B6AD6E2E71}"/>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81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76A6F-1B61-6BF5-2991-5C0D5C87A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992E2-A266-4D83-4201-7F59917084ED}"/>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C5CDD530-98B5-96B0-AD8D-9819A578AB38}"/>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6D3E015A-7D11-08AA-7BA0-75758D90B805}"/>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53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7889-4134-8D37-6F6A-D1ECC59D7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1C178-6CF2-B4CF-D2D8-3884AE41989F}"/>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EEDC065C-6270-BA14-1BDF-A3D41209CEB3}"/>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523BF9E7-2C4C-094F-0C43-76194B06AE69}"/>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89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B086F-57FD-57A4-E060-C8163FDE9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64C6F-AEEE-91D3-E7BE-C3599EECD905}"/>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CCD7E63A-CC05-E65D-C715-1F4C64423E81}"/>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71BA6613-4D64-0881-C2F3-7D4096DB890B}"/>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91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E170F-98F7-783B-AE91-01A6B12FC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000E7-4032-0002-F758-B91126E4E85A}"/>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1A49AE2F-016C-CC50-EF63-74BA6552196D}"/>
              </a:ext>
            </a:extLst>
          </p:cNvPr>
          <p:cNvSpPr>
            <a:spLocks noGrp="1"/>
          </p:cNvSpPr>
          <p:nvPr>
            <p:ph type="body" idx="1"/>
          </p:nvPr>
        </p:nvSpPr>
        <p:spPr>
          <a:xfrm>
            <a:off x="362857" y="3558721"/>
            <a:ext cx="6155418" cy="4932135"/>
          </a:xfrm>
        </p:spPr>
        <p:txBody>
          <a:bodyPr/>
          <a:lstStyle/>
          <a:p>
            <a:r>
              <a:rPr lang="en-US" dirty="0"/>
              <a:t>Discuss courtesy on the water to other boaters and people near the shoreline.  You are legally responsible for damage and injuries caused by the wake of your boat or PWC.</a:t>
            </a:r>
          </a:p>
          <a:p>
            <a:endParaRPr lang="en-US" dirty="0"/>
          </a:p>
        </p:txBody>
      </p:sp>
      <p:sp>
        <p:nvSpPr>
          <p:cNvPr id="4" name="Slide Number Placeholder 3">
            <a:extLst>
              <a:ext uri="{FF2B5EF4-FFF2-40B4-BE49-F238E27FC236}">
                <a16:creationId xmlns:a16="http://schemas.microsoft.com/office/drawing/2014/main" id="{C07FF326-3A2D-B38F-63B6-90C9B0E916EF}"/>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39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7FAE3-C3D4-6AED-AEA6-ABC84F447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83B58-94E6-957D-5E7B-BB31F96AE3E1}"/>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942ED70C-80E8-BDD0-4F81-AF97ED01C636}"/>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F6473352-8284-DBB1-379E-991494FEF84D}"/>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71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F864-A701-AB37-CE86-133C08BD2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0BCBD-CDA7-6B8B-8C35-DC62A4106E6F}"/>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FB57A6D0-08E7-1F62-0A9B-B26914F1B13E}"/>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E56021EB-D5D9-B9D1-38A3-788403D32803}"/>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54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BEB6D-4C5B-45CC-928A-947DCF1D7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44888-0F0A-EB06-7FF7-EE99F88D2E71}"/>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AE21B42E-0C66-8734-9B08-27B88DB8C038}"/>
              </a:ext>
            </a:extLst>
          </p:cNvPr>
          <p:cNvSpPr>
            <a:spLocks noGrp="1"/>
          </p:cNvSpPr>
          <p:nvPr>
            <p:ph type="body" idx="1"/>
          </p:nvPr>
        </p:nvSpPr>
        <p:spPr>
          <a:xfrm>
            <a:off x="348343" y="3555999"/>
            <a:ext cx="6169931" cy="4905829"/>
          </a:xfrm>
        </p:spPr>
        <p:txBody>
          <a:bodyPr/>
          <a:lstStyle/>
          <a:p>
            <a:r>
              <a:rPr lang="en-US" dirty="0"/>
              <a:t>Discuss the dangers of low-head dams both above and below the dam.  Explain how to get out of the wash of the dam if you go under water.</a:t>
            </a:r>
          </a:p>
          <a:p>
            <a:endParaRPr lang="en-US" dirty="0"/>
          </a:p>
        </p:txBody>
      </p:sp>
      <p:sp>
        <p:nvSpPr>
          <p:cNvPr id="4" name="Slide Number Placeholder 3">
            <a:extLst>
              <a:ext uri="{FF2B5EF4-FFF2-40B4-BE49-F238E27FC236}">
                <a16:creationId xmlns:a16="http://schemas.microsoft.com/office/drawing/2014/main" id="{84CE6499-F45C-A0FC-F3DB-B334288CB8EC}"/>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04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1D910-7CB2-077A-2380-39E65AFB2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55FEC-FC49-414B-96E7-758D350CF0FC}"/>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75120260-16FC-D649-DC69-EF043290E826}"/>
              </a:ext>
            </a:extLst>
          </p:cNvPr>
          <p:cNvSpPr>
            <a:spLocks noGrp="1"/>
          </p:cNvSpPr>
          <p:nvPr>
            <p:ph type="body" idx="1"/>
          </p:nvPr>
        </p:nvSpPr>
        <p:spPr>
          <a:xfrm>
            <a:off x="348343" y="3555999"/>
            <a:ext cx="6169931" cy="4905829"/>
          </a:xfrm>
        </p:spPr>
        <p:txBody>
          <a:bodyPr/>
          <a:lstStyle/>
          <a:p>
            <a:r>
              <a:rPr lang="en-US" dirty="0"/>
              <a:t>Review your state’s specific laws regulating skiing and towing people.</a:t>
            </a:r>
          </a:p>
          <a:p>
            <a:endParaRPr lang="en-US" dirty="0"/>
          </a:p>
        </p:txBody>
      </p:sp>
      <p:sp>
        <p:nvSpPr>
          <p:cNvPr id="4" name="Slide Number Placeholder 3">
            <a:extLst>
              <a:ext uri="{FF2B5EF4-FFF2-40B4-BE49-F238E27FC236}">
                <a16:creationId xmlns:a16="http://schemas.microsoft.com/office/drawing/2014/main" id="{26446858-6E2F-1344-DE97-86831FA3B1C7}"/>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21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557A4-6CCF-C477-B18C-9E7E4CE43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C144F-760D-C579-1AE2-F06BD0D2A910}"/>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CAD46E64-FF50-D33E-4285-67CCB2E2B082}"/>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9DA35551-C944-AF4C-DE65-5BF9838790CF}"/>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78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1846D-F9E3-CEFD-1A93-95EC6D42D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C85B0-7AF7-59F5-13EB-92E402C242B8}"/>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50789C40-4779-0905-4A97-B2E3875706BF}"/>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03FD6B2F-0BB1-0456-0023-F8790C5D7488}"/>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866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564AC-249F-F080-B8E5-E1A7C08A4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02289-2E48-39A4-18BB-DB1FFE06BDB2}"/>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C223AE1F-C0C5-3BAB-E152-E571E6C11C83}"/>
              </a:ext>
            </a:extLst>
          </p:cNvPr>
          <p:cNvSpPr>
            <a:spLocks noGrp="1"/>
          </p:cNvSpPr>
          <p:nvPr>
            <p:ph type="body" idx="1"/>
          </p:nvPr>
        </p:nvSpPr>
        <p:spPr>
          <a:xfrm>
            <a:off x="348343" y="3555999"/>
            <a:ext cx="6169931" cy="4905829"/>
          </a:xfrm>
        </p:spPr>
        <p:txBody>
          <a:bodyPr/>
          <a:lstStyle/>
          <a:p>
            <a:r>
              <a:rPr lang="en-US" dirty="0"/>
              <a:t>Does your state require a skier-down flag?</a:t>
            </a:r>
          </a:p>
          <a:p>
            <a:endParaRPr lang="en-US" dirty="0"/>
          </a:p>
        </p:txBody>
      </p:sp>
      <p:sp>
        <p:nvSpPr>
          <p:cNvPr id="4" name="Slide Number Placeholder 3">
            <a:extLst>
              <a:ext uri="{FF2B5EF4-FFF2-40B4-BE49-F238E27FC236}">
                <a16:creationId xmlns:a16="http://schemas.microsoft.com/office/drawing/2014/main" id="{3C7C77D9-2371-1C98-F664-777CB3639287}"/>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37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418F-EF3D-1140-8EBA-02CCFABC5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41C60-159D-2FF1-5D29-46FEB1A53308}"/>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331215F0-B1D3-9F0E-DBBD-5C86783BF11C}"/>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286AB14A-3C1E-3538-DA0C-6476A3B7C99C}"/>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1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4CD2-93D8-A52F-03D2-186C6AE2B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257BF-D19F-26A7-582C-BE2FDFE87BBC}"/>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FD9768F0-384F-22BC-2AD2-999CC23D5A79}"/>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CB33D48B-0131-275F-E448-971CB76FBD78}"/>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59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8A51-45F4-1ADB-5A8E-EA7468DAC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61413-B3B7-6837-3CEE-BEDD3939CD0A}"/>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7C5D6444-837F-A128-9D3C-02B05650474F}"/>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CD568D13-E0B1-5CFB-C590-DC7E1D160674}"/>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331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580D2-2632-4F5D-A2D5-781CCD54A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63224-1AD2-48E9-2D10-A029C65C304E}"/>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D6F0401E-9DCE-95F5-0D43-58282F82DAE6}"/>
              </a:ext>
            </a:extLst>
          </p:cNvPr>
          <p:cNvSpPr>
            <a:spLocks noGrp="1"/>
          </p:cNvSpPr>
          <p:nvPr>
            <p:ph type="body" idx="1"/>
          </p:nvPr>
        </p:nvSpPr>
        <p:spPr>
          <a:xfrm>
            <a:off x="348343" y="3555999"/>
            <a:ext cx="6169931" cy="4905829"/>
          </a:xfrm>
        </p:spPr>
        <p:txBody>
          <a:bodyPr/>
          <a:lstStyle/>
          <a:p>
            <a:r>
              <a:rPr lang="en-US" dirty="0"/>
              <a:t>Review your state’s rule regarding the use of diver-down flags and alpha flags.  The NAV Rules do give some specific requirements form recreational vessels engages in diving and snorkeling.  During the day the vessel must exhibit “Alpha” flag.  Each state may have a specific requirement regarding the use of the diver-down flag, specifically regarding the distance the boater must remain away from the flag.</a:t>
            </a:r>
          </a:p>
        </p:txBody>
      </p:sp>
      <p:sp>
        <p:nvSpPr>
          <p:cNvPr id="4" name="Slide Number Placeholder 3">
            <a:extLst>
              <a:ext uri="{FF2B5EF4-FFF2-40B4-BE49-F238E27FC236}">
                <a16:creationId xmlns:a16="http://schemas.microsoft.com/office/drawing/2014/main" id="{77C3FECD-AFA7-145E-FAFE-79F759B2855D}"/>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378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665A-55E8-00D7-64D7-077AE7306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4B863-3240-F197-0DBF-3E350B4E4118}"/>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E8B040ED-06AF-FA56-A7EA-E492A01EF387}"/>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F43B712E-47DE-4A51-0BFA-D9853FAD2E0C}"/>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836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5C20-0953-99B7-1E51-E8A3972C0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9B43E-F42D-B34A-ACA1-3CF32207F4FA}"/>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84B20D98-499A-A2DF-1F98-61A0818717AE}"/>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2C640842-EBD8-E3B3-0D78-30BDAFCB1F62}"/>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250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BF309-8A4C-91AB-9897-255702ECC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6219A-52BB-BA78-FC38-FD7D1B553891}"/>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45EC208B-2C2E-CC13-8C4B-DAD3D9B9C8FD}"/>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FA69882A-036F-5792-0827-D3CF22C03B72}"/>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384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7CE7-B676-618C-446D-5F55B6DD6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FCB0C-B9EA-ADFC-A95C-6B2D41447793}"/>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543C87A1-D5A7-0C93-1AB6-5997288B4B8E}"/>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EEBA2B84-1E5C-9A5A-76DB-409C9E84FBCE}"/>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662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5BBF7-D568-888B-A7DA-CF1C0867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0742-8381-5C3F-466A-32E48F12EF68}"/>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86DA8361-B353-91E8-8753-B507B15C887E}"/>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F94A28AE-2C55-FEFD-2D96-5A9DB7B7452D}"/>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10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215900"/>
            <a:ext cx="5634037" cy="3168650"/>
          </a:xfrm>
        </p:spPr>
      </p:sp>
      <p:sp>
        <p:nvSpPr>
          <p:cNvPr id="3" name="Notes Placeholder 2"/>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192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BD6C-5E3D-4A40-83FE-E7A8122D6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E7E05-2E40-D780-1FB9-3AF38FFDBFAE}"/>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C570875E-3D8C-7E8A-AB53-869A0065B2C8}"/>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7043C301-E12A-ADE5-966A-2249ADC2BE56}"/>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39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B758-BC63-C078-21C3-AE128BDDE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7293E-F260-97D9-AC3C-22EE1AB56183}"/>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7E0BE6F1-6F1A-D92E-D806-8F5DAA304637}"/>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19E0646E-766D-B7E1-E3AE-3A7F63F3456C}"/>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279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309DF-6C19-8404-B487-0FE0389F7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A3F5D-4F94-7FF5-7E29-EEF12134F6FD}"/>
              </a:ext>
            </a:extLst>
          </p:cNvPr>
          <p:cNvSpPr>
            <a:spLocks noGrp="1" noRot="1" noChangeAspect="1"/>
          </p:cNvSpPr>
          <p:nvPr>
            <p:ph type="sldImg"/>
          </p:nvPr>
        </p:nvSpPr>
        <p:spPr>
          <a:xfrm>
            <a:off x="712788" y="190500"/>
            <a:ext cx="5634037" cy="3168650"/>
          </a:xfrm>
        </p:spPr>
      </p:sp>
      <p:sp>
        <p:nvSpPr>
          <p:cNvPr id="3" name="Notes Placeholder 2">
            <a:extLst>
              <a:ext uri="{FF2B5EF4-FFF2-40B4-BE49-F238E27FC236}">
                <a16:creationId xmlns:a16="http://schemas.microsoft.com/office/drawing/2014/main" id="{AB7C1CB9-466B-F856-D89B-EBE9956B36B8}"/>
              </a:ext>
            </a:extLst>
          </p:cNvPr>
          <p:cNvSpPr>
            <a:spLocks noGrp="1"/>
          </p:cNvSpPr>
          <p:nvPr>
            <p:ph type="body" idx="1"/>
          </p:nvPr>
        </p:nvSpPr>
        <p:spPr>
          <a:xfrm>
            <a:off x="348343" y="3555999"/>
            <a:ext cx="6169931" cy="4905829"/>
          </a:xfrm>
        </p:spPr>
        <p:txBody>
          <a:bodyPr/>
          <a:lstStyle/>
          <a:p>
            <a:endParaRPr lang="en-US" dirty="0"/>
          </a:p>
        </p:txBody>
      </p:sp>
      <p:sp>
        <p:nvSpPr>
          <p:cNvPr id="4" name="Slide Number Placeholder 3">
            <a:extLst>
              <a:ext uri="{FF2B5EF4-FFF2-40B4-BE49-F238E27FC236}">
                <a16:creationId xmlns:a16="http://schemas.microsoft.com/office/drawing/2014/main" id="{B3AC644B-989A-1CEC-0891-A616C47545C1}"/>
              </a:ext>
            </a:extLst>
          </p:cNvPr>
          <p:cNvSpPr>
            <a:spLocks noGrp="1"/>
          </p:cNvSpPr>
          <p:nvPr>
            <p:ph type="sldNum" sz="quarter" idx="5"/>
          </p:nvPr>
        </p:nvSpPr>
        <p:spPr>
          <a:xfrm>
            <a:off x="3884613" y="8824686"/>
            <a:ext cx="2971800" cy="3193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744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05FB1-F2A6-0DF8-57A7-26E4F03AB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3B2EF-46D9-3F49-57BD-2B5DA596E514}"/>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B05CED16-4AF0-2645-9583-B3C4DBFE6CF1}"/>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3C13BEB3-5451-2AA8-9CF6-B29998102AB2}"/>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918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CD74-18AE-1A74-2368-FB6763530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586E0-C096-52C2-3AB5-937ADAFA1A6C}"/>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3F12F41D-586B-72DD-CFD3-BA8AB71D7278}"/>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6C9CF572-615C-E3FE-41CF-A54D18FB1E27}"/>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945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DC45-B0C8-7F4C-72BD-7002ABD26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3F915-5D65-EAD2-09E4-D02B196A6D31}"/>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E21C20AD-D494-9B2D-59F0-02A339124772}"/>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160B545B-70B2-0F34-C63A-C9321B14B015}"/>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425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BCFCF-A7F8-8186-ED18-AC51FDB1C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81FA0-13AD-0A42-11C8-850B79DD6C29}"/>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4B21E4EA-51AC-7ECF-99B6-BBDEDCD1F536}"/>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7D24DC1F-322E-3B01-725A-65023CCECD3E}"/>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07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7DD0-695C-D7BB-74AA-510890D17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90A04-7FC2-39D5-DA42-AFAAD05B18DD}"/>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044ADD27-7C00-6422-AE44-69C2BFA0358B}"/>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AC005856-E72C-686E-A205-766B72AEA479}"/>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411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F504-816B-768D-4FCC-1705FBB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9038C-FD9C-755D-C709-609135EC4790}"/>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05498261-670C-73CC-CBAC-E2363B81130D}"/>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1C6AAE6E-A8AC-B865-6EC9-50D5F811DC82}"/>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0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87B4-A22E-A85C-A8F5-BDDDDBC19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9749F-F07E-A90F-099F-8D7250580A30}"/>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42DBD27B-B42C-9470-3E88-6976CF324E96}"/>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26B1952E-402E-1327-3C5A-5F8BC9E12CC2}"/>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85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FB26-4422-23E7-179D-0D9F9E873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3044A-4D20-ECF2-A2E3-FD6D525144E0}"/>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D3AC1216-3CAE-8FD8-ED92-A1F59D5795F0}"/>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D39F920C-11BB-4C6E-7063-C8B9A5E2D5FB}"/>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781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423F-5C80-A892-1227-F9D125060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D69B0-DFEC-AC17-0AC7-29081D4A244A}"/>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66DD3366-52FC-A50D-FDCE-9D61BFEA1FC6}"/>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F8EB510C-70F6-3C23-2BCE-CCFB6F2AE8B9}"/>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61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1338F-57BE-8756-BD7B-73FDD289F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81B91-853E-AFEB-3189-B31B052A33C7}"/>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56299AFF-2A60-1C26-8546-7C0BD694A263}"/>
              </a:ext>
            </a:extLst>
          </p:cNvPr>
          <p:cNvSpPr>
            <a:spLocks noGrp="1"/>
          </p:cNvSpPr>
          <p:nvPr>
            <p:ph type="body" idx="1"/>
          </p:nvPr>
        </p:nvSpPr>
        <p:spPr>
          <a:xfrm>
            <a:off x="362857" y="3558721"/>
            <a:ext cx="6155418" cy="4932135"/>
          </a:xfrm>
        </p:spPr>
        <p:txBody>
          <a:bodyPr/>
          <a:lstStyle/>
          <a:p>
            <a:r>
              <a:rPr lang="en-US" dirty="0"/>
              <a:t>As the captain of your vessel, you are responsible for the safety and comfort of all those aboard your boat.</a:t>
            </a:r>
          </a:p>
          <a:p>
            <a:endParaRPr lang="en-US" dirty="0"/>
          </a:p>
        </p:txBody>
      </p:sp>
      <p:sp>
        <p:nvSpPr>
          <p:cNvPr id="4" name="Slide Number Placeholder 3">
            <a:extLst>
              <a:ext uri="{FF2B5EF4-FFF2-40B4-BE49-F238E27FC236}">
                <a16:creationId xmlns:a16="http://schemas.microsoft.com/office/drawing/2014/main" id="{E7A99F67-704C-2E72-0F1D-97CF1AC003C5}"/>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46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1086-AEBE-9B71-BAB9-90D879951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674F7-0677-5403-FD49-21F773A1DB6D}"/>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1BC78E7E-B525-2E3D-87A6-33C7C6338515}"/>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5B27B15F-84A1-9DD2-0A93-C3C574E59388}"/>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11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8529-242D-2C98-66F6-7892642F7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873E8-5108-8442-941D-83CAC2D0D9A5}"/>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D0246E23-54E8-0403-AE16-3240909C82DF}"/>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F981A180-D2F0-7F6F-D5EC-5438DD1E8161}"/>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7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6301-B7BF-FE16-BA56-CDCB5B463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545F1-C291-3F97-7C83-22DD5D5DDCE5}"/>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57DB47C2-D516-A2E3-CF27-9A583E70F85E}"/>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4265EEBC-CB66-84AF-ACF5-7B448F8DA6B0}"/>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69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81BDF-6E24-C098-B1B9-A7A200351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40845-E735-21BA-08AB-8F5394723F88}"/>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64F78CD5-6B71-448E-D8D3-D26865288A9C}"/>
              </a:ext>
            </a:extLst>
          </p:cNvPr>
          <p:cNvSpPr>
            <a:spLocks noGrp="1"/>
          </p:cNvSpPr>
          <p:nvPr>
            <p:ph type="body" idx="1"/>
          </p:nvPr>
        </p:nvSpPr>
        <p:spPr>
          <a:xfrm>
            <a:off x="362857" y="3558721"/>
            <a:ext cx="6155418" cy="4932135"/>
          </a:xfrm>
        </p:spPr>
        <p:txBody>
          <a:bodyPr/>
          <a:lstStyle/>
          <a:p>
            <a:endParaRPr lang="en-US" dirty="0"/>
          </a:p>
        </p:txBody>
      </p:sp>
      <p:sp>
        <p:nvSpPr>
          <p:cNvPr id="4" name="Slide Number Placeholder 3">
            <a:extLst>
              <a:ext uri="{FF2B5EF4-FFF2-40B4-BE49-F238E27FC236}">
                <a16:creationId xmlns:a16="http://schemas.microsoft.com/office/drawing/2014/main" id="{9BBB4DA4-AFEA-69D6-45D7-511E7AA84BE8}"/>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542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25126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83182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58636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497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7114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76301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14683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48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56288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39258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68858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5478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30983546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Chapter 6</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49ADB82-8D7F-6106-7719-2E3A2E3E2E95}"/>
              </a:ext>
            </a:extLst>
          </p:cNvPr>
          <p:cNvSpPr txBox="1"/>
          <p:nvPr/>
        </p:nvSpPr>
        <p:spPr>
          <a:xfrm>
            <a:off x="3148642" y="5124417"/>
            <a:ext cx="7927315" cy="584775"/>
          </a:xfrm>
          <a:prstGeom prst="rect">
            <a:avLst/>
          </a:prstGeom>
          <a:noFill/>
        </p:spPr>
        <p:txBody>
          <a:bodyPr wrap="square">
            <a:spAutoFit/>
          </a:bodyPr>
          <a:lstStyle/>
          <a:p>
            <a:r>
              <a:rPr lang="en-US" sz="3200" b="1" dirty="0">
                <a:solidFill>
                  <a:srgbClr val="002060"/>
                </a:solidFill>
                <a:latin typeface="Arial" panose="020B0604020202020204" pitchFamily="34" charset="0"/>
                <a:cs typeface="Arial" panose="020B0604020202020204" pitchFamily="34" charset="0"/>
              </a:rPr>
              <a:t>Enjoying Water Sports With Your Boat</a:t>
            </a:r>
          </a:p>
        </p:txBody>
      </p:sp>
      <p:pic>
        <p:nvPicPr>
          <p:cNvPr id="7" name="Picture 6">
            <a:extLst>
              <a:ext uri="{FF2B5EF4-FFF2-40B4-BE49-F238E27FC236}">
                <a16:creationId xmlns:a16="http://schemas.microsoft.com/office/drawing/2014/main" id="{AA52C915-7032-3AFE-73A4-79A7CC2EDA79}"/>
              </a:ext>
            </a:extLst>
          </p:cNvPr>
          <p:cNvPicPr>
            <a:picLocks noChangeAspect="1"/>
          </p:cNvPicPr>
          <p:nvPr/>
        </p:nvPicPr>
        <p:blipFill>
          <a:blip r:embed="rId3"/>
          <a:stretch>
            <a:fillRect/>
          </a:stretch>
        </p:blipFill>
        <p:spPr>
          <a:xfrm>
            <a:off x="5354763" y="1363476"/>
            <a:ext cx="2653920" cy="3337920"/>
          </a:xfrm>
          <a:prstGeom prst="rect">
            <a:avLst/>
          </a:prstGeom>
        </p:spPr>
      </p:pic>
    </p:spTree>
    <p:extLst>
      <p:ext uri="{BB962C8B-B14F-4D97-AF65-F5344CB8AC3E}">
        <p14:creationId xmlns:p14="http://schemas.microsoft.com/office/powerpoint/2010/main" val="150591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A1DBA-4CF2-84D4-A0EA-00A51C107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D2B8A-8497-3269-0C8F-A19122E2423D}"/>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6F8A9C8D-EAB0-0422-62B9-1F365CB358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45D0C9C-EA18-2073-87EF-DBBB113A928E}"/>
              </a:ext>
            </a:extLst>
          </p:cNvPr>
          <p:cNvSpPr txBox="1"/>
          <p:nvPr/>
        </p:nvSpPr>
        <p:spPr>
          <a:xfrm>
            <a:off x="1663390" y="1817619"/>
            <a:ext cx="10376210" cy="2739211"/>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 how to use lanyard with the engine cut-off switch.</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Understand the importance of speed restrictions.</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Understand the need to keep a proper lookout.</a:t>
            </a:r>
          </a:p>
        </p:txBody>
      </p:sp>
    </p:spTree>
    <p:extLst>
      <p:ext uri="{BB962C8B-B14F-4D97-AF65-F5344CB8AC3E}">
        <p14:creationId xmlns:p14="http://schemas.microsoft.com/office/powerpoint/2010/main" val="382725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F7000-985F-EF56-B872-5A4E87F39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AAF52-0157-5246-12DE-BC3D616ADFBB}"/>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C254CD0B-5751-A8DE-F136-A11B972DC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98C0E13-FCEC-6E82-5BDE-7BFF99DA6563}"/>
              </a:ext>
            </a:extLst>
          </p:cNvPr>
          <p:cNvSpPr txBox="1"/>
          <p:nvPr/>
        </p:nvSpPr>
        <p:spPr>
          <a:xfrm>
            <a:off x="1663390" y="1817619"/>
            <a:ext cx="10376210" cy="4721292"/>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Before allowing others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drive your PWC,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they:</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Meet the minimum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age and boater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education requirements.</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 they have the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same responsibilities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 any other vessel operator.</a:t>
            </a:r>
          </a:p>
        </p:txBody>
      </p:sp>
      <p:pic>
        <p:nvPicPr>
          <p:cNvPr id="3" name="Picture 2">
            <a:extLst>
              <a:ext uri="{FF2B5EF4-FFF2-40B4-BE49-F238E27FC236}">
                <a16:creationId xmlns:a16="http://schemas.microsoft.com/office/drawing/2014/main" id="{5517F5A1-1D64-12E6-A7FE-F40CBC7C61F5}"/>
              </a:ext>
            </a:extLst>
          </p:cNvPr>
          <p:cNvPicPr>
            <a:picLocks noChangeAspect="1"/>
          </p:cNvPicPr>
          <p:nvPr/>
        </p:nvPicPr>
        <p:blipFill>
          <a:blip r:embed="rId3"/>
          <a:stretch>
            <a:fillRect/>
          </a:stretch>
        </p:blipFill>
        <p:spPr>
          <a:xfrm>
            <a:off x="7554237" y="2255231"/>
            <a:ext cx="4280831" cy="3412143"/>
          </a:xfrm>
          <a:prstGeom prst="rect">
            <a:avLst/>
          </a:prstGeom>
        </p:spPr>
      </p:pic>
    </p:spTree>
    <p:extLst>
      <p:ext uri="{BB962C8B-B14F-4D97-AF65-F5344CB8AC3E}">
        <p14:creationId xmlns:p14="http://schemas.microsoft.com/office/powerpoint/2010/main" val="59666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9EC7-66F4-9D5E-AC06-A9B8DC62A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91398-F717-02AB-2E11-AAA15B613ECB}"/>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E0571F95-E6DB-C4E8-43B2-F955C8CCB2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27E133D-0FD7-02E5-9DE1-43FFB42C2807}"/>
              </a:ext>
            </a:extLst>
          </p:cNvPr>
          <p:cNvSpPr txBox="1"/>
          <p:nvPr/>
        </p:nvSpPr>
        <p:spPr>
          <a:xfrm>
            <a:off x="1663390" y="1817619"/>
            <a:ext cx="10376210" cy="2739211"/>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their first rides in an uncrowded area.</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 how to steer and control the personal watercraft (PWC).</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 to check carefully before turning.</a:t>
            </a:r>
          </a:p>
        </p:txBody>
      </p:sp>
    </p:spTree>
    <p:extLst>
      <p:ext uri="{BB962C8B-B14F-4D97-AF65-F5344CB8AC3E}">
        <p14:creationId xmlns:p14="http://schemas.microsoft.com/office/powerpoint/2010/main" val="234701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CC5B1-0014-1FFD-6581-9D512D95C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F291B-C407-8B6B-71B2-1253AB4AA2CC}"/>
              </a:ext>
            </a:extLst>
          </p:cNvPr>
          <p:cNvSpPr>
            <a:spLocks noGrp="1"/>
          </p:cNvSpPr>
          <p:nvPr>
            <p:ph type="ctrTitle"/>
          </p:nvPr>
        </p:nvSpPr>
        <p:spPr>
          <a:xfrm>
            <a:off x="1765610" y="333781"/>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85209065-831B-C4C7-2449-E862F6DC3C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0DC0237-8BCF-9673-FB42-DB9C35D1ED54}"/>
              </a:ext>
            </a:extLst>
          </p:cNvPr>
          <p:cNvSpPr txBox="1"/>
          <p:nvPr/>
        </p:nvSpPr>
        <p:spPr>
          <a:xfrm>
            <a:off x="1600200" y="1396128"/>
            <a:ext cx="10376210" cy="4918269"/>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Responsibility to the Environment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waters clean and disease-free by disposing of waste and litter properly.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 the three “Rs”—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Reduce, Reuse, and Recycle.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Reduce throttle to “no wake”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speed when close to a shoreline.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Don’t use toxic substances on your vessel or around water.</a:t>
            </a:r>
          </a:p>
        </p:txBody>
      </p:sp>
      <p:pic>
        <p:nvPicPr>
          <p:cNvPr id="3" name="Picture 2">
            <a:extLst>
              <a:ext uri="{FF2B5EF4-FFF2-40B4-BE49-F238E27FC236}">
                <a16:creationId xmlns:a16="http://schemas.microsoft.com/office/drawing/2014/main" id="{32B373E5-986E-4795-AFC9-7D1C86CBEB17}"/>
              </a:ext>
            </a:extLst>
          </p:cNvPr>
          <p:cNvPicPr>
            <a:picLocks noChangeAspect="1"/>
          </p:cNvPicPr>
          <p:nvPr/>
        </p:nvPicPr>
        <p:blipFill>
          <a:blip r:embed="rId3"/>
          <a:stretch>
            <a:fillRect/>
          </a:stretch>
        </p:blipFill>
        <p:spPr>
          <a:xfrm>
            <a:off x="8445262" y="2544158"/>
            <a:ext cx="3677728" cy="2726201"/>
          </a:xfrm>
          <a:prstGeom prst="rect">
            <a:avLst/>
          </a:prstGeom>
        </p:spPr>
      </p:pic>
    </p:spTree>
    <p:extLst>
      <p:ext uri="{BB962C8B-B14F-4D97-AF65-F5344CB8AC3E}">
        <p14:creationId xmlns:p14="http://schemas.microsoft.com/office/powerpoint/2010/main" val="67329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53A7-48E6-BCA3-CF46-7F4155403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3DDCE-5284-2ECE-BD1E-9C796F8DF606}"/>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DE0B8CC6-4A18-67DA-F343-CEAFB61274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FCA423A-2E00-EA90-BB4C-A133EC2CB898}"/>
              </a:ext>
            </a:extLst>
          </p:cNvPr>
          <p:cNvSpPr txBox="1"/>
          <p:nvPr/>
        </p:nvSpPr>
        <p:spPr>
          <a:xfrm>
            <a:off x="1600200" y="1396128"/>
            <a:ext cx="10376210" cy="584775"/>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Responsibility to Others Using the Waterways</a:t>
            </a:r>
          </a:p>
        </p:txBody>
      </p:sp>
      <p:sp>
        <p:nvSpPr>
          <p:cNvPr id="8" name="TextBox 7">
            <a:extLst>
              <a:ext uri="{FF2B5EF4-FFF2-40B4-BE49-F238E27FC236}">
                <a16:creationId xmlns:a16="http://schemas.microsoft.com/office/drawing/2014/main" id="{4C3395AA-B982-6935-879A-835EF0045528}"/>
              </a:ext>
            </a:extLst>
          </p:cNvPr>
          <p:cNvSpPr txBox="1"/>
          <p:nvPr/>
        </p:nvSpPr>
        <p:spPr>
          <a:xfrm>
            <a:off x="1815790" y="2386599"/>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Stay aware of others in or on the water.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Control the noise of your boat or PWC.</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D3EAB49-1116-1D5C-3458-8F27426053AC}"/>
              </a:ext>
            </a:extLst>
          </p:cNvPr>
          <p:cNvPicPr>
            <a:picLocks noChangeAspect="1"/>
          </p:cNvPicPr>
          <p:nvPr/>
        </p:nvPicPr>
        <p:blipFill>
          <a:blip r:embed="rId3"/>
          <a:stretch>
            <a:fillRect/>
          </a:stretch>
        </p:blipFill>
        <p:spPr>
          <a:xfrm>
            <a:off x="3683143" y="3204858"/>
            <a:ext cx="5084505" cy="2414225"/>
          </a:xfrm>
          <a:prstGeom prst="rect">
            <a:avLst/>
          </a:prstGeom>
        </p:spPr>
      </p:pic>
    </p:spTree>
    <p:extLst>
      <p:ext uri="{BB962C8B-B14F-4D97-AF65-F5344CB8AC3E}">
        <p14:creationId xmlns:p14="http://schemas.microsoft.com/office/powerpoint/2010/main" val="132151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3DB8-AE23-C4E9-CE1B-A366C954B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F854D-F131-41BC-34E0-C0344DE856A2}"/>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Small Boats and Paddlecraft</a:t>
            </a:r>
          </a:p>
        </p:txBody>
      </p:sp>
      <p:sp>
        <p:nvSpPr>
          <p:cNvPr id="6" name="Slide Number Placeholder 5">
            <a:extLst>
              <a:ext uri="{FF2B5EF4-FFF2-40B4-BE49-F238E27FC236}">
                <a16:creationId xmlns:a16="http://schemas.microsoft.com/office/drawing/2014/main" id="{7131665E-A7AB-6E24-D865-37197A5E5E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2BE4CA-573A-4562-72CA-879B3CD37091}"/>
              </a:ext>
            </a:extLst>
          </p:cNvPr>
          <p:cNvSpPr txBox="1"/>
          <p:nvPr/>
        </p:nvSpPr>
        <p:spPr>
          <a:xfrm>
            <a:off x="1600200" y="1396128"/>
            <a:ext cx="10376210" cy="4351961"/>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Includes canoes, kayaks, and rafts.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prepare for safety:</a:t>
            </a:r>
          </a:p>
          <a:p>
            <a:pPr marR="0" lvl="0" algn="l" defTabSz="914400" rtl="0" eaLnBrk="1" fontAlgn="base" latinLnBrk="0" hangingPunct="1">
              <a:lnSpc>
                <a:spcPct val="100000"/>
              </a:lnSpc>
              <a:spcBef>
                <a:spcPct val="20000"/>
              </a:spcBef>
              <a:spcAft>
                <a:spcPct val="0"/>
              </a:spcAft>
              <a:buClrTx/>
              <a:buSzTx/>
              <a:tabLst/>
              <a:defRPr/>
            </a:pPr>
            <a:r>
              <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Always wear a life jacket.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paddle alone.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overload your craft.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low center of gravity.</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alert and aware of surroundings. </a:t>
            </a:r>
          </a:p>
        </p:txBody>
      </p:sp>
      <p:pic>
        <p:nvPicPr>
          <p:cNvPr id="3" name="Picture 2">
            <a:extLst>
              <a:ext uri="{FF2B5EF4-FFF2-40B4-BE49-F238E27FC236}">
                <a16:creationId xmlns:a16="http://schemas.microsoft.com/office/drawing/2014/main" id="{94E2A3C5-DAD7-CA2D-184F-CA62443B0982}"/>
              </a:ext>
            </a:extLst>
          </p:cNvPr>
          <p:cNvPicPr>
            <a:picLocks noChangeAspect="1"/>
          </p:cNvPicPr>
          <p:nvPr/>
        </p:nvPicPr>
        <p:blipFill>
          <a:blip r:embed="rId3"/>
          <a:stretch>
            <a:fillRect/>
          </a:stretch>
        </p:blipFill>
        <p:spPr>
          <a:xfrm>
            <a:off x="7874530" y="2270257"/>
            <a:ext cx="4101880" cy="2482717"/>
          </a:xfrm>
          <a:prstGeom prst="rect">
            <a:avLst/>
          </a:prstGeom>
        </p:spPr>
      </p:pic>
    </p:spTree>
    <p:extLst>
      <p:ext uri="{BB962C8B-B14F-4D97-AF65-F5344CB8AC3E}">
        <p14:creationId xmlns:p14="http://schemas.microsoft.com/office/powerpoint/2010/main" val="365669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71CC-F68A-7D13-6C59-449391038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737F8-9613-A4B7-C4D9-29F4EA277D0C}"/>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Small Boats and Paddlecraft</a:t>
            </a:r>
          </a:p>
        </p:txBody>
      </p:sp>
      <p:sp>
        <p:nvSpPr>
          <p:cNvPr id="6" name="Slide Number Placeholder 5">
            <a:extLst>
              <a:ext uri="{FF2B5EF4-FFF2-40B4-BE49-F238E27FC236}">
                <a16:creationId xmlns:a16="http://schemas.microsoft.com/office/drawing/2014/main" id="{3A60DDEC-0543-526E-9853-B0C06D74F7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3C0B4FA-4DF7-3C44-5E5E-C67265851601}"/>
              </a:ext>
            </a:extLst>
          </p:cNvPr>
          <p:cNvSpPr txBox="1"/>
          <p:nvPr/>
        </p:nvSpPr>
        <p:spPr>
          <a:xfrm>
            <a:off x="1651310" y="1352243"/>
            <a:ext cx="10376210" cy="528760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 reboarding in water.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Dress properly for the weather.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your craft for leaks.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Map a general route and timetable when embarking on a long trip.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 conditions before you head out.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Watch the weather. Keep close to shore.</a:t>
            </a:r>
          </a:p>
        </p:txBody>
      </p:sp>
    </p:spTree>
    <p:extLst>
      <p:ext uri="{BB962C8B-B14F-4D97-AF65-F5344CB8AC3E}">
        <p14:creationId xmlns:p14="http://schemas.microsoft.com/office/powerpoint/2010/main" val="245180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349DF-F648-0223-17D7-E85DF39E8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336FD-9660-2742-0AD2-F5FDDF7F309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Small Boats and Paddlecraft</a:t>
            </a:r>
          </a:p>
        </p:txBody>
      </p:sp>
      <p:sp>
        <p:nvSpPr>
          <p:cNvPr id="6" name="Slide Number Placeholder 5">
            <a:extLst>
              <a:ext uri="{FF2B5EF4-FFF2-40B4-BE49-F238E27FC236}">
                <a16:creationId xmlns:a16="http://schemas.microsoft.com/office/drawing/2014/main" id="{7BC37BF2-7F41-689F-41F6-4448504ACE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EA3A971-11CC-4A37-B643-A32CBF2C1245}"/>
              </a:ext>
            </a:extLst>
          </p:cNvPr>
          <p:cNvSpPr txBox="1"/>
          <p:nvPr/>
        </p:nvSpPr>
        <p:spPr>
          <a:xfrm>
            <a:off x="1526875" y="981307"/>
            <a:ext cx="10512725" cy="580466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alert for river hazards: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Low-head dams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Rapids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Strainers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you capsize: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 not try to stand or walk in swift-moving water.</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Float on your back on the upstream side of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your craft.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Point your feet downstream.</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precautions to avoid hypothermia.</a:t>
            </a:r>
          </a:p>
        </p:txBody>
      </p:sp>
    </p:spTree>
    <p:extLst>
      <p:ext uri="{BB962C8B-B14F-4D97-AF65-F5344CB8AC3E}">
        <p14:creationId xmlns:p14="http://schemas.microsoft.com/office/powerpoint/2010/main" val="311066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B4CE-0E2C-FA10-C9BE-FF6140D06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AF713-1CF9-B5E0-5F1C-B573268438E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Water-Skiing</a:t>
            </a:r>
          </a:p>
        </p:txBody>
      </p:sp>
      <p:sp>
        <p:nvSpPr>
          <p:cNvPr id="6" name="Slide Number Placeholder 5">
            <a:extLst>
              <a:ext uri="{FF2B5EF4-FFF2-40B4-BE49-F238E27FC236}">
                <a16:creationId xmlns:a16="http://schemas.microsoft.com/office/drawing/2014/main" id="{A7DF649F-826D-9CE6-6D91-C7413EE087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5736A0B-8EDE-F374-62D4-8459EA5FE08F}"/>
              </a:ext>
            </a:extLst>
          </p:cNvPr>
          <p:cNvSpPr txBox="1"/>
          <p:nvPr/>
        </p:nvSpPr>
        <p:spPr>
          <a:xfrm>
            <a:off x="1526875" y="981307"/>
            <a:ext cx="10512725" cy="511524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Before towing a skier, the operator should: </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Have an observer on board.</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hand signals with skier.</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skier is wearing an approved life jacket.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familiar with area and any hazards.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tow lines are same length for multiple skiers.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tow a skier at night. </a:t>
            </a:r>
          </a:p>
        </p:txBody>
      </p:sp>
    </p:spTree>
    <p:extLst>
      <p:ext uri="{BB962C8B-B14F-4D97-AF65-F5344CB8AC3E}">
        <p14:creationId xmlns:p14="http://schemas.microsoft.com/office/powerpoint/2010/main" val="229209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DD891-4E2A-AE40-8236-54156D828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39245-2E5C-7EDE-F0C0-C82B1D22451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Water-Skiing</a:t>
            </a:r>
          </a:p>
        </p:txBody>
      </p:sp>
      <p:sp>
        <p:nvSpPr>
          <p:cNvPr id="6" name="Slide Number Placeholder 5">
            <a:extLst>
              <a:ext uri="{FF2B5EF4-FFF2-40B4-BE49-F238E27FC236}">
                <a16:creationId xmlns:a16="http://schemas.microsoft.com/office/drawing/2014/main" id="{86ADC8F3-D173-D047-B962-478938389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9416D1D-1220-4C1F-ACDE-4499315E414B}"/>
              </a:ext>
            </a:extLst>
          </p:cNvPr>
          <p:cNvSpPr txBox="1"/>
          <p:nvPr/>
        </p:nvSpPr>
        <p:spPr>
          <a:xfrm>
            <a:off x="1526875" y="1311866"/>
            <a:ext cx="10512725" cy="554613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While towing a skier, the operator should:</a:t>
            </a:r>
          </a:p>
          <a:p>
            <a:pPr marR="0" lvl="0" algn="l" defTabSz="914400" rtl="0" eaLnBrk="1" fontAlgn="base" latinLnBrk="0" hangingPunct="1">
              <a:lnSpc>
                <a:spcPct val="100000"/>
              </a:lnSpc>
              <a:spcBef>
                <a:spcPct val="20000"/>
              </a:spcBef>
              <a:spcAft>
                <a:spcPct val="0"/>
              </a:spcAft>
              <a:buClrTx/>
              <a:buSzTx/>
              <a:tabLst/>
              <a:defRPr/>
            </a:pPr>
            <a:r>
              <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Start engine after making sure no one is near the propeller.</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slowly until ski rope is tight.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skier at a safe distance from the shoreline.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 congested areas.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Watch for other vessels and obstructions.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Always respond to skier’s signals.</a:t>
            </a:r>
          </a:p>
          <a:p>
            <a:pPr lvl="1" fontAlgn="base">
              <a:spcBef>
                <a:spcPct val="20000"/>
              </a:spcBef>
              <a:spcAft>
                <a:spcPct val="0"/>
              </a:spcAf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06867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BF5E8-15F4-D2C5-3F63-FA4F7D7F1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9AAE8-1DA8-92E9-30AF-9A42A8CE707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Key Topics</a:t>
            </a:r>
          </a:p>
        </p:txBody>
      </p:sp>
      <p:sp>
        <p:nvSpPr>
          <p:cNvPr id="6" name="Slide Number Placeholder 5">
            <a:extLst>
              <a:ext uri="{FF2B5EF4-FFF2-40B4-BE49-F238E27FC236}">
                <a16:creationId xmlns:a16="http://schemas.microsoft.com/office/drawing/2014/main" id="{DE209E2D-EA4C-89EB-1418-4209BC5AE8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CDBFB51-E959-CC3C-3BE9-EA5684EBC4EC}"/>
              </a:ext>
            </a:extLst>
          </p:cNvPr>
          <p:cNvSpPr txBox="1"/>
          <p:nvPr/>
        </p:nvSpPr>
        <p:spPr>
          <a:xfrm>
            <a:off x="1600200" y="1396128"/>
            <a:ext cx="10376210" cy="479515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Responsibilities of a Vessel Operator</a:t>
            </a:r>
          </a:p>
          <a:p>
            <a:pPr marR="0" lvl="0" algn="l" defTabSz="914400" rtl="0" eaLnBrk="1" fontAlgn="base" latinLnBrk="0" hangingPunct="1">
              <a:lnSpc>
                <a:spcPct val="100000"/>
              </a:lnSpc>
              <a:spcBef>
                <a:spcPct val="20000"/>
              </a:spcBef>
              <a:spcAft>
                <a:spcPct val="0"/>
              </a:spcAft>
              <a:buClrTx/>
              <a:buSzTx/>
              <a:tabLst/>
              <a:defRPr/>
            </a:pPr>
            <a:r>
              <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Small Boats and Paddlecraft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Water-Skiing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Scuba Diving and Snorkeling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Windsurfing and Sailing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Fishing and Hunting</a:t>
            </a:r>
          </a:p>
        </p:txBody>
      </p:sp>
    </p:spTree>
    <p:extLst>
      <p:ext uri="{BB962C8B-B14F-4D97-AF65-F5344CB8AC3E}">
        <p14:creationId xmlns:p14="http://schemas.microsoft.com/office/powerpoint/2010/main" val="43931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DD114-9D7F-E822-C521-9CE1D2411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AED6E-482B-69DC-338C-953AA7B2DB7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Water-Skiing</a:t>
            </a:r>
          </a:p>
        </p:txBody>
      </p:sp>
      <p:sp>
        <p:nvSpPr>
          <p:cNvPr id="6" name="Slide Number Placeholder 5">
            <a:extLst>
              <a:ext uri="{FF2B5EF4-FFF2-40B4-BE49-F238E27FC236}">
                <a16:creationId xmlns:a16="http://schemas.microsoft.com/office/drawing/2014/main" id="{FDE96FAA-684B-D3C2-C60A-419952A41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27A1DA2-0A3C-2A94-A1D3-19B7AB010984}"/>
              </a:ext>
            </a:extLst>
          </p:cNvPr>
          <p:cNvSpPr txBox="1"/>
          <p:nvPr/>
        </p:nvSpPr>
        <p:spPr>
          <a:xfrm>
            <a:off x="1526875" y="1311866"/>
            <a:ext cx="10512725" cy="477053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When a skier falls, circle slowly to return the towline.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required, display red or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orange flag to alert others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that skier is down.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Shut off engine before skier</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reboards.</a:t>
            </a:r>
          </a:p>
          <a:p>
            <a:pPr lvl="1" fontAlgn="base">
              <a:spcBef>
                <a:spcPct val="20000"/>
              </a:spcBef>
              <a:spcAft>
                <a:spcPct val="0"/>
              </a:spcAf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pic>
        <p:nvPicPr>
          <p:cNvPr id="3" name="Picture 2">
            <a:extLst>
              <a:ext uri="{FF2B5EF4-FFF2-40B4-BE49-F238E27FC236}">
                <a16:creationId xmlns:a16="http://schemas.microsoft.com/office/drawing/2014/main" id="{286282E2-FCFE-5F59-424B-A7FABF3BB3DC}"/>
              </a:ext>
            </a:extLst>
          </p:cNvPr>
          <p:cNvPicPr>
            <a:picLocks noChangeAspect="1"/>
          </p:cNvPicPr>
          <p:nvPr/>
        </p:nvPicPr>
        <p:blipFill>
          <a:blip r:embed="rId3"/>
          <a:stretch>
            <a:fillRect/>
          </a:stretch>
        </p:blipFill>
        <p:spPr>
          <a:xfrm>
            <a:off x="8189681" y="2060215"/>
            <a:ext cx="3404221" cy="3939799"/>
          </a:xfrm>
          <a:prstGeom prst="rect">
            <a:avLst/>
          </a:prstGeom>
        </p:spPr>
      </p:pic>
    </p:spTree>
    <p:extLst>
      <p:ext uri="{BB962C8B-B14F-4D97-AF65-F5344CB8AC3E}">
        <p14:creationId xmlns:p14="http://schemas.microsoft.com/office/powerpoint/2010/main" val="303533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F676B-713C-34D0-003C-7D0B489D6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76550-7A53-B468-F9DD-6A80A81B387B}"/>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Water-Skiing</a:t>
            </a:r>
          </a:p>
        </p:txBody>
      </p:sp>
      <p:sp>
        <p:nvSpPr>
          <p:cNvPr id="6" name="Slide Number Placeholder 5">
            <a:extLst>
              <a:ext uri="{FF2B5EF4-FFF2-40B4-BE49-F238E27FC236}">
                <a16:creationId xmlns:a16="http://schemas.microsoft.com/office/drawing/2014/main" id="{502E5675-14CE-3AC3-55D2-3FF25BB3E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76F5294-8114-8AD0-104B-8CE70FFD5618}"/>
              </a:ext>
            </a:extLst>
          </p:cNvPr>
          <p:cNvSpPr txBox="1"/>
          <p:nvPr/>
        </p:nvSpPr>
        <p:spPr>
          <a:xfrm>
            <a:off x="1526875" y="1311866"/>
            <a:ext cx="10512725" cy="570617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When in the water, the skier should:</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Wear a life jacket.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hand signals.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ski under the influence of drugs or alcohol.</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spray swimmers, vessels, or other skiers.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wrap tow rope around your body.</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Hold ski up out of the water after falling.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Not approach the back of the boat until the engine is off.</a:t>
            </a:r>
          </a:p>
        </p:txBody>
      </p:sp>
    </p:spTree>
    <p:extLst>
      <p:ext uri="{BB962C8B-B14F-4D97-AF65-F5344CB8AC3E}">
        <p14:creationId xmlns:p14="http://schemas.microsoft.com/office/powerpoint/2010/main" val="322353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5F858-247A-344F-5FBB-35B7F9091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081D0-C83D-AEA7-9D6F-3DF46A263CCD}"/>
              </a:ext>
            </a:extLst>
          </p:cNvPr>
          <p:cNvSpPr>
            <a:spLocks noGrp="1"/>
          </p:cNvSpPr>
          <p:nvPr>
            <p:ph type="ctrTitle"/>
          </p:nvPr>
        </p:nvSpPr>
        <p:spPr>
          <a:xfrm>
            <a:off x="1702420" y="381609"/>
            <a:ext cx="10273990" cy="863187"/>
          </a:xfrm>
        </p:spPr>
        <p:txBody>
          <a:bodyPr>
            <a:normAutofit/>
          </a:bodyPr>
          <a:lstStyle/>
          <a:p>
            <a:r>
              <a:rPr lang="en-US" dirty="0">
                <a:solidFill>
                  <a:srgbClr val="002060"/>
                </a:solidFill>
              </a:rPr>
              <a:t>Water-Skiing</a:t>
            </a:r>
          </a:p>
        </p:txBody>
      </p:sp>
      <p:sp>
        <p:nvSpPr>
          <p:cNvPr id="6" name="Slide Number Placeholder 5">
            <a:extLst>
              <a:ext uri="{FF2B5EF4-FFF2-40B4-BE49-F238E27FC236}">
                <a16:creationId xmlns:a16="http://schemas.microsoft.com/office/drawing/2014/main" id="{2348B9BB-4C67-D97A-7F74-55D47B8801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376255F-C07C-005F-BE8F-5B75D0A3182C}"/>
              </a:ext>
            </a:extLst>
          </p:cNvPr>
          <p:cNvSpPr txBox="1"/>
          <p:nvPr/>
        </p:nvSpPr>
        <p:spPr>
          <a:xfrm>
            <a:off x="1600200" y="1396128"/>
            <a:ext cx="10376210" cy="584775"/>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Hand Signals for Skiers</a:t>
            </a:r>
          </a:p>
        </p:txBody>
      </p:sp>
      <p:pic>
        <p:nvPicPr>
          <p:cNvPr id="4" name="Picture 3">
            <a:extLst>
              <a:ext uri="{FF2B5EF4-FFF2-40B4-BE49-F238E27FC236}">
                <a16:creationId xmlns:a16="http://schemas.microsoft.com/office/drawing/2014/main" id="{DA3EAF6C-3C3C-3845-1FBD-BB03A1276F99}"/>
              </a:ext>
            </a:extLst>
          </p:cNvPr>
          <p:cNvPicPr>
            <a:picLocks noChangeAspect="1"/>
          </p:cNvPicPr>
          <p:nvPr/>
        </p:nvPicPr>
        <p:blipFill>
          <a:blip r:embed="rId3"/>
          <a:stretch>
            <a:fillRect/>
          </a:stretch>
        </p:blipFill>
        <p:spPr>
          <a:xfrm>
            <a:off x="2780785" y="2417992"/>
            <a:ext cx="7997489" cy="4224348"/>
          </a:xfrm>
          <a:prstGeom prst="rect">
            <a:avLst/>
          </a:prstGeom>
        </p:spPr>
      </p:pic>
    </p:spTree>
    <p:extLst>
      <p:ext uri="{BB962C8B-B14F-4D97-AF65-F5344CB8AC3E}">
        <p14:creationId xmlns:p14="http://schemas.microsoft.com/office/powerpoint/2010/main" val="2073855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30B84-39D3-AD95-023F-2E6987F23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7C2F2-57B6-A319-2A8A-B2A27CB2238B}"/>
              </a:ext>
            </a:extLst>
          </p:cNvPr>
          <p:cNvSpPr>
            <a:spLocks noGrp="1"/>
          </p:cNvSpPr>
          <p:nvPr>
            <p:ph type="ctrTitle"/>
          </p:nvPr>
        </p:nvSpPr>
        <p:spPr>
          <a:xfrm>
            <a:off x="1702420" y="381609"/>
            <a:ext cx="10273990" cy="863187"/>
          </a:xfrm>
        </p:spPr>
        <p:txBody>
          <a:bodyPr>
            <a:normAutofit/>
          </a:bodyPr>
          <a:lstStyle/>
          <a:p>
            <a:r>
              <a:rPr lang="en-US" dirty="0">
                <a:solidFill>
                  <a:srgbClr val="002060"/>
                </a:solidFill>
              </a:rPr>
              <a:t>Water-Skiing</a:t>
            </a:r>
          </a:p>
        </p:txBody>
      </p:sp>
      <p:sp>
        <p:nvSpPr>
          <p:cNvPr id="6" name="Slide Number Placeholder 5">
            <a:extLst>
              <a:ext uri="{FF2B5EF4-FFF2-40B4-BE49-F238E27FC236}">
                <a16:creationId xmlns:a16="http://schemas.microsoft.com/office/drawing/2014/main" id="{EE007F17-4BDD-D7C5-5C8E-CDBE40077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9F98B59-6279-ED07-147E-0849113B5373}"/>
              </a:ext>
            </a:extLst>
          </p:cNvPr>
          <p:cNvSpPr txBox="1"/>
          <p:nvPr/>
        </p:nvSpPr>
        <p:spPr>
          <a:xfrm>
            <a:off x="1600200" y="1396128"/>
            <a:ext cx="10376210" cy="584775"/>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Hand Signals for Skiers</a:t>
            </a:r>
          </a:p>
        </p:txBody>
      </p:sp>
      <p:pic>
        <p:nvPicPr>
          <p:cNvPr id="3" name="Picture 2">
            <a:extLst>
              <a:ext uri="{FF2B5EF4-FFF2-40B4-BE49-F238E27FC236}">
                <a16:creationId xmlns:a16="http://schemas.microsoft.com/office/drawing/2014/main" id="{EA54C57E-96AF-689F-F817-9C15C97F91A4}"/>
              </a:ext>
            </a:extLst>
          </p:cNvPr>
          <p:cNvPicPr>
            <a:picLocks noChangeAspect="1"/>
          </p:cNvPicPr>
          <p:nvPr/>
        </p:nvPicPr>
        <p:blipFill>
          <a:blip r:embed="rId3"/>
          <a:stretch>
            <a:fillRect/>
          </a:stretch>
        </p:blipFill>
        <p:spPr>
          <a:xfrm>
            <a:off x="2531440" y="2241192"/>
            <a:ext cx="8215475" cy="4401148"/>
          </a:xfrm>
          <a:prstGeom prst="rect">
            <a:avLst/>
          </a:prstGeom>
        </p:spPr>
      </p:pic>
    </p:spTree>
    <p:extLst>
      <p:ext uri="{BB962C8B-B14F-4D97-AF65-F5344CB8AC3E}">
        <p14:creationId xmlns:p14="http://schemas.microsoft.com/office/powerpoint/2010/main" val="157168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0FBCF-C402-0643-8894-055ED4A38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54419-CE75-140B-A798-6FA82575569C}"/>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Scuba Diving and Snorkeling</a:t>
            </a:r>
          </a:p>
        </p:txBody>
      </p:sp>
      <p:sp>
        <p:nvSpPr>
          <p:cNvPr id="6" name="Slide Number Placeholder 5">
            <a:extLst>
              <a:ext uri="{FF2B5EF4-FFF2-40B4-BE49-F238E27FC236}">
                <a16:creationId xmlns:a16="http://schemas.microsoft.com/office/drawing/2014/main" id="{4934C6EC-AD54-6C52-F491-839FEAAF72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11F0331-B9B6-F65B-DB48-BB2B68EEAD51}"/>
              </a:ext>
            </a:extLst>
          </p:cNvPr>
          <p:cNvSpPr txBox="1"/>
          <p:nvPr/>
        </p:nvSpPr>
        <p:spPr>
          <a:xfrm>
            <a:off x="1600200" y="1102830"/>
            <a:ext cx="10376210" cy="442582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Vessel operators should:</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able to recognize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diver-down flag.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Stay the legal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distance away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from a flag.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Look for bubbles.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28B3CD6-76AB-A55C-CA1F-3F08C289F962}"/>
              </a:ext>
            </a:extLst>
          </p:cNvPr>
          <p:cNvPicPr>
            <a:picLocks noChangeAspect="1"/>
          </p:cNvPicPr>
          <p:nvPr/>
        </p:nvPicPr>
        <p:blipFill>
          <a:blip r:embed="rId3"/>
          <a:stretch>
            <a:fillRect/>
          </a:stretch>
        </p:blipFill>
        <p:spPr>
          <a:xfrm>
            <a:off x="6788305" y="1847914"/>
            <a:ext cx="5068662" cy="3162171"/>
          </a:xfrm>
          <a:prstGeom prst="rect">
            <a:avLst/>
          </a:prstGeom>
        </p:spPr>
      </p:pic>
    </p:spTree>
    <p:extLst>
      <p:ext uri="{BB962C8B-B14F-4D97-AF65-F5344CB8AC3E}">
        <p14:creationId xmlns:p14="http://schemas.microsoft.com/office/powerpoint/2010/main" val="4113033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58F0D-8CEB-7698-DAC6-2FE75FA9E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A2896-140D-B057-593C-A9B09407D09D}"/>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Scuba Diving and Snorkeling</a:t>
            </a:r>
          </a:p>
        </p:txBody>
      </p:sp>
      <p:sp>
        <p:nvSpPr>
          <p:cNvPr id="6" name="Slide Number Placeholder 5">
            <a:extLst>
              <a:ext uri="{FF2B5EF4-FFF2-40B4-BE49-F238E27FC236}">
                <a16:creationId xmlns:a16="http://schemas.microsoft.com/office/drawing/2014/main" id="{45F91A6E-987C-5917-F6F8-7F2F8A2B4E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24A86B4-DAF2-F440-AE17-01B8F2E9A842}"/>
              </a:ext>
            </a:extLst>
          </p:cNvPr>
          <p:cNvSpPr txBox="1"/>
          <p:nvPr/>
        </p:nvSpPr>
        <p:spPr>
          <a:xfrm>
            <a:off x="1600200" y="1102830"/>
            <a:ext cx="10376210" cy="501675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Divers should:</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Display the diver-down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flag and stay close to it. </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a suitable boat.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 overloading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vessel.</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dive or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snorkel alone.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5C38AB0-CD57-A6DB-6C7E-5FFE16C37384}"/>
              </a:ext>
            </a:extLst>
          </p:cNvPr>
          <p:cNvPicPr>
            <a:picLocks noChangeAspect="1"/>
          </p:cNvPicPr>
          <p:nvPr/>
        </p:nvPicPr>
        <p:blipFill>
          <a:blip r:embed="rId3"/>
          <a:stretch>
            <a:fillRect/>
          </a:stretch>
        </p:blipFill>
        <p:spPr>
          <a:xfrm>
            <a:off x="7573993" y="1684937"/>
            <a:ext cx="4162681" cy="4147814"/>
          </a:xfrm>
          <a:prstGeom prst="rect">
            <a:avLst/>
          </a:prstGeom>
        </p:spPr>
      </p:pic>
    </p:spTree>
    <p:extLst>
      <p:ext uri="{BB962C8B-B14F-4D97-AF65-F5344CB8AC3E}">
        <p14:creationId xmlns:p14="http://schemas.microsoft.com/office/powerpoint/2010/main" val="256980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8284-9B78-FC42-4473-E31680F4E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EE7FF-CF26-0B17-9AD9-42A1B4BA52A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Windsurfing</a:t>
            </a:r>
          </a:p>
        </p:txBody>
      </p:sp>
      <p:sp>
        <p:nvSpPr>
          <p:cNvPr id="6" name="Slide Number Placeholder 5">
            <a:extLst>
              <a:ext uri="{FF2B5EF4-FFF2-40B4-BE49-F238E27FC236}">
                <a16:creationId xmlns:a16="http://schemas.microsoft.com/office/drawing/2014/main" id="{B4780F0B-FF34-10FF-683C-6112F0A54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8CC20E-5DA4-7D90-3363-F7FC85C4E4E4}"/>
              </a:ext>
            </a:extLst>
          </p:cNvPr>
          <p:cNvSpPr txBox="1"/>
          <p:nvPr/>
        </p:nvSpPr>
        <p:spPr>
          <a:xfrm>
            <a:off x="6157822" y="1861955"/>
            <a:ext cx="6034178" cy="294849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Dress appropriately.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Tell someone your plans.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 not become fatigued.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Watch for vessels.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Don’t go too far from shore.</a:t>
            </a:r>
          </a:p>
        </p:txBody>
      </p:sp>
      <p:pic>
        <p:nvPicPr>
          <p:cNvPr id="3" name="Picture 2">
            <a:extLst>
              <a:ext uri="{FF2B5EF4-FFF2-40B4-BE49-F238E27FC236}">
                <a16:creationId xmlns:a16="http://schemas.microsoft.com/office/drawing/2014/main" id="{CE9CA4EC-2E43-96E7-E9EB-F08B043C6182}"/>
              </a:ext>
            </a:extLst>
          </p:cNvPr>
          <p:cNvPicPr>
            <a:picLocks noChangeAspect="1"/>
          </p:cNvPicPr>
          <p:nvPr/>
        </p:nvPicPr>
        <p:blipFill>
          <a:blip r:embed="rId3"/>
          <a:stretch>
            <a:fillRect/>
          </a:stretch>
        </p:blipFill>
        <p:spPr>
          <a:xfrm>
            <a:off x="1845277" y="1078107"/>
            <a:ext cx="3968925" cy="5484063"/>
          </a:xfrm>
          <a:prstGeom prst="rect">
            <a:avLst/>
          </a:prstGeom>
        </p:spPr>
      </p:pic>
    </p:spTree>
    <p:extLst>
      <p:ext uri="{BB962C8B-B14F-4D97-AF65-F5344CB8AC3E}">
        <p14:creationId xmlns:p14="http://schemas.microsoft.com/office/powerpoint/2010/main" val="39734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1A4F-2201-D490-05CE-BC3214440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B28A3-60DA-D443-3E96-C230849C64C1}"/>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Sailing</a:t>
            </a:r>
          </a:p>
        </p:txBody>
      </p:sp>
      <p:sp>
        <p:nvSpPr>
          <p:cNvPr id="6" name="Slide Number Placeholder 5">
            <a:extLst>
              <a:ext uri="{FF2B5EF4-FFF2-40B4-BE49-F238E27FC236}">
                <a16:creationId xmlns:a16="http://schemas.microsoft.com/office/drawing/2014/main" id="{7AC14C85-10A7-5894-1586-173143189F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93539A3-D36F-4F08-7EE9-24B5D61F37F9}"/>
              </a:ext>
            </a:extLst>
          </p:cNvPr>
          <p:cNvSpPr txBox="1"/>
          <p:nvPr/>
        </p:nvSpPr>
        <p:spPr>
          <a:xfrm>
            <a:off x="1475117" y="981307"/>
            <a:ext cx="10501293" cy="600164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Sailboats are usually the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stand-on vessel.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Small sailboats are prone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capsizing and swamping.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Falling overboard is common.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Always wear a life jacket.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Sailors should always be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aware of water temperature.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certified sailing course is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recommended.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12BE684-590A-6A34-6BE1-6246CA772D51}"/>
              </a:ext>
            </a:extLst>
          </p:cNvPr>
          <p:cNvPicPr>
            <a:picLocks noChangeAspect="1"/>
          </p:cNvPicPr>
          <p:nvPr/>
        </p:nvPicPr>
        <p:blipFill>
          <a:blip r:embed="rId3"/>
          <a:stretch>
            <a:fillRect/>
          </a:stretch>
        </p:blipFill>
        <p:spPr>
          <a:xfrm>
            <a:off x="8031192" y="1179380"/>
            <a:ext cx="3365755" cy="5058916"/>
          </a:xfrm>
          <a:prstGeom prst="rect">
            <a:avLst/>
          </a:prstGeom>
        </p:spPr>
      </p:pic>
    </p:spTree>
    <p:extLst>
      <p:ext uri="{BB962C8B-B14F-4D97-AF65-F5344CB8AC3E}">
        <p14:creationId xmlns:p14="http://schemas.microsoft.com/office/powerpoint/2010/main" val="4152298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8CA7-8D39-11A7-049D-4FE0691DB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4BB40-C18C-E805-5F4F-903D282781DA}"/>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Sailing</a:t>
            </a:r>
          </a:p>
        </p:txBody>
      </p:sp>
      <p:sp>
        <p:nvSpPr>
          <p:cNvPr id="6" name="Slide Number Placeholder 5">
            <a:extLst>
              <a:ext uri="{FF2B5EF4-FFF2-40B4-BE49-F238E27FC236}">
                <a16:creationId xmlns:a16="http://schemas.microsoft.com/office/drawing/2014/main" id="{749DEACA-554C-4C38-02B2-036E148036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497C568-CF02-3186-2E8F-5BCDA380076E}"/>
              </a:ext>
            </a:extLst>
          </p:cNvPr>
          <p:cNvSpPr txBox="1"/>
          <p:nvPr/>
        </p:nvSpPr>
        <p:spPr>
          <a:xfrm>
            <a:off x="1538307" y="1462308"/>
            <a:ext cx="10501293" cy="393338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For safety: </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Stay off water during storms or high winds.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Carry a flashlight.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sailboats with an engine have red, green, and white navigation lights.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aware of mast clearance when passing under power lines and bridges.</a:t>
            </a:r>
          </a:p>
        </p:txBody>
      </p:sp>
    </p:spTree>
    <p:extLst>
      <p:ext uri="{BB962C8B-B14F-4D97-AF65-F5344CB8AC3E}">
        <p14:creationId xmlns:p14="http://schemas.microsoft.com/office/powerpoint/2010/main" val="1008972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AE7C-65AF-F920-F9E5-AC5BAD30D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BD86A-0357-67D5-166A-7044392E3F12}"/>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Fishing</a:t>
            </a:r>
          </a:p>
        </p:txBody>
      </p:sp>
      <p:sp>
        <p:nvSpPr>
          <p:cNvPr id="6" name="Slide Number Placeholder 5">
            <a:extLst>
              <a:ext uri="{FF2B5EF4-FFF2-40B4-BE49-F238E27FC236}">
                <a16:creationId xmlns:a16="http://schemas.microsoft.com/office/drawing/2014/main" id="{584B8DAD-2408-C6EB-2BDD-A3000C1F0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922591E-BF8E-386B-C5D5-AF95121994EB}"/>
              </a:ext>
            </a:extLst>
          </p:cNvPr>
          <p:cNvSpPr txBox="1"/>
          <p:nvPr/>
        </p:nvSpPr>
        <p:spPr>
          <a:xfrm>
            <a:off x="1475117" y="981307"/>
            <a:ext cx="10501293" cy="560768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Anglers using a vessel to fish should:</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 and follow all safe boating laws and requirements.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Not overload the vessel.</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Wear a life jacket.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Recycle or toss used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fishing line into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receptacles on shore.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care of the fishing boat.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4DD3E0F-7F11-8A39-1FB9-225BCB25BFA5}"/>
              </a:ext>
            </a:extLst>
          </p:cNvPr>
          <p:cNvPicPr>
            <a:picLocks noChangeAspect="1"/>
          </p:cNvPicPr>
          <p:nvPr/>
        </p:nvPicPr>
        <p:blipFill>
          <a:blip r:embed="rId3"/>
          <a:stretch>
            <a:fillRect/>
          </a:stretch>
        </p:blipFill>
        <p:spPr>
          <a:xfrm>
            <a:off x="7483677" y="2425997"/>
            <a:ext cx="4275247" cy="2879248"/>
          </a:xfrm>
          <a:prstGeom prst="rect">
            <a:avLst/>
          </a:prstGeom>
        </p:spPr>
      </p:pic>
    </p:spTree>
    <p:extLst>
      <p:ext uri="{BB962C8B-B14F-4D97-AF65-F5344CB8AC3E}">
        <p14:creationId xmlns:p14="http://schemas.microsoft.com/office/powerpoint/2010/main" val="133025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Objectives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944BC21-E762-92F3-EFD4-55F507427D4F}"/>
              </a:ext>
            </a:extLst>
          </p:cNvPr>
          <p:cNvSpPr txBox="1"/>
          <p:nvPr/>
        </p:nvSpPr>
        <p:spPr>
          <a:xfrm>
            <a:off x="1600200" y="1396128"/>
            <a:ext cx="10376210" cy="584775"/>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You should be able to…</a:t>
            </a:r>
          </a:p>
        </p:txBody>
      </p:sp>
      <p:sp>
        <p:nvSpPr>
          <p:cNvPr id="8" name="TextBox 7">
            <a:extLst>
              <a:ext uri="{FF2B5EF4-FFF2-40B4-BE49-F238E27FC236}">
                <a16:creationId xmlns:a16="http://schemas.microsoft.com/office/drawing/2014/main" id="{2E667EFF-E352-D8D9-F15F-47AEBC78A2EA}"/>
              </a:ext>
            </a:extLst>
          </p:cNvPr>
          <p:cNvSpPr txBox="1"/>
          <p:nvPr/>
        </p:nvSpPr>
        <p:spPr>
          <a:xfrm>
            <a:off x="1702420" y="2321373"/>
            <a:ext cx="10376210" cy="379796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Explain a vessel operator’s responsibility to his or her passengers.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Explain a vessel owner’s responsibility when allowing others to use his or her vessel.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Explain the boater’s responsibility to the environment.</a:t>
            </a:r>
          </a:p>
        </p:txBody>
      </p:sp>
    </p:spTree>
    <p:extLst>
      <p:ext uri="{BB962C8B-B14F-4D97-AF65-F5344CB8AC3E}">
        <p14:creationId xmlns:p14="http://schemas.microsoft.com/office/powerpoint/2010/main" val="40303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A0C88-5799-0384-D065-1965D01D1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F52A8-EF2A-1C65-4BA5-B177631C121B}"/>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Fishing</a:t>
            </a:r>
          </a:p>
        </p:txBody>
      </p:sp>
      <p:sp>
        <p:nvSpPr>
          <p:cNvPr id="6" name="Slide Number Placeholder 5">
            <a:extLst>
              <a:ext uri="{FF2B5EF4-FFF2-40B4-BE49-F238E27FC236}">
                <a16:creationId xmlns:a16="http://schemas.microsoft.com/office/drawing/2014/main" id="{60515922-8FD5-F7DB-BBD5-5A8BA4137D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E6C81D7-B145-D768-19D1-49D23BE2B135}"/>
              </a:ext>
            </a:extLst>
          </p:cNvPr>
          <p:cNvSpPr txBox="1"/>
          <p:nvPr/>
        </p:nvSpPr>
        <p:spPr>
          <a:xfrm>
            <a:off x="1475117" y="981307"/>
            <a:ext cx="10501293" cy="388414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Operators of other vessels should: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Slow down when approaching fishing boats or give them wide berth.</a:t>
            </a:r>
          </a:p>
          <a:p>
            <a:pPr marL="800100" lvl="1" indent="-342900" fontAlgn="base">
              <a:spcBef>
                <a:spcPct val="20000"/>
              </a:spcBef>
              <a:spcAft>
                <a:spcPct val="0"/>
              </a:spcAft>
              <a:buFontTx/>
              <a:buChar char="•"/>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run over fishing lines.</a:t>
            </a:r>
          </a:p>
          <a:p>
            <a:pPr marL="800100" lvl="1" indent="-342900" fontAlgn="base">
              <a:spcBef>
                <a:spcPct val="20000"/>
              </a:spcBef>
              <a:spcAft>
                <a:spcPct val="0"/>
              </a:spcAft>
              <a:buFontTx/>
              <a:buChar char="•"/>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make a large wake near a fishing boat.</a:t>
            </a:r>
          </a:p>
        </p:txBody>
      </p:sp>
    </p:spTree>
    <p:extLst>
      <p:ext uri="{BB962C8B-B14F-4D97-AF65-F5344CB8AC3E}">
        <p14:creationId xmlns:p14="http://schemas.microsoft.com/office/powerpoint/2010/main" val="620758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F89F2-0AF9-0DE8-B918-4405DA4D2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50A5A-E0DE-2217-9CAC-8C7D4FFAB80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Hunting</a:t>
            </a:r>
          </a:p>
        </p:txBody>
      </p:sp>
      <p:sp>
        <p:nvSpPr>
          <p:cNvPr id="6" name="Slide Number Placeholder 5">
            <a:extLst>
              <a:ext uri="{FF2B5EF4-FFF2-40B4-BE49-F238E27FC236}">
                <a16:creationId xmlns:a16="http://schemas.microsoft.com/office/drawing/2014/main" id="{938EC8F0-C4BB-24E9-080E-4F256D68B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6209CBD-40C5-8C96-7C5D-B3D544A5B094}"/>
              </a:ext>
            </a:extLst>
          </p:cNvPr>
          <p:cNvSpPr txBox="1"/>
          <p:nvPr/>
        </p:nvSpPr>
        <p:spPr>
          <a:xfrm>
            <a:off x="1538307" y="1331645"/>
            <a:ext cx="10501293" cy="5016758"/>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If using a vessel to hunt, you should:</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Obey all boating laws.</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extra precautions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avoid capsizing or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swamping.</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Wear a life jacket at all times.</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Dress in several layers under your PFD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 cold water.</a:t>
            </a:r>
          </a:p>
        </p:txBody>
      </p:sp>
      <p:pic>
        <p:nvPicPr>
          <p:cNvPr id="3" name="Picture 2">
            <a:extLst>
              <a:ext uri="{FF2B5EF4-FFF2-40B4-BE49-F238E27FC236}">
                <a16:creationId xmlns:a16="http://schemas.microsoft.com/office/drawing/2014/main" id="{EB022778-D58E-B546-3B20-8A1594D5CC30}"/>
              </a:ext>
            </a:extLst>
          </p:cNvPr>
          <p:cNvPicPr>
            <a:picLocks noChangeAspect="1"/>
          </p:cNvPicPr>
          <p:nvPr/>
        </p:nvPicPr>
        <p:blipFill>
          <a:blip r:embed="rId3"/>
          <a:stretch>
            <a:fillRect/>
          </a:stretch>
        </p:blipFill>
        <p:spPr>
          <a:xfrm>
            <a:off x="7896987" y="2601117"/>
            <a:ext cx="3968501" cy="2557479"/>
          </a:xfrm>
          <a:prstGeom prst="rect">
            <a:avLst/>
          </a:prstGeom>
        </p:spPr>
      </p:pic>
    </p:spTree>
    <p:extLst>
      <p:ext uri="{BB962C8B-B14F-4D97-AF65-F5344CB8AC3E}">
        <p14:creationId xmlns:p14="http://schemas.microsoft.com/office/powerpoint/2010/main" val="184532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90D5-FBEC-6611-1962-A8BBCE612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7291F-FE92-DAE7-2B67-F3325DFDD531}"/>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Hunting</a:t>
            </a:r>
          </a:p>
        </p:txBody>
      </p:sp>
      <p:sp>
        <p:nvSpPr>
          <p:cNvPr id="6" name="Slide Number Placeholder 5">
            <a:extLst>
              <a:ext uri="{FF2B5EF4-FFF2-40B4-BE49-F238E27FC236}">
                <a16:creationId xmlns:a16="http://schemas.microsoft.com/office/drawing/2014/main" id="{D9BA28F2-E12A-46E5-9589-8270C54B63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3C69BC3-04F0-195F-EB5C-8B8B7C5D73C2}"/>
              </a:ext>
            </a:extLst>
          </p:cNvPr>
          <p:cNvSpPr txBox="1"/>
          <p:nvPr/>
        </p:nvSpPr>
        <p:spPr>
          <a:xfrm>
            <a:off x="1538307" y="1331645"/>
            <a:ext cx="10501293" cy="4918269"/>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the weather and stay close to shore.</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Not fire shots or release arrows until vessel is stopped and secured. Remain seated when shooting.</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these steps while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transporting a firearm:</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Obey all laws.</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firearms unloaded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with the safety on and in a gun case.</a:t>
            </a:r>
          </a:p>
        </p:txBody>
      </p:sp>
      <p:pic>
        <p:nvPicPr>
          <p:cNvPr id="4" name="Picture 3">
            <a:extLst>
              <a:ext uri="{FF2B5EF4-FFF2-40B4-BE49-F238E27FC236}">
                <a16:creationId xmlns:a16="http://schemas.microsoft.com/office/drawing/2014/main" id="{4CBC02E5-751A-2AF3-DB36-4087C0C271C5}"/>
              </a:ext>
            </a:extLst>
          </p:cNvPr>
          <p:cNvPicPr>
            <a:picLocks noChangeAspect="1"/>
          </p:cNvPicPr>
          <p:nvPr/>
        </p:nvPicPr>
        <p:blipFill>
          <a:blip r:embed="rId3"/>
          <a:stretch>
            <a:fillRect/>
          </a:stretch>
        </p:blipFill>
        <p:spPr>
          <a:xfrm>
            <a:off x="9153902" y="3180394"/>
            <a:ext cx="2389839" cy="2481287"/>
          </a:xfrm>
          <a:prstGeom prst="rect">
            <a:avLst/>
          </a:prstGeom>
        </p:spPr>
      </p:pic>
    </p:spTree>
    <p:extLst>
      <p:ext uri="{BB962C8B-B14F-4D97-AF65-F5344CB8AC3E}">
        <p14:creationId xmlns:p14="http://schemas.microsoft.com/office/powerpoint/2010/main" val="1821383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F721-525D-629F-858B-B03297459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3E53E-384E-F622-3366-EB87E3FD7522}"/>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Chapter 6 Review</a:t>
            </a:r>
          </a:p>
        </p:txBody>
      </p:sp>
      <p:sp>
        <p:nvSpPr>
          <p:cNvPr id="6" name="Slide Number Placeholder 5">
            <a:extLst>
              <a:ext uri="{FF2B5EF4-FFF2-40B4-BE49-F238E27FC236}">
                <a16:creationId xmlns:a16="http://schemas.microsoft.com/office/drawing/2014/main" id="{65F44793-464A-5F1E-652D-28BEFAEC5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4101F62-B1D2-8E69-02F8-3D5EE51EA092}"/>
              </a:ext>
            </a:extLst>
          </p:cNvPr>
          <p:cNvPicPr>
            <a:picLocks noChangeAspect="1"/>
          </p:cNvPicPr>
          <p:nvPr/>
        </p:nvPicPr>
        <p:blipFill>
          <a:blip r:embed="rId3"/>
          <a:stretch>
            <a:fillRect/>
          </a:stretch>
        </p:blipFill>
        <p:spPr>
          <a:xfrm>
            <a:off x="2466087" y="1102246"/>
            <a:ext cx="8073477" cy="4653508"/>
          </a:xfrm>
          <a:prstGeom prst="rect">
            <a:avLst/>
          </a:prstGeom>
        </p:spPr>
      </p:pic>
    </p:spTree>
    <p:extLst>
      <p:ext uri="{BB962C8B-B14F-4D97-AF65-F5344CB8AC3E}">
        <p14:creationId xmlns:p14="http://schemas.microsoft.com/office/powerpoint/2010/main" val="402969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ECBE-BC80-5A5E-7B9F-E98EEC62C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3B406-AE04-59B0-A82F-D3938ECC3C0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Review Exercises</a:t>
            </a:r>
          </a:p>
        </p:txBody>
      </p:sp>
      <p:sp>
        <p:nvSpPr>
          <p:cNvPr id="6" name="Slide Number Placeholder 5">
            <a:extLst>
              <a:ext uri="{FF2B5EF4-FFF2-40B4-BE49-F238E27FC236}">
                <a16:creationId xmlns:a16="http://schemas.microsoft.com/office/drawing/2014/main" id="{74D9E2F4-BBFB-9E4C-7735-BEFEA2FDAE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C7A2C4A-B3B9-A288-AAFD-FDC393C46EA9}"/>
              </a:ext>
            </a:extLst>
          </p:cNvPr>
          <p:cNvSpPr txBox="1"/>
          <p:nvPr/>
        </p:nvSpPr>
        <p:spPr>
          <a:xfrm>
            <a:off x="1600200" y="1396128"/>
            <a:ext cx="10376210" cy="5189113"/>
          </a:xfrm>
          <a:prstGeom prst="rect">
            <a:avLst/>
          </a:prstGeom>
          <a:noFill/>
        </p:spPr>
        <p:txBody>
          <a:bodyPr wrap="square">
            <a:spAutoFit/>
          </a:bodyPr>
          <a:lstStyle/>
          <a:p>
            <a:pPr lvl="0" algn="ctr" fontAlgn="base">
              <a:spcBef>
                <a:spcPct val="20000"/>
              </a:spcBef>
              <a:spcAft>
                <a:spcPct val="0"/>
              </a:spcAft>
              <a:defRPr/>
            </a:pPr>
            <a:r>
              <a:rPr lang="en-US" altLang="en-US" sz="3200" b="1" dirty="0">
                <a:solidFill>
                  <a:srgbClr val="002060"/>
                </a:solidFill>
                <a:latin typeface="Arial" panose="020B0604020202020204" pitchFamily="34" charset="0"/>
                <a:cs typeface="Arial" panose="020B0604020202020204" pitchFamily="34" charset="0"/>
              </a:rPr>
              <a:t>Everyone on board a vessel should understand basic safety practices.  Who is responsible for ensuring this?</a:t>
            </a:r>
          </a:p>
          <a:p>
            <a:pPr lvl="0" algn="ctr" fontAlgn="base">
              <a:spcBef>
                <a:spcPct val="20000"/>
              </a:spcBef>
              <a:spcAft>
                <a:spcPct val="0"/>
              </a:spcAf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The vessel operator.</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The dock attendant.</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The most experienced passenger.</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An adult at least 18 years of age.</a:t>
            </a:r>
          </a:p>
        </p:txBody>
      </p:sp>
      <p:pic>
        <p:nvPicPr>
          <p:cNvPr id="3" name="Picture 2">
            <a:extLst>
              <a:ext uri="{FF2B5EF4-FFF2-40B4-BE49-F238E27FC236}">
                <a16:creationId xmlns:a16="http://schemas.microsoft.com/office/drawing/2014/main" id="{324ECBF5-B939-6BD3-9C37-0EC9A593A8EF}"/>
              </a:ext>
            </a:extLst>
          </p:cNvPr>
          <p:cNvPicPr>
            <a:picLocks noChangeAspect="1"/>
          </p:cNvPicPr>
          <p:nvPr/>
        </p:nvPicPr>
        <p:blipFill>
          <a:blip r:embed="rId3"/>
          <a:stretch>
            <a:fillRect/>
          </a:stretch>
        </p:blipFill>
        <p:spPr>
          <a:xfrm>
            <a:off x="1478711" y="3051048"/>
            <a:ext cx="9234577" cy="1186173"/>
          </a:xfrm>
          <a:prstGeom prst="rect">
            <a:avLst/>
          </a:prstGeom>
        </p:spPr>
      </p:pic>
    </p:spTree>
    <p:extLst>
      <p:ext uri="{BB962C8B-B14F-4D97-AF65-F5344CB8AC3E}">
        <p14:creationId xmlns:p14="http://schemas.microsoft.com/office/powerpoint/2010/main" val="21758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534E3-AA29-393E-A6F7-2768A50D7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867DC-0C4F-1668-58F4-F21B8965D79B}"/>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Review Exercises</a:t>
            </a:r>
          </a:p>
        </p:txBody>
      </p:sp>
      <p:sp>
        <p:nvSpPr>
          <p:cNvPr id="6" name="Slide Number Placeholder 5">
            <a:extLst>
              <a:ext uri="{FF2B5EF4-FFF2-40B4-BE49-F238E27FC236}">
                <a16:creationId xmlns:a16="http://schemas.microsoft.com/office/drawing/2014/main" id="{66E19E5D-5ABE-FC76-0A8C-45438B0374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1B094F3-A961-CFD7-AE79-E8FBCD53A706}"/>
              </a:ext>
            </a:extLst>
          </p:cNvPr>
          <p:cNvSpPr txBox="1"/>
          <p:nvPr/>
        </p:nvSpPr>
        <p:spPr>
          <a:xfrm>
            <a:off x="1081454" y="1396128"/>
            <a:ext cx="11043138" cy="5361468"/>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should the vessel operator tell everyone on board before departing?</a:t>
            </a:r>
          </a:p>
          <a:p>
            <a:pPr marR="0" lvl="0" algn="ctr"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defTabSz="914400" rtl="0" eaLnBrk="1" fontAlgn="base" latinLnBrk="0" hangingPunct="1">
              <a:lnSpc>
                <a:spcPct val="100000"/>
              </a:lnSpc>
              <a:spcBef>
                <a:spcPct val="20000"/>
              </a:spcBef>
              <a:spcAft>
                <a:spcPct val="0"/>
              </a:spcAft>
              <a:buClrTx/>
              <a:buSzTx/>
              <a:buFont typeface="+mj-lt"/>
              <a:buAutoNum type="alphaL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far the vessel can go without running out of fuel.</a:t>
            </a:r>
          </a:p>
          <a:p>
            <a:pPr marL="514350" marR="0" lvl="0" indent="-514350" defTabSz="914400" rtl="0" eaLnBrk="1" fontAlgn="base" latinLnBrk="0" hangingPunct="1">
              <a:lnSpc>
                <a:spcPct val="100000"/>
              </a:lnSpc>
              <a:spcBef>
                <a:spcPct val="20000"/>
              </a:spcBef>
              <a:spcAft>
                <a:spcPct val="0"/>
              </a:spcAft>
              <a:buClrTx/>
              <a:buSzTx/>
              <a:buFont typeface="+mj-lt"/>
              <a:buAutoNum type="alphaLcPeriod"/>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defTabSz="914400" rtl="0" eaLnBrk="1" fontAlgn="base" latinLnBrk="0" hangingPunct="1">
              <a:lnSpc>
                <a:spcPct val="100000"/>
              </a:lnSpc>
              <a:spcBef>
                <a:spcPct val="20000"/>
              </a:spcBef>
              <a:spcAft>
                <a:spcPct val="0"/>
              </a:spcAft>
              <a:buClrTx/>
              <a:buSzTx/>
              <a:buFont typeface="+mj-lt"/>
              <a:buAutoNum type="alphaL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Where to find the life jackets and fire extinguishers.</a:t>
            </a:r>
          </a:p>
          <a:p>
            <a:pPr marL="514350" marR="0" lvl="0" indent="-514350" defTabSz="914400" rtl="0" eaLnBrk="1" fontAlgn="base" latinLnBrk="0" hangingPunct="1">
              <a:lnSpc>
                <a:spcPct val="100000"/>
              </a:lnSpc>
              <a:spcBef>
                <a:spcPct val="20000"/>
              </a:spcBef>
              <a:spcAft>
                <a:spcPct val="0"/>
              </a:spcAft>
              <a:buClrTx/>
              <a:buSzTx/>
              <a:buFont typeface="+mj-lt"/>
              <a:buAutoNum type="alphaLcPeriod"/>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defTabSz="914400" rtl="0" eaLnBrk="1" fontAlgn="base" latinLnBrk="0" hangingPunct="1">
              <a:lnSpc>
                <a:spcPct val="100000"/>
              </a:lnSpc>
              <a:spcBef>
                <a:spcPct val="20000"/>
              </a:spcBef>
              <a:spcAft>
                <a:spcPct val="0"/>
              </a:spcAft>
              <a:buClrTx/>
              <a:buSzTx/>
              <a:buFont typeface="+mj-lt"/>
              <a:buAutoNum type="alphaL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time they should expect to return to the dock.</a:t>
            </a:r>
          </a:p>
          <a:p>
            <a:pPr marL="514350" marR="0" lvl="0" indent="-514350" defTabSz="914400" rtl="0" eaLnBrk="1" fontAlgn="base" latinLnBrk="0" hangingPunct="1">
              <a:lnSpc>
                <a:spcPct val="100000"/>
              </a:lnSpc>
              <a:spcBef>
                <a:spcPct val="20000"/>
              </a:spcBef>
              <a:spcAft>
                <a:spcPct val="0"/>
              </a:spcAft>
              <a:buClrTx/>
              <a:buSzTx/>
              <a:buFont typeface="+mj-lt"/>
              <a:buAutoNum type="alphaLcPeriod"/>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defTabSz="914400" rtl="0" eaLnBrk="1" fontAlgn="base" latinLnBrk="0" hangingPunct="1">
              <a:lnSpc>
                <a:spcPct val="100000"/>
              </a:lnSpc>
              <a:spcBef>
                <a:spcPct val="20000"/>
              </a:spcBef>
              <a:spcAft>
                <a:spcPct val="0"/>
              </a:spcAft>
              <a:buClrTx/>
              <a:buSzTx/>
              <a:buFont typeface="+mj-lt"/>
              <a:buAutoNum type="alphaL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food and drink are on board the vessel.</a:t>
            </a:r>
          </a:p>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3" name="Picture 2">
            <a:extLst>
              <a:ext uri="{FF2B5EF4-FFF2-40B4-BE49-F238E27FC236}">
                <a16:creationId xmlns:a16="http://schemas.microsoft.com/office/drawing/2014/main" id="{33F763F8-C24F-710F-66C5-B356EF6CE21D}"/>
              </a:ext>
            </a:extLst>
          </p:cNvPr>
          <p:cNvPicPr>
            <a:picLocks noChangeAspect="1"/>
          </p:cNvPicPr>
          <p:nvPr/>
        </p:nvPicPr>
        <p:blipFill>
          <a:blip r:embed="rId3"/>
          <a:stretch>
            <a:fillRect/>
          </a:stretch>
        </p:blipFill>
        <p:spPr>
          <a:xfrm>
            <a:off x="1006913" y="3483775"/>
            <a:ext cx="10877412" cy="1186173"/>
          </a:xfrm>
          <a:prstGeom prst="rect">
            <a:avLst/>
          </a:prstGeom>
        </p:spPr>
      </p:pic>
    </p:spTree>
    <p:extLst>
      <p:ext uri="{BB962C8B-B14F-4D97-AF65-F5344CB8AC3E}">
        <p14:creationId xmlns:p14="http://schemas.microsoft.com/office/powerpoint/2010/main" val="26400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291B-CC25-17AB-A345-638E3E6CA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7CA8B-BD70-095E-A03B-A2F6E01A91D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Review Exercises</a:t>
            </a:r>
          </a:p>
        </p:txBody>
      </p:sp>
      <p:sp>
        <p:nvSpPr>
          <p:cNvPr id="6" name="Slide Number Placeholder 5">
            <a:extLst>
              <a:ext uri="{FF2B5EF4-FFF2-40B4-BE49-F238E27FC236}">
                <a16:creationId xmlns:a16="http://schemas.microsoft.com/office/drawing/2014/main" id="{942CA8F4-66B5-5FE4-FFF6-B0A5A8EFD5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AB02898-C57D-53B6-AA3A-DD595346040D}"/>
              </a:ext>
            </a:extLst>
          </p:cNvPr>
          <p:cNvSpPr txBox="1"/>
          <p:nvPr/>
        </p:nvSpPr>
        <p:spPr>
          <a:xfrm>
            <a:off x="1081454" y="1396128"/>
            <a:ext cx="11043138" cy="1668149"/>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should the vessel operator do to make sure everyone knows what do to in case of an emergency?</a:t>
            </a:r>
          </a:p>
          <a:p>
            <a:pPr marR="0" lvl="0" algn="ctr"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383A2DD1-0A58-A85D-4A7C-029D50016088}"/>
              </a:ext>
            </a:extLst>
          </p:cNvPr>
          <p:cNvSpPr txBox="1"/>
          <p:nvPr/>
        </p:nvSpPr>
        <p:spPr>
          <a:xfrm>
            <a:off x="1357303" y="2603424"/>
            <a:ext cx="10682297" cy="3514808"/>
          </a:xfrm>
          <a:prstGeom prst="rect">
            <a:avLst/>
          </a:prstGeom>
          <a:noFill/>
        </p:spPr>
        <p:txBody>
          <a:bodyPr wrap="square">
            <a:spAutoFit/>
          </a:bodyPr>
          <a:lstStyle/>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Throw a passenger overboard unexpectedly.</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Explain what do to as an actual emergency occurs.</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Have everyone take a written exam until they can pass it.</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Conduct an emergency drill with the passengers.</a:t>
            </a:r>
          </a:p>
        </p:txBody>
      </p:sp>
      <p:pic>
        <p:nvPicPr>
          <p:cNvPr id="3" name="Picture 2">
            <a:extLst>
              <a:ext uri="{FF2B5EF4-FFF2-40B4-BE49-F238E27FC236}">
                <a16:creationId xmlns:a16="http://schemas.microsoft.com/office/drawing/2014/main" id="{6EFE9845-B234-A3DE-F499-8846138C5893}"/>
              </a:ext>
            </a:extLst>
          </p:cNvPr>
          <p:cNvPicPr>
            <a:picLocks noChangeAspect="1"/>
          </p:cNvPicPr>
          <p:nvPr/>
        </p:nvPicPr>
        <p:blipFill>
          <a:blip r:embed="rId3"/>
          <a:stretch>
            <a:fillRect/>
          </a:stretch>
        </p:blipFill>
        <p:spPr>
          <a:xfrm>
            <a:off x="1081454" y="5170176"/>
            <a:ext cx="10877412" cy="1186173"/>
          </a:xfrm>
          <a:prstGeom prst="rect">
            <a:avLst/>
          </a:prstGeom>
        </p:spPr>
      </p:pic>
    </p:spTree>
    <p:extLst>
      <p:ext uri="{BB962C8B-B14F-4D97-AF65-F5344CB8AC3E}">
        <p14:creationId xmlns:p14="http://schemas.microsoft.com/office/powerpoint/2010/main" val="3284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20E4-6DF3-88A3-9D5D-92D3A57F5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FBEEB-8C02-D6BD-1FE2-222338F95C1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Review Exercises</a:t>
            </a:r>
          </a:p>
        </p:txBody>
      </p:sp>
      <p:sp>
        <p:nvSpPr>
          <p:cNvPr id="6" name="Slide Number Placeholder 5">
            <a:extLst>
              <a:ext uri="{FF2B5EF4-FFF2-40B4-BE49-F238E27FC236}">
                <a16:creationId xmlns:a16="http://schemas.microsoft.com/office/drawing/2014/main" id="{E7314DCA-B446-BA43-C5D9-65444B2C1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56DDAF7-3990-B987-2AB5-26F382648E95}"/>
              </a:ext>
            </a:extLst>
          </p:cNvPr>
          <p:cNvSpPr txBox="1"/>
          <p:nvPr/>
        </p:nvSpPr>
        <p:spPr>
          <a:xfrm>
            <a:off x="1081454" y="1396128"/>
            <a:ext cx="11043138" cy="1077218"/>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main role of the second person on a vessel towing a skier?</a:t>
            </a:r>
          </a:p>
        </p:txBody>
      </p:sp>
      <p:sp>
        <p:nvSpPr>
          <p:cNvPr id="8" name="TextBox 7">
            <a:extLst>
              <a:ext uri="{FF2B5EF4-FFF2-40B4-BE49-F238E27FC236}">
                <a16:creationId xmlns:a16="http://schemas.microsoft.com/office/drawing/2014/main" id="{49292E9C-0DB0-035A-8173-D275B1692C59}"/>
              </a:ext>
            </a:extLst>
          </p:cNvPr>
          <p:cNvSpPr txBox="1"/>
          <p:nvPr/>
        </p:nvSpPr>
        <p:spPr>
          <a:xfrm>
            <a:off x="1442295" y="2496037"/>
            <a:ext cx="10682297" cy="3096232"/>
          </a:xfrm>
          <a:prstGeom prst="rect">
            <a:avLst/>
          </a:prstGeom>
          <a:noFill/>
        </p:spPr>
        <p:txBody>
          <a:bodyPr wrap="square">
            <a:spAutoFit/>
          </a:bodyPr>
          <a:lstStyle/>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To help the skier get back into the vessel.</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To watch out for other vessels and hazards.</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To signal directions from the operator to the skier.</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To act as an observer to watch the towed person.</a:t>
            </a:r>
          </a:p>
        </p:txBody>
      </p:sp>
      <p:pic>
        <p:nvPicPr>
          <p:cNvPr id="3" name="Picture 2">
            <a:extLst>
              <a:ext uri="{FF2B5EF4-FFF2-40B4-BE49-F238E27FC236}">
                <a16:creationId xmlns:a16="http://schemas.microsoft.com/office/drawing/2014/main" id="{406540FD-AA59-2C3B-ADA7-94DD246F2386}"/>
              </a:ext>
            </a:extLst>
          </p:cNvPr>
          <p:cNvPicPr>
            <a:picLocks noChangeAspect="1"/>
          </p:cNvPicPr>
          <p:nvPr/>
        </p:nvPicPr>
        <p:blipFill>
          <a:blip r:embed="rId3"/>
          <a:stretch>
            <a:fillRect/>
          </a:stretch>
        </p:blipFill>
        <p:spPr>
          <a:xfrm>
            <a:off x="1098998" y="4628314"/>
            <a:ext cx="10877412" cy="1186173"/>
          </a:xfrm>
          <a:prstGeom prst="rect">
            <a:avLst/>
          </a:prstGeom>
        </p:spPr>
      </p:pic>
    </p:spTree>
    <p:extLst>
      <p:ext uri="{BB962C8B-B14F-4D97-AF65-F5344CB8AC3E}">
        <p14:creationId xmlns:p14="http://schemas.microsoft.com/office/powerpoint/2010/main" val="5831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76062-6903-04E9-BA69-EBF7BE302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558E5-1ECE-B10E-86F3-C00AE3B5CA6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Review Exercises</a:t>
            </a:r>
          </a:p>
        </p:txBody>
      </p:sp>
      <p:sp>
        <p:nvSpPr>
          <p:cNvPr id="6" name="Slide Number Placeholder 5">
            <a:extLst>
              <a:ext uri="{FF2B5EF4-FFF2-40B4-BE49-F238E27FC236}">
                <a16:creationId xmlns:a16="http://schemas.microsoft.com/office/drawing/2014/main" id="{57E12C76-B57C-B211-AB58-E68917485B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FC2FCA3-D8C9-B10B-ED38-E94163256017}"/>
              </a:ext>
            </a:extLst>
          </p:cNvPr>
          <p:cNvSpPr txBox="1"/>
          <p:nvPr/>
        </p:nvSpPr>
        <p:spPr>
          <a:xfrm>
            <a:off x="1081454" y="1396128"/>
            <a:ext cx="11043138" cy="1077218"/>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should paddlers do to protect against capsizing their canoe or kayak?</a:t>
            </a:r>
          </a:p>
        </p:txBody>
      </p:sp>
      <p:sp>
        <p:nvSpPr>
          <p:cNvPr id="8" name="TextBox 7">
            <a:extLst>
              <a:ext uri="{FF2B5EF4-FFF2-40B4-BE49-F238E27FC236}">
                <a16:creationId xmlns:a16="http://schemas.microsoft.com/office/drawing/2014/main" id="{69EAF14D-258F-E488-CBEA-8DB08143C5F6}"/>
              </a:ext>
            </a:extLst>
          </p:cNvPr>
          <p:cNvSpPr txBox="1"/>
          <p:nvPr/>
        </p:nvSpPr>
        <p:spPr>
          <a:xfrm>
            <a:off x="1442295" y="2825781"/>
            <a:ext cx="10682297" cy="4598182"/>
          </a:xfrm>
          <a:prstGeom prst="rect">
            <a:avLst/>
          </a:prstGeom>
          <a:noFill/>
        </p:spPr>
        <p:txBody>
          <a:bodyPr wrap="square">
            <a:spAutoFit/>
          </a:bodyPr>
          <a:lstStyle/>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Keep a low center of gravity and three points of contact.</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Stand up in the craft while getting ready to dock.</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Lean one shoulder over the side while paddling.</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Move to the side of the craft closest to the 	shoreline.</a:t>
            </a:r>
          </a:p>
          <a:p>
            <a:pPr marL="514350" lvl="0" indent="-514350" fontAlgn="base">
              <a:spcBef>
                <a:spcPct val="20000"/>
              </a:spcBef>
              <a:spcAft>
                <a:spcPct val="0"/>
              </a:spcAft>
              <a:buFont typeface="+mj-lt"/>
              <a:buAutoNum type="alphaLcPeriod"/>
              <a:defRPr/>
            </a:pPr>
            <a:endParaRPr lang="en-US" altLang="en-US" sz="3200" b="1" dirty="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6B66C3-FF0B-09D2-E629-BF3EC9DD8356}"/>
              </a:ext>
            </a:extLst>
          </p:cNvPr>
          <p:cNvPicPr>
            <a:picLocks noChangeAspect="1"/>
          </p:cNvPicPr>
          <p:nvPr/>
        </p:nvPicPr>
        <p:blipFill>
          <a:blip r:embed="rId3"/>
          <a:stretch>
            <a:fillRect/>
          </a:stretch>
        </p:blipFill>
        <p:spPr>
          <a:xfrm>
            <a:off x="1017668" y="2888167"/>
            <a:ext cx="10877412" cy="1000800"/>
          </a:xfrm>
          <a:prstGeom prst="rect">
            <a:avLst/>
          </a:prstGeom>
        </p:spPr>
      </p:pic>
    </p:spTree>
    <p:extLst>
      <p:ext uri="{BB962C8B-B14F-4D97-AF65-F5344CB8AC3E}">
        <p14:creationId xmlns:p14="http://schemas.microsoft.com/office/powerpoint/2010/main" val="17686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9716-ECDE-821C-DEA1-B9C1C18FA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7FD17-0280-B12B-4F45-38FCA2631B6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Review Exercises</a:t>
            </a:r>
          </a:p>
        </p:txBody>
      </p:sp>
      <p:sp>
        <p:nvSpPr>
          <p:cNvPr id="6" name="Slide Number Placeholder 5">
            <a:extLst>
              <a:ext uri="{FF2B5EF4-FFF2-40B4-BE49-F238E27FC236}">
                <a16:creationId xmlns:a16="http://schemas.microsoft.com/office/drawing/2014/main" id="{BA274AA3-DA54-B88E-C3BC-3079FD2F2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7B41847-1B75-807A-D243-E9354947D148}"/>
              </a:ext>
            </a:extLst>
          </p:cNvPr>
          <p:cNvSpPr txBox="1"/>
          <p:nvPr/>
        </p:nvSpPr>
        <p:spPr>
          <a:xfrm>
            <a:off x="1081454" y="1396128"/>
            <a:ext cx="11043138" cy="1077218"/>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should anglers and hunters do when they are fishing or hunting from a boat?</a:t>
            </a:r>
          </a:p>
        </p:txBody>
      </p:sp>
      <p:sp>
        <p:nvSpPr>
          <p:cNvPr id="8" name="TextBox 7">
            <a:extLst>
              <a:ext uri="{FF2B5EF4-FFF2-40B4-BE49-F238E27FC236}">
                <a16:creationId xmlns:a16="http://schemas.microsoft.com/office/drawing/2014/main" id="{E85A5D9C-1ADC-A717-7E9B-8AC055176ABB}"/>
              </a:ext>
            </a:extLst>
          </p:cNvPr>
          <p:cNvSpPr txBox="1"/>
          <p:nvPr/>
        </p:nvSpPr>
        <p:spPr>
          <a:xfrm>
            <a:off x="1357303" y="2643980"/>
            <a:ext cx="10682297" cy="3096232"/>
          </a:xfrm>
          <a:prstGeom prst="rect">
            <a:avLst/>
          </a:prstGeom>
          <a:noFill/>
        </p:spPr>
        <p:txBody>
          <a:bodyPr wrap="square">
            <a:spAutoFit/>
          </a:bodyPr>
          <a:lstStyle/>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Anchor in the middle of the waterway.</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Wear a life jacket at all times.</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Keep clothing to a minimum.</a:t>
            </a:r>
          </a:p>
          <a:p>
            <a:pPr marL="514350" lvl="0" indent="-514350" fontAlgn="base">
              <a:spcBef>
                <a:spcPct val="20000"/>
              </a:spcBef>
              <a:spcAft>
                <a:spcPct val="0"/>
              </a:spcAft>
              <a:buFont typeface="+mj-lt"/>
              <a:buAutoNum type="alphaLcPeriod"/>
              <a:defRPr/>
            </a:pPr>
            <a:endParaRPr lang="en-US" altLang="en-US" sz="1200" b="1" dirty="0">
              <a:solidFill>
                <a:srgbClr val="002060"/>
              </a:solidFill>
              <a:latin typeface="Arial" panose="020B0604020202020204" pitchFamily="34" charset="0"/>
              <a:cs typeface="Arial" panose="020B0604020202020204" pitchFamily="34" charset="0"/>
            </a:endParaRPr>
          </a:p>
          <a:p>
            <a:pPr marL="514350" lvl="0" indent="-514350" fontAlgn="base">
              <a:spcBef>
                <a:spcPct val="20000"/>
              </a:spcBef>
              <a:spcAft>
                <a:spcPct val="0"/>
              </a:spcAft>
              <a:buFont typeface="+mj-lt"/>
              <a:buAutoNum type="alphaLcPeriod"/>
              <a:defRPr/>
            </a:pPr>
            <a:r>
              <a:rPr lang="en-US" altLang="en-US" sz="3200" b="1" dirty="0">
                <a:solidFill>
                  <a:srgbClr val="002060"/>
                </a:solidFill>
                <a:latin typeface="Arial" panose="020B0604020202020204" pitchFamily="34" charset="0"/>
                <a:cs typeface="Arial" panose="020B0604020202020204" pitchFamily="34" charset="0"/>
              </a:rPr>
              <a:t>Take along extra food and gear.</a:t>
            </a:r>
          </a:p>
        </p:txBody>
      </p:sp>
      <p:pic>
        <p:nvPicPr>
          <p:cNvPr id="3" name="Picture 2">
            <a:extLst>
              <a:ext uri="{FF2B5EF4-FFF2-40B4-BE49-F238E27FC236}">
                <a16:creationId xmlns:a16="http://schemas.microsoft.com/office/drawing/2014/main" id="{643B1A57-0B9E-9018-B456-50AE2E11A02B}"/>
              </a:ext>
            </a:extLst>
          </p:cNvPr>
          <p:cNvPicPr>
            <a:picLocks noChangeAspect="1"/>
          </p:cNvPicPr>
          <p:nvPr/>
        </p:nvPicPr>
        <p:blipFill>
          <a:blip r:embed="rId3"/>
          <a:stretch>
            <a:fillRect/>
          </a:stretch>
        </p:blipFill>
        <p:spPr>
          <a:xfrm>
            <a:off x="1081454" y="3191296"/>
            <a:ext cx="10877412" cy="1000800"/>
          </a:xfrm>
          <a:prstGeom prst="rect">
            <a:avLst/>
          </a:prstGeom>
        </p:spPr>
      </p:pic>
    </p:spTree>
    <p:extLst>
      <p:ext uri="{BB962C8B-B14F-4D97-AF65-F5344CB8AC3E}">
        <p14:creationId xmlns:p14="http://schemas.microsoft.com/office/powerpoint/2010/main" val="372416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C378-C71B-F46C-684F-4BE41ACC8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008D4-94B0-0AED-9EF8-7122D81DD86B}"/>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Objectives</a:t>
            </a:r>
          </a:p>
        </p:txBody>
      </p:sp>
      <p:sp>
        <p:nvSpPr>
          <p:cNvPr id="6" name="Slide Number Placeholder 5">
            <a:extLst>
              <a:ext uri="{FF2B5EF4-FFF2-40B4-BE49-F238E27FC236}">
                <a16:creationId xmlns:a16="http://schemas.microsoft.com/office/drawing/2014/main" id="{441FE44C-74B4-0427-9EDD-A25B4534C3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C7CAE9-591D-62C4-10F1-BD3A2BA01816}"/>
              </a:ext>
            </a:extLst>
          </p:cNvPr>
          <p:cNvSpPr txBox="1"/>
          <p:nvPr/>
        </p:nvSpPr>
        <p:spPr>
          <a:xfrm>
            <a:off x="1600200" y="1396128"/>
            <a:ext cx="10376210" cy="584775"/>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You should be able to…</a:t>
            </a:r>
          </a:p>
        </p:txBody>
      </p:sp>
      <p:sp>
        <p:nvSpPr>
          <p:cNvPr id="8" name="TextBox 7">
            <a:extLst>
              <a:ext uri="{FF2B5EF4-FFF2-40B4-BE49-F238E27FC236}">
                <a16:creationId xmlns:a16="http://schemas.microsoft.com/office/drawing/2014/main" id="{C1D873A6-8A7F-A8B6-4485-57DEA9F127F1}"/>
              </a:ext>
            </a:extLst>
          </p:cNvPr>
          <p:cNvSpPr txBox="1"/>
          <p:nvPr/>
        </p:nvSpPr>
        <p:spPr>
          <a:xfrm>
            <a:off x="1702420" y="2496381"/>
            <a:ext cx="10376210" cy="411805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Explain a vessel operator’s responsibility to others using the waterways.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List the safety guidelines for small boat operators.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Properly tow skiers and recognize skier hand signals.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Explain how to fish or hunt safely from a boat.</a:t>
            </a:r>
          </a:p>
        </p:txBody>
      </p:sp>
    </p:spTree>
    <p:extLst>
      <p:ext uri="{BB962C8B-B14F-4D97-AF65-F5344CB8AC3E}">
        <p14:creationId xmlns:p14="http://schemas.microsoft.com/office/powerpoint/2010/main" val="1606709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39B23-638F-E74C-320A-316409B68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04BBD-CF44-BA7D-293B-95EDF92B3EE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End Chapter 6</a:t>
            </a:r>
          </a:p>
        </p:txBody>
      </p:sp>
      <p:sp>
        <p:nvSpPr>
          <p:cNvPr id="6" name="Slide Number Placeholder 5">
            <a:extLst>
              <a:ext uri="{FF2B5EF4-FFF2-40B4-BE49-F238E27FC236}">
                <a16:creationId xmlns:a16="http://schemas.microsoft.com/office/drawing/2014/main" id="{93131E0E-4479-8927-7C55-573FFC6F9B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F5B7E0B-2F77-2B01-7430-829F0E6175B0}"/>
              </a:ext>
            </a:extLst>
          </p:cNvPr>
          <p:cNvPicPr>
            <a:picLocks noChangeAspect="1"/>
          </p:cNvPicPr>
          <p:nvPr/>
        </p:nvPicPr>
        <p:blipFill>
          <a:blip r:embed="rId3"/>
          <a:stretch>
            <a:fillRect/>
          </a:stretch>
        </p:blipFill>
        <p:spPr>
          <a:xfrm>
            <a:off x="4684144" y="1466994"/>
            <a:ext cx="3528204" cy="4437535"/>
          </a:xfrm>
          <a:prstGeom prst="rect">
            <a:avLst/>
          </a:prstGeom>
        </p:spPr>
      </p:pic>
    </p:spTree>
    <p:extLst>
      <p:ext uri="{BB962C8B-B14F-4D97-AF65-F5344CB8AC3E}">
        <p14:creationId xmlns:p14="http://schemas.microsoft.com/office/powerpoint/2010/main" val="319032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948F-40B1-848B-2873-AD5D8F2D8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2E7DA-EBA4-57E8-0EC9-6A8FBA5FA8FC}"/>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B951BDD9-ADFF-4C28-5385-436723CAB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B98569-95B0-04C7-DC5E-9658B1756189}"/>
              </a:ext>
            </a:extLst>
          </p:cNvPr>
          <p:cNvSpPr txBox="1"/>
          <p:nvPr/>
        </p:nvSpPr>
        <p:spPr>
          <a:xfrm>
            <a:off x="1600200" y="1396128"/>
            <a:ext cx="10376210" cy="584775"/>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Responsibility to Your Passengers</a:t>
            </a:r>
          </a:p>
        </p:txBody>
      </p:sp>
      <p:sp>
        <p:nvSpPr>
          <p:cNvPr id="8" name="TextBox 7">
            <a:extLst>
              <a:ext uri="{FF2B5EF4-FFF2-40B4-BE49-F238E27FC236}">
                <a16:creationId xmlns:a16="http://schemas.microsoft.com/office/drawing/2014/main" id="{07D10D66-1259-8D98-5265-5617FE16839F}"/>
              </a:ext>
            </a:extLst>
          </p:cNvPr>
          <p:cNvSpPr txBox="1"/>
          <p:nvPr/>
        </p:nvSpPr>
        <p:spPr>
          <a:xfrm>
            <a:off x="1651310" y="2473346"/>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Pre-Departure Checklist</a:t>
            </a:r>
          </a:p>
          <a:p>
            <a:pPr marL="914400" lvl="1" indent="-457200" fontAlgn="base">
              <a:spcBef>
                <a:spcPct val="20000"/>
              </a:spcBef>
              <a:spcAft>
                <a:spcPct val="0"/>
              </a:spcAft>
              <a:buFont typeface="Wingdings" panose="05000000000000000000" pitchFamily="2" charset="2"/>
              <a:buChar char="ü"/>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the weather forecast.</a:t>
            </a:r>
          </a:p>
          <a:p>
            <a:pPr marL="914400" lvl="1" indent="-457200" fontAlgn="base">
              <a:spcBef>
                <a:spcPct val="20000"/>
              </a:spcBef>
              <a:spcAft>
                <a:spcPct val="0"/>
              </a:spcAft>
              <a:buFont typeface="Wingdings" panose="05000000000000000000" pitchFamily="2" charset="2"/>
              <a:buChar char="ü"/>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the steering and throttle controls.</a:t>
            </a:r>
          </a:p>
          <a:p>
            <a:pPr marL="914400" lvl="1" indent="-457200" fontAlgn="base">
              <a:spcBef>
                <a:spcPct val="20000"/>
              </a:spcBef>
              <a:spcAft>
                <a:spcPct val="0"/>
              </a:spcAft>
              <a:buFont typeface="Wingdings" panose="05000000000000000000" pitchFamily="2" charset="2"/>
              <a:buChar char="ü"/>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all lights.</a:t>
            </a:r>
          </a:p>
          <a:p>
            <a:pPr marL="914400" lvl="1" indent="-457200" fontAlgn="base">
              <a:spcBef>
                <a:spcPct val="20000"/>
              </a:spcBef>
              <a:spcAft>
                <a:spcPct val="0"/>
              </a:spcAft>
              <a:buFont typeface="Wingdings" panose="05000000000000000000" pitchFamily="2" charset="2"/>
              <a:buChar char="ü"/>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for any fuel or oil leaks.</a:t>
            </a:r>
          </a:p>
          <a:p>
            <a:pPr marL="914400" lvl="1" indent="-457200" fontAlgn="base">
              <a:spcBef>
                <a:spcPct val="20000"/>
              </a:spcBef>
              <a:spcAft>
                <a:spcPct val="0"/>
              </a:spcAft>
              <a:buFont typeface="Wingdings" panose="05000000000000000000" pitchFamily="2" charset="2"/>
              <a:buChar char="ü"/>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hose connections and clamps.</a:t>
            </a:r>
          </a:p>
          <a:p>
            <a:pPr marL="914400" lvl="1" indent="-457200" fontAlgn="base">
              <a:spcBef>
                <a:spcPct val="20000"/>
              </a:spcBef>
              <a:spcAft>
                <a:spcPct val="0"/>
              </a:spcAft>
              <a:buFont typeface="Wingdings" panose="05000000000000000000" pitchFamily="2" charset="2"/>
              <a:buChar char="ü"/>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Drain all water from the engine compartment.</a:t>
            </a:r>
          </a:p>
        </p:txBody>
      </p:sp>
    </p:spTree>
    <p:extLst>
      <p:ext uri="{BB962C8B-B14F-4D97-AF65-F5344CB8AC3E}">
        <p14:creationId xmlns:p14="http://schemas.microsoft.com/office/powerpoint/2010/main" val="363634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8A3AC-8823-9771-288D-11AEB41E1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A190B-E582-73BC-D9DD-55049E4FEA2E}"/>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B381BD85-D8EA-D675-DB25-C725F185C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265C110-637D-5DBE-00E1-ADD70AE3F49E}"/>
              </a:ext>
            </a:extLst>
          </p:cNvPr>
          <p:cNvSpPr txBox="1"/>
          <p:nvPr/>
        </p:nvSpPr>
        <p:spPr>
          <a:xfrm>
            <a:off x="1651310" y="2473346"/>
            <a:ext cx="10376210" cy="4524315"/>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sure the bilge plug is replaced and secure.</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you have enough fuel.</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your engine battery and fire extinguishers are fully charged.</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Attach the engine cut-off switch and lanyard.</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you have the required number of personal flotation devices (PFDs).</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Leave a float plan.</a:t>
            </a:r>
          </a:p>
        </p:txBody>
      </p:sp>
    </p:spTree>
    <p:extLst>
      <p:ext uri="{BB962C8B-B14F-4D97-AF65-F5344CB8AC3E}">
        <p14:creationId xmlns:p14="http://schemas.microsoft.com/office/powerpoint/2010/main" val="398141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0D3F-EBA7-3E41-AA27-14FBEE335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60FF4-0F5E-017D-E5FD-135C7ECB78D6}"/>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046CF833-3F55-C07A-28E5-3F584DB332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8E163E5-011A-35AE-7B5D-E99FA275902F}"/>
              </a:ext>
            </a:extLst>
          </p:cNvPr>
          <p:cNvSpPr txBox="1"/>
          <p:nvPr/>
        </p:nvSpPr>
        <p:spPr>
          <a:xfrm>
            <a:off x="1663390" y="1817619"/>
            <a:ext cx="10376210" cy="4721292"/>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Before casting off, discuss safety.</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Where is the emergency equipment?</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Who needs a life jacket?</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Locations of life jackets?</a:t>
            </a:r>
          </a:p>
          <a:p>
            <a:pPr marL="914400"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are the laws for:</a:t>
            </a:r>
          </a:p>
          <a:p>
            <a:pPr marL="1371600" lvl="2"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Reckless operation?</a:t>
            </a:r>
          </a:p>
          <a:p>
            <a:pPr marL="1371600" lvl="2"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Required equipment? </a:t>
            </a:r>
          </a:p>
          <a:p>
            <a:pPr marL="1371600" lvl="2"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Waste disposal?</a:t>
            </a:r>
          </a:p>
        </p:txBody>
      </p:sp>
    </p:spTree>
    <p:extLst>
      <p:ext uri="{BB962C8B-B14F-4D97-AF65-F5344CB8AC3E}">
        <p14:creationId xmlns:p14="http://schemas.microsoft.com/office/powerpoint/2010/main" val="366182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5D40E-74CB-0FF1-D37D-F18C0D937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D7FC2-7587-E918-8C1A-2A77DB6D1CCC}"/>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5E66C6E6-C91A-4919-3C53-EBB5AB880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37C4BBF-A44F-C03E-1C10-1A2CA05878A9}"/>
              </a:ext>
            </a:extLst>
          </p:cNvPr>
          <p:cNvSpPr txBox="1"/>
          <p:nvPr/>
        </p:nvSpPr>
        <p:spPr>
          <a:xfrm>
            <a:off x="1600200" y="1396128"/>
            <a:ext cx="10376210" cy="584775"/>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Conducting Emergency Drills</a:t>
            </a:r>
          </a:p>
        </p:txBody>
      </p:sp>
      <p:sp>
        <p:nvSpPr>
          <p:cNvPr id="8" name="TextBox 7">
            <a:extLst>
              <a:ext uri="{FF2B5EF4-FFF2-40B4-BE49-F238E27FC236}">
                <a16:creationId xmlns:a16="http://schemas.microsoft.com/office/drawing/2014/main" id="{7817FC82-B1C3-4225-749D-3A0761ADBD92}"/>
              </a:ext>
            </a:extLst>
          </p:cNvPr>
          <p:cNvSpPr txBox="1"/>
          <p:nvPr/>
        </p:nvSpPr>
        <p:spPr>
          <a:xfrm>
            <a:off x="1651310" y="2225988"/>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 you know what to do:</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case of a fire?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someone falls overboard?</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case of a storm?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do you:</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Signal for help or make a MAYDAY call?</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Anchor the vessel and handle lines (ropes)?</a:t>
            </a:r>
          </a:p>
        </p:txBody>
      </p:sp>
    </p:spTree>
    <p:extLst>
      <p:ext uri="{BB962C8B-B14F-4D97-AF65-F5344CB8AC3E}">
        <p14:creationId xmlns:p14="http://schemas.microsoft.com/office/powerpoint/2010/main" val="415810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EB554-3E8E-BD17-1CFC-4B15FC04A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B9B38-C764-7DF2-C1D9-102299576FC4}"/>
              </a:ext>
            </a:extLst>
          </p:cNvPr>
          <p:cNvSpPr>
            <a:spLocks noGrp="1"/>
          </p:cNvSpPr>
          <p:nvPr>
            <p:ph type="ctrTitle"/>
          </p:nvPr>
        </p:nvSpPr>
        <p:spPr>
          <a:xfrm>
            <a:off x="1702420" y="381609"/>
            <a:ext cx="10273990" cy="863187"/>
          </a:xfrm>
        </p:spPr>
        <p:txBody>
          <a:bodyPr>
            <a:normAutofit fontScale="90000"/>
          </a:bodyPr>
          <a:lstStyle/>
          <a:p>
            <a:r>
              <a:rPr lang="en-US" dirty="0">
                <a:solidFill>
                  <a:srgbClr val="002060"/>
                </a:solidFill>
              </a:rPr>
              <a:t>Responsibilities of a </a:t>
            </a:r>
            <a:br>
              <a:rPr lang="en-US" dirty="0">
                <a:solidFill>
                  <a:srgbClr val="002060"/>
                </a:solidFill>
              </a:rPr>
            </a:br>
            <a:r>
              <a:rPr lang="en-US" dirty="0">
                <a:solidFill>
                  <a:srgbClr val="002060"/>
                </a:solidFill>
              </a:rPr>
              <a:t>Vessel Operator</a:t>
            </a:r>
          </a:p>
        </p:txBody>
      </p:sp>
      <p:sp>
        <p:nvSpPr>
          <p:cNvPr id="6" name="Slide Number Placeholder 5">
            <a:extLst>
              <a:ext uri="{FF2B5EF4-FFF2-40B4-BE49-F238E27FC236}">
                <a16:creationId xmlns:a16="http://schemas.microsoft.com/office/drawing/2014/main" id="{08E41F04-ADF3-ECDB-F185-A934B2E57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48C6080-00A5-DAB8-ABA0-EF3DAB2C05A2}"/>
              </a:ext>
            </a:extLst>
          </p:cNvPr>
          <p:cNvSpPr txBox="1"/>
          <p:nvPr/>
        </p:nvSpPr>
        <p:spPr>
          <a:xfrm>
            <a:off x="1600200" y="1396128"/>
            <a:ext cx="10376210" cy="1077218"/>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Responsibility to Others You Allow to Operate Your Vessel</a:t>
            </a:r>
          </a:p>
        </p:txBody>
      </p:sp>
      <p:sp>
        <p:nvSpPr>
          <p:cNvPr id="8" name="TextBox 7">
            <a:extLst>
              <a:ext uri="{FF2B5EF4-FFF2-40B4-BE49-F238E27FC236}">
                <a16:creationId xmlns:a16="http://schemas.microsoft.com/office/drawing/2014/main" id="{541D8F09-ECEE-D4F3-93D8-17642E3135DD}"/>
              </a:ext>
            </a:extLst>
          </p:cNvPr>
          <p:cNvSpPr txBox="1"/>
          <p:nvPr/>
        </p:nvSpPr>
        <p:spPr>
          <a:xfrm>
            <a:off x="1702420" y="2792296"/>
            <a:ext cx="10376210" cy="35640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Before allowing others to operate your vessel, make sure they: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Meet the minimum age and boater education requirements.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 basic boating safety and navigation rules.</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04155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E-Directorate Standard PPT Format.pptx" id="{72B51F9D-37E9-4912-98DA-EFFF66F31EB3}" vid="{E214F224-4F59-4ABB-822A-FB782C44DA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2024 E-Directorate Standard PPT Format</Template>
  <TotalTime>475</TotalTime>
  <Words>1957</Words>
  <Application>Microsoft Office PowerPoint</Application>
  <PresentationFormat>Widescreen</PresentationFormat>
  <Paragraphs>382</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Arial</vt:lpstr>
      <vt:lpstr>Calibri</vt:lpstr>
      <vt:lpstr>Calibri Light</vt:lpstr>
      <vt:lpstr>Wingdings</vt:lpstr>
      <vt:lpstr>1_Office Theme</vt:lpstr>
      <vt:lpstr>Chapter 6</vt:lpstr>
      <vt:lpstr>Key Topics</vt:lpstr>
      <vt:lpstr>Objectives</vt:lpstr>
      <vt:lpstr>Objectives</vt:lpstr>
      <vt:lpstr>Responsibilities of a  Vessel Operator</vt:lpstr>
      <vt:lpstr>Responsibilities of a  Vessel Operator</vt:lpstr>
      <vt:lpstr>Responsibilities of a  Vessel Operator</vt:lpstr>
      <vt:lpstr>Responsibilities of a  Vessel Operator</vt:lpstr>
      <vt:lpstr>Responsibilities of a  Vessel Operator</vt:lpstr>
      <vt:lpstr>Responsibilities of a  Vessel Operator</vt:lpstr>
      <vt:lpstr>Responsibilities of a  Vessel Operator</vt:lpstr>
      <vt:lpstr>Responsibilities of a  Vessel Operator</vt:lpstr>
      <vt:lpstr>Responsibilities of a  Vessel Operator</vt:lpstr>
      <vt:lpstr>Responsibilities of a  Vessel Operator</vt:lpstr>
      <vt:lpstr>Small Boats and Paddlecraft</vt:lpstr>
      <vt:lpstr>Small Boats and Paddlecraft</vt:lpstr>
      <vt:lpstr>Small Boats and Paddlecraft</vt:lpstr>
      <vt:lpstr>Water-Skiing</vt:lpstr>
      <vt:lpstr>Water-Skiing</vt:lpstr>
      <vt:lpstr>Water-Skiing</vt:lpstr>
      <vt:lpstr>Water-Skiing</vt:lpstr>
      <vt:lpstr>Water-Skiing</vt:lpstr>
      <vt:lpstr>Water-Skiing</vt:lpstr>
      <vt:lpstr>Scuba Diving and Snorkeling</vt:lpstr>
      <vt:lpstr>Scuba Diving and Snorkeling</vt:lpstr>
      <vt:lpstr>Windsurfing</vt:lpstr>
      <vt:lpstr>Sailing</vt:lpstr>
      <vt:lpstr>Sailing</vt:lpstr>
      <vt:lpstr>Fishing</vt:lpstr>
      <vt:lpstr>Fishing</vt:lpstr>
      <vt:lpstr>Hunting</vt:lpstr>
      <vt:lpstr>Hunting</vt:lpstr>
      <vt:lpstr>Chapter 6 Review</vt:lpstr>
      <vt:lpstr>Review Exercises</vt:lpstr>
      <vt:lpstr>Review Exercises</vt:lpstr>
      <vt:lpstr>Review Exercises</vt:lpstr>
      <vt:lpstr>Review Exercises</vt:lpstr>
      <vt:lpstr>Review Exercises</vt:lpstr>
      <vt:lpstr>Review Exercises</vt:lpstr>
      <vt:lpstr>End Chapter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Miller</dc:creator>
  <cp:lastModifiedBy>Karen Miller</cp:lastModifiedBy>
  <cp:revision>125</cp:revision>
  <dcterms:created xsi:type="dcterms:W3CDTF">2024-12-29T20:28:14Z</dcterms:created>
  <dcterms:modified xsi:type="dcterms:W3CDTF">2024-12-30T04:32:02Z</dcterms:modified>
</cp:coreProperties>
</file>