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iMwkoK/7rU8qV2cTsjFsa/mU0E7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73"/>
  </p:normalViewPr>
  <p:slideViewPr>
    <p:cSldViewPr snapToGrid="0">
      <p:cViewPr varScale="1">
        <p:scale>
          <a:sx n="102" d="100"/>
          <a:sy n="102" d="100"/>
        </p:scale>
        <p:origin x="1192"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chapter 4 we talked about “The Legal Requirements of Boating”. </a:t>
            </a:r>
            <a:endParaRPr/>
          </a:p>
          <a:p>
            <a:pPr marL="0" lvl="0" indent="0" algn="l" rtl="0">
              <a:spcBef>
                <a:spcPts val="0"/>
              </a:spcBef>
              <a:spcAft>
                <a:spcPts val="0"/>
              </a:spcAft>
              <a:buNone/>
            </a:pPr>
            <a:r>
              <a:rPr lang="en-US"/>
              <a:t>Now in chapter 5 we will be discussing “Boating Emergencies…What to Do”</a:t>
            </a:r>
            <a:endParaRPr/>
          </a:p>
          <a:p>
            <a:pPr marL="0" lvl="0" indent="0" algn="l" rtl="0">
              <a:spcBef>
                <a:spcPts val="0"/>
              </a:spcBef>
              <a:spcAft>
                <a:spcPts val="0"/>
              </a:spcAft>
              <a:buNone/>
            </a:pPr>
            <a:endParaRPr/>
          </a:p>
          <a:p>
            <a:pPr marL="0" lvl="0" indent="0" algn="l" rtl="0">
              <a:spcBef>
                <a:spcPts val="0"/>
              </a:spcBef>
              <a:spcAft>
                <a:spcPts val="0"/>
              </a:spcAft>
              <a:buNone/>
            </a:pPr>
            <a:r>
              <a:rPr lang="en-US"/>
              <a:t>There is a difference between what the minimum law requirements are and what a prudent mariner carries on a boat. </a:t>
            </a:r>
            <a:endParaRPr/>
          </a:p>
          <a:p>
            <a:pPr marL="0" lvl="0" indent="0" algn="l" rtl="0">
              <a:spcBef>
                <a:spcPts val="0"/>
              </a:spcBef>
              <a:spcAft>
                <a:spcPts val="0"/>
              </a:spcAft>
              <a:buNone/>
            </a:pPr>
            <a:endParaRPr/>
          </a:p>
        </p:txBody>
      </p:sp>
      <p:sp>
        <p:nvSpPr>
          <p:cNvPr id="101" name="Google Shape;101;p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0: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0: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Just as cold water can be dangerous (Hypothermia), so too can very high temperatures which can lead to Hyperthermia. </a:t>
            </a:r>
            <a:endParaRPr/>
          </a:p>
          <a:p>
            <a:pPr marL="0" lvl="0" indent="0" algn="l" rtl="0">
              <a:spcBef>
                <a:spcPts val="0"/>
              </a:spcBef>
              <a:spcAft>
                <a:spcPts val="0"/>
              </a:spcAft>
              <a:buNone/>
            </a:pPr>
            <a:endParaRPr/>
          </a:p>
          <a:p>
            <a:pPr marL="0" lvl="0" indent="0" algn="l" rtl="0">
              <a:spcBef>
                <a:spcPts val="0"/>
              </a:spcBef>
              <a:spcAft>
                <a:spcPts val="0"/>
              </a:spcAft>
              <a:buNone/>
            </a:pPr>
            <a:r>
              <a:rPr lang="en-US"/>
              <a:t>Keeping cool and drinking water can help avoid Hyperthermia. Be sure to watch for these symptoms</a:t>
            </a:r>
            <a:endParaRPr/>
          </a:p>
        </p:txBody>
      </p:sp>
      <p:sp>
        <p:nvSpPr>
          <p:cNvPr id="180" name="Google Shape;180;p10: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1: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Hyperthermia is indicated, be sure to get the victim into a sharded area and begin to try cooling the body. </a:t>
            </a:r>
            <a:endParaRPr/>
          </a:p>
          <a:p>
            <a:pPr marL="0" lvl="0" indent="0" algn="l" rtl="0">
              <a:spcBef>
                <a:spcPts val="0"/>
              </a:spcBef>
              <a:spcAft>
                <a:spcPts val="0"/>
              </a:spcAft>
              <a:buNone/>
            </a:pPr>
            <a:endParaRPr/>
          </a:p>
          <a:p>
            <a:pPr marL="0" lvl="0" indent="0" algn="l" rtl="0">
              <a:spcBef>
                <a:spcPts val="0"/>
              </a:spcBef>
              <a:spcAft>
                <a:spcPts val="0"/>
              </a:spcAft>
              <a:buNone/>
            </a:pPr>
            <a:r>
              <a:rPr lang="en-US"/>
              <a:t>If the situation is extremely serious, get back to the dock immediate and call for help.</a:t>
            </a:r>
            <a:endParaRPr/>
          </a:p>
          <a:p>
            <a:pPr marL="0" lvl="0" indent="0" algn="l" rtl="0">
              <a:spcBef>
                <a:spcPts val="0"/>
              </a:spcBef>
              <a:spcAft>
                <a:spcPts val="0"/>
              </a:spcAft>
              <a:buNone/>
            </a:pPr>
            <a:endParaRPr/>
          </a:p>
        </p:txBody>
      </p:sp>
      <p:sp>
        <p:nvSpPr>
          <p:cNvPr id="188" name="Google Shape;188;p11: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Most people wait to drink water until they feel thirsty.  If you feel thirsty you are already experiencing dehydration.</a:t>
            </a:r>
            <a:endParaRPr/>
          </a:p>
          <a:p>
            <a:pPr marL="0" lvl="0" indent="0" algn="l" rtl="0">
              <a:spcBef>
                <a:spcPts val="0"/>
              </a:spcBef>
              <a:spcAft>
                <a:spcPts val="0"/>
              </a:spcAft>
              <a:buNone/>
            </a:pPr>
            <a:endParaRPr/>
          </a:p>
        </p:txBody>
      </p:sp>
      <p:sp>
        <p:nvSpPr>
          <p:cNvPr id="196" name="Google Shape;196;p1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Discuss the legal limits of alcohol consumption for the state in which you are teaching.</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Remind the participants that using drugs and/or alcohol while boating is a leading cause of boating accidents.</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Discuss the legal limits of alcohol consumption for the state in which you are teaching.</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Remind the participants that using drugs and/or alcohol while boating is a leading cause of boating accidents</a:t>
            </a:r>
            <a:endParaRPr/>
          </a:p>
          <a:p>
            <a:pPr marL="0" lvl="0" indent="0" algn="l" rtl="0">
              <a:spcBef>
                <a:spcPts val="0"/>
              </a:spcBef>
              <a:spcAft>
                <a:spcPts val="0"/>
              </a:spcAft>
              <a:buNone/>
            </a:pPr>
            <a:endParaRPr/>
          </a:p>
        </p:txBody>
      </p:sp>
      <p:sp>
        <p:nvSpPr>
          <p:cNvPr id="206" name="Google Shape;206;p1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It is always a good idea that at least 2 people avoid drinking while on the boat in case something happens to the operator.</a:t>
            </a:r>
            <a:endParaRPr/>
          </a:p>
          <a:p>
            <a:pPr marL="0" lvl="0" indent="0" algn="l" rtl="0">
              <a:spcBef>
                <a:spcPts val="0"/>
              </a:spcBef>
              <a:spcAft>
                <a:spcPts val="0"/>
              </a:spcAft>
              <a:buNone/>
            </a:pPr>
            <a:endParaRPr/>
          </a:p>
        </p:txBody>
      </p:sp>
      <p:sp>
        <p:nvSpPr>
          <p:cNvPr id="216" name="Google Shape;216;p1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Discuss what is “readily accessible”.</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Classroom aid:  Demonstrate the test for proper fit. Using a student, place a PFD that is too large on the student and show how the PFD will come off when the person falls into the water.</a:t>
            </a: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p>
        </p:txBody>
      </p:sp>
      <p:sp>
        <p:nvSpPr>
          <p:cNvPr id="226" name="Google Shape;226;p1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Review the definition of “capsize” and “swamping.” Both are dangerous, can be more so in cold water and weather.</a:t>
            </a:r>
            <a:endParaRPr/>
          </a:p>
          <a:p>
            <a:pPr marL="0" lvl="0" indent="0" algn="l" rtl="0">
              <a:spcBef>
                <a:spcPts val="0"/>
              </a:spcBef>
              <a:spcAft>
                <a:spcPts val="0"/>
              </a:spcAft>
              <a:buNone/>
            </a:pPr>
            <a:endParaRPr/>
          </a:p>
        </p:txBody>
      </p:sp>
      <p:sp>
        <p:nvSpPr>
          <p:cNvPr id="236" name="Google Shape;236;p1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 should always have an engine cut-off switch.  This will prevent the boat from running if the operator falls overboard.</a:t>
            </a:r>
            <a:endParaRPr/>
          </a:p>
          <a:p>
            <a:pPr marL="0" lvl="0" indent="0" algn="l" rtl="0">
              <a:spcBef>
                <a:spcPts val="0"/>
              </a:spcBef>
              <a:spcAft>
                <a:spcPts val="0"/>
              </a:spcAft>
              <a:buNone/>
            </a:pPr>
            <a:endParaRPr/>
          </a:p>
        </p:txBody>
      </p:sp>
      <p:sp>
        <p:nvSpPr>
          <p:cNvPr id="246" name="Google Shape;246;p1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2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order to prevent capsizing, be sure to follow these rules.</a:t>
            </a:r>
            <a:endParaRPr/>
          </a:p>
          <a:p>
            <a:pPr marL="0" lvl="0" indent="0" algn="l" rtl="0">
              <a:spcBef>
                <a:spcPts val="0"/>
              </a:spcBef>
              <a:spcAft>
                <a:spcPts val="0"/>
              </a:spcAft>
              <a:buNone/>
            </a:pPr>
            <a:endParaRPr/>
          </a:p>
        </p:txBody>
      </p:sp>
      <p:sp>
        <p:nvSpPr>
          <p:cNvPr id="256" name="Google Shape;256;p2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Whenever possible, stay with the boat. It will present a larger target for search and rescue personnel to find you.  </a:t>
            </a:r>
            <a:endParaRPr/>
          </a:p>
          <a:p>
            <a:pPr marL="0" lvl="0" indent="0" algn="l" rtl="0">
              <a:spcBef>
                <a:spcPts val="0"/>
              </a:spcBef>
              <a:spcAft>
                <a:spcPts val="0"/>
              </a:spcAft>
              <a:buNone/>
            </a:pPr>
            <a:endParaRPr/>
          </a:p>
          <a:p>
            <a:pPr marL="0" lvl="0" indent="0" algn="l" rtl="0">
              <a:spcBef>
                <a:spcPts val="0"/>
              </a:spcBef>
              <a:spcAft>
                <a:spcPts val="0"/>
              </a:spcAft>
              <a:buNone/>
            </a:pPr>
            <a:r>
              <a:rPr lang="en-US"/>
              <a:t>It will also help keep you out of the cold water.</a:t>
            </a:r>
            <a:endParaRPr/>
          </a:p>
          <a:p>
            <a:pPr marL="0" lvl="0" indent="0" algn="l" rtl="0">
              <a:spcBef>
                <a:spcPts val="0"/>
              </a:spcBef>
              <a:spcAft>
                <a:spcPts val="0"/>
              </a:spcAft>
              <a:buNone/>
            </a:pPr>
            <a:endParaRPr/>
          </a:p>
        </p:txBody>
      </p:sp>
      <p:sp>
        <p:nvSpPr>
          <p:cNvPr id="264" name="Google Shape;264;p2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Mention these items as an overview of this chapter. More detail will be covered on each topic.</a:t>
            </a:r>
            <a:endParaRPr/>
          </a:p>
          <a:p>
            <a:pPr marL="0" lvl="0" indent="0" algn="l" rtl="0">
              <a:spcBef>
                <a:spcPts val="0"/>
              </a:spcBef>
              <a:spcAft>
                <a:spcPts val="0"/>
              </a:spcAft>
              <a:buNone/>
            </a:pPr>
            <a:endParaRPr/>
          </a:p>
          <a:p>
            <a:pPr marL="0" lvl="0" indent="0" algn="l" rtl="0">
              <a:spcBef>
                <a:spcPts val="0"/>
              </a:spcBef>
              <a:spcAft>
                <a:spcPts val="0"/>
              </a:spcAft>
              <a:buNone/>
            </a:pPr>
            <a:r>
              <a:rPr lang="en-US"/>
              <a:t>When you go boating. You will encounter hazards and risks.</a:t>
            </a:r>
            <a:endParaRPr/>
          </a:p>
          <a:p>
            <a:pPr marL="0" lvl="0" indent="0" algn="l" rtl="0">
              <a:spcBef>
                <a:spcPts val="0"/>
              </a:spcBef>
              <a:spcAft>
                <a:spcPts val="0"/>
              </a:spcAft>
              <a:buNone/>
            </a:pPr>
            <a:endParaRPr/>
          </a:p>
          <a:p>
            <a:pPr marL="0" lvl="0" indent="0" algn="l" rtl="0">
              <a:spcBef>
                <a:spcPts val="0"/>
              </a:spcBef>
              <a:spcAft>
                <a:spcPts val="0"/>
              </a:spcAft>
              <a:buNone/>
            </a:pPr>
            <a:r>
              <a:rPr lang="en-US"/>
              <a:t>It’s important to make a boating emergency less likely to happen by taking the proper precaution; but it’s equally important to be prepared and know what to do if an emergency occurs. </a:t>
            </a:r>
            <a:endParaRPr/>
          </a:p>
          <a:p>
            <a:pPr marL="0" lvl="0" indent="0" algn="l" rtl="0">
              <a:spcBef>
                <a:spcPts val="0"/>
              </a:spcBef>
              <a:spcAft>
                <a:spcPts val="0"/>
              </a:spcAft>
              <a:buNone/>
            </a:pPr>
            <a:endParaRPr/>
          </a:p>
          <a:p>
            <a:pPr marL="0" lvl="0" indent="0" algn="l" rtl="0">
              <a:spcBef>
                <a:spcPts val="0"/>
              </a:spcBef>
              <a:spcAft>
                <a:spcPts val="0"/>
              </a:spcAft>
              <a:buNone/>
            </a:pPr>
            <a:r>
              <a:rPr lang="en-US"/>
              <a:t>Mention these items as an overview of this chapter. More detail will be covered on each topic.</a:t>
            </a:r>
            <a:endParaRPr/>
          </a:p>
          <a:p>
            <a:pPr marL="0" lvl="0" indent="0" algn="l" rtl="0">
              <a:spcBef>
                <a:spcPts val="0"/>
              </a:spcBef>
              <a:spcAft>
                <a:spcPts val="0"/>
              </a:spcAft>
              <a:buNone/>
            </a:pPr>
            <a:r>
              <a:rPr lang="en-US"/>
              <a:t>When you go boating. You will encounter hazards and risks.</a:t>
            </a:r>
            <a:endParaRPr/>
          </a:p>
          <a:p>
            <a:pPr marL="0" lvl="0" indent="0" algn="l" rtl="0">
              <a:spcBef>
                <a:spcPts val="0"/>
              </a:spcBef>
              <a:spcAft>
                <a:spcPts val="0"/>
              </a:spcAft>
              <a:buNone/>
            </a:pPr>
            <a:r>
              <a:rPr lang="en-US"/>
              <a:t>It’s important to make a boating emergency less likely to happen by taking the proper precaution; but it’s equally important to be prepared and know what to do if an emergency occurs. </a:t>
            </a:r>
            <a:endParaRPr/>
          </a:p>
          <a:p>
            <a:pPr marL="0" lvl="0" indent="0" algn="l" rtl="0">
              <a:spcBef>
                <a:spcPts val="0"/>
              </a:spcBef>
              <a:spcAft>
                <a:spcPts val="0"/>
              </a:spcAft>
              <a:buNone/>
            </a:pPr>
            <a:endParaRPr/>
          </a:p>
        </p:txBody>
      </p:sp>
      <p:sp>
        <p:nvSpPr>
          <p:cNvPr id="110" name="Google Shape;110;p2: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Emphasize this as a reason to ALWAYS wear the life jacket, and not have it only readily accessible. </a:t>
            </a:r>
            <a:endParaRPr/>
          </a:p>
          <a:p>
            <a:pPr marL="0" lvl="0" indent="0" algn="l" rtl="0">
              <a:spcBef>
                <a:spcPts val="0"/>
              </a:spcBef>
              <a:spcAft>
                <a:spcPts val="0"/>
              </a:spcAft>
              <a:buNone/>
            </a:pPr>
            <a:endParaRPr/>
          </a:p>
          <a:p>
            <a:pPr marL="0" lvl="0" indent="0" algn="l" rtl="0">
              <a:spcBef>
                <a:spcPts val="0"/>
              </a:spcBef>
              <a:spcAft>
                <a:spcPts val="0"/>
              </a:spcAft>
              <a:buNone/>
            </a:pPr>
            <a:r>
              <a:rPr lang="en-US"/>
              <a:t>Once in the water, it is nearly impossible to put the PFD on.  If a person had hit their head or it hurt,  they cannot put one one at all.  It should be on at all times.</a:t>
            </a:r>
            <a:endParaRPr/>
          </a:p>
          <a:p>
            <a:pPr marL="0" lvl="0" indent="0" algn="l" rtl="0">
              <a:spcBef>
                <a:spcPts val="0"/>
              </a:spcBef>
              <a:spcAft>
                <a:spcPts val="0"/>
              </a:spcAft>
              <a:buNone/>
            </a:pPr>
            <a:endParaRPr/>
          </a:p>
        </p:txBody>
      </p:sp>
      <p:sp>
        <p:nvSpPr>
          <p:cNvPr id="281" name="Google Shape;281;p2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 why each item is important. Remind the participants that the first person to see someone go overboard should shout so loudly, ensuring the helmsman hears.  Discuss why you pull the person aboard at the stern: lowest point of the boat, perhaps swim platform. </a:t>
            </a:r>
            <a:r>
              <a:rPr lang="en-US" b="1"/>
              <a:t>Be sure engine is off.</a:t>
            </a:r>
            <a:endParaRPr/>
          </a:p>
          <a:p>
            <a:pPr marL="0" lvl="0" indent="0" algn="l" rtl="0">
              <a:spcBef>
                <a:spcPts val="0"/>
              </a:spcBef>
              <a:spcAft>
                <a:spcPts val="0"/>
              </a:spcAft>
              <a:buNone/>
            </a:pPr>
            <a:endParaRPr/>
          </a:p>
        </p:txBody>
      </p:sp>
      <p:sp>
        <p:nvSpPr>
          <p:cNvPr id="289" name="Google Shape;289;p2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Remind students why these rules are important and how they can prevent collision.  </a:t>
            </a:r>
            <a:endParaRPr/>
          </a:p>
          <a:p>
            <a:pPr marL="0" lvl="0" indent="0" algn="l" rtl="0">
              <a:spcBef>
                <a:spcPts val="0"/>
              </a:spcBef>
              <a:spcAft>
                <a:spcPts val="0"/>
              </a:spcAft>
              <a:buNone/>
            </a:pPr>
            <a:r>
              <a:rPr lang="en-US"/>
              <a:t>The primary causes of boating accidents include not having a proper lookout, not maintaining a safe speed, and drinking while boating.</a:t>
            </a:r>
            <a:endParaRPr/>
          </a:p>
          <a:p>
            <a:pPr marL="0" lvl="0" indent="0" algn="l" rtl="0">
              <a:spcBef>
                <a:spcPts val="0"/>
              </a:spcBef>
              <a:spcAft>
                <a:spcPts val="0"/>
              </a:spcAft>
              <a:buNone/>
            </a:pPr>
            <a:endParaRPr/>
          </a:p>
        </p:txBody>
      </p:sp>
      <p:sp>
        <p:nvSpPr>
          <p:cNvPr id="299" name="Google Shape;299;p2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Boating education, vessel maintenance and a thorough knowledge of local conditions can greatly reduce the chance your vessel will flood or become swamped. Here’s what to consider:</a:t>
            </a:r>
            <a:endParaRPr/>
          </a:p>
          <a:p>
            <a:pPr marL="0" lvl="0" indent="0" algn="l" rtl="0">
              <a:spcBef>
                <a:spcPts val="0"/>
              </a:spcBef>
              <a:spcAft>
                <a:spcPts val="0"/>
              </a:spcAft>
              <a:buNone/>
            </a:pPr>
            <a:r>
              <a:rPr lang="en-US"/>
              <a:t>• Do a regular inspection of the hull, paying attention to seams and rivets. Inspect thru-hull fittings for possible leaks due to faulty gaskets and seals, and make sure that the boat plug is properly seated and secured prior to launch. Be sure the bilge pump is in good working order.</a:t>
            </a:r>
            <a:endParaRPr/>
          </a:p>
          <a:p>
            <a:pPr marL="0" lvl="0" indent="0" algn="l" rtl="0">
              <a:spcBef>
                <a:spcPts val="0"/>
              </a:spcBef>
              <a:spcAft>
                <a:spcPts val="0"/>
              </a:spcAft>
              <a:buNone/>
            </a:pPr>
            <a:r>
              <a:rPr lang="en-US"/>
              <a:t>• Know the area in which you’ll be operating, including currents, shoals and fixed underwater hazards. Consult area charts and maintain a proper lookout to avoid partially submerged floating objects.</a:t>
            </a:r>
            <a:endParaRPr/>
          </a:p>
          <a:p>
            <a:pPr marL="0" lvl="0" indent="0" algn="l" rtl="0">
              <a:spcBef>
                <a:spcPts val="0"/>
              </a:spcBef>
              <a:spcAft>
                <a:spcPts val="0"/>
              </a:spcAft>
              <a:buNone/>
            </a:pPr>
            <a:r>
              <a:rPr lang="en-US"/>
              <a:t>• Always check the weather forecast before heading out. At marinas, small craft advisories, storm warnings, and other alerts warn boaters of higher wind and waves, either imminent or expected within the next 24 hours. For extended outings, track the five-day forecast, either on local AM/FM radio or television, or on Internet weather sites like the National Oceanographic and Atmospheric Administration’s (NOAA) Marine Forecast and information web page at www.weather.gov/om/marine/home.htm.</a:t>
            </a:r>
            <a:endParaRPr/>
          </a:p>
          <a:p>
            <a:pPr marL="0" lvl="0" indent="0" algn="l" rtl="0">
              <a:spcBef>
                <a:spcPts val="0"/>
              </a:spcBef>
              <a:spcAft>
                <a:spcPts val="0"/>
              </a:spcAft>
              <a:buNone/>
            </a:pPr>
            <a:r>
              <a:rPr lang="en-US"/>
              <a:t>• Travel at a speed that allows you to maneuver your boat clear of any obstacles. When slowing down, be mindful of your own wake and reduce your speed gradually. Reducing your speed too quickly can cause your own backwash to swamp your boat by washing water in over the transom.</a:t>
            </a:r>
            <a:endParaRPr/>
          </a:p>
          <a:p>
            <a:pPr marL="0" lvl="0" indent="0" algn="l" rtl="0">
              <a:spcBef>
                <a:spcPts val="0"/>
              </a:spcBef>
              <a:spcAft>
                <a:spcPts val="0"/>
              </a:spcAft>
              <a:buNone/>
            </a:pPr>
            <a:r>
              <a:rPr lang="en-US"/>
              <a:t>• Make sure that the number of passengers and weight of your gear are within the capacity limits of your boat, bearing in mind that capacity is calculated based on fair weather conditions and an even distribution of the load. Secure equipment so it doesn’t shift while you’re underway.</a:t>
            </a:r>
            <a:endParaRPr/>
          </a:p>
          <a:p>
            <a:pPr marL="0" lvl="0" indent="0" algn="l" rtl="0">
              <a:spcBef>
                <a:spcPts val="0"/>
              </a:spcBef>
              <a:spcAft>
                <a:spcPts val="0"/>
              </a:spcAft>
              <a:buNone/>
            </a:pPr>
            <a:endParaRPr/>
          </a:p>
        </p:txBody>
      </p:sp>
      <p:sp>
        <p:nvSpPr>
          <p:cNvPr id="315" name="Google Shape;315;p2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your vessel starts taking on water due to a leak, the amount of time you have to respond depends on the size of the hole and its location below the water line – the lower the hole, the greater the incoming pressure. A one-inch hole in the hull just one foot below the surface floods at a rate of about 20 gallons a minute. That same small hole six feet below the surface floods a nearly two and a half times that rate. You’ll need to think fast and move quickly.</a:t>
            </a:r>
            <a:endParaRPr/>
          </a:p>
          <a:p>
            <a:pPr marL="171450" lvl="0" indent="-171450" algn="l" rtl="0">
              <a:spcBef>
                <a:spcPts val="0"/>
              </a:spcBef>
              <a:spcAft>
                <a:spcPts val="0"/>
              </a:spcAft>
              <a:buClr>
                <a:schemeClr val="dk1"/>
              </a:buClr>
              <a:buSzPts val="1200"/>
              <a:buFont typeface="Arial"/>
              <a:buChar char="•"/>
            </a:pPr>
            <a:r>
              <a:rPr lang="en-US"/>
              <a:t>If possible, locate the source of the leak and try to reduce the flooding. In open boats this is relatively easy to do. Larger vessels, such as cabin cruisers may be more difficult to find leaks due to their construction.</a:t>
            </a:r>
            <a:endParaRPr/>
          </a:p>
          <a:p>
            <a:pPr marL="171450" lvl="0" indent="-171450" algn="l" rtl="0">
              <a:spcBef>
                <a:spcPts val="0"/>
              </a:spcBef>
              <a:spcAft>
                <a:spcPts val="0"/>
              </a:spcAft>
              <a:buClr>
                <a:schemeClr val="dk1"/>
              </a:buClr>
              <a:buSzPts val="1200"/>
              <a:buFont typeface="Arial"/>
              <a:buChar char="•"/>
            </a:pPr>
            <a:r>
              <a:rPr lang="en-US"/>
              <a:t>Activate the motorized bilge pump, if your vessel is so equipped, or have someone man the hand bailer or a manual bilge pump. Make sure everyone on board is wearing their life jacket. In an open boat, distribute persons on board as evenly as possible to prevent capsizing.</a:t>
            </a:r>
            <a:endParaRPr/>
          </a:p>
          <a:p>
            <a:pPr marL="171450" lvl="0" indent="-171450" algn="l" rtl="0">
              <a:spcBef>
                <a:spcPts val="0"/>
              </a:spcBef>
              <a:spcAft>
                <a:spcPts val="0"/>
              </a:spcAft>
              <a:buClr>
                <a:schemeClr val="dk1"/>
              </a:buClr>
              <a:buSzPts val="1200"/>
              <a:buFont typeface="Arial"/>
              <a:buChar char="•"/>
            </a:pPr>
            <a:r>
              <a:rPr lang="en-US"/>
              <a:t>Notify the Coast Guard or your local marine patrol and other boaters in the area that your boat is taking on water. Close watertight doors and hatches. If you don’t have plugs in your emergency repair kit, use anything that you can put into a hole to slow the flow of water. Small pillows or foam cushions may work to reduce the flooding and give you time to get to safe mooring or until emergency help arrives. Believe it or not a commode plunger works well in some cases. Use your imagination.</a:t>
            </a:r>
            <a:endParaRPr/>
          </a:p>
          <a:p>
            <a:pPr marL="171450" lvl="0" indent="-171450" algn="l" rtl="0">
              <a:spcBef>
                <a:spcPts val="0"/>
              </a:spcBef>
              <a:spcAft>
                <a:spcPts val="0"/>
              </a:spcAft>
              <a:buClr>
                <a:schemeClr val="dk1"/>
              </a:buClr>
              <a:buSzPts val="1200"/>
              <a:buFont typeface="Arial"/>
              <a:buChar char="•"/>
            </a:pPr>
            <a:r>
              <a:rPr lang="en-US"/>
              <a:t>Reduce your speed, maintain steerageway and head for shallow water or to safe mooring.</a:t>
            </a:r>
            <a:endParaRPr/>
          </a:p>
          <a:p>
            <a:pPr marL="171450" lvl="0" indent="-171450" algn="l" rtl="0">
              <a:spcBef>
                <a:spcPts val="0"/>
              </a:spcBef>
              <a:spcAft>
                <a:spcPts val="0"/>
              </a:spcAft>
              <a:buClr>
                <a:schemeClr val="dk1"/>
              </a:buClr>
              <a:buSzPts val="1200"/>
              <a:buFont typeface="Arial"/>
              <a:buChar char="•"/>
            </a:pPr>
            <a:r>
              <a:rPr lang="en-US"/>
              <a:t>If you can’t get the flooding under control, you may need to place a Mayday call for help. Activate your EPIRB, if you have one aboard, or use your Visual Distress Signals to indicate that you are in distress and in need of assistance.</a:t>
            </a:r>
            <a:endParaRPr/>
          </a:p>
          <a:p>
            <a:pPr marL="0" lvl="0" indent="0" algn="l" rtl="0">
              <a:spcBef>
                <a:spcPts val="0"/>
              </a:spcBef>
              <a:spcAft>
                <a:spcPts val="0"/>
              </a:spcAft>
              <a:buNone/>
            </a:pPr>
            <a:endParaRPr/>
          </a:p>
        </p:txBody>
      </p:sp>
      <p:sp>
        <p:nvSpPr>
          <p:cNvPr id="324" name="Google Shape;324;p2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3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Ask the question and look for the following answers:</a:t>
            </a:r>
            <a:endParaRPr/>
          </a:p>
          <a:p>
            <a:pPr marL="171450" lvl="0" indent="-171450" algn="l" rtl="0">
              <a:spcBef>
                <a:spcPts val="0"/>
              </a:spcBef>
              <a:spcAft>
                <a:spcPts val="0"/>
              </a:spcAft>
              <a:buClr>
                <a:schemeClr val="dk1"/>
              </a:buClr>
              <a:buSzPts val="1200"/>
              <a:buFont typeface="Arial"/>
              <a:buChar char="•"/>
            </a:pPr>
            <a:r>
              <a:rPr lang="en-US"/>
              <a:t>Alert crew</a:t>
            </a:r>
            <a:endParaRPr/>
          </a:p>
          <a:p>
            <a:pPr marL="171450" lvl="0" indent="-171450" algn="l" rtl="0">
              <a:spcBef>
                <a:spcPts val="0"/>
              </a:spcBef>
              <a:spcAft>
                <a:spcPts val="0"/>
              </a:spcAft>
              <a:buClr>
                <a:schemeClr val="dk1"/>
              </a:buClr>
              <a:buSzPts val="1200"/>
              <a:buFont typeface="Arial"/>
              <a:buChar char="•"/>
            </a:pPr>
            <a:r>
              <a:rPr lang="en-US"/>
              <a:t>Put on PFDs</a:t>
            </a:r>
            <a:endParaRPr/>
          </a:p>
          <a:p>
            <a:pPr marL="171450" lvl="0" indent="-171450" algn="l" rtl="0">
              <a:spcBef>
                <a:spcPts val="0"/>
              </a:spcBef>
              <a:spcAft>
                <a:spcPts val="0"/>
              </a:spcAft>
              <a:buClr>
                <a:schemeClr val="dk1"/>
              </a:buClr>
              <a:buSzPts val="1200"/>
              <a:buFont typeface="Arial"/>
              <a:buChar char="•"/>
            </a:pPr>
            <a:r>
              <a:rPr lang="en-US"/>
              <a:t>Turn off fuel </a:t>
            </a:r>
            <a:endParaRPr/>
          </a:p>
          <a:p>
            <a:pPr marL="171450" lvl="0" indent="-171450" algn="l" rtl="0">
              <a:spcBef>
                <a:spcPts val="0"/>
              </a:spcBef>
              <a:spcAft>
                <a:spcPts val="0"/>
              </a:spcAft>
              <a:buClr>
                <a:schemeClr val="dk1"/>
              </a:buClr>
              <a:buSzPts val="1200"/>
              <a:buFont typeface="Arial"/>
              <a:buChar char="•"/>
            </a:pPr>
            <a:r>
              <a:rPr lang="en-US"/>
              <a:t>Disconnect electricity</a:t>
            </a:r>
            <a:endParaRPr/>
          </a:p>
          <a:p>
            <a:pPr marL="171450" lvl="0" indent="-171450" algn="l" rtl="0">
              <a:spcBef>
                <a:spcPts val="0"/>
              </a:spcBef>
              <a:spcAft>
                <a:spcPts val="0"/>
              </a:spcAft>
              <a:buClr>
                <a:schemeClr val="dk1"/>
              </a:buClr>
              <a:buSzPts val="1200"/>
              <a:buFont typeface="Arial"/>
              <a:buChar char="•"/>
            </a:pPr>
            <a:r>
              <a:rPr lang="en-US"/>
              <a:t>Identify source of fire</a:t>
            </a:r>
            <a:endParaRPr/>
          </a:p>
          <a:p>
            <a:pPr marL="171450" lvl="0" indent="-171450" algn="l" rtl="0">
              <a:spcBef>
                <a:spcPts val="0"/>
              </a:spcBef>
              <a:spcAft>
                <a:spcPts val="0"/>
              </a:spcAft>
              <a:buClr>
                <a:schemeClr val="dk1"/>
              </a:buClr>
              <a:buSzPts val="1200"/>
              <a:buFont typeface="Arial"/>
              <a:buChar char="•"/>
            </a:pPr>
            <a:r>
              <a:rPr lang="en-US"/>
              <a:t>Can you fight fire</a:t>
            </a:r>
            <a:endParaRPr/>
          </a:p>
          <a:p>
            <a:pPr marL="171450" lvl="0" indent="-171450" algn="l" rtl="0">
              <a:spcBef>
                <a:spcPts val="0"/>
              </a:spcBef>
              <a:spcAft>
                <a:spcPts val="0"/>
              </a:spcAft>
              <a:buClr>
                <a:schemeClr val="dk1"/>
              </a:buClr>
              <a:buSzPts val="1200"/>
              <a:buFont typeface="Arial"/>
              <a:buChar char="•"/>
            </a:pPr>
            <a:r>
              <a:rPr lang="en-US"/>
              <a:t>If not get off boat</a:t>
            </a:r>
            <a:endParaRPr/>
          </a:p>
          <a:p>
            <a:pPr marL="171450" lvl="0" indent="-171450" algn="l" rtl="0">
              <a:spcBef>
                <a:spcPts val="0"/>
              </a:spcBef>
              <a:spcAft>
                <a:spcPts val="0"/>
              </a:spcAft>
              <a:buClr>
                <a:schemeClr val="dk1"/>
              </a:buClr>
              <a:buSzPts val="1200"/>
              <a:buFont typeface="Arial"/>
              <a:buChar char="•"/>
            </a:pPr>
            <a:r>
              <a:rPr lang="en-US"/>
              <a:t>Call for help</a:t>
            </a:r>
            <a:endParaRPr/>
          </a:p>
          <a:p>
            <a:pPr marL="0" lvl="0" indent="0" algn="l" rtl="0">
              <a:spcBef>
                <a:spcPts val="0"/>
              </a:spcBef>
              <a:spcAft>
                <a:spcPts val="0"/>
              </a:spcAft>
              <a:buNone/>
            </a:pPr>
            <a:endParaRPr/>
          </a:p>
          <a:p>
            <a:pPr marL="0" lvl="0" indent="0" algn="l" rtl="0">
              <a:spcBef>
                <a:spcPts val="0"/>
              </a:spcBef>
              <a:spcAft>
                <a:spcPts val="0"/>
              </a:spcAft>
              <a:buNone/>
            </a:pPr>
            <a:r>
              <a:rPr lang="en-US"/>
              <a:t>Emphasize swimming away from the PWC until help arrives. Look for the following answers from the students:</a:t>
            </a:r>
            <a:endParaRPr/>
          </a:p>
          <a:p>
            <a:pPr marL="171450" lvl="0" indent="-171450" algn="l" rtl="0">
              <a:spcBef>
                <a:spcPts val="0"/>
              </a:spcBef>
              <a:spcAft>
                <a:spcPts val="0"/>
              </a:spcAft>
              <a:buClr>
                <a:schemeClr val="dk1"/>
              </a:buClr>
              <a:buSzPts val="1200"/>
              <a:buFont typeface="Arial"/>
              <a:buChar char="•"/>
            </a:pPr>
            <a:r>
              <a:rPr lang="en-US"/>
              <a:t>Stop the engine</a:t>
            </a:r>
            <a:endParaRPr/>
          </a:p>
          <a:p>
            <a:pPr marL="171450" lvl="0" indent="-171450" algn="l" rtl="0">
              <a:spcBef>
                <a:spcPts val="0"/>
              </a:spcBef>
              <a:spcAft>
                <a:spcPts val="0"/>
              </a:spcAft>
              <a:buClr>
                <a:schemeClr val="dk1"/>
              </a:buClr>
              <a:buSzPts val="1200"/>
              <a:buFont typeface="Arial"/>
              <a:buChar char="•"/>
            </a:pPr>
            <a:r>
              <a:rPr lang="en-US"/>
              <a:t>Take distress signals, swim away</a:t>
            </a:r>
            <a:endParaRPr/>
          </a:p>
          <a:p>
            <a:pPr marL="171450" lvl="0" indent="-171450" algn="l" rtl="0">
              <a:spcBef>
                <a:spcPts val="0"/>
              </a:spcBef>
              <a:spcAft>
                <a:spcPts val="0"/>
              </a:spcAft>
              <a:buClr>
                <a:schemeClr val="dk1"/>
              </a:buClr>
              <a:buSzPts val="1200"/>
              <a:buFont typeface="Arial"/>
              <a:buChar char="•"/>
            </a:pPr>
            <a:r>
              <a:rPr lang="en-US"/>
              <a:t>Keep riders together until help arrives</a:t>
            </a:r>
            <a:endParaRPr/>
          </a:p>
          <a:p>
            <a:pPr marL="0" lvl="0" indent="0" algn="l" rtl="0">
              <a:spcBef>
                <a:spcPts val="0"/>
              </a:spcBef>
              <a:spcAft>
                <a:spcPts val="0"/>
              </a:spcAft>
              <a:buNone/>
            </a:pPr>
            <a:endParaRPr/>
          </a:p>
        </p:txBody>
      </p:sp>
      <p:sp>
        <p:nvSpPr>
          <p:cNvPr id="343" name="Google Shape;343;p3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How can you tell the depth of water? Responses could include:</a:t>
            </a:r>
            <a:endParaRPr/>
          </a:p>
          <a:p>
            <a:pPr marL="171450" lvl="0" indent="-171450" algn="l" rtl="0">
              <a:spcBef>
                <a:spcPts val="0"/>
              </a:spcBef>
              <a:spcAft>
                <a:spcPts val="0"/>
              </a:spcAft>
              <a:buClr>
                <a:schemeClr val="dk1"/>
              </a:buClr>
              <a:buSzPts val="1200"/>
              <a:buFont typeface="Arial"/>
              <a:buChar char="•"/>
            </a:pPr>
            <a:r>
              <a:rPr lang="en-US"/>
              <a:t> Depth finder</a:t>
            </a:r>
            <a:endParaRPr/>
          </a:p>
          <a:p>
            <a:pPr marL="171450" lvl="0" indent="-171450" algn="l" rtl="0">
              <a:spcBef>
                <a:spcPts val="0"/>
              </a:spcBef>
              <a:spcAft>
                <a:spcPts val="0"/>
              </a:spcAft>
              <a:buClr>
                <a:schemeClr val="dk1"/>
              </a:buClr>
              <a:buSzPts val="1200"/>
              <a:buFont typeface="Arial"/>
              <a:buChar char="•"/>
            </a:pPr>
            <a:r>
              <a:rPr lang="en-US"/>
              <a:t> Chart</a:t>
            </a:r>
            <a:endParaRPr/>
          </a:p>
          <a:p>
            <a:pPr marL="171450" lvl="0" indent="-171450" algn="l" rtl="0">
              <a:spcBef>
                <a:spcPts val="0"/>
              </a:spcBef>
              <a:spcAft>
                <a:spcPts val="0"/>
              </a:spcAft>
              <a:buClr>
                <a:schemeClr val="dk1"/>
              </a:buClr>
              <a:buSzPts val="1200"/>
              <a:buFont typeface="Arial"/>
              <a:buChar char="•"/>
            </a:pPr>
            <a:r>
              <a:rPr lang="en-US"/>
              <a:t> Lead line</a:t>
            </a:r>
            <a:endParaRPr/>
          </a:p>
          <a:p>
            <a:pPr marL="0" lvl="0" indent="0" algn="l" rtl="0">
              <a:spcBef>
                <a:spcPts val="0"/>
              </a:spcBef>
              <a:spcAft>
                <a:spcPts val="0"/>
              </a:spcAft>
              <a:buNone/>
            </a:pPr>
            <a:endParaRPr/>
          </a:p>
        </p:txBody>
      </p:sp>
      <p:sp>
        <p:nvSpPr>
          <p:cNvPr id="352" name="Google Shape;352;p3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118" name="Google Shape;118;p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3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instructor should emphasize:</a:t>
            </a:r>
            <a:endParaRPr/>
          </a:p>
          <a:p>
            <a:pPr marL="171450" lvl="0" indent="-171450" algn="l" rtl="0">
              <a:spcBef>
                <a:spcPts val="0"/>
              </a:spcBef>
              <a:spcAft>
                <a:spcPts val="0"/>
              </a:spcAft>
              <a:buClr>
                <a:schemeClr val="dk1"/>
              </a:buClr>
              <a:buSzPts val="1200"/>
              <a:buFont typeface="Arial"/>
              <a:buChar char="•"/>
            </a:pPr>
            <a:r>
              <a:rPr lang="en-US"/>
              <a:t> Check hull for damage</a:t>
            </a:r>
            <a:endParaRPr/>
          </a:p>
          <a:p>
            <a:pPr marL="171450" lvl="0" indent="-171450" algn="l" rtl="0">
              <a:spcBef>
                <a:spcPts val="0"/>
              </a:spcBef>
              <a:spcAft>
                <a:spcPts val="0"/>
              </a:spcAft>
              <a:buClr>
                <a:schemeClr val="dk1"/>
              </a:buClr>
              <a:buSzPts val="1200"/>
              <a:buFont typeface="Arial"/>
              <a:buChar char="•"/>
            </a:pPr>
            <a:r>
              <a:rPr lang="en-US"/>
              <a:t> Check tide</a:t>
            </a:r>
            <a:endParaRPr/>
          </a:p>
          <a:p>
            <a:pPr marL="171450" lvl="0" indent="-171450" algn="l" rtl="0">
              <a:spcBef>
                <a:spcPts val="0"/>
              </a:spcBef>
              <a:spcAft>
                <a:spcPts val="0"/>
              </a:spcAft>
              <a:buClr>
                <a:schemeClr val="dk1"/>
              </a:buClr>
              <a:buSzPts val="1200"/>
              <a:buFont typeface="Arial"/>
              <a:buChar char="•"/>
            </a:pPr>
            <a:r>
              <a:rPr lang="en-US"/>
              <a:t> Shift weight to reduce draft</a:t>
            </a:r>
            <a:endParaRPr/>
          </a:p>
          <a:p>
            <a:pPr marL="171450" lvl="0" indent="-171450" algn="l" rtl="0">
              <a:spcBef>
                <a:spcPts val="0"/>
              </a:spcBef>
              <a:spcAft>
                <a:spcPts val="0"/>
              </a:spcAft>
              <a:buClr>
                <a:schemeClr val="dk1"/>
              </a:buClr>
              <a:buSzPts val="1200"/>
              <a:buFont typeface="Arial"/>
              <a:buChar char="•"/>
            </a:pPr>
            <a:r>
              <a:rPr lang="en-US"/>
              <a:t> PFDs and safety lines</a:t>
            </a:r>
            <a:endParaRPr/>
          </a:p>
          <a:p>
            <a:pPr marL="171450" lvl="0" indent="-171450" algn="l" rtl="0">
              <a:spcBef>
                <a:spcPts val="0"/>
              </a:spcBef>
              <a:spcAft>
                <a:spcPts val="0"/>
              </a:spcAft>
              <a:buClr>
                <a:schemeClr val="dk1"/>
              </a:buClr>
              <a:buSzPts val="1200"/>
              <a:buFont typeface="Arial"/>
              <a:buChar char="•"/>
            </a:pPr>
            <a:r>
              <a:rPr lang="en-US"/>
              <a:t> If stuck, use visual distress signals</a:t>
            </a:r>
            <a:endParaRPr/>
          </a:p>
          <a:p>
            <a:pPr marL="0" lvl="0" indent="0" algn="l" rtl="0">
              <a:spcBef>
                <a:spcPts val="0"/>
              </a:spcBef>
              <a:spcAft>
                <a:spcPts val="0"/>
              </a:spcAft>
              <a:buNone/>
            </a:pPr>
            <a:endParaRPr/>
          </a:p>
        </p:txBody>
      </p:sp>
      <p:sp>
        <p:nvSpPr>
          <p:cNvPr id="361" name="Google Shape;361;p3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3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the question. Look for these answers:</a:t>
            </a:r>
            <a:endParaRPr/>
          </a:p>
          <a:p>
            <a:pPr marL="171450" lvl="0" indent="-171450" algn="l" rtl="0">
              <a:spcBef>
                <a:spcPts val="0"/>
              </a:spcBef>
              <a:spcAft>
                <a:spcPts val="0"/>
              </a:spcAft>
              <a:buClr>
                <a:schemeClr val="dk1"/>
              </a:buClr>
              <a:buSzPts val="1200"/>
              <a:buFont typeface="Arial"/>
              <a:buChar char="•"/>
            </a:pPr>
            <a:r>
              <a:rPr lang="en-US"/>
              <a:t>Shivering</a:t>
            </a:r>
            <a:endParaRPr/>
          </a:p>
          <a:p>
            <a:pPr marL="171450" lvl="0" indent="-171450" algn="l" rtl="0">
              <a:spcBef>
                <a:spcPts val="0"/>
              </a:spcBef>
              <a:spcAft>
                <a:spcPts val="0"/>
              </a:spcAft>
              <a:buClr>
                <a:schemeClr val="dk1"/>
              </a:buClr>
              <a:buSzPts val="1200"/>
              <a:buFont typeface="Arial"/>
              <a:buChar char="•"/>
            </a:pPr>
            <a:r>
              <a:rPr lang="en-US"/>
              <a:t>Bluish lips and fingers</a:t>
            </a:r>
            <a:endParaRPr/>
          </a:p>
          <a:p>
            <a:pPr marL="171450" lvl="0" indent="-171450" algn="l" rtl="0">
              <a:spcBef>
                <a:spcPts val="0"/>
              </a:spcBef>
              <a:spcAft>
                <a:spcPts val="0"/>
              </a:spcAft>
              <a:buClr>
                <a:schemeClr val="dk1"/>
              </a:buClr>
              <a:buSzPts val="1200"/>
              <a:buFont typeface="Arial"/>
              <a:buChar char="•"/>
            </a:pPr>
            <a:r>
              <a:rPr lang="en-US"/>
              <a:t>Loss of feeling in hands and feet</a:t>
            </a:r>
            <a:endParaRPr/>
          </a:p>
          <a:p>
            <a:pPr marL="171450" lvl="0" indent="-171450" algn="l" rtl="0">
              <a:spcBef>
                <a:spcPts val="0"/>
              </a:spcBef>
              <a:spcAft>
                <a:spcPts val="0"/>
              </a:spcAft>
              <a:buClr>
                <a:schemeClr val="dk1"/>
              </a:buClr>
              <a:buSzPts val="1200"/>
              <a:buFont typeface="Arial"/>
              <a:buChar char="•"/>
            </a:pPr>
            <a:r>
              <a:rPr lang="en-US"/>
              <a:t>Cold bluish skin</a:t>
            </a:r>
            <a:endParaRPr/>
          </a:p>
          <a:p>
            <a:pPr marL="171450" lvl="0" indent="-171450" algn="l" rtl="0">
              <a:spcBef>
                <a:spcPts val="0"/>
              </a:spcBef>
              <a:spcAft>
                <a:spcPts val="0"/>
              </a:spcAft>
              <a:buClr>
                <a:schemeClr val="dk1"/>
              </a:buClr>
              <a:buSzPts val="1200"/>
              <a:buFont typeface="Arial"/>
              <a:buChar char="•"/>
            </a:pPr>
            <a:r>
              <a:rPr lang="en-US"/>
              <a:t>Decreased mental skills</a:t>
            </a:r>
            <a:endParaRPr/>
          </a:p>
          <a:p>
            <a:pPr marL="171450" lvl="0" indent="-171450" algn="l" rtl="0">
              <a:spcBef>
                <a:spcPts val="0"/>
              </a:spcBef>
              <a:spcAft>
                <a:spcPts val="0"/>
              </a:spcAft>
              <a:buClr>
                <a:schemeClr val="dk1"/>
              </a:buClr>
              <a:buSzPts val="1200"/>
              <a:buFont typeface="Arial"/>
              <a:buChar char="•"/>
            </a:pPr>
            <a:r>
              <a:rPr lang="en-US"/>
              <a:t>Slurred speech and blurred vision</a:t>
            </a:r>
            <a:endParaRPr/>
          </a:p>
          <a:p>
            <a:pPr marL="171450" lvl="0" indent="-171450" algn="l" rtl="0">
              <a:spcBef>
                <a:spcPts val="0"/>
              </a:spcBef>
              <a:spcAft>
                <a:spcPts val="0"/>
              </a:spcAft>
              <a:buClr>
                <a:schemeClr val="dk1"/>
              </a:buClr>
              <a:buSzPts val="1200"/>
              <a:buFont typeface="Arial"/>
              <a:buChar char="•"/>
            </a:pPr>
            <a:r>
              <a:rPr lang="en-US"/>
              <a:t>Rigidity in hands and feet</a:t>
            </a:r>
            <a:endParaRPr/>
          </a:p>
          <a:p>
            <a:pPr marL="171450" lvl="0" indent="-171450" algn="l" rtl="0">
              <a:spcBef>
                <a:spcPts val="0"/>
              </a:spcBef>
              <a:spcAft>
                <a:spcPts val="0"/>
              </a:spcAft>
              <a:buClr>
                <a:schemeClr val="dk1"/>
              </a:buClr>
              <a:buSzPts val="1200"/>
              <a:buFont typeface="Arial"/>
              <a:buChar char="•"/>
            </a:pPr>
            <a:r>
              <a:rPr lang="en-US"/>
              <a:t>Unconsciousness</a:t>
            </a:r>
            <a:endParaRPr/>
          </a:p>
          <a:p>
            <a:pPr marL="171450" lvl="0" indent="-171450" algn="l" rtl="0">
              <a:spcBef>
                <a:spcPts val="0"/>
              </a:spcBef>
              <a:spcAft>
                <a:spcPts val="0"/>
              </a:spcAft>
              <a:buClr>
                <a:schemeClr val="dk1"/>
              </a:buClr>
              <a:buSzPts val="1200"/>
              <a:buFont typeface="Arial"/>
              <a:buChar char="•"/>
            </a:pPr>
            <a:r>
              <a:rPr lang="en-US"/>
              <a:t>Coma</a:t>
            </a:r>
            <a:endParaRPr/>
          </a:p>
          <a:p>
            <a:pPr marL="0" lvl="0" indent="0" algn="l" rtl="0">
              <a:spcBef>
                <a:spcPts val="0"/>
              </a:spcBef>
              <a:spcAft>
                <a:spcPts val="0"/>
              </a:spcAft>
              <a:buNone/>
            </a:pPr>
            <a:endParaRPr/>
          </a:p>
        </p:txBody>
      </p:sp>
      <p:sp>
        <p:nvSpPr>
          <p:cNvPr id="371" name="Google Shape;371;p3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3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3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Keep the victim warm. Cover with a blanket, but do not life the victims legs up above the heart.  It could cause a cold surge to the heart and kill them.</a:t>
            </a:r>
            <a:endParaRPr/>
          </a:p>
          <a:p>
            <a:pPr marL="0" lvl="0" indent="0" algn="l" rtl="0">
              <a:spcBef>
                <a:spcPts val="0"/>
              </a:spcBef>
              <a:spcAft>
                <a:spcPts val="0"/>
              </a:spcAft>
              <a:buNone/>
            </a:pPr>
            <a:endParaRPr/>
          </a:p>
        </p:txBody>
      </p:sp>
      <p:sp>
        <p:nvSpPr>
          <p:cNvPr id="390" name="Google Shape;390;p3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3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3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3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boaters, regardless of type of vessel, should always have their PDF on at all times.</a:t>
            </a:r>
            <a:endParaRPr/>
          </a:p>
          <a:p>
            <a:pPr marL="0" lvl="0" indent="0" algn="l" rtl="0">
              <a:spcBef>
                <a:spcPts val="0"/>
              </a:spcBef>
              <a:spcAft>
                <a:spcPts val="0"/>
              </a:spcAft>
              <a:buNone/>
            </a:pPr>
            <a:endParaRPr/>
          </a:p>
        </p:txBody>
      </p:sp>
      <p:sp>
        <p:nvSpPr>
          <p:cNvPr id="409" name="Google Shape;409;p3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3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 the HELP (Heat Escape Lessening Position) and why this will help.  </a:t>
            </a:r>
            <a:endParaRPr/>
          </a:p>
          <a:p>
            <a:pPr marL="0" lvl="0" indent="0" algn="l" rtl="0">
              <a:spcBef>
                <a:spcPts val="0"/>
              </a:spcBef>
              <a:spcAft>
                <a:spcPts val="0"/>
              </a:spcAft>
              <a:buNone/>
            </a:pPr>
            <a:endParaRPr/>
          </a:p>
          <a:p>
            <a:pPr marL="0" lvl="0" indent="0" algn="l" rtl="0">
              <a:spcBef>
                <a:spcPts val="0"/>
              </a:spcBef>
              <a:spcAft>
                <a:spcPts val="0"/>
              </a:spcAft>
              <a:buNone/>
            </a:pPr>
            <a:r>
              <a:rPr lang="en-US"/>
              <a:t>Discuss the added advantages of the HUDDLE with other: conservation of heat, larger target for rescuers, and group motivation.</a:t>
            </a:r>
            <a:endParaRPr/>
          </a:p>
          <a:p>
            <a:pPr marL="0" lvl="0" indent="0" algn="l" rtl="0">
              <a:spcBef>
                <a:spcPts val="0"/>
              </a:spcBef>
              <a:spcAft>
                <a:spcPts val="0"/>
              </a:spcAft>
              <a:buNone/>
            </a:pPr>
            <a:endParaRPr/>
          </a:p>
          <a:p>
            <a:pPr marL="0" lvl="0" indent="0" algn="l" rtl="0">
              <a:spcBef>
                <a:spcPts val="0"/>
              </a:spcBef>
              <a:spcAft>
                <a:spcPts val="0"/>
              </a:spcAft>
              <a:buNone/>
            </a:pPr>
            <a:r>
              <a:rPr lang="en-US"/>
              <a:t>Note that a Type 3 PFD will likely turn you into a face down position if in the HELP position. Other types of PFDs better for this position.</a:t>
            </a:r>
            <a:endParaRPr/>
          </a:p>
          <a:p>
            <a:pPr marL="0" lvl="0" indent="0" algn="l" rtl="0">
              <a:spcBef>
                <a:spcPts val="0"/>
              </a:spcBef>
              <a:spcAft>
                <a:spcPts val="0"/>
              </a:spcAft>
              <a:buNone/>
            </a:pPr>
            <a:endParaRPr/>
          </a:p>
        </p:txBody>
      </p:sp>
      <p:sp>
        <p:nvSpPr>
          <p:cNvPr id="427" name="Google Shape;427;p3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4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 is always a good idea to take at lease a basic Red Cross first aid class.</a:t>
            </a:r>
            <a:endParaRPr/>
          </a:p>
          <a:p>
            <a:pPr marL="0" lvl="0" indent="0" algn="l" rtl="0">
              <a:spcBef>
                <a:spcPts val="0"/>
              </a:spcBef>
              <a:spcAft>
                <a:spcPts val="0"/>
              </a:spcAft>
              <a:buNone/>
            </a:pPr>
            <a:endParaRPr/>
          </a:p>
        </p:txBody>
      </p:sp>
      <p:sp>
        <p:nvSpPr>
          <p:cNvPr id="436" name="Google Shape;436;p4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 each of the symptoms of CO poisoning.  Very dangerous situation.  It can happen when tied to a dock with the engine running, when boats are rafted up and engines or generators are running.  Care needs to taken to keep fresh air flowing over the boat.</a:t>
            </a:r>
            <a:endParaRPr/>
          </a:p>
          <a:p>
            <a:pPr marL="0" lvl="0" indent="0" algn="l" rtl="0">
              <a:spcBef>
                <a:spcPts val="0"/>
              </a:spcBef>
              <a:spcAft>
                <a:spcPts val="0"/>
              </a:spcAft>
              <a:buNone/>
            </a:pPr>
            <a:endParaRPr/>
          </a:p>
        </p:txBody>
      </p:sp>
      <p:sp>
        <p:nvSpPr>
          <p:cNvPr id="444" name="Google Shape;444;p4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127" name="Google Shape;127;p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4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Installation of CO detectors important, particularly in areas where people sleep, galleys, enclosed areas, etc.</a:t>
            </a:r>
            <a:endParaRPr/>
          </a:p>
          <a:p>
            <a:pPr marL="0" lvl="0" indent="0" algn="l" rtl="0">
              <a:spcBef>
                <a:spcPts val="0"/>
              </a:spcBef>
              <a:spcAft>
                <a:spcPts val="0"/>
              </a:spcAft>
              <a:buNone/>
            </a:pPr>
            <a:endParaRPr/>
          </a:p>
        </p:txBody>
      </p:sp>
      <p:sp>
        <p:nvSpPr>
          <p:cNvPr id="453" name="Google Shape;453;p4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4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Most swim platforms have slots to keep air flowing, but solid platforms keep the exhaust contained in that area and is dangerous.  It can kill in seconds.</a:t>
            </a:r>
            <a:endParaRPr/>
          </a:p>
          <a:p>
            <a:pPr marL="0" lvl="0" indent="0" algn="l" rtl="0">
              <a:spcBef>
                <a:spcPts val="0"/>
              </a:spcBef>
              <a:spcAft>
                <a:spcPts val="0"/>
              </a:spcAft>
              <a:buNone/>
            </a:pPr>
            <a:endParaRPr/>
          </a:p>
        </p:txBody>
      </p:sp>
      <p:sp>
        <p:nvSpPr>
          <p:cNvPr id="462" name="Google Shape;462;p4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4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4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4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4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4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Have the students discuss what actions they would take.</a:t>
            </a:r>
            <a:endParaRPr/>
          </a:p>
          <a:p>
            <a:pPr marL="0" lvl="0" indent="0" algn="l" rtl="0">
              <a:spcBef>
                <a:spcPts val="0"/>
              </a:spcBef>
              <a:spcAft>
                <a:spcPts val="0"/>
              </a:spcAft>
              <a:buNone/>
            </a:pPr>
            <a:r>
              <a:rPr lang="en-US"/>
              <a:t>Stress taking a first aid or CPR course.</a:t>
            </a:r>
            <a:endParaRPr/>
          </a:p>
          <a:p>
            <a:pPr marL="0" lvl="0" indent="0" algn="l" rtl="0">
              <a:spcBef>
                <a:spcPts val="0"/>
              </a:spcBef>
              <a:spcAft>
                <a:spcPts val="0"/>
              </a:spcAft>
              <a:buNone/>
            </a:pPr>
            <a:endParaRPr/>
          </a:p>
        </p:txBody>
      </p:sp>
      <p:sp>
        <p:nvSpPr>
          <p:cNvPr id="487" name="Google Shape;487;p4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4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weather condition that day is one of the items included in your “Go-No-Go” decision before departing the dock:</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 Be alert to weather changes</a:t>
            </a:r>
            <a:endParaRPr/>
          </a:p>
          <a:p>
            <a:pPr marL="171450" lvl="0" indent="-171450" algn="l" rtl="0">
              <a:spcBef>
                <a:spcPts val="0"/>
              </a:spcBef>
              <a:spcAft>
                <a:spcPts val="0"/>
              </a:spcAft>
              <a:buClr>
                <a:schemeClr val="dk1"/>
              </a:buClr>
              <a:buSzPts val="1200"/>
              <a:buFont typeface="Arial"/>
              <a:buChar char="•"/>
            </a:pPr>
            <a:r>
              <a:rPr lang="en-US"/>
              <a:t> Watch for wind shift</a:t>
            </a:r>
            <a:endParaRPr/>
          </a:p>
          <a:p>
            <a:pPr marL="171450" lvl="0" indent="-171450" algn="l" rtl="0">
              <a:spcBef>
                <a:spcPts val="0"/>
              </a:spcBef>
              <a:spcAft>
                <a:spcPts val="0"/>
              </a:spcAft>
              <a:buClr>
                <a:schemeClr val="dk1"/>
              </a:buClr>
              <a:buSzPts val="1200"/>
              <a:buFont typeface="Arial"/>
              <a:buChar char="•"/>
            </a:pPr>
            <a:r>
              <a:rPr lang="en-US"/>
              <a:t> Watch for rough water</a:t>
            </a:r>
            <a:endParaRPr/>
          </a:p>
          <a:p>
            <a:pPr marL="171450" lvl="0" indent="-171450" algn="l" rtl="0">
              <a:spcBef>
                <a:spcPts val="0"/>
              </a:spcBef>
              <a:spcAft>
                <a:spcPts val="0"/>
              </a:spcAft>
              <a:buClr>
                <a:schemeClr val="dk1"/>
              </a:buClr>
              <a:buSzPts val="1200"/>
              <a:buFont typeface="Arial"/>
              <a:buChar char="•"/>
            </a:pPr>
            <a:r>
              <a:rPr lang="en-US"/>
              <a:t> Observe weather from all directions.</a:t>
            </a:r>
            <a:endParaRPr/>
          </a:p>
          <a:p>
            <a:pPr marL="0" lvl="0" indent="0" algn="l" rtl="0">
              <a:spcBef>
                <a:spcPts val="0"/>
              </a:spcBef>
              <a:spcAft>
                <a:spcPts val="0"/>
              </a:spcAft>
              <a:buNone/>
            </a:pPr>
            <a:endParaRPr/>
          </a:p>
          <a:p>
            <a:pPr marL="0" lvl="0" indent="0" algn="l" rtl="0">
              <a:spcBef>
                <a:spcPts val="0"/>
              </a:spcBef>
              <a:spcAft>
                <a:spcPts val="0"/>
              </a:spcAft>
              <a:buNone/>
            </a:pPr>
            <a:r>
              <a:rPr lang="en-US"/>
              <a:t>Boater skill level, including the ability and on-water experience of the operator and passengers, should be considered by the operator when evaluating overall risk.</a:t>
            </a:r>
            <a:endParaRPr/>
          </a:p>
          <a:p>
            <a:pPr marL="0" lvl="0" indent="0" algn="l" rtl="0">
              <a:spcBef>
                <a:spcPts val="0"/>
              </a:spcBef>
              <a:spcAft>
                <a:spcPts val="0"/>
              </a:spcAft>
              <a:buNone/>
            </a:pPr>
            <a:endParaRPr/>
          </a:p>
          <a:p>
            <a:pPr marL="0" lvl="0" indent="0" algn="l" rtl="0">
              <a:spcBef>
                <a:spcPts val="0"/>
              </a:spcBef>
              <a:spcAft>
                <a:spcPts val="0"/>
              </a:spcAft>
              <a:buNone/>
            </a:pPr>
            <a:r>
              <a:rPr lang="en-US"/>
              <a:t>Boat capability pertinent to those conditions; and The operator should evaluate the boat's capability and equipment when considering risk. Boat capability includes maneuverability, propulsion type, hull shape, draft, freeboard, structures above the waterline, and understanding the operational parameters and design limitations of the vessel per the owner's manual or manufacturer's specifications.   environmental conditions including low/high tide, submerged objects, sand bars, currents, etc. Boat Operators must have a continuous, systematic process of identifying and managing risk. This process includes detecting hazards associated with weather and environmental conditions, assessing risks, and implementing controls.  The wind, sea state, tides, and currents affect steering; low and high tides can reveal (low tide) or hide (high tide) sandbars and other submerged objects; reduced visibility limits visual navigation, and the state of the atmosphere (such as lightning) can affect electronic navigation and communication.</a:t>
            </a:r>
            <a:endParaRPr/>
          </a:p>
          <a:p>
            <a:pPr marL="0" lvl="0" indent="0" algn="l" rtl="0">
              <a:spcBef>
                <a:spcPts val="0"/>
              </a:spcBef>
              <a:spcAft>
                <a:spcPts val="0"/>
              </a:spcAft>
              <a:buNone/>
            </a:pPr>
            <a:endParaRPr/>
          </a:p>
        </p:txBody>
      </p:sp>
      <p:sp>
        <p:nvSpPr>
          <p:cNvPr id="497" name="Google Shape;497;p4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4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Stress:</a:t>
            </a:r>
            <a:endParaRPr/>
          </a:p>
          <a:p>
            <a:pPr marL="171450" lvl="0" indent="-171450" algn="l" rtl="0">
              <a:spcBef>
                <a:spcPts val="0"/>
              </a:spcBef>
              <a:spcAft>
                <a:spcPts val="0"/>
              </a:spcAft>
              <a:buClr>
                <a:schemeClr val="dk1"/>
              </a:buClr>
              <a:buSzPts val="1200"/>
              <a:buFont typeface="Arial"/>
              <a:buChar char="•"/>
            </a:pPr>
            <a:r>
              <a:rPr lang="en-US"/>
              <a:t> Be alert to weather changes</a:t>
            </a:r>
            <a:endParaRPr/>
          </a:p>
          <a:p>
            <a:pPr marL="171450" lvl="0" indent="-171450" algn="l" rtl="0">
              <a:spcBef>
                <a:spcPts val="0"/>
              </a:spcBef>
              <a:spcAft>
                <a:spcPts val="0"/>
              </a:spcAft>
              <a:buClr>
                <a:schemeClr val="dk1"/>
              </a:buClr>
              <a:buSzPts val="1200"/>
              <a:buFont typeface="Arial"/>
              <a:buChar char="•"/>
            </a:pPr>
            <a:r>
              <a:rPr lang="en-US"/>
              <a:t> Watch for wind shift</a:t>
            </a:r>
            <a:endParaRPr/>
          </a:p>
          <a:p>
            <a:pPr marL="171450" lvl="0" indent="-171450" algn="l" rtl="0">
              <a:spcBef>
                <a:spcPts val="0"/>
              </a:spcBef>
              <a:spcAft>
                <a:spcPts val="0"/>
              </a:spcAft>
              <a:buClr>
                <a:schemeClr val="dk1"/>
              </a:buClr>
              <a:buSzPts val="1200"/>
              <a:buFont typeface="Arial"/>
              <a:buChar char="•"/>
            </a:pPr>
            <a:r>
              <a:rPr lang="en-US"/>
              <a:t> Watch for rough water</a:t>
            </a:r>
            <a:endParaRPr/>
          </a:p>
          <a:p>
            <a:pPr marL="171450" lvl="0" indent="-171450" algn="l" rtl="0">
              <a:spcBef>
                <a:spcPts val="0"/>
              </a:spcBef>
              <a:spcAft>
                <a:spcPts val="0"/>
              </a:spcAft>
              <a:buClr>
                <a:schemeClr val="dk1"/>
              </a:buClr>
              <a:buSzPts val="1200"/>
              <a:buFont typeface="Arial"/>
              <a:buChar char="•"/>
            </a:pPr>
            <a:r>
              <a:rPr lang="en-US"/>
              <a:t> Observe weather from all directions.</a:t>
            </a:r>
            <a:endParaRPr/>
          </a:p>
          <a:p>
            <a:pPr marL="0" lvl="0" indent="0" algn="l" rtl="0">
              <a:spcBef>
                <a:spcPts val="0"/>
              </a:spcBef>
              <a:spcAft>
                <a:spcPts val="0"/>
              </a:spcAft>
              <a:buNone/>
            </a:pPr>
            <a:endParaRPr/>
          </a:p>
        </p:txBody>
      </p:sp>
      <p:sp>
        <p:nvSpPr>
          <p:cNvPr id="506" name="Google Shape;506;p4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4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4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5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Stress:</a:t>
            </a:r>
            <a:endParaRPr/>
          </a:p>
          <a:p>
            <a:pPr marL="0" lvl="0" indent="0" algn="l" rtl="0">
              <a:spcBef>
                <a:spcPts val="0"/>
              </a:spcBef>
              <a:spcAft>
                <a:spcPts val="0"/>
              </a:spcAft>
              <a:buNone/>
            </a:pPr>
            <a:r>
              <a:rPr lang="en-US"/>
              <a:t> Put on PFD- if not already on</a:t>
            </a:r>
            <a:endParaRPr/>
          </a:p>
          <a:p>
            <a:pPr marL="0" lvl="0" indent="0" algn="l" rtl="0">
              <a:spcBef>
                <a:spcPts val="0"/>
              </a:spcBef>
              <a:spcAft>
                <a:spcPts val="0"/>
              </a:spcAft>
              <a:buNone/>
            </a:pPr>
            <a:r>
              <a:rPr lang="en-US"/>
              <a:t> Reduce speed</a:t>
            </a:r>
            <a:endParaRPr/>
          </a:p>
          <a:p>
            <a:pPr marL="0" lvl="0" indent="0" algn="l" rtl="0">
              <a:spcBef>
                <a:spcPts val="0"/>
              </a:spcBef>
              <a:spcAft>
                <a:spcPts val="0"/>
              </a:spcAft>
              <a:buNone/>
            </a:pPr>
            <a:r>
              <a:rPr lang="en-US"/>
              <a:t> Consider seeking shelter</a:t>
            </a:r>
            <a:endParaRPr/>
          </a:p>
          <a:p>
            <a:pPr marL="0" lvl="0" indent="0" algn="l" rtl="0">
              <a:spcBef>
                <a:spcPts val="0"/>
              </a:spcBef>
              <a:spcAft>
                <a:spcPts val="0"/>
              </a:spcAft>
              <a:buNone/>
            </a:pPr>
            <a:r>
              <a:rPr lang="en-US"/>
              <a:t> Close hatches and portholes</a:t>
            </a:r>
            <a:endParaRPr/>
          </a:p>
          <a:p>
            <a:pPr marL="0" lvl="0" indent="0" algn="l" rtl="0">
              <a:spcBef>
                <a:spcPts val="0"/>
              </a:spcBef>
              <a:spcAft>
                <a:spcPts val="0"/>
              </a:spcAft>
              <a:buNone/>
            </a:pPr>
            <a:r>
              <a:rPr lang="en-US"/>
              <a:t> Keep weight low</a:t>
            </a:r>
            <a:endParaRPr/>
          </a:p>
          <a:p>
            <a:pPr marL="0" lvl="0" indent="0" algn="l" rtl="0">
              <a:spcBef>
                <a:spcPts val="0"/>
              </a:spcBef>
              <a:spcAft>
                <a:spcPts val="0"/>
              </a:spcAft>
              <a:buNone/>
            </a:pPr>
            <a:endParaRPr/>
          </a:p>
        </p:txBody>
      </p:sp>
      <p:sp>
        <p:nvSpPr>
          <p:cNvPr id="523" name="Google Shape;523;p5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5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5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Describe the process of calling for help, and the categories of help.</a:t>
            </a:r>
            <a:endParaRPr/>
          </a:p>
          <a:p>
            <a:pPr marL="0" lvl="0" indent="0" algn="l" rtl="0">
              <a:spcBef>
                <a:spcPts val="0"/>
              </a:spcBef>
              <a:spcAft>
                <a:spcPts val="0"/>
              </a:spcAft>
              <a:buNone/>
            </a:pPr>
            <a:r>
              <a:rPr lang="en-US"/>
              <a:t>Distress: Immediate help needed, life threatening situation, e.g., taking on water, danger of sinking, fire, medical emergency requiring evacuation.</a:t>
            </a:r>
            <a:endParaRPr/>
          </a:p>
          <a:p>
            <a:pPr marL="0" lvl="0" indent="0" algn="l" rtl="0">
              <a:spcBef>
                <a:spcPts val="0"/>
              </a:spcBef>
              <a:spcAft>
                <a:spcPts val="0"/>
              </a:spcAft>
              <a:buNone/>
            </a:pPr>
            <a:r>
              <a:rPr lang="en-US"/>
              <a:t>MAYDAY, MAYDAY, MAYDAY</a:t>
            </a:r>
            <a:endParaRPr/>
          </a:p>
          <a:p>
            <a:pPr marL="0" lvl="0" indent="0" algn="l" rtl="0">
              <a:spcBef>
                <a:spcPts val="0"/>
              </a:spcBef>
              <a:spcAft>
                <a:spcPts val="0"/>
              </a:spcAft>
              <a:buNone/>
            </a:pPr>
            <a:endParaRPr/>
          </a:p>
          <a:p>
            <a:pPr marL="0" lvl="0" indent="0" algn="l" rtl="0">
              <a:spcBef>
                <a:spcPts val="0"/>
              </a:spcBef>
              <a:spcAft>
                <a:spcPts val="0"/>
              </a:spcAft>
              <a:buNone/>
            </a:pPr>
            <a:r>
              <a:rPr lang="en-US"/>
              <a:t>Urgency: Help needed, but not an immediate emergency, e.g., out of fuel, taking on water but pumps are working fine and staying afloat.</a:t>
            </a:r>
            <a:endParaRPr/>
          </a:p>
          <a:p>
            <a:pPr marL="0" lvl="0" indent="0" algn="l" rtl="0">
              <a:spcBef>
                <a:spcPts val="0"/>
              </a:spcBef>
              <a:spcAft>
                <a:spcPts val="0"/>
              </a:spcAft>
              <a:buNone/>
            </a:pPr>
            <a:r>
              <a:rPr lang="en-US"/>
              <a:t>PANPAN, PANPAN, PANPAN</a:t>
            </a:r>
            <a:endParaRPr/>
          </a:p>
          <a:p>
            <a:pPr marL="0" lvl="0" indent="0" algn="l" rtl="0">
              <a:spcBef>
                <a:spcPts val="0"/>
              </a:spcBef>
              <a:spcAft>
                <a:spcPts val="0"/>
              </a:spcAft>
              <a:buNone/>
            </a:pPr>
            <a:endParaRPr/>
          </a:p>
          <a:p>
            <a:pPr marL="0" lvl="0" indent="0" algn="l" rtl="0">
              <a:spcBef>
                <a:spcPts val="0"/>
              </a:spcBef>
              <a:spcAft>
                <a:spcPts val="0"/>
              </a:spcAft>
              <a:buNone/>
            </a:pPr>
            <a:r>
              <a:rPr lang="en-US"/>
              <a:t>Safety: There is a danger on the water for other boaters that should be broadcast to avoid.</a:t>
            </a:r>
            <a:endParaRPr/>
          </a:p>
          <a:p>
            <a:pPr marL="0" lvl="0" indent="0" algn="l" rtl="0">
              <a:spcBef>
                <a:spcPts val="0"/>
              </a:spcBef>
              <a:spcAft>
                <a:spcPts val="0"/>
              </a:spcAft>
              <a:buNone/>
            </a:pPr>
            <a:r>
              <a:rPr lang="en-US"/>
              <a:t>SECURITE, SECURITE, SECURITE</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have a marine VHF radio, you are required to monitor channel 16 when not using the radio on other channels. When radioing for help be sure you include important information about the boat and passengers:</a:t>
            </a:r>
            <a:endParaRPr/>
          </a:p>
          <a:p>
            <a:pPr marL="171450" lvl="0" indent="-171450" algn="l" rtl="0">
              <a:spcBef>
                <a:spcPts val="0"/>
              </a:spcBef>
              <a:spcAft>
                <a:spcPts val="0"/>
              </a:spcAft>
              <a:buClr>
                <a:schemeClr val="dk1"/>
              </a:buClr>
              <a:buSzPts val="1200"/>
              <a:buFont typeface="Arial"/>
              <a:buChar char="•"/>
            </a:pPr>
            <a:r>
              <a:rPr lang="en-US"/>
              <a:t>Name and/or description of boat.</a:t>
            </a:r>
            <a:endParaRPr/>
          </a:p>
          <a:p>
            <a:pPr marL="171450" lvl="0" indent="-171450" algn="l" rtl="0">
              <a:spcBef>
                <a:spcPts val="0"/>
              </a:spcBef>
              <a:spcAft>
                <a:spcPts val="0"/>
              </a:spcAft>
              <a:buClr>
                <a:schemeClr val="dk1"/>
              </a:buClr>
              <a:buSzPts val="1200"/>
              <a:buFont typeface="Arial"/>
              <a:buChar char="•"/>
            </a:pPr>
            <a:r>
              <a:rPr lang="en-US"/>
              <a:t>Number of persons on board,</a:t>
            </a:r>
            <a:endParaRPr/>
          </a:p>
          <a:p>
            <a:pPr marL="171450" lvl="0" indent="-171450" algn="l" rtl="0">
              <a:spcBef>
                <a:spcPts val="0"/>
              </a:spcBef>
              <a:spcAft>
                <a:spcPts val="0"/>
              </a:spcAft>
              <a:buClr>
                <a:schemeClr val="dk1"/>
              </a:buClr>
              <a:buSzPts val="1200"/>
              <a:buFont typeface="Arial"/>
              <a:buChar char="•"/>
            </a:pPr>
            <a:r>
              <a:rPr lang="en-US"/>
              <a:t>Your location,</a:t>
            </a:r>
            <a:endParaRPr/>
          </a:p>
          <a:p>
            <a:pPr marL="171450" lvl="0" indent="-171450" algn="l" rtl="0">
              <a:spcBef>
                <a:spcPts val="0"/>
              </a:spcBef>
              <a:spcAft>
                <a:spcPts val="0"/>
              </a:spcAft>
              <a:buClr>
                <a:schemeClr val="dk1"/>
              </a:buClr>
              <a:buSzPts val="1200"/>
              <a:buFont typeface="Arial"/>
              <a:buChar char="•"/>
            </a:pPr>
            <a:r>
              <a:rPr lang="en-US"/>
              <a:t>Nature of your distress.</a:t>
            </a:r>
            <a:endParaRPr/>
          </a:p>
          <a:p>
            <a:pPr marL="171450" lvl="0" indent="-171450" algn="l" rtl="0">
              <a:spcBef>
                <a:spcPts val="0"/>
              </a:spcBef>
              <a:spcAft>
                <a:spcPts val="0"/>
              </a:spcAft>
              <a:buClr>
                <a:schemeClr val="dk1"/>
              </a:buClr>
              <a:buSzPts val="1200"/>
              <a:buFont typeface="Arial"/>
              <a:buChar char="•"/>
            </a:pPr>
            <a:r>
              <a:rPr lang="en-US"/>
              <a:t>Any medical situations on board.</a:t>
            </a:r>
            <a:endParaRPr/>
          </a:p>
          <a:p>
            <a:pPr marL="0" lvl="0" indent="0" algn="l" rtl="0">
              <a:spcBef>
                <a:spcPts val="0"/>
              </a:spcBef>
              <a:spcAft>
                <a:spcPts val="0"/>
              </a:spcAft>
              <a:buNone/>
            </a:pPr>
            <a:endParaRPr/>
          </a:p>
        </p:txBody>
      </p:sp>
      <p:sp>
        <p:nvSpPr>
          <p:cNvPr id="531" name="Google Shape;531;p5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136" name="Google Shape;136;p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5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service, called digital selective calling (DSC), allows mariners to instantly send an automatically formatted distress alert to the Coast Guard or other rescue authority anywhere in the world.  </a:t>
            </a:r>
            <a:endParaRPr/>
          </a:p>
          <a:p>
            <a:pPr marL="0" lvl="0" indent="0" algn="l" rtl="0">
              <a:spcBef>
                <a:spcPts val="0"/>
              </a:spcBef>
              <a:spcAft>
                <a:spcPts val="0"/>
              </a:spcAft>
              <a:buNone/>
            </a:pPr>
            <a:r>
              <a:rPr lang="en-US"/>
              <a:t>Digital selective calling also allows mariners to initiate or receive distress, urgency, safety and routine radiotelephone calls.</a:t>
            </a:r>
            <a:endParaRPr/>
          </a:p>
          <a:p>
            <a:pPr marL="0" lvl="0" indent="0" algn="l" rtl="0">
              <a:spcBef>
                <a:spcPts val="0"/>
              </a:spcBef>
              <a:spcAft>
                <a:spcPts val="0"/>
              </a:spcAft>
              <a:buNone/>
            </a:pPr>
            <a:endParaRPr/>
          </a:p>
          <a:p>
            <a:pPr marL="0" lvl="0" indent="0" algn="l" rtl="0">
              <a:spcBef>
                <a:spcPts val="0"/>
              </a:spcBef>
              <a:spcAft>
                <a:spcPts val="0"/>
              </a:spcAft>
              <a:buNone/>
            </a:pPr>
            <a:r>
              <a:rPr lang="en-US"/>
              <a:t>Register your device with an MMSI number (Maritime Mobile Service Identity). This is a unique 9-digit number that identified your vessel and location. The number is registered with Boat US. </a:t>
            </a:r>
            <a:endParaRPr/>
          </a:p>
          <a:p>
            <a:pPr marL="0" lvl="0" indent="0" algn="l" rtl="0">
              <a:spcBef>
                <a:spcPts val="0"/>
              </a:spcBef>
              <a:spcAft>
                <a:spcPts val="0"/>
              </a:spcAft>
              <a:buNone/>
            </a:pPr>
            <a:r>
              <a:rPr lang="en-US"/>
              <a:t>This is tied in to Rescue 21, a series of satellites that can pinpoint your location and send information to Coast Guard units for rescue.</a:t>
            </a:r>
            <a:endParaRPr/>
          </a:p>
          <a:p>
            <a:pPr marL="0" lvl="0" indent="0" algn="l" rtl="0">
              <a:spcBef>
                <a:spcPts val="0"/>
              </a:spcBef>
              <a:spcAft>
                <a:spcPts val="0"/>
              </a:spcAft>
              <a:buNone/>
            </a:pPr>
            <a:endParaRPr/>
          </a:p>
        </p:txBody>
      </p:sp>
      <p:sp>
        <p:nvSpPr>
          <p:cNvPr id="540" name="Google Shape;540;p5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3: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53: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550" name="Google Shape;550;p53: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54: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54: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558" name="Google Shape;558;p54: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5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Stress:</a:t>
            </a:r>
            <a:endParaRPr/>
          </a:p>
          <a:p>
            <a:pPr marL="171450" lvl="0" indent="-171450" algn="l" rtl="0">
              <a:spcBef>
                <a:spcPts val="0"/>
              </a:spcBef>
              <a:spcAft>
                <a:spcPts val="0"/>
              </a:spcAft>
              <a:buClr>
                <a:schemeClr val="dk1"/>
              </a:buClr>
              <a:buSzPts val="1200"/>
              <a:buFont typeface="Arial"/>
              <a:buChar char="•"/>
            </a:pPr>
            <a:r>
              <a:rPr lang="en-US"/>
              <a:t> You may come across a boat that needs to be towed. Usually, this happens when a boat runs out of fuel. While you are required to come to the boater’s aid, this does not necessarily include towing. Using your phone or radio to call the local boat towing agency may be all that is required. You should not tow another vessel unless you feel comfortable doing it, and it does not endanger your boat or crew. If you decide to tow another boat, you should consider:</a:t>
            </a:r>
            <a:endParaRPr/>
          </a:p>
          <a:p>
            <a:pPr marL="171450" lvl="0" indent="-171450" algn="l" rtl="0">
              <a:spcBef>
                <a:spcPts val="0"/>
              </a:spcBef>
              <a:spcAft>
                <a:spcPts val="0"/>
              </a:spcAft>
              <a:buClr>
                <a:schemeClr val="dk1"/>
              </a:buClr>
              <a:buSzPts val="1200"/>
              <a:buFont typeface="Arial"/>
              <a:buChar char="•"/>
            </a:pPr>
            <a:r>
              <a:rPr lang="en-US"/>
              <a:t>Are you able to make a secure line between the two boats? Are there secure fixtures to hold, or can you make a bridle?</a:t>
            </a:r>
            <a:endParaRPr/>
          </a:p>
          <a:p>
            <a:pPr marL="171450" lvl="0" indent="-171450" algn="l" rtl="0">
              <a:spcBef>
                <a:spcPts val="0"/>
              </a:spcBef>
              <a:spcAft>
                <a:spcPts val="0"/>
              </a:spcAft>
              <a:buClr>
                <a:schemeClr val="dk1"/>
              </a:buClr>
              <a:buSzPts val="1200"/>
              <a:buFont typeface="Arial"/>
              <a:buChar char="•"/>
            </a:pPr>
            <a:r>
              <a:rPr lang="en-US"/>
              <a:t>Are all partied agreed on the destination for the tow? Is it too far to the original dock or is there a closer location to make towing easier?</a:t>
            </a:r>
            <a:endParaRPr/>
          </a:p>
          <a:p>
            <a:pPr marL="171450" lvl="0" indent="-171450" algn="l" rtl="0">
              <a:spcBef>
                <a:spcPts val="0"/>
              </a:spcBef>
              <a:spcAft>
                <a:spcPts val="0"/>
              </a:spcAft>
              <a:buClr>
                <a:schemeClr val="dk1"/>
              </a:buClr>
              <a:buSzPts val="1200"/>
              <a:buFont typeface="Arial"/>
              <a:buChar char="•"/>
            </a:pPr>
            <a:r>
              <a:rPr lang="en-US"/>
              <a:t>Is there an easy mean of communication beween the two boats?</a:t>
            </a:r>
            <a:endParaRPr/>
          </a:p>
          <a:p>
            <a:pPr marL="0" lvl="0" indent="0" algn="l" rtl="0">
              <a:spcBef>
                <a:spcPts val="0"/>
              </a:spcBef>
              <a:spcAft>
                <a:spcPts val="0"/>
              </a:spcAft>
              <a:buNone/>
            </a:pPr>
            <a:endParaRPr/>
          </a:p>
        </p:txBody>
      </p:sp>
      <p:sp>
        <p:nvSpPr>
          <p:cNvPr id="566" name="Google Shape;566;p5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5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Stress:</a:t>
            </a:r>
            <a:endParaRPr/>
          </a:p>
          <a:p>
            <a:pPr marL="171450" lvl="0" indent="-171450" algn="l" rtl="0">
              <a:spcBef>
                <a:spcPts val="0"/>
              </a:spcBef>
              <a:spcAft>
                <a:spcPts val="0"/>
              </a:spcAft>
              <a:buClr>
                <a:schemeClr val="dk1"/>
              </a:buClr>
              <a:buSzPts val="1200"/>
              <a:buFont typeface="Arial"/>
              <a:buChar char="•"/>
            </a:pPr>
            <a:r>
              <a:rPr lang="en-US"/>
              <a:t> Be sure that someone is watching the tow line. It should be about three wave lengths to allow for easy movement of both boats up and down the waves.</a:t>
            </a:r>
            <a:endParaRPr/>
          </a:p>
          <a:p>
            <a:pPr marL="171450" lvl="0" indent="-171450" algn="l" rtl="0">
              <a:spcBef>
                <a:spcPts val="0"/>
              </a:spcBef>
              <a:spcAft>
                <a:spcPts val="0"/>
              </a:spcAft>
              <a:buClr>
                <a:schemeClr val="dk1"/>
              </a:buClr>
              <a:buSzPts val="1200"/>
              <a:buFont typeface="Arial"/>
              <a:buChar char="•"/>
            </a:pPr>
            <a:r>
              <a:rPr lang="en-US"/>
              <a:t>Use some form of chafing gear to prevent wear on the line. Any piece of plastic, rubber, cloth, or even a piece of old rubber hose will work.</a:t>
            </a:r>
            <a:endParaRPr/>
          </a:p>
          <a:p>
            <a:pPr marL="171450" lvl="0" indent="-171450" algn="l" rtl="0">
              <a:spcBef>
                <a:spcPts val="0"/>
              </a:spcBef>
              <a:spcAft>
                <a:spcPts val="0"/>
              </a:spcAft>
              <a:buClr>
                <a:schemeClr val="dk1"/>
              </a:buClr>
              <a:buSzPts val="1200"/>
              <a:buFont typeface="Arial"/>
              <a:buChar char="•"/>
            </a:pPr>
            <a:r>
              <a:rPr lang="en-US"/>
              <a:t>Make sure conditions are optimum for towing. Do not endanger either vessel or crews more than necessary.</a:t>
            </a:r>
            <a:endParaRPr/>
          </a:p>
          <a:p>
            <a:pPr marL="0" lvl="0" indent="0" algn="l" rtl="0">
              <a:spcBef>
                <a:spcPts val="0"/>
              </a:spcBef>
              <a:spcAft>
                <a:spcPts val="0"/>
              </a:spcAft>
              <a:buNone/>
            </a:pPr>
            <a:endParaRPr/>
          </a:p>
        </p:txBody>
      </p:sp>
      <p:sp>
        <p:nvSpPr>
          <p:cNvPr id="574" name="Google Shape;574;p5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5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Point out the ideal length of 3 wave lengths.</a:t>
            </a:r>
            <a:endParaRPr/>
          </a:p>
        </p:txBody>
      </p:sp>
      <p:sp>
        <p:nvSpPr>
          <p:cNvPr id="582" name="Google Shape;582;p5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5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5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591" name="Google Shape;591;p5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5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599" name="Google Shape;599;p5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6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6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608" name="Google Shape;608;p6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6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6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617" name="Google Shape;617;p6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In fatal boating accidents &gt;80% had no training</a:t>
            </a:r>
            <a:endParaRPr/>
          </a:p>
          <a:p>
            <a:pPr marL="171450" lvl="0" indent="-171450" algn="l" rtl="0">
              <a:spcBef>
                <a:spcPts val="0"/>
              </a:spcBef>
              <a:spcAft>
                <a:spcPts val="0"/>
              </a:spcAft>
              <a:buClr>
                <a:schemeClr val="dk1"/>
              </a:buClr>
              <a:buSzPts val="1200"/>
              <a:buFont typeface="Arial"/>
              <a:buChar char="•"/>
            </a:pPr>
            <a:r>
              <a:rPr lang="en-US"/>
              <a:t>87% had no life jacket</a:t>
            </a:r>
            <a:endParaRPr/>
          </a:p>
          <a:p>
            <a:pPr marL="171450" lvl="0" indent="-171450" algn="l" rtl="0">
              <a:spcBef>
                <a:spcPts val="0"/>
              </a:spcBef>
              <a:spcAft>
                <a:spcPts val="0"/>
              </a:spcAft>
              <a:buClr>
                <a:schemeClr val="dk1"/>
              </a:buClr>
              <a:buSzPts val="1200"/>
              <a:buFont typeface="Arial"/>
              <a:buChar char="•"/>
            </a:pPr>
            <a:r>
              <a:rPr lang="en-US"/>
              <a:t>A large % include alcohol</a:t>
            </a:r>
            <a:endParaRPr/>
          </a:p>
          <a:p>
            <a:pPr marL="171450" lvl="0" indent="-171450" algn="l" rtl="0">
              <a:spcBef>
                <a:spcPts val="0"/>
              </a:spcBef>
              <a:spcAft>
                <a:spcPts val="0"/>
              </a:spcAft>
              <a:buClr>
                <a:schemeClr val="dk1"/>
              </a:buClr>
              <a:buSzPts val="1200"/>
              <a:buFont typeface="Arial"/>
              <a:buChar char="•"/>
            </a:pPr>
            <a:r>
              <a:rPr lang="en-US"/>
              <a:t>Most fatalities were swimmers</a:t>
            </a:r>
            <a:endParaRPr/>
          </a:p>
          <a:p>
            <a:pPr marL="0" lvl="0" indent="0" algn="l" rtl="0">
              <a:spcBef>
                <a:spcPts val="0"/>
              </a:spcBef>
              <a:spcAft>
                <a:spcPts val="0"/>
              </a:spcAft>
              <a:buNone/>
            </a:pPr>
            <a:endParaRPr/>
          </a:p>
        </p:txBody>
      </p:sp>
      <p:sp>
        <p:nvSpPr>
          <p:cNvPr id="145" name="Google Shape;145;p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6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627" name="Google Shape;627;p6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6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6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637" name="Google Shape;637;p6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6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6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647" name="Google Shape;647;p6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6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6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657" name="Google Shape;657;p6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6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6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667" name="Google Shape;667;p6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7: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students to think about what they learned in the previous chapters.  How can they reduce the risk of accidents?</a:t>
            </a:r>
            <a:endParaRPr/>
          </a:p>
          <a:p>
            <a:pPr marL="0" lvl="0" indent="0" algn="l" rtl="0">
              <a:spcBef>
                <a:spcPts val="0"/>
              </a:spcBef>
              <a:spcAft>
                <a:spcPts val="0"/>
              </a:spcAft>
              <a:buNone/>
            </a:pPr>
            <a:endParaRPr/>
          </a:p>
        </p:txBody>
      </p:sp>
      <p:sp>
        <p:nvSpPr>
          <p:cNvPr id="155" name="Google Shape;155;p7: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a:spLocks noGrp="1" noRot="1" noChangeAspect="1"/>
          </p:cNvSpPr>
          <p:nvPr>
            <p:ph type="sldImg" idx="2"/>
          </p:nvPr>
        </p:nvSpPr>
        <p:spPr>
          <a:xfrm>
            <a:off x="712788" y="1905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8:notes"/>
          <p:cNvSpPr txBox="1">
            <a:spLocks noGrp="1"/>
          </p:cNvSpPr>
          <p:nvPr>
            <p:ph type="body" idx="1"/>
          </p:nvPr>
        </p:nvSpPr>
        <p:spPr>
          <a:xfrm>
            <a:off x="348343" y="3555999"/>
            <a:ext cx="6169931" cy="4905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What are three of the natural stressors that can effect boaters?</a:t>
            </a:r>
            <a:endParaRPr/>
          </a:p>
          <a:p>
            <a:pPr marL="0" lvl="0" indent="0" algn="l" rtl="0">
              <a:spcBef>
                <a:spcPts val="0"/>
              </a:spcBef>
              <a:spcAft>
                <a:spcPts val="0"/>
              </a:spcAft>
              <a:buNone/>
            </a:pPr>
            <a:r>
              <a:rPr lang="en-US"/>
              <a:t>  Motion</a:t>
            </a:r>
            <a:endParaRPr/>
          </a:p>
          <a:p>
            <a:pPr marL="0" lvl="0" indent="0" algn="l" rtl="0">
              <a:spcBef>
                <a:spcPts val="0"/>
              </a:spcBef>
              <a:spcAft>
                <a:spcPts val="0"/>
              </a:spcAft>
              <a:buNone/>
            </a:pPr>
            <a:r>
              <a:rPr lang="en-US"/>
              <a:t>  Noise</a:t>
            </a:r>
            <a:endParaRPr/>
          </a:p>
          <a:p>
            <a:pPr marL="0" lvl="0" indent="0" algn="l" rtl="0">
              <a:spcBef>
                <a:spcPts val="0"/>
              </a:spcBef>
              <a:spcAft>
                <a:spcPts val="0"/>
              </a:spcAft>
              <a:buNone/>
            </a:pPr>
            <a:r>
              <a:rPr lang="en-US"/>
              <a:t>  Vibration</a:t>
            </a:r>
            <a:endParaRPr/>
          </a:p>
          <a:p>
            <a:pPr marL="0" lvl="0" indent="0" algn="l" rtl="0">
              <a:spcBef>
                <a:spcPts val="0"/>
              </a:spcBef>
              <a:spcAft>
                <a:spcPts val="0"/>
              </a:spcAft>
              <a:buNone/>
            </a:pPr>
            <a:endParaRPr/>
          </a:p>
        </p:txBody>
      </p:sp>
      <p:sp>
        <p:nvSpPr>
          <p:cNvPr id="163" name="Google Shape;163;p8:notes"/>
          <p:cNvSpPr txBox="1">
            <a:spLocks noGrp="1"/>
          </p:cNvSpPr>
          <p:nvPr>
            <p:ph type="sldNum" idx="12"/>
          </p:nvPr>
        </p:nvSpPr>
        <p:spPr>
          <a:xfrm>
            <a:off x="3884613" y="8824686"/>
            <a:ext cx="2971800" cy="3193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If a class member has experienced dehydration, ask them to explain what it was like.</a:t>
            </a:r>
            <a:endParaRPr/>
          </a:p>
          <a:p>
            <a:pPr marL="171450" lvl="0" indent="-171450" algn="l" rtl="0">
              <a:spcBef>
                <a:spcPts val="0"/>
              </a:spcBef>
              <a:spcAft>
                <a:spcPts val="0"/>
              </a:spcAft>
              <a:buClr>
                <a:schemeClr val="dk1"/>
              </a:buClr>
              <a:buSzPts val="1200"/>
              <a:buFont typeface="Arial"/>
              <a:buChar char="•"/>
            </a:pPr>
            <a:r>
              <a:rPr lang="en-US"/>
              <a:t>If no one responds, ask students what causes are</a:t>
            </a:r>
            <a:endParaRPr/>
          </a:p>
          <a:p>
            <a:pPr marL="0" lvl="0" indent="0" algn="l" rtl="0">
              <a:spcBef>
                <a:spcPts val="0"/>
              </a:spcBef>
              <a:spcAft>
                <a:spcPts val="0"/>
              </a:spcAft>
              <a:buNone/>
            </a:pPr>
            <a:endParaRPr/>
          </a:p>
        </p:txBody>
      </p:sp>
      <p:sp>
        <p:nvSpPr>
          <p:cNvPr id="171" name="Google Shape;171;p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400"/>
              <a:buFont typeface="Arial"/>
              <a:buNone/>
              <a:defRPr sz="44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200"/>
              <a:buNone/>
              <a:defRPr sz="32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68"/>
          <p:cNvSpPr/>
          <p:nvPr/>
        </p:nvSpPr>
        <p:spPr>
          <a:xfrm>
            <a:off x="132203" y="947450"/>
            <a:ext cx="862988" cy="4869455"/>
          </a:xfrm>
          <a:prstGeom prst="rect">
            <a:avLst/>
          </a:prstGeom>
          <a:solidFill>
            <a:srgbClr val="00206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68"/>
          <p:cNvSpPr/>
          <p:nvPr/>
        </p:nvSpPr>
        <p:spPr>
          <a:xfrm>
            <a:off x="275423" y="947450"/>
            <a:ext cx="154236" cy="4869456"/>
          </a:xfrm>
          <a:prstGeom prst="rect">
            <a:avLst/>
          </a:prstGeom>
          <a:solidFill>
            <a:srgbClr val="FF0000"/>
          </a:solidFill>
          <a:ln w="12700" cap="flat" cmpd="sng">
            <a:solidFill>
              <a:srgbClr val="64341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68"/>
          <p:cNvSpPr/>
          <p:nvPr/>
        </p:nvSpPr>
        <p:spPr>
          <a:xfrm>
            <a:off x="719769" y="947450"/>
            <a:ext cx="154236" cy="4869456"/>
          </a:xfrm>
          <a:prstGeom prst="rect">
            <a:avLst/>
          </a:prstGeom>
          <a:solidFill>
            <a:srgbClr val="FF000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68"/>
          <p:cNvSpPr/>
          <p:nvPr/>
        </p:nvSpPr>
        <p:spPr>
          <a:xfrm>
            <a:off x="488415" y="947450"/>
            <a:ext cx="154236" cy="4869456"/>
          </a:xfrm>
          <a:prstGeom prst="roundRect">
            <a:avLst>
              <a:gd name="adj" fmla="val 16667"/>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 name="Google Shape;23;p68"/>
          <p:cNvPicPr preferRelativeResize="0"/>
          <p:nvPr/>
        </p:nvPicPr>
        <p:blipFill rotWithShape="1">
          <a:blip r:embed="rId2">
            <a:alphaModFix/>
          </a:blip>
          <a:srcRect/>
          <a:stretch/>
        </p:blipFill>
        <p:spPr>
          <a:xfrm>
            <a:off x="-105565" y="5739787"/>
            <a:ext cx="1255302" cy="1106809"/>
          </a:xfrm>
          <a:prstGeom prst="rect">
            <a:avLst/>
          </a:prstGeom>
          <a:noFill/>
          <a:ln>
            <a:noFill/>
          </a:ln>
        </p:spPr>
      </p:pic>
      <p:pic>
        <p:nvPicPr>
          <p:cNvPr id="24" name="Google Shape;24;p68"/>
          <p:cNvPicPr preferRelativeResize="0"/>
          <p:nvPr/>
        </p:nvPicPr>
        <p:blipFill rotWithShape="1">
          <a:blip r:embed="rId3">
            <a:alphaModFix/>
          </a:blip>
          <a:srcRect/>
          <a:stretch/>
        </p:blipFill>
        <p:spPr>
          <a:xfrm>
            <a:off x="132202" y="-1"/>
            <a:ext cx="947449" cy="9474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7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7"/>
          <p:cNvSpPr>
            <a:spLocks noGrp="1"/>
          </p:cNvSpPr>
          <p:nvPr>
            <p:ph type="pic" idx="2"/>
          </p:nvPr>
        </p:nvSpPr>
        <p:spPr>
          <a:xfrm>
            <a:off x="5183188" y="987425"/>
            <a:ext cx="6172200" cy="4873625"/>
          </a:xfrm>
          <a:prstGeom prst="rect">
            <a:avLst/>
          </a:prstGeom>
          <a:noFill/>
          <a:ln>
            <a:noFill/>
          </a:ln>
        </p:spPr>
      </p:sp>
      <p:sp>
        <p:nvSpPr>
          <p:cNvPr id="82" name="Google Shape;82;p7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7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7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5"/>
        <p:cNvGrpSpPr/>
        <p:nvPr/>
      </p:nvGrpSpPr>
      <p:grpSpPr>
        <a:xfrm>
          <a:off x="0" y="0"/>
          <a:ext cx="0" cy="0"/>
          <a:chOff x="0" y="0"/>
          <a:chExt cx="0" cy="0"/>
        </a:xfrm>
      </p:grpSpPr>
      <p:sp>
        <p:nvSpPr>
          <p:cNvPr id="26" name="Google Shape;26;p6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400"/>
              <a:buFont typeface="Arial"/>
              <a:buNone/>
              <a:defRPr sz="44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200"/>
              <a:buNone/>
              <a:defRPr sz="32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6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69"/>
          <p:cNvSpPr/>
          <p:nvPr/>
        </p:nvSpPr>
        <p:spPr>
          <a:xfrm>
            <a:off x="132203" y="947450"/>
            <a:ext cx="862988" cy="4869455"/>
          </a:xfrm>
          <a:prstGeom prst="rect">
            <a:avLst/>
          </a:prstGeom>
          <a:solidFill>
            <a:srgbClr val="00206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2060"/>
              </a:solidFill>
              <a:latin typeface="Calibri"/>
              <a:ea typeface="Calibri"/>
              <a:cs typeface="Calibri"/>
              <a:sym typeface="Calibri"/>
            </a:endParaRPr>
          </a:p>
        </p:txBody>
      </p:sp>
      <p:sp>
        <p:nvSpPr>
          <p:cNvPr id="30" name="Google Shape;30;p69"/>
          <p:cNvSpPr/>
          <p:nvPr/>
        </p:nvSpPr>
        <p:spPr>
          <a:xfrm>
            <a:off x="275423" y="947450"/>
            <a:ext cx="154236" cy="4869456"/>
          </a:xfrm>
          <a:prstGeom prst="rect">
            <a:avLst/>
          </a:prstGeom>
          <a:solidFill>
            <a:srgbClr val="FF0000"/>
          </a:solidFill>
          <a:ln w="12700" cap="flat" cmpd="sng">
            <a:solidFill>
              <a:srgbClr val="64341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31;p69"/>
          <p:cNvSpPr/>
          <p:nvPr/>
        </p:nvSpPr>
        <p:spPr>
          <a:xfrm>
            <a:off x="719769" y="947450"/>
            <a:ext cx="154236" cy="4869456"/>
          </a:xfrm>
          <a:prstGeom prst="rect">
            <a:avLst/>
          </a:prstGeom>
          <a:solidFill>
            <a:srgbClr val="FF000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69"/>
          <p:cNvSpPr/>
          <p:nvPr/>
        </p:nvSpPr>
        <p:spPr>
          <a:xfrm>
            <a:off x="488415" y="947450"/>
            <a:ext cx="154236" cy="4869456"/>
          </a:xfrm>
          <a:prstGeom prst="roundRect">
            <a:avLst>
              <a:gd name="adj" fmla="val 16667"/>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69"/>
          <p:cNvPicPr preferRelativeResize="0"/>
          <p:nvPr/>
        </p:nvPicPr>
        <p:blipFill rotWithShape="1">
          <a:blip r:embed="rId2">
            <a:alphaModFix/>
          </a:blip>
          <a:srcRect/>
          <a:stretch/>
        </p:blipFill>
        <p:spPr>
          <a:xfrm>
            <a:off x="-105565" y="5739787"/>
            <a:ext cx="1255302" cy="1106809"/>
          </a:xfrm>
          <a:prstGeom prst="rect">
            <a:avLst/>
          </a:prstGeom>
          <a:noFill/>
          <a:ln>
            <a:noFill/>
          </a:ln>
        </p:spPr>
      </p:pic>
      <p:pic>
        <p:nvPicPr>
          <p:cNvPr id="34" name="Google Shape;34;p69"/>
          <p:cNvPicPr preferRelativeResize="0"/>
          <p:nvPr/>
        </p:nvPicPr>
        <p:blipFill rotWithShape="1">
          <a:blip r:embed="rId3">
            <a:alphaModFix/>
          </a:blip>
          <a:srcRect/>
          <a:stretch/>
        </p:blipFill>
        <p:spPr>
          <a:xfrm>
            <a:off x="132202" y="-1"/>
            <a:ext cx="947449" cy="9474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7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7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7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7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7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p7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Chapter 5</a:t>
            </a:r>
            <a:endParaRPr/>
          </a:p>
        </p:txBody>
      </p:sp>
      <p:sp>
        <p:nvSpPr>
          <p:cNvPr id="104" name="Google Shape;104;p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a:t>
            </a:fld>
            <a:endParaRPr sz="1200" b="0" i="0" u="none" strike="noStrike" cap="none">
              <a:solidFill>
                <a:srgbClr val="888888"/>
              </a:solidFill>
              <a:latin typeface="Calibri"/>
              <a:ea typeface="Calibri"/>
              <a:cs typeface="Calibri"/>
              <a:sym typeface="Calibri"/>
            </a:endParaRPr>
          </a:p>
        </p:txBody>
      </p:sp>
      <p:sp>
        <p:nvSpPr>
          <p:cNvPr id="105" name="Google Shape;105;p1"/>
          <p:cNvSpPr txBox="1"/>
          <p:nvPr/>
        </p:nvSpPr>
        <p:spPr>
          <a:xfrm>
            <a:off x="3148642" y="5124417"/>
            <a:ext cx="79273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2060"/>
                </a:solidFill>
                <a:latin typeface="Arial"/>
                <a:ea typeface="Arial"/>
                <a:cs typeface="Arial"/>
                <a:sym typeface="Arial"/>
              </a:rPr>
              <a:t>Boating Emergencies…What to Do</a:t>
            </a:r>
            <a:endParaRPr/>
          </a:p>
        </p:txBody>
      </p:sp>
      <p:pic>
        <p:nvPicPr>
          <p:cNvPr id="106" name="Google Shape;106;p1"/>
          <p:cNvPicPr preferRelativeResize="0"/>
          <p:nvPr/>
        </p:nvPicPr>
        <p:blipFill rotWithShape="1">
          <a:blip r:embed="rId3">
            <a:alphaModFix/>
          </a:blip>
          <a:srcRect/>
          <a:stretch/>
        </p:blipFill>
        <p:spPr>
          <a:xfrm>
            <a:off x="4942936" y="1319842"/>
            <a:ext cx="3885773" cy="36867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Risk Management</a:t>
            </a:r>
            <a:endParaRPr/>
          </a:p>
        </p:txBody>
      </p:sp>
      <p:sp>
        <p:nvSpPr>
          <p:cNvPr id="183" name="Google Shape;183;p1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10</a:t>
            </a:fld>
            <a:endParaRPr sz="1200" b="0" i="0" u="none" strike="noStrike" cap="none">
              <a:solidFill>
                <a:srgbClr val="888888"/>
              </a:solidFill>
              <a:latin typeface="Calibri"/>
              <a:ea typeface="Calibri"/>
              <a:cs typeface="Calibri"/>
              <a:sym typeface="Calibri"/>
            </a:endParaRPr>
          </a:p>
        </p:txBody>
      </p:sp>
      <p:sp>
        <p:nvSpPr>
          <p:cNvPr id="184" name="Google Shape;184;p10"/>
          <p:cNvSpPr txBox="1"/>
          <p:nvPr/>
        </p:nvSpPr>
        <p:spPr>
          <a:xfrm>
            <a:off x="1600200" y="1102830"/>
            <a:ext cx="10376210" cy="59031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Increased Risk Due to Hyperthermia (Body Heat)</a:t>
            </a:r>
            <a:endParaRPr/>
          </a:p>
          <a:p>
            <a:pPr marL="0" marR="0" lvl="0" indent="0" algn="ctr" rtl="0">
              <a:lnSpc>
                <a:spcPct val="100000"/>
              </a:lnSpc>
              <a:spcBef>
                <a:spcPts val="640"/>
              </a:spcBef>
              <a:spcAft>
                <a:spcPts val="0"/>
              </a:spcAft>
              <a:buNone/>
            </a:pPr>
            <a:r>
              <a:rPr lang="en-US" sz="3200" b="1" i="0" u="none" strike="noStrike" cap="none">
                <a:solidFill>
                  <a:srgbClr val="002060"/>
                </a:solidFill>
                <a:latin typeface="Arial"/>
                <a:ea typeface="Arial"/>
                <a:cs typeface="Arial"/>
                <a:sym typeface="Arial"/>
              </a:rPr>
              <a:t>Symptoms: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High body temperature.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Hot, red, dry skin.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Fast pulse.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Headache.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Dizziness.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Nausea.</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Confusion.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Unconsciousness.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Risk Management</a:t>
            </a:r>
            <a:endParaRPr/>
          </a:p>
        </p:txBody>
      </p:sp>
      <p:sp>
        <p:nvSpPr>
          <p:cNvPr id="191" name="Google Shape;191;p1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11</a:t>
            </a:fld>
            <a:endParaRPr sz="1200" b="0" i="0" u="none" strike="noStrike" cap="none">
              <a:solidFill>
                <a:srgbClr val="888888"/>
              </a:solidFill>
              <a:latin typeface="Calibri"/>
              <a:ea typeface="Calibri"/>
              <a:cs typeface="Calibri"/>
              <a:sym typeface="Calibri"/>
            </a:endParaRPr>
          </a:p>
        </p:txBody>
      </p:sp>
      <p:sp>
        <p:nvSpPr>
          <p:cNvPr id="192" name="Google Shape;192;p11"/>
          <p:cNvSpPr txBox="1"/>
          <p:nvPr/>
        </p:nvSpPr>
        <p:spPr>
          <a:xfrm>
            <a:off x="1600200" y="1102830"/>
            <a:ext cx="10376210" cy="53122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Increased Risk Due to Hyperthermia (Body Heat)</a:t>
            </a:r>
            <a:endParaRPr/>
          </a:p>
          <a:p>
            <a:pPr marL="0" marR="0" lvl="0" indent="0" algn="ctr" rtl="0">
              <a:lnSpc>
                <a:spcPct val="100000"/>
              </a:lnSpc>
              <a:spcBef>
                <a:spcPts val="640"/>
              </a:spcBef>
              <a:spcAft>
                <a:spcPts val="0"/>
              </a:spcAft>
              <a:buNone/>
            </a:pPr>
            <a:r>
              <a:rPr lang="en-US" sz="3200" b="1">
                <a:solidFill>
                  <a:srgbClr val="002060"/>
                </a:solidFill>
                <a:latin typeface="Arial"/>
                <a:ea typeface="Arial"/>
                <a:cs typeface="Arial"/>
                <a:sym typeface="Arial"/>
              </a:rPr>
              <a:t>Cool Down</a:t>
            </a:r>
            <a:r>
              <a:rPr lang="en-US" sz="3200" b="1" i="0" u="none" strike="noStrike" cap="none">
                <a:solidFill>
                  <a:srgbClr val="002060"/>
                </a:solidFill>
                <a:latin typeface="Arial"/>
                <a:ea typeface="Arial"/>
                <a:cs typeface="Arial"/>
                <a:sym typeface="Arial"/>
              </a:rPr>
              <a:t>:</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Cool wraps or towels on the skin.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Drink cool water (hydrate).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Drink sports drinks with electrolytes.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Cool wraps or towels under the armpits and neck.</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Place under the shade or in the cabin.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serious, go back to the dock and call for help.</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2"/>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Risk Management</a:t>
            </a:r>
            <a:endParaRPr/>
          </a:p>
        </p:txBody>
      </p:sp>
      <p:sp>
        <p:nvSpPr>
          <p:cNvPr id="199" name="Google Shape;199;p1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12</a:t>
            </a:fld>
            <a:endParaRPr sz="1200" b="0" i="0" u="none" strike="noStrike" cap="none">
              <a:solidFill>
                <a:srgbClr val="888888"/>
              </a:solidFill>
              <a:latin typeface="Calibri"/>
              <a:ea typeface="Calibri"/>
              <a:cs typeface="Calibri"/>
              <a:sym typeface="Calibri"/>
            </a:endParaRPr>
          </a:p>
        </p:txBody>
      </p:sp>
      <p:sp>
        <p:nvSpPr>
          <p:cNvPr id="200" name="Google Shape;200;p12"/>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Increased Risk Due to Dehydration</a:t>
            </a:r>
            <a:endParaRPr/>
          </a:p>
        </p:txBody>
      </p:sp>
      <p:sp>
        <p:nvSpPr>
          <p:cNvPr id="201" name="Google Shape;201;p12"/>
          <p:cNvSpPr txBox="1"/>
          <p:nvPr/>
        </p:nvSpPr>
        <p:spPr>
          <a:xfrm>
            <a:off x="1716657" y="2413338"/>
            <a:ext cx="9799607" cy="445044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To prevent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dehydration,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drink some water</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every 15–20 minutes.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dehydration occurs,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drink plenty of water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and get out of the sun.</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p:txBody>
      </p:sp>
      <p:pic>
        <p:nvPicPr>
          <p:cNvPr id="202" name="Google Shape;202;p12"/>
          <p:cNvPicPr preferRelativeResize="0"/>
          <p:nvPr/>
        </p:nvPicPr>
        <p:blipFill rotWithShape="1">
          <a:blip r:embed="rId3">
            <a:alphaModFix/>
          </a:blip>
          <a:srcRect/>
          <a:stretch/>
        </p:blipFill>
        <p:spPr>
          <a:xfrm>
            <a:off x="6824642" y="2492106"/>
            <a:ext cx="4571121" cy="362402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3"/>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Risk Management</a:t>
            </a:r>
            <a:endParaRPr/>
          </a:p>
        </p:txBody>
      </p:sp>
      <p:sp>
        <p:nvSpPr>
          <p:cNvPr id="209" name="Google Shape;209;p1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13</a:t>
            </a:fld>
            <a:endParaRPr sz="1200" b="0" i="0" u="none" strike="noStrike" cap="none">
              <a:solidFill>
                <a:srgbClr val="888888"/>
              </a:solidFill>
              <a:latin typeface="Calibri"/>
              <a:ea typeface="Calibri"/>
              <a:cs typeface="Calibri"/>
              <a:sym typeface="Calibri"/>
            </a:endParaRPr>
          </a:p>
        </p:txBody>
      </p:sp>
      <p:sp>
        <p:nvSpPr>
          <p:cNvPr id="210" name="Google Shape;210;p13"/>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Avoiding Alcohol</a:t>
            </a:r>
            <a:endParaRPr/>
          </a:p>
        </p:txBody>
      </p:sp>
      <p:sp>
        <p:nvSpPr>
          <p:cNvPr id="211" name="Google Shape;211;p13"/>
          <p:cNvSpPr txBox="1"/>
          <p:nvPr/>
        </p:nvSpPr>
        <p:spPr>
          <a:xfrm>
            <a:off x="1716657" y="2413338"/>
            <a:ext cx="9799607" cy="373640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Alcohol increases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natural stressors.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It takes less alcohol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to make a person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legally intoxicated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on water. </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p:txBody>
      </p:sp>
      <p:pic>
        <p:nvPicPr>
          <p:cNvPr id="212" name="Google Shape;212;p13"/>
          <p:cNvPicPr preferRelativeResize="0"/>
          <p:nvPr/>
        </p:nvPicPr>
        <p:blipFill rotWithShape="1">
          <a:blip r:embed="rId3">
            <a:alphaModFix/>
          </a:blip>
          <a:srcRect/>
          <a:stretch/>
        </p:blipFill>
        <p:spPr>
          <a:xfrm>
            <a:off x="7098296" y="2095417"/>
            <a:ext cx="4105857" cy="46260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4"/>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Risk Management</a:t>
            </a:r>
            <a:endParaRPr/>
          </a:p>
        </p:txBody>
      </p:sp>
      <p:sp>
        <p:nvSpPr>
          <p:cNvPr id="219" name="Google Shape;219;p1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14</a:t>
            </a:fld>
            <a:endParaRPr sz="1200" b="0" i="0" u="none" strike="noStrike" cap="none">
              <a:solidFill>
                <a:srgbClr val="888888"/>
              </a:solidFill>
              <a:latin typeface="Calibri"/>
              <a:ea typeface="Calibri"/>
              <a:cs typeface="Calibri"/>
              <a:sym typeface="Calibri"/>
            </a:endParaRPr>
          </a:p>
        </p:txBody>
      </p:sp>
      <p:sp>
        <p:nvSpPr>
          <p:cNvPr id="220" name="Google Shape;220;p14"/>
          <p:cNvSpPr txBox="1"/>
          <p:nvPr/>
        </p:nvSpPr>
        <p:spPr>
          <a:xfrm>
            <a:off x="1600200" y="1192378"/>
            <a:ext cx="10376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Drinking while boating increases likelihood of accidents.</a:t>
            </a:r>
            <a:endParaRPr/>
          </a:p>
        </p:txBody>
      </p:sp>
      <p:sp>
        <p:nvSpPr>
          <p:cNvPr id="221" name="Google Shape;221;p14"/>
          <p:cNvSpPr txBox="1"/>
          <p:nvPr/>
        </p:nvSpPr>
        <p:spPr>
          <a:xfrm>
            <a:off x="1651310" y="2269680"/>
            <a:ext cx="9799500" cy="3428400"/>
          </a:xfrm>
          <a:prstGeom prst="rect">
            <a:avLst/>
          </a:prstGeom>
          <a:noFill/>
          <a:ln>
            <a:noFill/>
          </a:ln>
        </p:spPr>
        <p:txBody>
          <a:bodyPr spcFirstLastPara="1" wrap="square" lIns="91425" tIns="45700" rIns="91425" bIns="45700" anchor="t" anchorCtr="0">
            <a:spAutoFit/>
          </a:bodyPr>
          <a:lstStyle/>
          <a:p>
            <a:pPr marL="457200" lvl="0" indent="-431800" algn="l" rtl="0">
              <a:lnSpc>
                <a:spcPct val="115000"/>
              </a:lnSpc>
              <a:spcBef>
                <a:spcPts val="700"/>
              </a:spcBef>
              <a:spcAft>
                <a:spcPts val="0"/>
              </a:spcAft>
              <a:buClr>
                <a:srgbClr val="002060"/>
              </a:buClr>
              <a:buSzPts val="3200"/>
              <a:buChar char="•"/>
            </a:pPr>
            <a:r>
              <a:rPr lang="en-US" sz="3000" b="1">
                <a:solidFill>
                  <a:srgbClr val="002060"/>
                </a:solidFill>
              </a:rPr>
              <a:t>Make sure everyone wears a PFD.</a:t>
            </a:r>
            <a:endParaRPr sz="3000" b="1">
              <a:solidFill>
                <a:srgbClr val="002060"/>
              </a:solidFill>
            </a:endParaRPr>
          </a:p>
          <a:p>
            <a:pPr marL="457200" lvl="0" indent="-431800" algn="l" rtl="0">
              <a:lnSpc>
                <a:spcPct val="115000"/>
              </a:lnSpc>
              <a:spcBef>
                <a:spcPts val="0"/>
              </a:spcBef>
              <a:spcAft>
                <a:spcPts val="0"/>
              </a:spcAft>
              <a:buClr>
                <a:srgbClr val="002060"/>
              </a:buClr>
              <a:buSzPts val="3200"/>
              <a:buChar char="•"/>
            </a:pPr>
            <a:r>
              <a:rPr lang="en-US" sz="3000" b="1">
                <a:solidFill>
                  <a:srgbClr val="002060"/>
                </a:solidFill>
              </a:rPr>
              <a:t>Designate non-drinking boaters to operate the vessel.</a:t>
            </a:r>
            <a:endParaRPr sz="3000" b="1">
              <a:solidFill>
                <a:srgbClr val="002060"/>
              </a:solidFill>
            </a:endParaRPr>
          </a:p>
          <a:p>
            <a:pPr marL="457200" lvl="0" indent="-431800" algn="l" rtl="0">
              <a:lnSpc>
                <a:spcPct val="115000"/>
              </a:lnSpc>
              <a:spcBef>
                <a:spcPts val="0"/>
              </a:spcBef>
              <a:spcAft>
                <a:spcPts val="0"/>
              </a:spcAft>
              <a:buClr>
                <a:srgbClr val="002060"/>
              </a:buClr>
              <a:buSzPts val="3200"/>
              <a:buChar char="•"/>
            </a:pPr>
            <a:r>
              <a:rPr lang="en-US" sz="3000" b="1">
                <a:solidFill>
                  <a:srgbClr val="002060"/>
                </a:solidFill>
              </a:rPr>
              <a:t>To minimize the risk of an accident–Don’t drink and boat!</a:t>
            </a:r>
            <a:endParaRPr sz="3000" b="1">
              <a:solidFill>
                <a:srgbClr val="002060"/>
              </a:solidFill>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p:txBody>
      </p:sp>
      <p:pic>
        <p:nvPicPr>
          <p:cNvPr id="222" name="Google Shape;222;p14"/>
          <p:cNvPicPr preferRelativeResize="0"/>
          <p:nvPr/>
        </p:nvPicPr>
        <p:blipFill>
          <a:blip r:embed="rId3">
            <a:alphaModFix/>
          </a:blip>
          <a:stretch>
            <a:fillRect/>
          </a:stretch>
        </p:blipFill>
        <p:spPr>
          <a:xfrm>
            <a:off x="6554550" y="4659700"/>
            <a:ext cx="3749300" cy="2061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6"/>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Risk Management</a:t>
            </a:r>
            <a:endParaRPr/>
          </a:p>
        </p:txBody>
      </p:sp>
      <p:sp>
        <p:nvSpPr>
          <p:cNvPr id="229" name="Google Shape;229;p1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15</a:t>
            </a:fld>
            <a:endParaRPr sz="1200" b="0" i="0" u="none" strike="noStrike" cap="none">
              <a:solidFill>
                <a:srgbClr val="888888"/>
              </a:solidFill>
              <a:latin typeface="Calibri"/>
              <a:ea typeface="Calibri"/>
              <a:cs typeface="Calibri"/>
              <a:sym typeface="Calibri"/>
            </a:endParaRPr>
          </a:p>
        </p:txBody>
      </p:sp>
      <p:sp>
        <p:nvSpPr>
          <p:cNvPr id="230" name="Google Shape;230;p1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Minimize Risk of Drownings—Wear PFDs</a:t>
            </a:r>
            <a:endParaRPr/>
          </a:p>
        </p:txBody>
      </p:sp>
      <p:sp>
        <p:nvSpPr>
          <p:cNvPr id="231" name="Google Shape;231;p16"/>
          <p:cNvSpPr txBox="1"/>
          <p:nvPr/>
        </p:nvSpPr>
        <p:spPr>
          <a:xfrm>
            <a:off x="1651310" y="2677105"/>
            <a:ext cx="9799607" cy="390876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Have everyone on board wear a PFD.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Follow the requirements: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Readily accessible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Proper size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Good and serviceable condition</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p:txBody>
      </p:sp>
      <p:pic>
        <p:nvPicPr>
          <p:cNvPr id="232" name="Google Shape;232;p16"/>
          <p:cNvPicPr preferRelativeResize="0"/>
          <p:nvPr/>
        </p:nvPicPr>
        <p:blipFill rotWithShape="1">
          <a:blip r:embed="rId3">
            <a:alphaModFix/>
          </a:blip>
          <a:srcRect/>
          <a:stretch/>
        </p:blipFill>
        <p:spPr>
          <a:xfrm>
            <a:off x="9611473" y="2677105"/>
            <a:ext cx="2133785" cy="319458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8"/>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239" name="Google Shape;239;p1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16</a:t>
            </a:fld>
            <a:endParaRPr sz="1200" b="0" i="0" u="none" strike="noStrike" cap="none">
              <a:solidFill>
                <a:srgbClr val="888888"/>
              </a:solidFill>
              <a:latin typeface="Calibri"/>
              <a:ea typeface="Calibri"/>
              <a:cs typeface="Calibri"/>
              <a:sym typeface="Calibri"/>
            </a:endParaRPr>
          </a:p>
        </p:txBody>
      </p:sp>
      <p:sp>
        <p:nvSpPr>
          <p:cNvPr id="240" name="Google Shape;240;p1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Capsizing, Swamping, or Falling Overboard</a:t>
            </a:r>
            <a:endParaRPr/>
          </a:p>
        </p:txBody>
      </p:sp>
      <p:sp>
        <p:nvSpPr>
          <p:cNvPr id="241" name="Google Shape;241;p18"/>
          <p:cNvSpPr txBox="1"/>
          <p:nvPr/>
        </p:nvSpPr>
        <p:spPr>
          <a:xfrm>
            <a:off x="1600198" y="2184646"/>
            <a:ext cx="10376100" cy="44433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Capsizing―boat turns on its side or turns completely over.</a:t>
            </a:r>
            <a:endParaRPr/>
          </a:p>
          <a:p>
            <a:pPr marL="457200" marR="0" lvl="0" indent="-254000" algn="l" rtl="0">
              <a:lnSpc>
                <a:spcPct val="100000"/>
              </a:lnSpc>
              <a:spcBef>
                <a:spcPts val="640"/>
              </a:spcBef>
              <a:spcAft>
                <a:spcPts val="0"/>
              </a:spcAft>
              <a:buClr>
                <a:schemeClr val="dk1"/>
              </a:buClr>
              <a:buSzPts val="3200"/>
              <a:buFont typeface="Arial"/>
              <a:buNone/>
            </a:pPr>
            <a:endParaRPr sz="3200" b="1">
              <a:solidFill>
                <a:srgbClr val="002060"/>
              </a:solidFill>
              <a:latin typeface="Arial"/>
              <a:ea typeface="Arial"/>
              <a:cs typeface="Arial"/>
              <a:sym typeface="Arial"/>
            </a:endParaRPr>
          </a:p>
          <a:p>
            <a:pPr marL="457200" marR="0" lvl="0" indent="-254000" algn="l" rtl="0">
              <a:lnSpc>
                <a:spcPct val="100000"/>
              </a:lnSpc>
              <a:spcBef>
                <a:spcPts val="640"/>
              </a:spcBef>
              <a:spcAft>
                <a:spcPts val="0"/>
              </a:spcAft>
              <a:buClr>
                <a:schemeClr val="dk1"/>
              </a:buClr>
              <a:buSzPts val="3200"/>
              <a:buFont typeface="Arial"/>
              <a:buNone/>
            </a:pPr>
            <a:endParaRPr sz="3200" b="1" i="0" u="none" strike="noStrike" cap="none">
              <a:solidFill>
                <a:srgbClr val="002060"/>
              </a:solidFill>
              <a:latin typeface="Arial"/>
              <a:ea typeface="Arial"/>
              <a:cs typeface="Arial"/>
              <a:sym typeface="Arial"/>
            </a:endParaRPr>
          </a:p>
          <a:p>
            <a:pPr marL="457200" marR="0" lvl="0" indent="-254000" algn="l" rtl="0">
              <a:lnSpc>
                <a:spcPct val="100000"/>
              </a:lnSpc>
              <a:spcBef>
                <a:spcPts val="640"/>
              </a:spcBef>
              <a:spcAft>
                <a:spcPts val="0"/>
              </a:spcAft>
              <a:buClr>
                <a:schemeClr val="dk1"/>
              </a:buClr>
              <a:buSzPts val="3200"/>
              <a:buFont typeface="Arial"/>
              <a:buNone/>
            </a:pPr>
            <a:endParaRPr sz="3200" b="1">
              <a:solidFill>
                <a:srgbClr val="002060"/>
              </a:solidFill>
              <a:latin typeface="Arial"/>
              <a:ea typeface="Arial"/>
              <a:cs typeface="Arial"/>
              <a:sym typeface="Arial"/>
            </a:endParaRPr>
          </a:p>
          <a:p>
            <a:pPr marL="457200" marR="0" lvl="0" indent="-254000" algn="l" rtl="0">
              <a:lnSpc>
                <a:spcPct val="100000"/>
              </a:lnSpc>
              <a:spcBef>
                <a:spcPts val="640"/>
              </a:spcBef>
              <a:spcAft>
                <a:spcPts val="0"/>
              </a:spcAft>
              <a:buClr>
                <a:schemeClr val="dk1"/>
              </a:buClr>
              <a:buSzPts val="3200"/>
              <a:buFont typeface="Arial"/>
              <a:buNone/>
            </a:pPr>
            <a:endParaRPr sz="3200" b="1" i="0" u="none" strike="noStrike" cap="none">
              <a:solidFill>
                <a:srgbClr val="002060"/>
              </a:solidFill>
              <a:latin typeface="Arial"/>
              <a:ea typeface="Arial"/>
              <a:cs typeface="Arial"/>
              <a:sym typeface="Arial"/>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Swamping―boat stays upright and fills with water.</a:t>
            </a:r>
            <a:endParaRPr/>
          </a:p>
        </p:txBody>
      </p:sp>
      <p:pic>
        <p:nvPicPr>
          <p:cNvPr id="242" name="Google Shape;242;p18"/>
          <p:cNvPicPr preferRelativeResize="0"/>
          <p:nvPr/>
        </p:nvPicPr>
        <p:blipFill rotWithShape="1">
          <a:blip r:embed="rId3">
            <a:alphaModFix/>
          </a:blip>
          <a:srcRect/>
          <a:stretch/>
        </p:blipFill>
        <p:spPr>
          <a:xfrm>
            <a:off x="3688175" y="3481200"/>
            <a:ext cx="5833451" cy="1850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9"/>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249" name="Google Shape;249;p1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17</a:t>
            </a:fld>
            <a:endParaRPr sz="1200" b="0" i="0" u="none" strike="noStrike" cap="none">
              <a:solidFill>
                <a:srgbClr val="888888"/>
              </a:solidFill>
              <a:latin typeface="Calibri"/>
              <a:ea typeface="Calibri"/>
              <a:cs typeface="Calibri"/>
              <a:sym typeface="Calibri"/>
            </a:endParaRPr>
          </a:p>
        </p:txBody>
      </p:sp>
      <p:sp>
        <p:nvSpPr>
          <p:cNvPr id="250" name="Google Shape;250;p19"/>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Capsizing, Swamping, or Falling Overboard</a:t>
            </a:r>
            <a:endParaRPr/>
          </a:p>
        </p:txBody>
      </p:sp>
      <p:sp>
        <p:nvSpPr>
          <p:cNvPr id="251" name="Google Shape;251;p19"/>
          <p:cNvSpPr txBox="1"/>
          <p:nvPr/>
        </p:nvSpPr>
        <p:spPr>
          <a:xfrm>
            <a:off x="1651310" y="2473346"/>
            <a:ext cx="10376210" cy="4327338"/>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For safety:</a:t>
            </a:r>
            <a:endParaRPr/>
          </a:p>
          <a:p>
            <a:pPr marL="914400" marR="0" lvl="1" indent="-4572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Ask everyone to wear  a PFD.</a:t>
            </a:r>
            <a:endParaRPr/>
          </a:p>
          <a:p>
            <a:pPr marL="914400" marR="0" lvl="1" indent="-4572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Attach engine cut-off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switch lanyard to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wrist, clothes, or PFD.</a:t>
            </a:r>
            <a:endParaRPr/>
          </a:p>
          <a:p>
            <a:pPr marL="914400" marR="0" lvl="1" indent="-4572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Don’t allow anyone to sit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on any area not designed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for seating.</a:t>
            </a:r>
            <a:endParaRPr/>
          </a:p>
        </p:txBody>
      </p:sp>
      <p:pic>
        <p:nvPicPr>
          <p:cNvPr id="252" name="Google Shape;252;p19"/>
          <p:cNvPicPr preferRelativeResize="0"/>
          <p:nvPr/>
        </p:nvPicPr>
        <p:blipFill rotWithShape="1">
          <a:blip r:embed="rId3">
            <a:alphaModFix/>
          </a:blip>
          <a:srcRect/>
          <a:stretch/>
        </p:blipFill>
        <p:spPr>
          <a:xfrm>
            <a:off x="8367956" y="3525524"/>
            <a:ext cx="3608454" cy="26144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0"/>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259" name="Google Shape;259;p2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18</a:t>
            </a:fld>
            <a:endParaRPr sz="1200" b="0" i="0" u="none" strike="noStrike" cap="none">
              <a:solidFill>
                <a:srgbClr val="888888"/>
              </a:solidFill>
              <a:latin typeface="Calibri"/>
              <a:ea typeface="Calibri"/>
              <a:cs typeface="Calibri"/>
              <a:sym typeface="Calibri"/>
            </a:endParaRPr>
          </a:p>
        </p:txBody>
      </p:sp>
      <p:sp>
        <p:nvSpPr>
          <p:cNvPr id="260" name="Google Shape;260;p20"/>
          <p:cNvSpPr txBox="1"/>
          <p:nvPr/>
        </p:nvSpPr>
        <p:spPr>
          <a:xfrm>
            <a:off x="1549090" y="1809112"/>
            <a:ext cx="10376210" cy="452431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Don’t overload your boat.</a:t>
            </a:r>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Keep centered in the boat with your center of gravity low.</a:t>
            </a:r>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Don’t let anyone lean a shoulder beyond gunwale in a small boat.</a:t>
            </a:r>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Slow down when turning.</a:t>
            </a:r>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Don’t boat in rough water or bad weather.</a:t>
            </a:r>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Secure the anchor line to the bow.</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1"/>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267" name="Google Shape;267;p2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19</a:t>
            </a:fld>
            <a:endParaRPr sz="1200" b="0" i="0" u="none" strike="noStrike" cap="none">
              <a:solidFill>
                <a:srgbClr val="888888"/>
              </a:solidFill>
              <a:latin typeface="Calibri"/>
              <a:ea typeface="Calibri"/>
              <a:cs typeface="Calibri"/>
              <a:sym typeface="Calibri"/>
            </a:endParaRPr>
          </a:p>
        </p:txBody>
      </p:sp>
      <p:sp>
        <p:nvSpPr>
          <p:cNvPr id="268" name="Google Shape;268;p21"/>
          <p:cNvSpPr txBox="1"/>
          <p:nvPr/>
        </p:nvSpPr>
        <p:spPr>
          <a:xfrm>
            <a:off x="1549090" y="1809112"/>
            <a:ext cx="10376210" cy="3933384"/>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you capsize or swamp your boat or fall overboard:</a:t>
            </a:r>
            <a:endParaRPr/>
          </a:p>
          <a:p>
            <a:pPr marL="914400" marR="0" lvl="1" indent="-4572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Stay with the boat if appropriate to do so</a:t>
            </a:r>
            <a:endParaRPr/>
          </a:p>
          <a:p>
            <a:pPr marL="914400" marR="0" lvl="1" indent="-4572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Put a PFD on. Have your passengers do the same.</a:t>
            </a:r>
            <a:endParaRPr/>
          </a:p>
          <a:p>
            <a:pPr marL="914400" marR="0" lvl="1" indent="-4572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Take a head count.</a:t>
            </a:r>
            <a:endParaRPr/>
          </a:p>
          <a:p>
            <a:pPr marL="914400" marR="0" lvl="1" indent="-4572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Signal for help.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Key Topics</a:t>
            </a:r>
            <a:endParaRPr/>
          </a:p>
        </p:txBody>
      </p:sp>
      <p:sp>
        <p:nvSpPr>
          <p:cNvPr id="113" name="Google Shape;113;p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a:t>
            </a:fld>
            <a:endParaRPr sz="1200" b="0" i="0" u="none" strike="noStrike" cap="none">
              <a:solidFill>
                <a:srgbClr val="888888"/>
              </a:solidFill>
              <a:latin typeface="Calibri"/>
              <a:ea typeface="Calibri"/>
              <a:cs typeface="Calibri"/>
              <a:sym typeface="Calibri"/>
            </a:endParaRPr>
          </a:p>
        </p:txBody>
      </p:sp>
      <p:sp>
        <p:nvSpPr>
          <p:cNvPr id="114" name="Google Shape;114;p2"/>
          <p:cNvSpPr txBox="1"/>
          <p:nvPr/>
        </p:nvSpPr>
        <p:spPr>
          <a:xfrm>
            <a:off x="1600200" y="1396128"/>
            <a:ext cx="10376210" cy="387182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Risk Management </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Boating Accidents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Personal Injuries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Weather Emergencies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Summoning Help</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2"/>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275" name="Google Shape;275;p2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20</a:t>
            </a:fld>
            <a:endParaRPr sz="1200" b="0" i="0" u="none" strike="noStrike" cap="none">
              <a:solidFill>
                <a:srgbClr val="888888"/>
              </a:solidFill>
              <a:latin typeface="Calibri"/>
              <a:ea typeface="Calibri"/>
              <a:cs typeface="Calibri"/>
              <a:sym typeface="Calibri"/>
            </a:endParaRPr>
          </a:p>
        </p:txBody>
      </p:sp>
      <p:sp>
        <p:nvSpPr>
          <p:cNvPr id="276" name="Google Shape;276;p22"/>
          <p:cNvSpPr txBox="1"/>
          <p:nvPr/>
        </p:nvSpPr>
        <p:spPr>
          <a:xfrm>
            <a:off x="1651310" y="1832034"/>
            <a:ext cx="10376210" cy="452431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your boat is still floating, try to reboard or climb onto it.</a:t>
            </a:r>
            <a:endParaRPr/>
          </a:p>
          <a:p>
            <a:pPr marL="457200" marR="0" lvl="0" indent="-254000" algn="l" rtl="0">
              <a:lnSpc>
                <a:spcPct val="100000"/>
              </a:lnSpc>
              <a:spcBef>
                <a:spcPts val="640"/>
              </a:spcBef>
              <a:spcAft>
                <a:spcPts val="0"/>
              </a:spcAft>
              <a:buClr>
                <a:schemeClr val="dk1"/>
              </a:buClr>
              <a:buSzPts val="3200"/>
              <a:buFont typeface="Arial"/>
              <a:buNone/>
            </a:pPr>
            <a:endParaRPr sz="3200" b="1">
              <a:solidFill>
                <a:srgbClr val="002060"/>
              </a:solidFill>
              <a:latin typeface="Arial"/>
              <a:ea typeface="Arial"/>
              <a:cs typeface="Arial"/>
              <a:sym typeface="Arial"/>
            </a:endParaRPr>
          </a:p>
          <a:p>
            <a:pPr marL="457200" marR="0" lvl="0" indent="-254000" algn="l" rtl="0">
              <a:lnSpc>
                <a:spcPct val="100000"/>
              </a:lnSpc>
              <a:spcBef>
                <a:spcPts val="640"/>
              </a:spcBef>
              <a:spcAft>
                <a:spcPts val="0"/>
              </a:spcAft>
              <a:buClr>
                <a:schemeClr val="dk1"/>
              </a:buClr>
              <a:buSzPts val="3200"/>
              <a:buFont typeface="Arial"/>
              <a:buNone/>
            </a:pPr>
            <a:endParaRPr sz="3200" b="1" i="0" u="none" strike="noStrike" cap="none">
              <a:solidFill>
                <a:srgbClr val="002060"/>
              </a:solidFill>
              <a:latin typeface="Arial"/>
              <a:ea typeface="Arial"/>
              <a:cs typeface="Arial"/>
              <a:sym typeface="Arial"/>
            </a:endParaRPr>
          </a:p>
          <a:p>
            <a:pPr marL="457200" marR="0" lvl="0" indent="-254000" algn="l" rtl="0">
              <a:lnSpc>
                <a:spcPct val="100000"/>
              </a:lnSpc>
              <a:spcBef>
                <a:spcPts val="640"/>
              </a:spcBef>
              <a:spcAft>
                <a:spcPts val="0"/>
              </a:spcAft>
              <a:buClr>
                <a:schemeClr val="dk1"/>
              </a:buClr>
              <a:buSzPts val="3200"/>
              <a:buFont typeface="Arial"/>
              <a:buNone/>
            </a:pPr>
            <a:endParaRPr sz="3200" b="1">
              <a:solidFill>
                <a:srgbClr val="002060"/>
              </a:solidFill>
              <a:latin typeface="Arial"/>
              <a:ea typeface="Arial"/>
              <a:cs typeface="Arial"/>
              <a:sym typeface="Arial"/>
            </a:endParaRPr>
          </a:p>
          <a:p>
            <a:pPr marL="457200" marR="0" lvl="0" indent="-254000" algn="l" rtl="0">
              <a:lnSpc>
                <a:spcPct val="100000"/>
              </a:lnSpc>
              <a:spcBef>
                <a:spcPts val="640"/>
              </a:spcBef>
              <a:spcAft>
                <a:spcPts val="0"/>
              </a:spcAft>
              <a:buClr>
                <a:schemeClr val="dk1"/>
              </a:buClr>
              <a:buSzPts val="3200"/>
              <a:buFont typeface="Arial"/>
              <a:buNone/>
            </a:pPr>
            <a:endParaRPr sz="3200" b="1" i="0" u="none" strike="noStrike" cap="none">
              <a:solidFill>
                <a:srgbClr val="002060"/>
              </a:solidFill>
              <a:latin typeface="Arial"/>
              <a:ea typeface="Arial"/>
              <a:cs typeface="Arial"/>
              <a:sym typeface="Arial"/>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your boat sinks or floats away, look for other items to help support you.</a:t>
            </a:r>
            <a:endParaRPr/>
          </a:p>
        </p:txBody>
      </p:sp>
      <p:pic>
        <p:nvPicPr>
          <p:cNvPr id="277" name="Google Shape;277;p22"/>
          <p:cNvPicPr preferRelativeResize="0"/>
          <p:nvPr/>
        </p:nvPicPr>
        <p:blipFill rotWithShape="1">
          <a:blip r:embed="rId3">
            <a:alphaModFix/>
          </a:blip>
          <a:srcRect/>
          <a:stretch/>
        </p:blipFill>
        <p:spPr>
          <a:xfrm>
            <a:off x="3758566" y="2548987"/>
            <a:ext cx="7090263" cy="27434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3"/>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284" name="Google Shape;284;p2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21</a:t>
            </a:fld>
            <a:endParaRPr sz="1200" b="0" i="0" u="none" strike="noStrike" cap="none">
              <a:solidFill>
                <a:srgbClr val="888888"/>
              </a:solidFill>
              <a:latin typeface="Calibri"/>
              <a:ea typeface="Calibri"/>
              <a:cs typeface="Calibri"/>
              <a:sym typeface="Calibri"/>
            </a:endParaRPr>
          </a:p>
        </p:txBody>
      </p:sp>
      <p:sp>
        <p:nvSpPr>
          <p:cNvPr id="285" name="Google Shape;285;p23"/>
          <p:cNvSpPr txBox="1"/>
          <p:nvPr/>
        </p:nvSpPr>
        <p:spPr>
          <a:xfrm>
            <a:off x="1549090" y="1809112"/>
            <a:ext cx="10376210" cy="3367076"/>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the boat sinks or floats away:</a:t>
            </a:r>
            <a:endParaRPr/>
          </a:p>
          <a:p>
            <a:pPr marL="457200" marR="0" lvl="0" indent="-381000" algn="l" rtl="0">
              <a:lnSpc>
                <a:spcPct val="100000"/>
              </a:lnSpc>
              <a:spcBef>
                <a:spcPts val="240"/>
              </a:spcBef>
              <a:spcAft>
                <a:spcPts val="0"/>
              </a:spcAft>
              <a:buClr>
                <a:schemeClr val="dk1"/>
              </a:buClr>
              <a:buSzPts val="1200"/>
              <a:buFont typeface="Arial"/>
              <a:buNone/>
            </a:pPr>
            <a:endParaRPr sz="1200" b="1" i="0" u="none" strike="noStrike" cap="none">
              <a:solidFill>
                <a:srgbClr val="002060"/>
              </a:solidFill>
              <a:latin typeface="Arial"/>
              <a:ea typeface="Arial"/>
              <a:cs typeface="Arial"/>
              <a:sym typeface="Arial"/>
            </a:endParaRPr>
          </a:p>
          <a:p>
            <a:pPr marL="914400" marR="0" lvl="1" indent="-4572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Don’t panic―remain calm and wait for help.</a:t>
            </a:r>
            <a:endParaRPr/>
          </a:p>
          <a:p>
            <a:pPr marL="914400" marR="0" lvl="1" indent="-381000" algn="l" rtl="0">
              <a:spcBef>
                <a:spcPts val="240"/>
              </a:spcBef>
              <a:spcAft>
                <a:spcPts val="0"/>
              </a:spcAft>
              <a:buClr>
                <a:schemeClr val="dk1"/>
              </a:buClr>
              <a:buSzPts val="1200"/>
              <a:buFont typeface="Arial"/>
              <a:buNone/>
            </a:pPr>
            <a:endParaRPr sz="1200" b="1" i="0" u="none" strike="noStrike" cap="none">
              <a:solidFill>
                <a:srgbClr val="002060"/>
              </a:solidFill>
              <a:latin typeface="Arial"/>
              <a:ea typeface="Arial"/>
              <a:cs typeface="Arial"/>
              <a:sym typeface="Arial"/>
            </a:endParaRPr>
          </a:p>
          <a:p>
            <a:pPr marL="914400" marR="0" lvl="1" indent="-4572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Make sure your PFD is securely fastened or find something to help you float.</a:t>
            </a:r>
            <a:endParaRPr/>
          </a:p>
          <a:p>
            <a:pPr marL="914400" marR="0" lvl="1" indent="-254000" algn="l" rtl="0">
              <a:spcBef>
                <a:spcPts val="640"/>
              </a:spcBef>
              <a:spcAft>
                <a:spcPts val="0"/>
              </a:spcAft>
              <a:buClr>
                <a:schemeClr val="dk1"/>
              </a:buClr>
              <a:buSzPts val="3200"/>
              <a:buFont typeface="Arial"/>
              <a:buNone/>
            </a:pPr>
            <a:endParaRPr sz="3200" b="1" i="0" u="none" strike="noStrike" cap="none">
              <a:solidFill>
                <a:srgbClr val="00206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4"/>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292" name="Google Shape;292;p2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22</a:t>
            </a:fld>
            <a:endParaRPr sz="1200" b="0" i="0" u="none" strike="noStrike" cap="none">
              <a:solidFill>
                <a:srgbClr val="888888"/>
              </a:solidFill>
              <a:latin typeface="Calibri"/>
              <a:ea typeface="Calibri"/>
              <a:cs typeface="Calibri"/>
              <a:sym typeface="Calibri"/>
            </a:endParaRPr>
          </a:p>
        </p:txBody>
      </p:sp>
      <p:sp>
        <p:nvSpPr>
          <p:cNvPr id="293" name="Google Shape;293;p24"/>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If someone falls overboard</a:t>
            </a:r>
            <a:endParaRPr/>
          </a:p>
        </p:txBody>
      </p:sp>
      <p:sp>
        <p:nvSpPr>
          <p:cNvPr id="294" name="Google Shape;294;p24"/>
          <p:cNvSpPr txBox="1"/>
          <p:nvPr/>
        </p:nvSpPr>
        <p:spPr>
          <a:xfrm>
            <a:off x="1651310" y="2473346"/>
            <a:ext cx="10376210" cy="403187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Shout “Man Overboard.”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Slow down.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Toss the victim a PFD.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Slowly pull alongside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the victim.</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Stop the engine.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Pull aboard at the stern. </a:t>
            </a:r>
            <a:endParaRPr/>
          </a:p>
        </p:txBody>
      </p:sp>
      <p:pic>
        <p:nvPicPr>
          <p:cNvPr id="295" name="Google Shape;295;p24"/>
          <p:cNvPicPr preferRelativeResize="0"/>
          <p:nvPr/>
        </p:nvPicPr>
        <p:blipFill rotWithShape="1">
          <a:blip r:embed="rId3">
            <a:alphaModFix/>
          </a:blip>
          <a:srcRect/>
          <a:stretch/>
        </p:blipFill>
        <p:spPr>
          <a:xfrm>
            <a:off x="7108125" y="2685910"/>
            <a:ext cx="4675100" cy="33353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5"/>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302" name="Google Shape;302;p2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23</a:t>
            </a:fld>
            <a:endParaRPr sz="1200" b="0" i="0" u="none" strike="noStrike" cap="none">
              <a:solidFill>
                <a:srgbClr val="888888"/>
              </a:solidFill>
              <a:latin typeface="Calibri"/>
              <a:ea typeface="Calibri"/>
              <a:cs typeface="Calibri"/>
              <a:sym typeface="Calibri"/>
            </a:endParaRPr>
          </a:p>
        </p:txBody>
      </p:sp>
      <p:sp>
        <p:nvSpPr>
          <p:cNvPr id="303" name="Google Shape;303;p25"/>
          <p:cNvSpPr txBox="1"/>
          <p:nvPr/>
        </p:nvSpPr>
        <p:spPr>
          <a:xfrm>
            <a:off x="1651310" y="2473346"/>
            <a:ext cx="10376210" cy="372409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Follow the rules of navigation.</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Pay attention to navigation aids.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Keep a sharp watch and appoint a lookout.</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Maintain a safe speed.</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6"/>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310" name="Google Shape;310;p2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24</a:t>
            </a:fld>
            <a:endParaRPr sz="1200" b="0" i="0" u="none" strike="noStrike" cap="none">
              <a:solidFill>
                <a:srgbClr val="888888"/>
              </a:solidFill>
              <a:latin typeface="Calibri"/>
              <a:ea typeface="Calibri"/>
              <a:cs typeface="Calibri"/>
              <a:sym typeface="Calibri"/>
            </a:endParaRPr>
          </a:p>
        </p:txBody>
      </p:sp>
      <p:sp>
        <p:nvSpPr>
          <p:cNvPr id="311" name="Google Shape;311;p26"/>
          <p:cNvSpPr txBox="1"/>
          <p:nvPr/>
        </p:nvSpPr>
        <p:spPr>
          <a:xfrm>
            <a:off x="1549090" y="1809112"/>
            <a:ext cx="10376210" cy="421653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Look in all directions before turning.</a:t>
            </a:r>
            <a:endParaRPr/>
          </a:p>
          <a:p>
            <a:pPr marL="457200" marR="0" lvl="0" indent="-381000" algn="l" rtl="0">
              <a:lnSpc>
                <a:spcPct val="100000"/>
              </a:lnSpc>
              <a:spcBef>
                <a:spcPts val="240"/>
              </a:spcBef>
              <a:spcAft>
                <a:spcPts val="0"/>
              </a:spcAft>
              <a:buClr>
                <a:schemeClr val="dk1"/>
              </a:buClr>
              <a:buSzPts val="1200"/>
              <a:buFont typeface="Arial"/>
              <a:buNone/>
            </a:pPr>
            <a:endParaRPr sz="1200" b="1" i="0" u="none" strike="noStrike" cap="none">
              <a:solidFill>
                <a:srgbClr val="002060"/>
              </a:solidFill>
              <a:latin typeface="Arial"/>
              <a:ea typeface="Arial"/>
              <a:cs typeface="Arial"/>
              <a:sym typeface="Arial"/>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Use caution when traveling into the sun’s glare.</a:t>
            </a:r>
            <a:endParaRPr/>
          </a:p>
          <a:p>
            <a:pPr marL="457200" marR="0" lvl="0" indent="-381000" algn="l" rtl="0">
              <a:lnSpc>
                <a:spcPct val="100000"/>
              </a:lnSpc>
              <a:spcBef>
                <a:spcPts val="240"/>
              </a:spcBef>
              <a:spcAft>
                <a:spcPts val="0"/>
              </a:spcAft>
              <a:buClr>
                <a:schemeClr val="dk1"/>
              </a:buClr>
              <a:buSzPts val="1200"/>
              <a:buFont typeface="Arial"/>
              <a:buNone/>
            </a:pPr>
            <a:endParaRPr sz="1200" b="1" i="0" u="none" strike="noStrike" cap="none">
              <a:solidFill>
                <a:srgbClr val="002060"/>
              </a:solidFill>
              <a:latin typeface="Arial"/>
              <a:ea typeface="Arial"/>
              <a:cs typeface="Arial"/>
              <a:sym typeface="Arial"/>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Never operate when fatigued or stressed, or while consuming alcohol.</a:t>
            </a:r>
            <a:endParaRPr/>
          </a:p>
          <a:p>
            <a:pPr marL="457200" marR="0" lvl="0" indent="-381000" algn="l" rtl="0">
              <a:lnSpc>
                <a:spcPct val="100000"/>
              </a:lnSpc>
              <a:spcBef>
                <a:spcPts val="240"/>
              </a:spcBef>
              <a:spcAft>
                <a:spcPts val="0"/>
              </a:spcAft>
              <a:buClr>
                <a:schemeClr val="dk1"/>
              </a:buClr>
              <a:buSzPts val="1200"/>
              <a:buFont typeface="Arial"/>
              <a:buNone/>
            </a:pPr>
            <a:endParaRPr sz="1200" b="1" i="0" u="none" strike="noStrike" cap="none">
              <a:solidFill>
                <a:srgbClr val="002060"/>
              </a:solidFill>
              <a:latin typeface="Arial"/>
              <a:ea typeface="Arial"/>
              <a:cs typeface="Arial"/>
              <a:sym typeface="Arial"/>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Watch for floating debris.</a:t>
            </a:r>
            <a:endParaRPr/>
          </a:p>
          <a:p>
            <a:pPr marL="914400" marR="0" lvl="1" indent="-254000" algn="l" rtl="0">
              <a:spcBef>
                <a:spcPts val="640"/>
              </a:spcBef>
              <a:spcAft>
                <a:spcPts val="0"/>
              </a:spcAft>
              <a:buClr>
                <a:schemeClr val="dk1"/>
              </a:buClr>
              <a:buSzPts val="3200"/>
              <a:buFont typeface="Arial"/>
              <a:buNone/>
            </a:pPr>
            <a:endParaRPr sz="3200" b="1" i="0" u="none" strike="noStrike" cap="none">
              <a:solidFill>
                <a:srgbClr val="00206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7"/>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318" name="Google Shape;318;p2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25</a:t>
            </a:fld>
            <a:endParaRPr sz="1200" b="0" i="0" u="none" strike="noStrike" cap="none">
              <a:solidFill>
                <a:srgbClr val="888888"/>
              </a:solidFill>
              <a:latin typeface="Calibri"/>
              <a:ea typeface="Calibri"/>
              <a:cs typeface="Calibri"/>
              <a:sym typeface="Calibri"/>
            </a:endParaRPr>
          </a:p>
        </p:txBody>
      </p:sp>
      <p:sp>
        <p:nvSpPr>
          <p:cNvPr id="319" name="Google Shape;319;p27"/>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Onboard Flooding Prevention:</a:t>
            </a:r>
            <a:endParaRPr/>
          </a:p>
        </p:txBody>
      </p:sp>
      <p:sp>
        <p:nvSpPr>
          <p:cNvPr id="320" name="Google Shape;320;p27"/>
          <p:cNvSpPr txBox="1"/>
          <p:nvPr/>
        </p:nvSpPr>
        <p:spPr>
          <a:xfrm>
            <a:off x="1651310" y="2473346"/>
            <a:ext cx="10376100" cy="39507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Inspect hull for cracks or damage.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Drain plug properly secured.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bilge pump on board, is it working properly</a:t>
            </a:r>
            <a:r>
              <a:rPr lang="en-US" sz="3200" b="1">
                <a:solidFill>
                  <a:srgbClr val="002060"/>
                </a:solidFill>
              </a:rPr>
              <a:t>?</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no bilge pump, are there bailer on board.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Know local weather and water conditions.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Avoid overcrowding and stay within capacity limits.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8"/>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327" name="Google Shape;327;p2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26</a:t>
            </a:fld>
            <a:endParaRPr sz="1200" b="0" i="0" u="none" strike="noStrike" cap="none">
              <a:solidFill>
                <a:srgbClr val="888888"/>
              </a:solidFill>
              <a:latin typeface="Calibri"/>
              <a:ea typeface="Calibri"/>
              <a:cs typeface="Calibri"/>
              <a:sym typeface="Calibri"/>
            </a:endParaRPr>
          </a:p>
        </p:txBody>
      </p:sp>
      <p:sp>
        <p:nvSpPr>
          <p:cNvPr id="328" name="Google Shape;328;p2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Onboard Flooding Procedures:</a:t>
            </a:r>
            <a:endParaRPr/>
          </a:p>
        </p:txBody>
      </p:sp>
      <p:sp>
        <p:nvSpPr>
          <p:cNvPr id="329" name="Google Shape;329;p28"/>
          <p:cNvSpPr txBox="1"/>
          <p:nvPr/>
        </p:nvSpPr>
        <p:spPr>
          <a:xfrm>
            <a:off x="1600198" y="2184646"/>
            <a:ext cx="10376100" cy="4361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Locate source of leak and try to reduce it. Use anything available to stuff hole.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equipped, turn on bilge pumps. If not, use bailers.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Have everyone put on PFDs.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Radio for help.</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Reduce speed and try to head for shallow water and safe mooring.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9"/>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336" name="Google Shape;336;p2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27</a:t>
            </a:fld>
            <a:endParaRPr sz="1200" b="0" i="0" u="none" strike="noStrike" cap="none">
              <a:solidFill>
                <a:srgbClr val="888888"/>
              </a:solidFill>
              <a:latin typeface="Calibri"/>
              <a:ea typeface="Calibri"/>
              <a:cs typeface="Calibri"/>
              <a:sym typeface="Calibri"/>
            </a:endParaRPr>
          </a:p>
        </p:txBody>
      </p:sp>
      <p:sp>
        <p:nvSpPr>
          <p:cNvPr id="337" name="Google Shape;337;p29"/>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Dealing With Fire Emergencies</a:t>
            </a:r>
            <a:endParaRPr/>
          </a:p>
        </p:txBody>
      </p:sp>
      <p:sp>
        <p:nvSpPr>
          <p:cNvPr id="338" name="Google Shape;338;p29"/>
          <p:cNvSpPr txBox="1"/>
          <p:nvPr/>
        </p:nvSpPr>
        <p:spPr>
          <a:xfrm>
            <a:off x="1651310" y="2473346"/>
            <a:ext cx="10376210" cy="442582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To prevent a fire: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Don’t mix fuel, oxygen,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and heat.</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Make sure ventilation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systems are working.</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Maintain the fuel system.</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Use safe fueling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procedures.</a:t>
            </a:r>
            <a:endParaRPr/>
          </a:p>
        </p:txBody>
      </p:sp>
      <p:pic>
        <p:nvPicPr>
          <p:cNvPr id="339" name="Google Shape;339;p29"/>
          <p:cNvPicPr preferRelativeResize="0"/>
          <p:nvPr/>
        </p:nvPicPr>
        <p:blipFill rotWithShape="1">
          <a:blip r:embed="rId3">
            <a:alphaModFix/>
          </a:blip>
          <a:srcRect/>
          <a:stretch/>
        </p:blipFill>
        <p:spPr>
          <a:xfrm>
            <a:off x="7612382" y="2503674"/>
            <a:ext cx="4312918" cy="3852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0"/>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346" name="Google Shape;346;p3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28</a:t>
            </a:fld>
            <a:endParaRPr sz="1200" b="0" i="0" u="none" strike="noStrike" cap="none">
              <a:solidFill>
                <a:srgbClr val="888888"/>
              </a:solidFill>
              <a:latin typeface="Calibri"/>
              <a:ea typeface="Calibri"/>
              <a:cs typeface="Calibri"/>
              <a:sym typeface="Calibri"/>
            </a:endParaRPr>
          </a:p>
        </p:txBody>
      </p:sp>
      <p:sp>
        <p:nvSpPr>
          <p:cNvPr id="347" name="Google Shape;347;p30"/>
          <p:cNvSpPr txBox="1"/>
          <p:nvPr/>
        </p:nvSpPr>
        <p:spPr>
          <a:xfrm>
            <a:off x="1651310" y="1368428"/>
            <a:ext cx="10376210" cy="560768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a fire starts: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Stop the boat.</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Position the fire downwind.</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Shut off fuel supply, if the fire</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is in the engine.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Use the fire extinguisher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(remember PASS).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Summon help.</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How is a fire on a PWC different</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than other vessels?</a:t>
            </a:r>
            <a:endParaRPr/>
          </a:p>
        </p:txBody>
      </p:sp>
      <p:pic>
        <p:nvPicPr>
          <p:cNvPr id="348" name="Google Shape;348;p30"/>
          <p:cNvPicPr preferRelativeResize="0"/>
          <p:nvPr/>
        </p:nvPicPr>
        <p:blipFill rotWithShape="1">
          <a:blip r:embed="rId3">
            <a:alphaModFix/>
          </a:blip>
          <a:srcRect/>
          <a:stretch/>
        </p:blipFill>
        <p:spPr>
          <a:xfrm>
            <a:off x="8704799" y="1821272"/>
            <a:ext cx="3334801" cy="435901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1"/>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355" name="Google Shape;355;p3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29</a:t>
            </a:fld>
            <a:endParaRPr sz="1200" b="0" i="0" u="none" strike="noStrike" cap="none">
              <a:solidFill>
                <a:srgbClr val="888888"/>
              </a:solidFill>
              <a:latin typeface="Calibri"/>
              <a:ea typeface="Calibri"/>
              <a:cs typeface="Calibri"/>
              <a:sym typeface="Calibri"/>
            </a:endParaRPr>
          </a:p>
        </p:txBody>
      </p:sp>
      <p:sp>
        <p:nvSpPr>
          <p:cNvPr id="356" name="Google Shape;356;p31"/>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Running Aground</a:t>
            </a:r>
            <a:endParaRPr/>
          </a:p>
        </p:txBody>
      </p:sp>
      <p:sp>
        <p:nvSpPr>
          <p:cNvPr id="357" name="Google Shape;357;p31"/>
          <p:cNvSpPr txBox="1"/>
          <p:nvPr/>
        </p:nvSpPr>
        <p:spPr>
          <a:xfrm>
            <a:off x="1651310" y="2473346"/>
            <a:ext cx="10376210" cy="314547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To prevent:</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Know your boating environment.</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Find out the location of shallow water and submerged objects.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Learn to read nautical charts.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Objectives</a:t>
            </a:r>
            <a:endParaRPr/>
          </a:p>
        </p:txBody>
      </p:sp>
      <p:sp>
        <p:nvSpPr>
          <p:cNvPr id="121" name="Google Shape;121;p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a:t>
            </a:fld>
            <a:endParaRPr sz="1200" b="0" i="0" u="none" strike="noStrike" cap="none">
              <a:solidFill>
                <a:srgbClr val="888888"/>
              </a:solidFill>
              <a:latin typeface="Calibri"/>
              <a:ea typeface="Calibri"/>
              <a:cs typeface="Calibri"/>
              <a:sym typeface="Calibri"/>
            </a:endParaRPr>
          </a:p>
        </p:txBody>
      </p:sp>
      <p:sp>
        <p:nvSpPr>
          <p:cNvPr id="122" name="Google Shape;122;p3"/>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You should be able to…</a:t>
            </a:r>
            <a:endParaRPr/>
          </a:p>
        </p:txBody>
      </p:sp>
      <p:sp>
        <p:nvSpPr>
          <p:cNvPr id="123" name="Google Shape;123;p3"/>
          <p:cNvSpPr txBox="1"/>
          <p:nvPr/>
        </p:nvSpPr>
        <p:spPr>
          <a:xfrm>
            <a:off x="1702420" y="2321373"/>
            <a:ext cx="10376210" cy="453662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how to practice risk management while boating.</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Describe the effects of boating stressors.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how dehydration occurs and how to recognize and prevent it.</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the increased effects of alcohol on the body when on the water.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2"/>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Boating Accidents</a:t>
            </a:r>
            <a:endParaRPr/>
          </a:p>
        </p:txBody>
      </p:sp>
      <p:sp>
        <p:nvSpPr>
          <p:cNvPr id="364" name="Google Shape;364;p3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30</a:t>
            </a:fld>
            <a:endParaRPr sz="1200" b="0" i="0" u="none" strike="noStrike" cap="none">
              <a:solidFill>
                <a:srgbClr val="888888"/>
              </a:solidFill>
              <a:latin typeface="Calibri"/>
              <a:ea typeface="Calibri"/>
              <a:cs typeface="Calibri"/>
              <a:sym typeface="Calibri"/>
            </a:endParaRPr>
          </a:p>
        </p:txBody>
      </p:sp>
      <p:sp>
        <p:nvSpPr>
          <p:cNvPr id="365" name="Google Shape;365;p32"/>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Running Aground</a:t>
            </a:r>
            <a:endParaRPr/>
          </a:p>
        </p:txBody>
      </p:sp>
      <p:sp>
        <p:nvSpPr>
          <p:cNvPr id="366" name="Google Shape;366;p32"/>
          <p:cNvSpPr txBox="1"/>
          <p:nvPr/>
        </p:nvSpPr>
        <p:spPr>
          <a:xfrm>
            <a:off x="1651310" y="2473346"/>
            <a:ext cx="10376210" cy="425347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you run aground:</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Make sure no one is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injured.</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Check for leaks.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Try to get loose.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Signal for help if needed.</a:t>
            </a:r>
            <a:endParaRPr/>
          </a:p>
          <a:p>
            <a:pPr marL="800100" marR="0" lvl="1" indent="-139700" algn="l" rtl="0">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p:txBody>
      </p:sp>
      <p:pic>
        <p:nvPicPr>
          <p:cNvPr id="367" name="Google Shape;367;p32"/>
          <p:cNvPicPr preferRelativeResize="0"/>
          <p:nvPr/>
        </p:nvPicPr>
        <p:blipFill rotWithShape="1">
          <a:blip r:embed="rId3">
            <a:alphaModFix/>
          </a:blip>
          <a:srcRect/>
          <a:stretch/>
        </p:blipFill>
        <p:spPr>
          <a:xfrm>
            <a:off x="7925678" y="2634360"/>
            <a:ext cx="3621338" cy="33835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3"/>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Injuries</a:t>
            </a:r>
            <a:endParaRPr/>
          </a:p>
        </p:txBody>
      </p:sp>
      <p:sp>
        <p:nvSpPr>
          <p:cNvPr id="374" name="Google Shape;374;p3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31</a:t>
            </a:fld>
            <a:endParaRPr sz="1200" b="0" i="0" u="none" strike="noStrike" cap="none">
              <a:solidFill>
                <a:srgbClr val="888888"/>
              </a:solidFill>
              <a:latin typeface="Calibri"/>
              <a:ea typeface="Calibri"/>
              <a:cs typeface="Calibri"/>
              <a:sym typeface="Calibri"/>
            </a:endParaRPr>
          </a:p>
        </p:txBody>
      </p:sp>
      <p:sp>
        <p:nvSpPr>
          <p:cNvPr id="375" name="Google Shape;375;p33"/>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Cold Water Immersion and Hypothermia</a:t>
            </a:r>
            <a:endParaRPr/>
          </a:p>
        </p:txBody>
      </p:sp>
      <p:sp>
        <p:nvSpPr>
          <p:cNvPr id="376" name="Google Shape;376;p33"/>
          <p:cNvSpPr txBox="1"/>
          <p:nvPr/>
        </p:nvSpPr>
        <p:spPr>
          <a:xfrm>
            <a:off x="1651310" y="2473346"/>
            <a:ext cx="10376210" cy="389645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Kill in several ways.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Can cause a reaction in water as warm as 77°F.</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Understand how your body reacts to cold water to respond appropriately and increase your chance of survival.</a:t>
            </a:r>
            <a:endParaRPr/>
          </a:p>
          <a:p>
            <a:pPr marL="0" marR="0" lvl="0" indent="0" algn="l" rtl="0">
              <a:lnSpc>
                <a:spcPct val="100000"/>
              </a:lnSpc>
              <a:spcBef>
                <a:spcPts val="640"/>
              </a:spcBef>
              <a:spcAft>
                <a:spcPts val="0"/>
              </a:spcAft>
              <a:buNone/>
            </a:pPr>
            <a:r>
              <a:rPr lang="en-US" sz="3200" b="1" i="0" u="none" strike="noStrike" cap="none">
                <a:solidFill>
                  <a:srgbClr val="002060"/>
                </a:solidFill>
                <a:latin typeface="Arial"/>
                <a:ea typeface="Arial"/>
                <a:cs typeface="Arial"/>
                <a:sym typeface="Arial"/>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4"/>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Cold Water Immersion</a:t>
            </a:r>
            <a:endParaRPr/>
          </a:p>
        </p:txBody>
      </p:sp>
      <p:sp>
        <p:nvSpPr>
          <p:cNvPr id="383" name="Google Shape;383;p3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32</a:t>
            </a:fld>
            <a:endParaRPr sz="1200" b="0" i="0" u="none" strike="noStrike" cap="none">
              <a:solidFill>
                <a:srgbClr val="888888"/>
              </a:solidFill>
              <a:latin typeface="Calibri"/>
              <a:ea typeface="Calibri"/>
              <a:cs typeface="Calibri"/>
              <a:sym typeface="Calibri"/>
            </a:endParaRPr>
          </a:p>
        </p:txBody>
      </p:sp>
      <p:sp>
        <p:nvSpPr>
          <p:cNvPr id="384" name="Google Shape;384;p34"/>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Stages of Cold Water Immersion</a:t>
            </a:r>
            <a:endParaRPr/>
          </a:p>
        </p:txBody>
      </p:sp>
      <p:sp>
        <p:nvSpPr>
          <p:cNvPr id="385" name="Google Shape;385;p34"/>
          <p:cNvSpPr txBox="1"/>
          <p:nvPr/>
        </p:nvSpPr>
        <p:spPr>
          <a:xfrm>
            <a:off x="1651310" y="2473346"/>
            <a:ext cx="10376210" cy="403187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Stage 1</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Initial “cold shock”</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Occurs first 3–5 minutes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Stage 2</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Short-term “swim failure”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Occurs 3–30 minutes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following immersion		</a:t>
            </a:r>
            <a:endParaRPr/>
          </a:p>
        </p:txBody>
      </p:sp>
      <p:pic>
        <p:nvPicPr>
          <p:cNvPr id="386" name="Google Shape;386;p34"/>
          <p:cNvPicPr preferRelativeResize="0"/>
          <p:nvPr/>
        </p:nvPicPr>
        <p:blipFill rotWithShape="1">
          <a:blip r:embed="rId3">
            <a:alphaModFix/>
          </a:blip>
          <a:srcRect/>
          <a:stretch/>
        </p:blipFill>
        <p:spPr>
          <a:xfrm>
            <a:off x="8175574" y="2204856"/>
            <a:ext cx="3225064" cy="441998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5"/>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Cold Water Immersion</a:t>
            </a:r>
            <a:endParaRPr/>
          </a:p>
        </p:txBody>
      </p:sp>
      <p:sp>
        <p:nvSpPr>
          <p:cNvPr id="393" name="Google Shape;393;p3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33</a:t>
            </a:fld>
            <a:endParaRPr sz="1200" b="0" i="0" u="none" strike="noStrike" cap="none">
              <a:solidFill>
                <a:srgbClr val="888888"/>
              </a:solidFill>
              <a:latin typeface="Calibri"/>
              <a:ea typeface="Calibri"/>
              <a:cs typeface="Calibri"/>
              <a:sym typeface="Calibri"/>
            </a:endParaRPr>
          </a:p>
        </p:txBody>
      </p:sp>
      <p:sp>
        <p:nvSpPr>
          <p:cNvPr id="394" name="Google Shape;394;p35"/>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Stages of Cold Water Immersion</a:t>
            </a:r>
            <a:endParaRPr/>
          </a:p>
        </p:txBody>
      </p:sp>
      <p:sp>
        <p:nvSpPr>
          <p:cNvPr id="395" name="Google Shape;395;p35"/>
          <p:cNvSpPr txBox="1"/>
          <p:nvPr/>
        </p:nvSpPr>
        <p:spPr>
          <a:xfrm>
            <a:off x="1651310" y="2473346"/>
            <a:ext cx="10376210" cy="452431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Stage 3</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Long-term immersion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hypothermia</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Sets in after 30 minutes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Stage 4</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Post-immersion collapse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Occurs during or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after rescue		</a:t>
            </a:r>
            <a:endParaRPr/>
          </a:p>
        </p:txBody>
      </p:sp>
      <p:pic>
        <p:nvPicPr>
          <p:cNvPr id="396" name="Google Shape;396;p35"/>
          <p:cNvPicPr preferRelativeResize="0"/>
          <p:nvPr/>
        </p:nvPicPr>
        <p:blipFill rotWithShape="1">
          <a:blip r:embed="rId3">
            <a:alphaModFix/>
          </a:blip>
          <a:srcRect/>
          <a:stretch/>
        </p:blipFill>
        <p:spPr>
          <a:xfrm>
            <a:off x="7561589" y="2184662"/>
            <a:ext cx="4060288" cy="477967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6"/>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Injuries</a:t>
            </a:r>
            <a:endParaRPr/>
          </a:p>
        </p:txBody>
      </p:sp>
      <p:sp>
        <p:nvSpPr>
          <p:cNvPr id="403" name="Google Shape;403;p3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34</a:t>
            </a:fld>
            <a:endParaRPr sz="1200" b="0" i="0" u="none" strike="noStrike" cap="none">
              <a:solidFill>
                <a:srgbClr val="888888"/>
              </a:solidFill>
              <a:latin typeface="Calibri"/>
              <a:ea typeface="Calibri"/>
              <a:cs typeface="Calibri"/>
              <a:sym typeface="Calibri"/>
            </a:endParaRPr>
          </a:p>
        </p:txBody>
      </p:sp>
      <p:sp>
        <p:nvSpPr>
          <p:cNvPr id="404" name="Google Shape;404;p3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Cold Water Immersion and Hypothermia</a:t>
            </a:r>
            <a:endParaRPr/>
          </a:p>
        </p:txBody>
      </p:sp>
      <p:sp>
        <p:nvSpPr>
          <p:cNvPr id="405" name="Google Shape;405;p36"/>
          <p:cNvSpPr txBox="1"/>
          <p:nvPr/>
        </p:nvSpPr>
        <p:spPr>
          <a:xfrm>
            <a:off x="1651310" y="2473346"/>
            <a:ext cx="10376210" cy="390876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Survival depends on:</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Keeping your head above water</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Controlling your breathing</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Having timely rescue by yourself or others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Retaining body heat</a:t>
            </a:r>
            <a:endParaRPr/>
          </a:p>
          <a:p>
            <a:pPr marL="0" marR="0" lvl="0" indent="0" algn="l" rtl="0">
              <a:lnSpc>
                <a:spcPct val="100000"/>
              </a:lnSpc>
              <a:spcBef>
                <a:spcPts val="640"/>
              </a:spcBef>
              <a:spcAft>
                <a:spcPts val="0"/>
              </a:spcAft>
              <a:buNone/>
            </a:pPr>
            <a:r>
              <a:rPr lang="en-US" sz="3200" b="1" i="0" u="none" strike="noStrike" cap="none">
                <a:solidFill>
                  <a:srgbClr val="002060"/>
                </a:solidFill>
                <a:latin typeface="Arial"/>
                <a:ea typeface="Arial"/>
                <a:cs typeface="Arial"/>
                <a:sym typeface="Arial"/>
              </a:rPr>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7"/>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Injuries</a:t>
            </a:r>
            <a:endParaRPr/>
          </a:p>
        </p:txBody>
      </p:sp>
      <p:sp>
        <p:nvSpPr>
          <p:cNvPr id="412" name="Google Shape;412;p3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35</a:t>
            </a:fld>
            <a:endParaRPr sz="1200" b="0" i="0" u="none" strike="noStrike" cap="none">
              <a:solidFill>
                <a:srgbClr val="888888"/>
              </a:solidFill>
              <a:latin typeface="Calibri"/>
              <a:ea typeface="Calibri"/>
              <a:cs typeface="Calibri"/>
              <a:sym typeface="Calibri"/>
            </a:endParaRPr>
          </a:p>
        </p:txBody>
      </p:sp>
      <p:sp>
        <p:nvSpPr>
          <p:cNvPr id="413" name="Google Shape;413;p37"/>
          <p:cNvSpPr txBox="1"/>
          <p:nvPr/>
        </p:nvSpPr>
        <p:spPr>
          <a:xfrm>
            <a:off x="1600200" y="1843617"/>
            <a:ext cx="10376210" cy="432733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When boating in cold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water conditions: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Always wear a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secured PFD.</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Wear layered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clothing.</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Equip your boat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with a means for re-entry		</a:t>
            </a:r>
            <a:endParaRPr/>
          </a:p>
        </p:txBody>
      </p:sp>
      <p:pic>
        <p:nvPicPr>
          <p:cNvPr id="414" name="Google Shape;414;p37"/>
          <p:cNvPicPr preferRelativeResize="0"/>
          <p:nvPr/>
        </p:nvPicPr>
        <p:blipFill rotWithShape="1">
          <a:blip r:embed="rId3">
            <a:alphaModFix/>
          </a:blip>
          <a:srcRect/>
          <a:stretch/>
        </p:blipFill>
        <p:spPr>
          <a:xfrm>
            <a:off x="8737637" y="2010673"/>
            <a:ext cx="2670279" cy="39932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8"/>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Injuries</a:t>
            </a:r>
            <a:endParaRPr/>
          </a:p>
        </p:txBody>
      </p:sp>
      <p:sp>
        <p:nvSpPr>
          <p:cNvPr id="421" name="Google Shape;421;p3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36</a:t>
            </a:fld>
            <a:endParaRPr sz="1200" b="0" i="0" u="none" strike="noStrike" cap="none">
              <a:solidFill>
                <a:srgbClr val="888888"/>
              </a:solidFill>
              <a:latin typeface="Calibri"/>
              <a:ea typeface="Calibri"/>
              <a:cs typeface="Calibri"/>
              <a:sym typeface="Calibri"/>
            </a:endParaRPr>
          </a:p>
        </p:txBody>
      </p:sp>
      <p:sp>
        <p:nvSpPr>
          <p:cNvPr id="422" name="Google Shape;422;p3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Try to avoid capsizing or falling overboard.</a:t>
            </a:r>
            <a:endParaRPr/>
          </a:p>
        </p:txBody>
      </p:sp>
      <p:sp>
        <p:nvSpPr>
          <p:cNvPr id="423" name="Google Shape;423;p38"/>
          <p:cNvSpPr txBox="1"/>
          <p:nvPr/>
        </p:nvSpPr>
        <p:spPr>
          <a:xfrm>
            <a:off x="1600200" y="2031343"/>
            <a:ext cx="10376210" cy="472129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you do fall into cold water:</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Don’t panic.</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Put on a PFD.</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 not take off your clothes.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Try to reboard your boat.</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Stay as still as possible.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Adopt a position to prevent heat loss.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Send out emergency distress signals.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9"/>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Injuries</a:t>
            </a:r>
            <a:endParaRPr/>
          </a:p>
        </p:txBody>
      </p:sp>
      <p:sp>
        <p:nvSpPr>
          <p:cNvPr id="430" name="Google Shape;430;p3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37</a:t>
            </a:fld>
            <a:endParaRPr sz="1200" b="0" i="0" u="none" strike="noStrike" cap="none">
              <a:solidFill>
                <a:srgbClr val="888888"/>
              </a:solidFill>
              <a:latin typeface="Calibri"/>
              <a:ea typeface="Calibri"/>
              <a:cs typeface="Calibri"/>
              <a:sym typeface="Calibri"/>
            </a:endParaRPr>
          </a:p>
        </p:txBody>
      </p:sp>
      <p:sp>
        <p:nvSpPr>
          <p:cNvPr id="431" name="Google Shape;431;p39"/>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Reducing Heat Loss in Cold Water</a:t>
            </a:r>
            <a:endParaRPr/>
          </a:p>
        </p:txBody>
      </p:sp>
      <p:pic>
        <p:nvPicPr>
          <p:cNvPr id="432" name="Google Shape;432;p39"/>
          <p:cNvPicPr preferRelativeResize="0"/>
          <p:nvPr/>
        </p:nvPicPr>
        <p:blipFill rotWithShape="1">
          <a:blip r:embed="rId3">
            <a:alphaModFix/>
          </a:blip>
          <a:srcRect/>
          <a:stretch/>
        </p:blipFill>
        <p:spPr>
          <a:xfrm>
            <a:off x="2294626" y="2346246"/>
            <a:ext cx="8498787" cy="422925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0"/>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Injuries</a:t>
            </a:r>
            <a:endParaRPr/>
          </a:p>
        </p:txBody>
      </p:sp>
      <p:sp>
        <p:nvSpPr>
          <p:cNvPr id="439" name="Google Shape;439;p4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38</a:t>
            </a:fld>
            <a:endParaRPr sz="1200" b="0" i="0" u="none" strike="noStrike" cap="none">
              <a:solidFill>
                <a:srgbClr val="888888"/>
              </a:solidFill>
              <a:latin typeface="Calibri"/>
              <a:ea typeface="Calibri"/>
              <a:cs typeface="Calibri"/>
              <a:sym typeface="Calibri"/>
            </a:endParaRPr>
          </a:p>
        </p:txBody>
      </p:sp>
      <p:sp>
        <p:nvSpPr>
          <p:cNvPr id="440" name="Google Shape;440;p40"/>
          <p:cNvSpPr txBox="1"/>
          <p:nvPr/>
        </p:nvSpPr>
        <p:spPr>
          <a:xfrm>
            <a:off x="1549090" y="1635057"/>
            <a:ext cx="10376210" cy="366254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When treating victims of cold-water immersion:</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Get the victim out of the water quickly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and gently.</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Prevent further heat loss.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Be prepared to provide basic life support.</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Seek medical help immediately.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1"/>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Injuries</a:t>
            </a:r>
            <a:endParaRPr/>
          </a:p>
        </p:txBody>
      </p:sp>
      <p:sp>
        <p:nvSpPr>
          <p:cNvPr id="447" name="Google Shape;447;p4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39</a:t>
            </a:fld>
            <a:endParaRPr sz="1200" b="0" i="0" u="none" strike="noStrike" cap="none">
              <a:solidFill>
                <a:srgbClr val="888888"/>
              </a:solidFill>
              <a:latin typeface="Calibri"/>
              <a:ea typeface="Calibri"/>
              <a:cs typeface="Calibri"/>
              <a:sym typeface="Calibri"/>
            </a:endParaRPr>
          </a:p>
        </p:txBody>
      </p:sp>
      <p:sp>
        <p:nvSpPr>
          <p:cNvPr id="448" name="Google Shape;448;p41"/>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Carbon Monoxide Poisoning</a:t>
            </a:r>
            <a:endParaRPr/>
          </a:p>
        </p:txBody>
      </p:sp>
      <p:sp>
        <p:nvSpPr>
          <p:cNvPr id="449" name="Google Shape;449;p41"/>
          <p:cNvSpPr txBox="1"/>
          <p:nvPr/>
        </p:nvSpPr>
        <p:spPr>
          <a:xfrm>
            <a:off x="1663390" y="2184662"/>
            <a:ext cx="10376210" cy="462280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Carbon monoxide (CO) is an invisible, odorless, tasteless gas.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Symptoms of CO poisoning:</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Irritated eyes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Headache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Nausea</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Weakness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Dizziness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Objectives</a:t>
            </a:r>
            <a:endParaRPr/>
          </a:p>
        </p:txBody>
      </p:sp>
      <p:sp>
        <p:nvSpPr>
          <p:cNvPr id="130" name="Google Shape;130;p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a:t>
            </a:fld>
            <a:endParaRPr sz="1200" b="0" i="0" u="none" strike="noStrike" cap="none">
              <a:solidFill>
                <a:srgbClr val="888888"/>
              </a:solidFill>
              <a:latin typeface="Calibri"/>
              <a:ea typeface="Calibri"/>
              <a:cs typeface="Calibri"/>
              <a:sym typeface="Calibri"/>
            </a:endParaRPr>
          </a:p>
        </p:txBody>
      </p:sp>
      <p:sp>
        <p:nvSpPr>
          <p:cNvPr id="131" name="Google Shape;131;p4"/>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You should be able to…</a:t>
            </a:r>
            <a:endParaRPr/>
          </a:p>
        </p:txBody>
      </p:sp>
      <p:sp>
        <p:nvSpPr>
          <p:cNvPr id="132" name="Google Shape;132;p4"/>
          <p:cNvSpPr txBox="1"/>
          <p:nvPr/>
        </p:nvSpPr>
        <p:spPr>
          <a:xfrm>
            <a:off x="1702420" y="2496381"/>
            <a:ext cx="10376210" cy="442582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Find the personal flotation device (PFD) that is the proper size for the wearer and check a PFD’s condition.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how to handle situations involving capsizing, swamping, or falling overboard.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Avoid collisions. </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Respond properly to a fire emergency. </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Take the proper steps if a vessel runs aground</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2"/>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Injuries</a:t>
            </a:r>
            <a:endParaRPr/>
          </a:p>
        </p:txBody>
      </p:sp>
      <p:sp>
        <p:nvSpPr>
          <p:cNvPr id="456" name="Google Shape;456;p4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40</a:t>
            </a:fld>
            <a:endParaRPr sz="1200" b="0" i="0" u="none" strike="noStrike" cap="none">
              <a:solidFill>
                <a:srgbClr val="888888"/>
              </a:solidFill>
              <a:latin typeface="Calibri"/>
              <a:ea typeface="Calibri"/>
              <a:cs typeface="Calibri"/>
              <a:sym typeface="Calibri"/>
            </a:endParaRPr>
          </a:p>
        </p:txBody>
      </p:sp>
      <p:sp>
        <p:nvSpPr>
          <p:cNvPr id="457" name="Google Shape;457;p42"/>
          <p:cNvSpPr txBox="1"/>
          <p:nvPr/>
        </p:nvSpPr>
        <p:spPr>
          <a:xfrm>
            <a:off x="1549090" y="1445276"/>
            <a:ext cx="10376210" cy="55092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To prevent carbon monoxide poisoning:</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Allow fresh air to circulate.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Keep away from engine and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generator exhaust outlets.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Never sit on the back deck,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“teak surf,” or hang on the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swim platform.</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Ventilate immediately if you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detect fumes.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Install marine-rated CO detectors.	</a:t>
            </a:r>
            <a:endParaRPr/>
          </a:p>
        </p:txBody>
      </p:sp>
      <p:pic>
        <p:nvPicPr>
          <p:cNvPr id="458" name="Google Shape;458;p42"/>
          <p:cNvPicPr preferRelativeResize="0"/>
          <p:nvPr/>
        </p:nvPicPr>
        <p:blipFill rotWithShape="1">
          <a:blip r:embed="rId3">
            <a:alphaModFix/>
          </a:blip>
          <a:srcRect/>
          <a:stretch/>
        </p:blipFill>
        <p:spPr>
          <a:xfrm>
            <a:off x="7929857" y="2946684"/>
            <a:ext cx="3995443" cy="218880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3"/>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Injuries</a:t>
            </a:r>
            <a:endParaRPr/>
          </a:p>
        </p:txBody>
      </p:sp>
      <p:sp>
        <p:nvSpPr>
          <p:cNvPr id="465" name="Google Shape;465;p4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41</a:t>
            </a:fld>
            <a:endParaRPr sz="1200" b="0" i="0" u="none" strike="noStrike" cap="none">
              <a:solidFill>
                <a:srgbClr val="888888"/>
              </a:solidFill>
              <a:latin typeface="Calibri"/>
              <a:ea typeface="Calibri"/>
              <a:cs typeface="Calibri"/>
              <a:sym typeface="Calibri"/>
            </a:endParaRPr>
          </a:p>
        </p:txBody>
      </p:sp>
      <p:sp>
        <p:nvSpPr>
          <p:cNvPr id="466" name="Google Shape;466;p43"/>
          <p:cNvSpPr txBox="1"/>
          <p:nvPr/>
        </p:nvSpPr>
        <p:spPr>
          <a:xfrm>
            <a:off x="1600200" y="2299291"/>
            <a:ext cx="10376210" cy="255454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Never enter areas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under swim platforms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as air in these areas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could be fatal if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breathed in.	</a:t>
            </a:r>
            <a:endParaRPr/>
          </a:p>
        </p:txBody>
      </p:sp>
      <p:pic>
        <p:nvPicPr>
          <p:cNvPr id="467" name="Google Shape;467;p43"/>
          <p:cNvPicPr preferRelativeResize="0"/>
          <p:nvPr/>
        </p:nvPicPr>
        <p:blipFill rotWithShape="1">
          <a:blip r:embed="rId3">
            <a:alphaModFix/>
          </a:blip>
          <a:srcRect/>
          <a:stretch/>
        </p:blipFill>
        <p:spPr>
          <a:xfrm>
            <a:off x="7108166" y="1953724"/>
            <a:ext cx="4513711" cy="421186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4"/>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Injuries</a:t>
            </a:r>
            <a:endParaRPr/>
          </a:p>
        </p:txBody>
      </p:sp>
      <p:sp>
        <p:nvSpPr>
          <p:cNvPr id="474" name="Google Shape;474;p4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42</a:t>
            </a:fld>
            <a:endParaRPr sz="1200" b="0" i="0" u="none" strike="noStrike" cap="none">
              <a:solidFill>
                <a:srgbClr val="888888"/>
              </a:solidFill>
              <a:latin typeface="Calibri"/>
              <a:ea typeface="Calibri"/>
              <a:cs typeface="Calibri"/>
              <a:sym typeface="Calibri"/>
            </a:endParaRPr>
          </a:p>
        </p:txBody>
      </p:sp>
      <p:sp>
        <p:nvSpPr>
          <p:cNvPr id="475" name="Google Shape;475;p44"/>
          <p:cNvSpPr txBox="1"/>
          <p:nvPr/>
        </p:nvSpPr>
        <p:spPr>
          <a:xfrm>
            <a:off x="1663390" y="2184662"/>
            <a:ext cx="10376210" cy="449969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Before each boating trip:</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Know the location of exhaust outlets.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Educate passengers about CO poisoning.</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Check operation of exhaust outlets.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Listen for any change in exhaust sound.</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Test each CO detector.</a:t>
            </a:r>
            <a:endParaRPr/>
          </a:p>
          <a:p>
            <a:pPr marL="800100" marR="0" lvl="1" indent="-139700" algn="l" rtl="0">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5"/>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Injuries</a:t>
            </a:r>
            <a:endParaRPr/>
          </a:p>
        </p:txBody>
      </p:sp>
      <p:sp>
        <p:nvSpPr>
          <p:cNvPr id="482" name="Google Shape;482;p4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43</a:t>
            </a:fld>
            <a:endParaRPr sz="1200" b="0" i="0" u="none" strike="noStrike" cap="none">
              <a:solidFill>
                <a:srgbClr val="888888"/>
              </a:solidFill>
              <a:latin typeface="Calibri"/>
              <a:ea typeface="Calibri"/>
              <a:cs typeface="Calibri"/>
              <a:sym typeface="Calibri"/>
            </a:endParaRPr>
          </a:p>
        </p:txBody>
      </p:sp>
      <p:sp>
        <p:nvSpPr>
          <p:cNvPr id="483" name="Google Shape;483;p45"/>
          <p:cNvSpPr txBox="1"/>
          <p:nvPr/>
        </p:nvSpPr>
        <p:spPr>
          <a:xfrm>
            <a:off x="1663390" y="2184662"/>
            <a:ext cx="10376210" cy="462280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Monthly:</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Make sure exhaust clamps are secure.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Look for leaks in the exhaust system.</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Inspect rubber hoses for damage. </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Annually:</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Have a qualified technician check the engine and exhaust system.</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6"/>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Personal Injuries</a:t>
            </a:r>
            <a:endParaRPr/>
          </a:p>
        </p:txBody>
      </p:sp>
      <p:sp>
        <p:nvSpPr>
          <p:cNvPr id="490" name="Google Shape;490;p4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44</a:t>
            </a:fld>
            <a:endParaRPr sz="1200" b="0" i="0" u="none" strike="noStrike" cap="none">
              <a:solidFill>
                <a:srgbClr val="888888"/>
              </a:solidFill>
              <a:latin typeface="Calibri"/>
              <a:ea typeface="Calibri"/>
              <a:cs typeface="Calibri"/>
              <a:sym typeface="Calibri"/>
            </a:endParaRPr>
          </a:p>
        </p:txBody>
      </p:sp>
      <p:sp>
        <p:nvSpPr>
          <p:cNvPr id="491" name="Google Shape;491;p4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Responding to Other Serious Injuries</a:t>
            </a:r>
            <a:endParaRPr/>
          </a:p>
        </p:txBody>
      </p:sp>
      <p:sp>
        <p:nvSpPr>
          <p:cNvPr id="492" name="Google Shape;492;p46"/>
          <p:cNvSpPr txBox="1"/>
          <p:nvPr/>
        </p:nvSpPr>
        <p:spPr>
          <a:xfrm>
            <a:off x="1663390" y="2184662"/>
            <a:ext cx="10376210" cy="294849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Shock</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Bleeding</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Burns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Broken Bones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Head, Neck, or Spinal Injury</a:t>
            </a:r>
            <a:endParaRPr/>
          </a:p>
        </p:txBody>
      </p:sp>
      <p:pic>
        <p:nvPicPr>
          <p:cNvPr id="493" name="Google Shape;493;p46"/>
          <p:cNvPicPr preferRelativeResize="0"/>
          <p:nvPr/>
        </p:nvPicPr>
        <p:blipFill rotWithShape="1">
          <a:blip r:embed="rId3">
            <a:alphaModFix/>
          </a:blip>
          <a:srcRect/>
          <a:stretch/>
        </p:blipFill>
        <p:spPr>
          <a:xfrm>
            <a:off x="8436636" y="2103680"/>
            <a:ext cx="3411028" cy="391664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7"/>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Weather Emergencies</a:t>
            </a:r>
            <a:endParaRPr/>
          </a:p>
        </p:txBody>
      </p:sp>
      <p:sp>
        <p:nvSpPr>
          <p:cNvPr id="500" name="Google Shape;500;p4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45</a:t>
            </a:fld>
            <a:endParaRPr sz="1200" b="0" i="0" u="none" strike="noStrike" cap="none">
              <a:solidFill>
                <a:srgbClr val="888888"/>
              </a:solidFill>
              <a:latin typeface="Calibri"/>
              <a:ea typeface="Calibri"/>
              <a:cs typeface="Calibri"/>
              <a:sym typeface="Calibri"/>
            </a:endParaRPr>
          </a:p>
        </p:txBody>
      </p:sp>
      <p:sp>
        <p:nvSpPr>
          <p:cNvPr id="501" name="Google Shape;501;p47"/>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How to Avoid Severe Weather</a:t>
            </a:r>
            <a:endParaRPr/>
          </a:p>
        </p:txBody>
      </p:sp>
      <p:sp>
        <p:nvSpPr>
          <p:cNvPr id="502" name="Google Shape;502;p47"/>
          <p:cNvSpPr txBox="1"/>
          <p:nvPr/>
        </p:nvSpPr>
        <p:spPr>
          <a:xfrm>
            <a:off x="1663390" y="2448155"/>
            <a:ext cx="10376210" cy="344094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Tune radio to a station with weather updates. </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Be alert to weather conditions.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Track changes in barometer readings.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Watch for wind shifts, lightning, and rough water.</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Assure boat and boater capability in severe weather.</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8"/>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Weather Emergencies</a:t>
            </a:r>
            <a:endParaRPr/>
          </a:p>
        </p:txBody>
      </p:sp>
      <p:sp>
        <p:nvSpPr>
          <p:cNvPr id="509" name="Google Shape;509;p4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46</a:t>
            </a:fld>
            <a:endParaRPr sz="1200" b="0" i="0" u="none" strike="noStrike" cap="none">
              <a:solidFill>
                <a:srgbClr val="888888"/>
              </a:solidFill>
              <a:latin typeface="Calibri"/>
              <a:ea typeface="Calibri"/>
              <a:cs typeface="Calibri"/>
              <a:sym typeface="Calibri"/>
            </a:endParaRPr>
          </a:p>
        </p:txBody>
      </p:sp>
      <p:sp>
        <p:nvSpPr>
          <p:cNvPr id="510" name="Google Shape;510;p48"/>
          <p:cNvSpPr txBox="1"/>
          <p:nvPr/>
        </p:nvSpPr>
        <p:spPr>
          <a:xfrm>
            <a:off x="1663390" y="1801174"/>
            <a:ext cx="10376210" cy="294849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Be aware of weather to the west.</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Watch for fog.</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Head toward nearest safe shore.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9"/>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Weather Emergencies</a:t>
            </a:r>
            <a:endParaRPr/>
          </a:p>
        </p:txBody>
      </p:sp>
      <p:sp>
        <p:nvSpPr>
          <p:cNvPr id="517" name="Google Shape;517;p4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47</a:t>
            </a:fld>
            <a:endParaRPr sz="1200" b="0" i="0" u="none" strike="noStrike" cap="none">
              <a:solidFill>
                <a:srgbClr val="888888"/>
              </a:solidFill>
              <a:latin typeface="Calibri"/>
              <a:ea typeface="Calibri"/>
              <a:cs typeface="Calibri"/>
              <a:sym typeface="Calibri"/>
            </a:endParaRPr>
          </a:p>
        </p:txBody>
      </p:sp>
      <p:sp>
        <p:nvSpPr>
          <p:cNvPr id="518" name="Google Shape;518;p49"/>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What to Do if Out in Severe Weather</a:t>
            </a:r>
            <a:endParaRPr/>
          </a:p>
        </p:txBody>
      </p:sp>
      <p:sp>
        <p:nvSpPr>
          <p:cNvPr id="519" name="Google Shape;519;p49"/>
          <p:cNvSpPr txBox="1"/>
          <p:nvPr/>
        </p:nvSpPr>
        <p:spPr>
          <a:xfrm>
            <a:off x="1651310" y="2235196"/>
            <a:ext cx="10376210" cy="462280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Prepare the boat.</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Slow down.</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Close hatches, windows, and doors.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Stow unnecessary gear.</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Turn on all navigation lights. </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Keep bilges free of water.</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Disconnect electrical equipment if there is lightning</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0"/>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Weather Emergencies</a:t>
            </a:r>
            <a:endParaRPr/>
          </a:p>
        </p:txBody>
      </p:sp>
      <p:sp>
        <p:nvSpPr>
          <p:cNvPr id="526" name="Google Shape;526;p5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48</a:t>
            </a:fld>
            <a:endParaRPr sz="1200" b="0" i="0" u="none" strike="noStrike" cap="none">
              <a:solidFill>
                <a:srgbClr val="888888"/>
              </a:solidFill>
              <a:latin typeface="Calibri"/>
              <a:ea typeface="Calibri"/>
              <a:cs typeface="Calibri"/>
              <a:sym typeface="Calibri"/>
            </a:endParaRPr>
          </a:p>
        </p:txBody>
      </p:sp>
      <p:sp>
        <p:nvSpPr>
          <p:cNvPr id="527" name="Google Shape;527;p50"/>
          <p:cNvSpPr txBox="1"/>
          <p:nvPr/>
        </p:nvSpPr>
        <p:spPr>
          <a:xfrm>
            <a:off x="1475117" y="1644265"/>
            <a:ext cx="10501200" cy="51000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Prepare your passengers for severe weather.</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Make sure everyone is wearing a PFD.</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Have passengers sit on </a:t>
            </a:r>
            <a:r>
              <a:rPr lang="en-US" sz="3200" b="1">
                <a:solidFill>
                  <a:srgbClr val="002060"/>
                </a:solidFill>
              </a:rPr>
              <a:t>deck</a:t>
            </a:r>
            <a:r>
              <a:rPr lang="en-US" sz="3200" b="1" i="0" u="none" strike="noStrike" cap="none">
                <a:solidFill>
                  <a:srgbClr val="002060"/>
                </a:solidFill>
                <a:latin typeface="Arial"/>
                <a:ea typeface="Arial"/>
                <a:cs typeface="Arial"/>
                <a:sym typeface="Arial"/>
              </a:rPr>
              <a:t> close to centerline.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Decide whether to go to shore or ride out the storm.</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Head for nearest safe shoreline.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Steer bow of boat into waves.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Keep sharp lookout for other vessels or hazards.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engine stops, drop an anchor.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1"/>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Summoning Help</a:t>
            </a:r>
            <a:endParaRPr/>
          </a:p>
        </p:txBody>
      </p:sp>
      <p:sp>
        <p:nvSpPr>
          <p:cNvPr id="534" name="Google Shape;534;p5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49</a:t>
            </a:fld>
            <a:endParaRPr sz="1200" b="0" i="0" u="none" strike="noStrike" cap="none">
              <a:solidFill>
                <a:srgbClr val="888888"/>
              </a:solidFill>
              <a:latin typeface="Calibri"/>
              <a:ea typeface="Calibri"/>
              <a:cs typeface="Calibri"/>
              <a:sym typeface="Calibri"/>
            </a:endParaRPr>
          </a:p>
        </p:txBody>
      </p:sp>
      <p:sp>
        <p:nvSpPr>
          <p:cNvPr id="535" name="Google Shape;535;p51"/>
          <p:cNvSpPr txBox="1"/>
          <p:nvPr/>
        </p:nvSpPr>
        <p:spPr>
          <a:xfrm>
            <a:off x="1651310" y="1999125"/>
            <a:ext cx="10376210" cy="403187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Useful items: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Visual distress signals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VHF marine radio Ch. 16</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Mobile phone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Emergency  Position-Indicating Radio Beacon (EPIRB) </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Personal Locator Beacon (PLB)</a:t>
            </a:r>
            <a:endParaRPr/>
          </a:p>
        </p:txBody>
      </p:sp>
      <p:pic>
        <p:nvPicPr>
          <p:cNvPr id="536" name="Google Shape;536;p51"/>
          <p:cNvPicPr preferRelativeResize="0"/>
          <p:nvPr/>
        </p:nvPicPr>
        <p:blipFill rotWithShape="1">
          <a:blip r:embed="rId3">
            <a:alphaModFix/>
          </a:blip>
          <a:srcRect/>
          <a:stretch/>
        </p:blipFill>
        <p:spPr>
          <a:xfrm>
            <a:off x="7682792" y="1517720"/>
            <a:ext cx="4176122" cy="282269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Objectives</a:t>
            </a:r>
            <a:endParaRPr/>
          </a:p>
        </p:txBody>
      </p:sp>
      <p:sp>
        <p:nvSpPr>
          <p:cNvPr id="139" name="Google Shape;139;p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a:t>
            </a:fld>
            <a:endParaRPr sz="1200" b="0" i="0" u="none" strike="noStrike" cap="none">
              <a:solidFill>
                <a:srgbClr val="888888"/>
              </a:solidFill>
              <a:latin typeface="Calibri"/>
              <a:ea typeface="Calibri"/>
              <a:cs typeface="Calibri"/>
              <a:sym typeface="Calibri"/>
            </a:endParaRPr>
          </a:p>
        </p:txBody>
      </p:sp>
      <p:sp>
        <p:nvSpPr>
          <p:cNvPr id="140" name="Google Shape;140;p5"/>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You should be able to…</a:t>
            </a:r>
            <a:endParaRPr/>
          </a:p>
        </p:txBody>
      </p:sp>
      <p:sp>
        <p:nvSpPr>
          <p:cNvPr id="141" name="Google Shape;141;p5"/>
          <p:cNvSpPr txBox="1"/>
          <p:nvPr/>
        </p:nvSpPr>
        <p:spPr>
          <a:xfrm>
            <a:off x="1702420" y="2136708"/>
            <a:ext cx="10376210" cy="481978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the danger and stages of cold water immersion and what to do to survive.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Recognize the symptoms of carbon monoxide poisoning and explain how to prevent it.</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Obtain weather forecasts, recognize weather warnings, and explain what to do if caught in severe weather.</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Summon help quickly if a serious boating emergency occurs.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52"/>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Distress, Urgency, &amp; Safety Messages</a:t>
            </a:r>
            <a:endParaRPr/>
          </a:p>
        </p:txBody>
      </p:sp>
      <p:sp>
        <p:nvSpPr>
          <p:cNvPr id="543" name="Google Shape;543;p5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50</a:t>
            </a:fld>
            <a:endParaRPr sz="1200" b="0" i="0" u="none" strike="noStrike" cap="none">
              <a:solidFill>
                <a:srgbClr val="888888"/>
              </a:solidFill>
              <a:latin typeface="Calibri"/>
              <a:ea typeface="Calibri"/>
              <a:cs typeface="Calibri"/>
              <a:sym typeface="Calibri"/>
            </a:endParaRPr>
          </a:p>
        </p:txBody>
      </p:sp>
      <p:sp>
        <p:nvSpPr>
          <p:cNvPr id="544" name="Google Shape;544;p52"/>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Digital Selective Calling (DSC)</a:t>
            </a:r>
            <a:endParaRPr/>
          </a:p>
        </p:txBody>
      </p:sp>
      <p:sp>
        <p:nvSpPr>
          <p:cNvPr id="545" name="Google Shape;545;p52"/>
          <p:cNvSpPr txBox="1"/>
          <p:nvPr/>
        </p:nvSpPr>
        <p:spPr>
          <a:xfrm>
            <a:off x="1815790" y="2184650"/>
            <a:ext cx="10376100" cy="22266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Automated distress call</a:t>
            </a: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Identifies your boat and location</a:t>
            </a: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Must be registered with Marine Mobile Service Identity</a:t>
            </a:r>
            <a:r>
              <a:rPr lang="en-US" sz="3200" b="1">
                <a:solidFill>
                  <a:srgbClr val="002060"/>
                </a:solidFill>
              </a:rPr>
              <a:t> (</a:t>
            </a:r>
            <a:r>
              <a:rPr lang="en-US" sz="3200" b="1" i="0" u="none" strike="noStrike" cap="none">
                <a:solidFill>
                  <a:srgbClr val="002060"/>
                </a:solidFill>
                <a:latin typeface="Arial"/>
                <a:ea typeface="Arial"/>
                <a:cs typeface="Arial"/>
                <a:sym typeface="Arial"/>
              </a:rPr>
              <a:t>MMSI) number</a:t>
            </a:r>
            <a:endParaRPr/>
          </a:p>
        </p:txBody>
      </p:sp>
      <p:pic>
        <p:nvPicPr>
          <p:cNvPr id="546" name="Google Shape;546;p52"/>
          <p:cNvPicPr preferRelativeResize="0"/>
          <p:nvPr/>
        </p:nvPicPr>
        <p:blipFill>
          <a:blip r:embed="rId3">
            <a:alphaModFix/>
          </a:blip>
          <a:stretch>
            <a:fillRect/>
          </a:stretch>
        </p:blipFill>
        <p:spPr>
          <a:xfrm>
            <a:off x="7283628" y="4411250"/>
            <a:ext cx="2992447" cy="19451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DSC/Rescue 21 Map</a:t>
            </a:r>
            <a:endParaRPr/>
          </a:p>
        </p:txBody>
      </p:sp>
      <p:sp>
        <p:nvSpPr>
          <p:cNvPr id="553" name="Google Shape;553;p5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51</a:t>
            </a:fld>
            <a:endParaRPr sz="1200" b="0" i="0" u="none" strike="noStrike" cap="none">
              <a:solidFill>
                <a:srgbClr val="888888"/>
              </a:solidFill>
              <a:latin typeface="Calibri"/>
              <a:ea typeface="Calibri"/>
              <a:cs typeface="Calibri"/>
              <a:sym typeface="Calibri"/>
            </a:endParaRPr>
          </a:p>
        </p:txBody>
      </p:sp>
      <p:pic>
        <p:nvPicPr>
          <p:cNvPr id="554" name="Google Shape;554;p53"/>
          <p:cNvPicPr preferRelativeResize="0"/>
          <p:nvPr/>
        </p:nvPicPr>
        <p:blipFill>
          <a:blip r:embed="rId3">
            <a:alphaModFix/>
          </a:blip>
          <a:stretch>
            <a:fillRect/>
          </a:stretch>
        </p:blipFill>
        <p:spPr>
          <a:xfrm>
            <a:off x="2012574" y="981300"/>
            <a:ext cx="9191575" cy="55402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Rescue 21</a:t>
            </a:r>
            <a:endParaRPr/>
          </a:p>
        </p:txBody>
      </p:sp>
      <p:sp>
        <p:nvSpPr>
          <p:cNvPr id="561" name="Google Shape;561;p5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52</a:t>
            </a:fld>
            <a:endParaRPr sz="1200" b="0" i="0" u="none" strike="noStrike" cap="none">
              <a:solidFill>
                <a:srgbClr val="888888"/>
              </a:solidFill>
              <a:latin typeface="Calibri"/>
              <a:ea typeface="Calibri"/>
              <a:cs typeface="Calibri"/>
              <a:sym typeface="Calibri"/>
            </a:endParaRPr>
          </a:p>
        </p:txBody>
      </p:sp>
      <p:pic>
        <p:nvPicPr>
          <p:cNvPr id="562" name="Google Shape;562;p54"/>
          <p:cNvPicPr preferRelativeResize="0"/>
          <p:nvPr/>
        </p:nvPicPr>
        <p:blipFill rotWithShape="1">
          <a:blip r:embed="rId3">
            <a:alphaModFix/>
          </a:blip>
          <a:srcRect/>
          <a:stretch/>
        </p:blipFill>
        <p:spPr>
          <a:xfrm>
            <a:off x="2563146" y="981307"/>
            <a:ext cx="8202620" cy="566141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5"/>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Helping Others</a:t>
            </a:r>
            <a:endParaRPr/>
          </a:p>
        </p:txBody>
      </p:sp>
      <p:sp>
        <p:nvSpPr>
          <p:cNvPr id="569" name="Google Shape;569;p5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53</a:t>
            </a:fld>
            <a:endParaRPr sz="1200" b="0" i="0" u="none" strike="noStrike" cap="none">
              <a:solidFill>
                <a:srgbClr val="888888"/>
              </a:solidFill>
              <a:latin typeface="Calibri"/>
              <a:ea typeface="Calibri"/>
              <a:cs typeface="Calibri"/>
              <a:sym typeface="Calibri"/>
            </a:endParaRPr>
          </a:p>
        </p:txBody>
      </p:sp>
      <p:sp>
        <p:nvSpPr>
          <p:cNvPr id="570" name="Google Shape;570;p55"/>
          <p:cNvSpPr txBox="1"/>
          <p:nvPr/>
        </p:nvSpPr>
        <p:spPr>
          <a:xfrm>
            <a:off x="1600200" y="1644265"/>
            <a:ext cx="10376100" cy="48537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are some things to consider when towing another boat?</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Only tow another boat is it does not endanger your vessel or crew.</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Attach the line to the towing vessel’s </a:t>
            </a:r>
            <a:r>
              <a:rPr lang="en-US" sz="3200" b="1">
                <a:solidFill>
                  <a:srgbClr val="002060"/>
                </a:solidFill>
              </a:rPr>
              <a:t>cleat</a:t>
            </a:r>
            <a:r>
              <a:rPr lang="en-US" sz="3200" b="1" i="0" u="none" strike="noStrike" cap="none">
                <a:solidFill>
                  <a:srgbClr val="002060"/>
                </a:solidFill>
                <a:latin typeface="Arial"/>
                <a:ea typeface="Arial"/>
                <a:cs typeface="Arial"/>
                <a:sym typeface="Arial"/>
              </a:rPr>
              <a:t> or make a bridle.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Establish a destination before towing.</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Agree on form of communication between boats.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6"/>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Helping Others</a:t>
            </a:r>
            <a:endParaRPr/>
          </a:p>
        </p:txBody>
      </p:sp>
      <p:sp>
        <p:nvSpPr>
          <p:cNvPr id="577" name="Google Shape;577;p5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54</a:t>
            </a:fld>
            <a:endParaRPr sz="1200" b="0" i="0" u="none" strike="noStrike" cap="none">
              <a:solidFill>
                <a:srgbClr val="888888"/>
              </a:solidFill>
              <a:latin typeface="Calibri"/>
              <a:ea typeface="Calibri"/>
              <a:cs typeface="Calibri"/>
              <a:sym typeface="Calibri"/>
            </a:endParaRPr>
          </a:p>
        </p:txBody>
      </p:sp>
      <p:sp>
        <p:nvSpPr>
          <p:cNvPr id="578" name="Google Shape;578;p56"/>
          <p:cNvSpPr txBox="1"/>
          <p:nvPr/>
        </p:nvSpPr>
        <p:spPr>
          <a:xfrm>
            <a:off x="1600200" y="1644265"/>
            <a:ext cx="10376210" cy="366254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are some things to consider when towing another boat?</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Always keep watch on the line.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Reduce line chafing.</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Consider weather, water, and traffic conditions.</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7"/>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Helping Others</a:t>
            </a:r>
            <a:endParaRPr/>
          </a:p>
        </p:txBody>
      </p:sp>
      <p:sp>
        <p:nvSpPr>
          <p:cNvPr id="585" name="Google Shape;585;p5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55</a:t>
            </a:fld>
            <a:endParaRPr sz="1200" b="0" i="0" u="none" strike="noStrike" cap="none">
              <a:solidFill>
                <a:srgbClr val="888888"/>
              </a:solidFill>
              <a:latin typeface="Calibri"/>
              <a:ea typeface="Calibri"/>
              <a:cs typeface="Calibri"/>
              <a:sym typeface="Calibri"/>
            </a:endParaRPr>
          </a:p>
        </p:txBody>
      </p:sp>
      <p:pic>
        <p:nvPicPr>
          <p:cNvPr id="586" name="Google Shape;586;p57"/>
          <p:cNvPicPr preferRelativeResize="0"/>
          <p:nvPr/>
        </p:nvPicPr>
        <p:blipFill rotWithShape="1">
          <a:blip r:embed="rId3">
            <a:alphaModFix/>
          </a:blip>
          <a:srcRect/>
          <a:stretch/>
        </p:blipFill>
        <p:spPr>
          <a:xfrm>
            <a:off x="2054001" y="1295215"/>
            <a:ext cx="8083997" cy="4267570"/>
          </a:xfrm>
          <a:prstGeom prst="rect">
            <a:avLst/>
          </a:prstGeom>
          <a:noFill/>
          <a:ln>
            <a:noFill/>
          </a:ln>
        </p:spPr>
      </p:pic>
      <p:sp>
        <p:nvSpPr>
          <p:cNvPr id="587" name="Google Shape;587;p57"/>
          <p:cNvSpPr txBox="1"/>
          <p:nvPr/>
        </p:nvSpPr>
        <p:spPr>
          <a:xfrm>
            <a:off x="3237063" y="2087918"/>
            <a:ext cx="614632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Adjust line length so towed boat rides at least 3 wave lengths behind</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Chapter 5 Review</a:t>
            </a:r>
            <a:endParaRPr/>
          </a:p>
        </p:txBody>
      </p:sp>
      <p:sp>
        <p:nvSpPr>
          <p:cNvPr id="594" name="Google Shape;594;p5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56</a:t>
            </a:fld>
            <a:endParaRPr sz="1200" b="0" i="0" u="none" strike="noStrike" cap="none">
              <a:solidFill>
                <a:srgbClr val="888888"/>
              </a:solidFill>
              <a:latin typeface="Calibri"/>
              <a:ea typeface="Calibri"/>
              <a:cs typeface="Calibri"/>
              <a:sym typeface="Calibri"/>
            </a:endParaRPr>
          </a:p>
        </p:txBody>
      </p:sp>
      <p:pic>
        <p:nvPicPr>
          <p:cNvPr id="595" name="Google Shape;595;p58"/>
          <p:cNvPicPr preferRelativeResize="0"/>
          <p:nvPr/>
        </p:nvPicPr>
        <p:blipFill rotWithShape="1">
          <a:blip r:embed="rId3">
            <a:alphaModFix/>
          </a:blip>
          <a:srcRect/>
          <a:stretch/>
        </p:blipFill>
        <p:spPr>
          <a:xfrm>
            <a:off x="2466087" y="1102246"/>
            <a:ext cx="8073477" cy="465350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5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602" name="Google Shape;602;p5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57</a:t>
            </a:fld>
            <a:endParaRPr sz="1200" b="0" i="0" u="none" strike="noStrike" cap="none">
              <a:solidFill>
                <a:srgbClr val="888888"/>
              </a:solidFill>
              <a:latin typeface="Calibri"/>
              <a:ea typeface="Calibri"/>
              <a:cs typeface="Calibri"/>
              <a:sym typeface="Calibri"/>
            </a:endParaRPr>
          </a:p>
        </p:txBody>
      </p:sp>
      <p:sp>
        <p:nvSpPr>
          <p:cNvPr id="603" name="Google Shape;603;p59"/>
          <p:cNvSpPr txBox="1"/>
          <p:nvPr/>
        </p:nvSpPr>
        <p:spPr>
          <a:xfrm>
            <a:off x="1600200" y="1396128"/>
            <a:ext cx="10376210" cy="45550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a:solidFill>
                  <a:srgbClr val="002060"/>
                </a:solidFill>
                <a:latin typeface="Arial"/>
                <a:ea typeface="Arial"/>
                <a:cs typeface="Arial"/>
                <a:sym typeface="Arial"/>
              </a:rPr>
              <a:t>Which of these provides warning that dangerous weather is approaching?</a:t>
            </a:r>
            <a:endParaRPr dirty="0"/>
          </a:p>
          <a:p>
            <a:pPr marL="0" marR="0" lvl="0" indent="0" algn="ctr" rtl="0">
              <a:lnSpc>
                <a:spcPct val="100000"/>
              </a:lnSpc>
              <a:spcBef>
                <a:spcPts val="640"/>
              </a:spcBef>
              <a:spcAft>
                <a:spcPts val="0"/>
              </a:spcAft>
              <a:buNone/>
            </a:pPr>
            <a:endParaRPr sz="3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a.	Clear, sunny skies and no wind.</a:t>
            </a:r>
            <a:endParaRPr dirty="0"/>
          </a:p>
          <a:p>
            <a:pPr marL="514350" marR="0" lvl="0" indent="-43815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b.	Drop in wind speed and calmer water.</a:t>
            </a:r>
            <a:endParaRPr dirty="0"/>
          </a:p>
          <a:p>
            <a:pPr marL="514350" marR="0" lvl="0" indent="-43815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c.	White clouds and gentle waves.</a:t>
            </a:r>
            <a:endParaRPr dirty="0"/>
          </a:p>
          <a:p>
            <a:pPr marL="514350" marR="0" lvl="0" indent="-43815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d.	Dark clouds and shifting winds.</a:t>
            </a:r>
            <a:endParaRPr dirty="0"/>
          </a:p>
        </p:txBody>
      </p:sp>
      <p:pic>
        <p:nvPicPr>
          <p:cNvPr id="604" name="Google Shape;604;p59"/>
          <p:cNvPicPr preferRelativeResize="0"/>
          <p:nvPr/>
        </p:nvPicPr>
        <p:blipFill rotWithShape="1">
          <a:blip r:embed="rId3">
            <a:alphaModFix/>
          </a:blip>
          <a:srcRect/>
          <a:stretch/>
        </p:blipFill>
        <p:spPr>
          <a:xfrm>
            <a:off x="1357223" y="5252137"/>
            <a:ext cx="9234577" cy="10108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6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611" name="Google Shape;611;p6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58</a:t>
            </a:fld>
            <a:endParaRPr sz="1200" b="0" i="0" u="none" strike="noStrike" cap="none">
              <a:solidFill>
                <a:srgbClr val="888888"/>
              </a:solidFill>
              <a:latin typeface="Calibri"/>
              <a:ea typeface="Calibri"/>
              <a:cs typeface="Calibri"/>
              <a:sym typeface="Calibri"/>
            </a:endParaRPr>
          </a:p>
        </p:txBody>
      </p:sp>
      <p:sp>
        <p:nvSpPr>
          <p:cNvPr id="612" name="Google Shape;612;p60"/>
          <p:cNvSpPr txBox="1"/>
          <p:nvPr/>
        </p:nvSpPr>
        <p:spPr>
          <a:xfrm>
            <a:off x="1081454" y="1396128"/>
            <a:ext cx="11043138" cy="5124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a:solidFill>
                  <a:srgbClr val="002060"/>
                </a:solidFill>
                <a:latin typeface="Arial"/>
                <a:ea typeface="Arial"/>
                <a:cs typeface="Arial"/>
                <a:sym typeface="Arial"/>
              </a:rPr>
              <a:t>What should you do to reduce the risk of falling overboard?</a:t>
            </a:r>
            <a:endParaRPr dirty="0"/>
          </a:p>
          <a:p>
            <a:pPr marL="0" marR="0" lvl="0" indent="0" algn="ctr" rtl="0">
              <a:lnSpc>
                <a:spcPct val="100000"/>
              </a:lnSpc>
              <a:spcBef>
                <a:spcPts val="640"/>
              </a:spcBef>
              <a:spcAft>
                <a:spcPts val="0"/>
              </a:spcAft>
              <a:buNone/>
            </a:pPr>
            <a:endParaRPr sz="3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a.	Stand up when changing seats.</a:t>
            </a:r>
            <a:endParaRPr dirty="0"/>
          </a:p>
          <a:p>
            <a:pPr marL="514350" marR="0" lvl="0" indent="-43815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b.	Move around while underway.</a:t>
            </a:r>
            <a:endParaRPr dirty="0"/>
          </a:p>
          <a:p>
            <a:pPr marL="514350" marR="0" lvl="0" indent="-43815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c.	Keep centered in the boat.</a:t>
            </a:r>
            <a:endParaRPr dirty="0"/>
          </a:p>
          <a:p>
            <a:pPr marL="514350" marR="0" lvl="0" indent="-43815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d.	Keep two points points of contact if you move.</a:t>
            </a:r>
            <a:endParaRPr dirty="0"/>
          </a:p>
          <a:p>
            <a:pPr marL="0" marR="0" lvl="0" indent="0" algn="ctr" rtl="0">
              <a:lnSpc>
                <a:spcPct val="100000"/>
              </a:lnSpc>
              <a:spcBef>
                <a:spcPts val="640"/>
              </a:spcBef>
              <a:spcAft>
                <a:spcPts val="0"/>
              </a:spcAft>
              <a:buNone/>
            </a:pPr>
            <a:r>
              <a:rPr lang="en-US" sz="3200" b="1" i="0" u="none" strike="noStrike" cap="none" dirty="0">
                <a:solidFill>
                  <a:srgbClr val="002060"/>
                </a:solidFill>
                <a:latin typeface="Arial"/>
                <a:ea typeface="Arial"/>
                <a:cs typeface="Arial"/>
                <a:sym typeface="Arial"/>
              </a:rPr>
              <a:t>.</a:t>
            </a:r>
            <a:endParaRPr dirty="0"/>
          </a:p>
        </p:txBody>
      </p:sp>
      <p:pic>
        <p:nvPicPr>
          <p:cNvPr id="613" name="Google Shape;613;p60"/>
          <p:cNvPicPr preferRelativeResize="0"/>
          <p:nvPr/>
        </p:nvPicPr>
        <p:blipFill rotWithShape="1">
          <a:blip r:embed="rId3">
            <a:alphaModFix/>
          </a:blip>
          <a:srcRect/>
          <a:stretch/>
        </p:blipFill>
        <p:spPr>
          <a:xfrm>
            <a:off x="1081454" y="4330435"/>
            <a:ext cx="10877412" cy="10056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620" name="Google Shape;620;p6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59</a:t>
            </a:fld>
            <a:endParaRPr sz="1200" b="0" i="0" u="none" strike="noStrike" cap="none">
              <a:solidFill>
                <a:srgbClr val="888888"/>
              </a:solidFill>
              <a:latin typeface="Calibri"/>
              <a:ea typeface="Calibri"/>
              <a:cs typeface="Calibri"/>
              <a:sym typeface="Calibri"/>
            </a:endParaRPr>
          </a:p>
        </p:txBody>
      </p:sp>
      <p:sp>
        <p:nvSpPr>
          <p:cNvPr id="621" name="Google Shape;621;p61"/>
          <p:cNvSpPr txBox="1"/>
          <p:nvPr/>
        </p:nvSpPr>
        <p:spPr>
          <a:xfrm>
            <a:off x="1081454" y="1396128"/>
            <a:ext cx="11043138" cy="17666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What should a motorboat operator do when someone is</a:t>
            </a:r>
            <a:endParaRPr/>
          </a:p>
          <a:p>
            <a:pPr marL="0" marR="0" lvl="0" indent="0" algn="ctr" rtl="0">
              <a:lnSpc>
                <a:spcPct val="100000"/>
              </a:lnSpc>
              <a:spcBef>
                <a:spcPts val="640"/>
              </a:spcBef>
              <a:spcAft>
                <a:spcPts val="0"/>
              </a:spcAft>
              <a:buNone/>
            </a:pPr>
            <a:r>
              <a:rPr lang="en-US" sz="3200" b="1" i="0" u="none" strike="noStrike" cap="none">
                <a:solidFill>
                  <a:srgbClr val="002060"/>
                </a:solidFill>
                <a:latin typeface="Arial"/>
                <a:ea typeface="Arial"/>
                <a:cs typeface="Arial"/>
                <a:sym typeface="Arial"/>
              </a:rPr>
              <a:t>being pulled into the boat from the water?</a:t>
            </a:r>
            <a:endParaRPr/>
          </a:p>
          <a:p>
            <a:pPr marL="0" marR="0" lvl="0" indent="0" algn="ctr" rtl="0">
              <a:lnSpc>
                <a:spcPct val="100000"/>
              </a:lnSpc>
              <a:spcBef>
                <a:spcPts val="640"/>
              </a:spcBef>
              <a:spcAft>
                <a:spcPts val="0"/>
              </a:spcAft>
              <a:buNone/>
            </a:pPr>
            <a:endParaRPr sz="3200" b="1" i="0" u="none" strike="noStrike" cap="none">
              <a:solidFill>
                <a:srgbClr val="002060"/>
              </a:solidFill>
              <a:latin typeface="Arial"/>
              <a:ea typeface="Arial"/>
              <a:cs typeface="Arial"/>
              <a:sym typeface="Arial"/>
            </a:endParaRPr>
          </a:p>
        </p:txBody>
      </p:sp>
      <p:sp>
        <p:nvSpPr>
          <p:cNvPr id="622" name="Google Shape;622;p61"/>
          <p:cNvSpPr txBox="1"/>
          <p:nvPr/>
        </p:nvSpPr>
        <p:spPr>
          <a:xfrm>
            <a:off x="1357303" y="2615950"/>
            <a:ext cx="10682297" cy="3908722"/>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Put the engine in forward gear at the slowest 	speed.</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Put the engine in reverse gear at the slowest 	speed.</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Keep the engine idling in neutral.</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Turn the engine off.</a:t>
            </a:r>
            <a:endParaRPr dirty="0"/>
          </a:p>
        </p:txBody>
      </p:sp>
      <p:pic>
        <p:nvPicPr>
          <p:cNvPr id="623" name="Google Shape;623;p61"/>
          <p:cNvPicPr preferRelativeResize="0"/>
          <p:nvPr/>
        </p:nvPicPr>
        <p:blipFill rotWithShape="1">
          <a:blip r:embed="rId3">
            <a:alphaModFix/>
          </a:blip>
          <a:srcRect/>
          <a:stretch/>
        </p:blipFill>
        <p:spPr>
          <a:xfrm>
            <a:off x="1259745" y="5671827"/>
            <a:ext cx="10877412" cy="9544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Risk Management</a:t>
            </a:r>
            <a:endParaRPr/>
          </a:p>
        </p:txBody>
      </p:sp>
      <p:sp>
        <p:nvSpPr>
          <p:cNvPr id="148" name="Google Shape;148;p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a:t>
            </a:fld>
            <a:endParaRPr sz="1200" b="0" i="0" u="none" strike="noStrike" cap="none">
              <a:solidFill>
                <a:srgbClr val="888888"/>
              </a:solidFill>
              <a:latin typeface="Calibri"/>
              <a:ea typeface="Calibri"/>
              <a:cs typeface="Calibri"/>
              <a:sym typeface="Calibri"/>
            </a:endParaRPr>
          </a:p>
        </p:txBody>
      </p:sp>
      <p:sp>
        <p:nvSpPr>
          <p:cNvPr id="149" name="Google Shape;149;p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Profile of a Typical U.S. Boating Fatality</a:t>
            </a:r>
            <a:endParaRPr/>
          </a:p>
        </p:txBody>
      </p:sp>
      <p:sp>
        <p:nvSpPr>
          <p:cNvPr id="150" name="Google Shape;150;p6"/>
          <p:cNvSpPr txBox="1"/>
          <p:nvPr/>
        </p:nvSpPr>
        <p:spPr>
          <a:xfrm>
            <a:off x="1651310" y="2473346"/>
            <a:ext cx="10376210" cy="452431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PFDs are on board but not in use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Vessel is small boat of open design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⅓ of the time alcohol is involved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Daylight, good weather</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Operator is male,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26 to 50, with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boating experience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Nearly all accidents are preventable</a:t>
            </a:r>
            <a:endParaRPr/>
          </a:p>
        </p:txBody>
      </p:sp>
      <p:pic>
        <p:nvPicPr>
          <p:cNvPr id="151" name="Google Shape;151;p6"/>
          <p:cNvPicPr preferRelativeResize="0"/>
          <p:nvPr/>
        </p:nvPicPr>
        <p:blipFill rotWithShape="1">
          <a:blip r:embed="rId3">
            <a:alphaModFix/>
          </a:blip>
          <a:srcRect/>
          <a:stretch/>
        </p:blipFill>
        <p:spPr>
          <a:xfrm>
            <a:off x="8324491" y="3814097"/>
            <a:ext cx="3651919" cy="250482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6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630" name="Google Shape;630;p6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60</a:t>
            </a:fld>
            <a:endParaRPr sz="1200" b="0" i="0" u="none" strike="noStrike" cap="none">
              <a:solidFill>
                <a:srgbClr val="888888"/>
              </a:solidFill>
              <a:latin typeface="Calibri"/>
              <a:ea typeface="Calibri"/>
              <a:cs typeface="Calibri"/>
              <a:sym typeface="Calibri"/>
            </a:endParaRPr>
          </a:p>
        </p:txBody>
      </p:sp>
      <p:sp>
        <p:nvSpPr>
          <p:cNvPr id="631" name="Google Shape;631;p62"/>
          <p:cNvSpPr txBox="1"/>
          <p:nvPr/>
        </p:nvSpPr>
        <p:spPr>
          <a:xfrm>
            <a:off x="1081454" y="1396128"/>
            <a:ext cx="1104313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Why is carbon monoxide gas dangerous?</a:t>
            </a:r>
            <a:endParaRPr/>
          </a:p>
        </p:txBody>
      </p:sp>
      <p:sp>
        <p:nvSpPr>
          <p:cNvPr id="632" name="Google Shape;632;p62"/>
          <p:cNvSpPr txBox="1"/>
          <p:nvPr/>
        </p:nvSpPr>
        <p:spPr>
          <a:xfrm>
            <a:off x="1442295" y="2240187"/>
            <a:ext cx="10682297" cy="4499693"/>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It is flammable and ignites easily.</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It creates a cloud that blocks your view of other 	vessels.</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It causes corrosion on electrical connections that 	can cause sparks.</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It is colorless, odorless, and tasteless and can be 	fatal.</a:t>
            </a:r>
            <a:endParaRPr dirty="0"/>
          </a:p>
        </p:txBody>
      </p:sp>
      <p:pic>
        <p:nvPicPr>
          <p:cNvPr id="633" name="Google Shape;633;p62"/>
          <p:cNvPicPr preferRelativeResize="0"/>
          <p:nvPr/>
        </p:nvPicPr>
        <p:blipFill rotWithShape="1">
          <a:blip r:embed="rId3">
            <a:alphaModFix/>
          </a:blip>
          <a:srcRect/>
          <a:stretch/>
        </p:blipFill>
        <p:spPr>
          <a:xfrm>
            <a:off x="1164316" y="5461872"/>
            <a:ext cx="10960275" cy="11861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6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640" name="Google Shape;640;p6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61</a:t>
            </a:fld>
            <a:endParaRPr sz="1200" b="0" i="0" u="none" strike="noStrike" cap="none">
              <a:solidFill>
                <a:srgbClr val="888888"/>
              </a:solidFill>
              <a:latin typeface="Calibri"/>
              <a:ea typeface="Calibri"/>
              <a:cs typeface="Calibri"/>
              <a:sym typeface="Calibri"/>
            </a:endParaRPr>
          </a:p>
        </p:txBody>
      </p:sp>
      <p:sp>
        <p:nvSpPr>
          <p:cNvPr id="641" name="Google Shape;641;p63"/>
          <p:cNvSpPr txBox="1"/>
          <p:nvPr/>
        </p:nvSpPr>
        <p:spPr>
          <a:xfrm>
            <a:off x="1081454" y="1396128"/>
            <a:ext cx="11043138" cy="117570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What is the first action required of a boat operator who </a:t>
            </a:r>
            <a:endParaRPr/>
          </a:p>
          <a:p>
            <a:pPr marL="0" marR="0" lvl="0" indent="0" algn="ctr" rtl="0">
              <a:lnSpc>
                <a:spcPct val="100000"/>
              </a:lnSpc>
              <a:spcBef>
                <a:spcPts val="640"/>
              </a:spcBef>
              <a:spcAft>
                <a:spcPts val="0"/>
              </a:spcAft>
              <a:buNone/>
            </a:pPr>
            <a:r>
              <a:rPr lang="en-US" sz="3200" b="1" i="0" u="none" strike="noStrike" cap="none">
                <a:solidFill>
                  <a:srgbClr val="002060"/>
                </a:solidFill>
                <a:latin typeface="Arial"/>
                <a:ea typeface="Arial"/>
                <a:cs typeface="Arial"/>
                <a:sym typeface="Arial"/>
              </a:rPr>
              <a:t>witnesses a boating accident?</a:t>
            </a:r>
            <a:endParaRPr/>
          </a:p>
        </p:txBody>
      </p:sp>
      <p:sp>
        <p:nvSpPr>
          <p:cNvPr id="642" name="Google Shape;642;p63"/>
          <p:cNvSpPr txBox="1"/>
          <p:nvPr/>
        </p:nvSpPr>
        <p:spPr>
          <a:xfrm>
            <a:off x="1442295" y="2825781"/>
            <a:ext cx="10682297" cy="34932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To provide assistance.</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Keep out of the way.</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Write an accident report.</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Wait for rescue personnel.</a:t>
            </a:r>
            <a:endParaRPr dirty="0"/>
          </a:p>
          <a:p>
            <a:pPr marL="514350" marR="0" lvl="0" indent="-311150" algn="l" rtl="0">
              <a:spcBef>
                <a:spcPts val="640"/>
              </a:spcBef>
              <a:spcAft>
                <a:spcPts val="0"/>
              </a:spcAft>
              <a:buClr>
                <a:schemeClr val="dk1"/>
              </a:buClr>
              <a:buSzPts val="3200"/>
              <a:buFont typeface="Calibri"/>
              <a:buNone/>
            </a:pPr>
            <a:endParaRPr sz="3200" b="1" dirty="0">
              <a:solidFill>
                <a:srgbClr val="002060"/>
              </a:solidFill>
              <a:latin typeface="Arial"/>
              <a:ea typeface="Arial"/>
              <a:cs typeface="Arial"/>
              <a:sym typeface="Arial"/>
            </a:endParaRPr>
          </a:p>
        </p:txBody>
      </p:sp>
      <p:pic>
        <p:nvPicPr>
          <p:cNvPr id="643" name="Google Shape;643;p63"/>
          <p:cNvPicPr preferRelativeResize="0"/>
          <p:nvPr/>
        </p:nvPicPr>
        <p:blipFill rotWithShape="1">
          <a:blip r:embed="rId3">
            <a:alphaModFix/>
          </a:blip>
          <a:srcRect/>
          <a:stretch/>
        </p:blipFill>
        <p:spPr>
          <a:xfrm>
            <a:off x="1081454" y="2654184"/>
            <a:ext cx="10877412" cy="100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650" name="Google Shape;650;p6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62</a:t>
            </a:fld>
            <a:endParaRPr sz="1200" b="0" i="0" u="none" strike="noStrike" cap="none">
              <a:solidFill>
                <a:srgbClr val="888888"/>
              </a:solidFill>
              <a:latin typeface="Calibri"/>
              <a:ea typeface="Calibri"/>
              <a:cs typeface="Calibri"/>
              <a:sym typeface="Calibri"/>
            </a:endParaRPr>
          </a:p>
        </p:txBody>
      </p:sp>
      <p:sp>
        <p:nvSpPr>
          <p:cNvPr id="651" name="Google Shape;651;p64"/>
          <p:cNvSpPr txBox="1"/>
          <p:nvPr/>
        </p:nvSpPr>
        <p:spPr>
          <a:xfrm>
            <a:off x="1081454" y="1396128"/>
            <a:ext cx="11043138" cy="117570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Under what condition is a person at the greatest risk of </a:t>
            </a:r>
            <a:endParaRPr/>
          </a:p>
          <a:p>
            <a:pPr marL="0" marR="0" lvl="0" indent="0" algn="ctr" rtl="0">
              <a:lnSpc>
                <a:spcPct val="100000"/>
              </a:lnSpc>
              <a:spcBef>
                <a:spcPts val="640"/>
              </a:spcBef>
              <a:spcAft>
                <a:spcPts val="0"/>
              </a:spcAft>
              <a:buNone/>
            </a:pPr>
            <a:r>
              <a:rPr lang="en-US" sz="3200" b="1" i="0" u="none" strike="noStrike" cap="none">
                <a:solidFill>
                  <a:srgbClr val="002060"/>
                </a:solidFill>
                <a:latin typeface="Arial"/>
                <a:ea typeface="Arial"/>
                <a:cs typeface="Arial"/>
                <a:sym typeface="Arial"/>
              </a:rPr>
              <a:t>developing hypothermia?</a:t>
            </a:r>
            <a:endParaRPr/>
          </a:p>
        </p:txBody>
      </p:sp>
      <p:sp>
        <p:nvSpPr>
          <p:cNvPr id="652" name="Google Shape;652;p64"/>
          <p:cNvSpPr txBox="1"/>
          <p:nvPr/>
        </p:nvSpPr>
        <p:spPr>
          <a:xfrm>
            <a:off x="1357303" y="2643980"/>
            <a:ext cx="10682297" cy="292383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After being in the wind for a long time.</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When deprived of liquid.</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When exposed to cold air.</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When immersed in cold water.</a:t>
            </a:r>
            <a:endParaRPr dirty="0"/>
          </a:p>
        </p:txBody>
      </p:sp>
      <p:pic>
        <p:nvPicPr>
          <p:cNvPr id="653" name="Google Shape;653;p64"/>
          <p:cNvPicPr preferRelativeResize="0"/>
          <p:nvPr/>
        </p:nvPicPr>
        <p:blipFill rotWithShape="1">
          <a:blip r:embed="rId3">
            <a:alphaModFix/>
          </a:blip>
          <a:srcRect/>
          <a:stretch/>
        </p:blipFill>
        <p:spPr>
          <a:xfrm>
            <a:off x="1164317" y="4739412"/>
            <a:ext cx="10877412" cy="100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6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660" name="Google Shape;660;p6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63</a:t>
            </a:fld>
            <a:endParaRPr sz="1200" b="0" i="0" u="none" strike="noStrike" cap="none">
              <a:solidFill>
                <a:srgbClr val="888888"/>
              </a:solidFill>
              <a:latin typeface="Calibri"/>
              <a:ea typeface="Calibri"/>
              <a:cs typeface="Calibri"/>
              <a:sym typeface="Calibri"/>
            </a:endParaRPr>
          </a:p>
        </p:txBody>
      </p:sp>
      <p:sp>
        <p:nvSpPr>
          <p:cNvPr id="661" name="Google Shape;661;p65"/>
          <p:cNvSpPr txBox="1"/>
          <p:nvPr/>
        </p:nvSpPr>
        <p:spPr>
          <a:xfrm>
            <a:off x="1081454" y="1396128"/>
            <a:ext cx="11043138"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What should you do if you fall overboard into cold water?</a:t>
            </a:r>
            <a:endParaRPr/>
          </a:p>
        </p:txBody>
      </p:sp>
      <p:sp>
        <p:nvSpPr>
          <p:cNvPr id="662" name="Google Shape;662;p65"/>
          <p:cNvSpPr txBox="1"/>
          <p:nvPr/>
        </p:nvSpPr>
        <p:spPr>
          <a:xfrm>
            <a:off x="1442295" y="2888167"/>
            <a:ext cx="10682297" cy="34932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Try to re-board your boat, even if it is swamped.</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Remove any unnecessary clothing .</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Tread water or swim around to generate heat.</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Try to float on your stomach with legs extended.</a:t>
            </a:r>
            <a:endParaRPr dirty="0"/>
          </a:p>
          <a:p>
            <a:pPr marL="514350" marR="0" lvl="0" indent="-311150" algn="l" rtl="0">
              <a:spcBef>
                <a:spcPts val="640"/>
              </a:spcBef>
              <a:spcAft>
                <a:spcPts val="0"/>
              </a:spcAft>
              <a:buClr>
                <a:schemeClr val="dk1"/>
              </a:buClr>
              <a:buSzPts val="3200"/>
              <a:buFont typeface="Calibri"/>
              <a:buNone/>
            </a:pPr>
            <a:endParaRPr sz="3200" b="1" dirty="0">
              <a:solidFill>
                <a:srgbClr val="002060"/>
              </a:solidFill>
              <a:latin typeface="Arial"/>
              <a:ea typeface="Arial"/>
              <a:cs typeface="Arial"/>
              <a:sym typeface="Arial"/>
            </a:endParaRPr>
          </a:p>
        </p:txBody>
      </p:sp>
      <p:pic>
        <p:nvPicPr>
          <p:cNvPr id="663" name="Google Shape;663;p65"/>
          <p:cNvPicPr preferRelativeResize="0"/>
          <p:nvPr/>
        </p:nvPicPr>
        <p:blipFill rotWithShape="1">
          <a:blip r:embed="rId3">
            <a:alphaModFix/>
          </a:blip>
          <a:srcRect/>
          <a:stretch/>
        </p:blipFill>
        <p:spPr>
          <a:xfrm>
            <a:off x="1164317" y="2723088"/>
            <a:ext cx="10877412" cy="100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6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End Chapter 5</a:t>
            </a:r>
            <a:endParaRPr/>
          </a:p>
        </p:txBody>
      </p:sp>
      <p:sp>
        <p:nvSpPr>
          <p:cNvPr id="670" name="Google Shape;670;p6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64</a:t>
            </a:fld>
            <a:endParaRPr sz="1200" b="0" i="0" u="none" strike="noStrike" cap="none">
              <a:solidFill>
                <a:srgbClr val="888888"/>
              </a:solidFill>
              <a:latin typeface="Calibri"/>
              <a:ea typeface="Calibri"/>
              <a:cs typeface="Calibri"/>
              <a:sym typeface="Calibri"/>
            </a:endParaRPr>
          </a:p>
        </p:txBody>
      </p:sp>
      <p:pic>
        <p:nvPicPr>
          <p:cNvPr id="671" name="Google Shape;671;p66"/>
          <p:cNvPicPr preferRelativeResize="0"/>
          <p:nvPr/>
        </p:nvPicPr>
        <p:blipFill rotWithShape="1">
          <a:blip r:embed="rId3">
            <a:alphaModFix/>
          </a:blip>
          <a:srcRect/>
          <a:stretch/>
        </p:blipFill>
        <p:spPr>
          <a:xfrm>
            <a:off x="3804250" y="1252035"/>
            <a:ext cx="5284026" cy="50193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Risk Management</a:t>
            </a:r>
            <a:endParaRPr/>
          </a:p>
        </p:txBody>
      </p:sp>
      <p:sp>
        <p:nvSpPr>
          <p:cNvPr id="158" name="Google Shape;158;p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a:t>
            </a:fld>
            <a:endParaRPr sz="1200" b="0" i="0" u="none" strike="noStrike" cap="none">
              <a:solidFill>
                <a:srgbClr val="888888"/>
              </a:solidFill>
              <a:latin typeface="Calibri"/>
              <a:ea typeface="Calibri"/>
              <a:cs typeface="Calibri"/>
              <a:sym typeface="Calibri"/>
            </a:endParaRPr>
          </a:p>
        </p:txBody>
      </p:sp>
      <p:sp>
        <p:nvSpPr>
          <p:cNvPr id="159" name="Google Shape;159;p7"/>
          <p:cNvSpPr txBox="1"/>
          <p:nvPr/>
        </p:nvSpPr>
        <p:spPr>
          <a:xfrm>
            <a:off x="1600200" y="1396128"/>
            <a:ext cx="10376210" cy="344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Risk management is:</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Recognizing dangerous situations and reducing chance that they will happen.</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Lessening effects of accidents if they do happen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Risk Management</a:t>
            </a:r>
            <a:endParaRPr/>
          </a:p>
        </p:txBody>
      </p:sp>
      <p:sp>
        <p:nvSpPr>
          <p:cNvPr id="166" name="Google Shape;166;p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a:t>
            </a:fld>
            <a:endParaRPr sz="1200" b="0" i="0" u="none" strike="noStrike" cap="none">
              <a:solidFill>
                <a:srgbClr val="888888"/>
              </a:solidFill>
              <a:latin typeface="Calibri"/>
              <a:ea typeface="Calibri"/>
              <a:cs typeface="Calibri"/>
              <a:sym typeface="Calibri"/>
            </a:endParaRPr>
          </a:p>
        </p:txBody>
      </p:sp>
      <p:sp>
        <p:nvSpPr>
          <p:cNvPr id="167" name="Google Shape;167;p8"/>
          <p:cNvSpPr txBox="1"/>
          <p:nvPr/>
        </p:nvSpPr>
        <p:spPr>
          <a:xfrm>
            <a:off x="1600200" y="1396128"/>
            <a:ext cx="10376210" cy="42042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Increased Risk Due to Boating Stressors</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Stressors such as the sun’s glare and heat, motion, and engine noise and vibration increase the risk of a boating accident.</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Stressors weaken your body and mind enough to make the risk of an accident greater.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9"/>
          <p:cNvSpPr txBox="1">
            <a:spLocks noGrp="1"/>
          </p:cNvSpPr>
          <p:nvPr>
            <p:ph type="ctrTitle"/>
          </p:nvPr>
        </p:nvSpPr>
        <p:spPr>
          <a:xfrm>
            <a:off x="1651310" y="329182"/>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Risk Management</a:t>
            </a:r>
            <a:endParaRPr/>
          </a:p>
        </p:txBody>
      </p:sp>
      <p:sp>
        <p:nvSpPr>
          <p:cNvPr id="174" name="Google Shape;174;p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9</a:t>
            </a:fld>
            <a:endParaRPr sz="1200" b="0" i="0" u="none" strike="noStrike" cap="none">
              <a:solidFill>
                <a:srgbClr val="888888"/>
              </a:solidFill>
              <a:latin typeface="Calibri"/>
              <a:ea typeface="Calibri"/>
              <a:cs typeface="Calibri"/>
              <a:sym typeface="Calibri"/>
            </a:endParaRPr>
          </a:p>
        </p:txBody>
      </p:sp>
      <p:sp>
        <p:nvSpPr>
          <p:cNvPr id="175" name="Google Shape;175;p9"/>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Increased Risk Due to Dehydration</a:t>
            </a:r>
            <a:endParaRPr/>
          </a:p>
        </p:txBody>
      </p:sp>
      <p:pic>
        <p:nvPicPr>
          <p:cNvPr id="176" name="Google Shape;176;p9"/>
          <p:cNvPicPr preferRelativeResize="0"/>
          <p:nvPr/>
        </p:nvPicPr>
        <p:blipFill rotWithShape="1">
          <a:blip r:embed="rId3">
            <a:alphaModFix/>
          </a:blip>
          <a:srcRect/>
          <a:stretch/>
        </p:blipFill>
        <p:spPr>
          <a:xfrm>
            <a:off x="2032434" y="2184661"/>
            <a:ext cx="8962069" cy="4259271"/>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5344</Words>
  <Application>Microsoft Macintosh PowerPoint</Application>
  <PresentationFormat>Widescreen</PresentationFormat>
  <Paragraphs>743</Paragraphs>
  <Slides>64</Slides>
  <Notes>64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64</vt:i4>
      </vt:variant>
    </vt:vector>
  </HeadingPairs>
  <TitlesOfParts>
    <vt:vector size="67" baseType="lpstr">
      <vt:lpstr>Arial</vt:lpstr>
      <vt:lpstr>Calibri</vt:lpstr>
      <vt:lpstr>1_Office Theme</vt:lpstr>
      <vt:lpstr>Chapter 5</vt:lpstr>
      <vt:lpstr>Key Topics</vt:lpstr>
      <vt:lpstr>Objectives</vt:lpstr>
      <vt:lpstr>Objectives</vt:lpstr>
      <vt:lpstr>Objectives</vt:lpstr>
      <vt:lpstr>Risk Management</vt:lpstr>
      <vt:lpstr>Risk Management</vt:lpstr>
      <vt:lpstr>Risk Management</vt:lpstr>
      <vt:lpstr>Risk Management</vt:lpstr>
      <vt:lpstr>Risk Management</vt:lpstr>
      <vt:lpstr>Risk Management</vt:lpstr>
      <vt:lpstr>Risk Management</vt:lpstr>
      <vt:lpstr>Risk Management</vt:lpstr>
      <vt:lpstr>Risk Management</vt:lpstr>
      <vt:lpstr>Risk Management</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Personal Injuries</vt:lpstr>
      <vt:lpstr>Cold Water Immersion</vt:lpstr>
      <vt:lpstr>Cold Water Immersion</vt:lpstr>
      <vt:lpstr>Personal Injuries</vt:lpstr>
      <vt:lpstr>Personal Injuries</vt:lpstr>
      <vt:lpstr>Personal Injuries</vt:lpstr>
      <vt:lpstr>Personal Injuries</vt:lpstr>
      <vt:lpstr>Personal Injuries</vt:lpstr>
      <vt:lpstr>Personal Injuries</vt:lpstr>
      <vt:lpstr>Personal Injuries</vt:lpstr>
      <vt:lpstr>Personal Injuries</vt:lpstr>
      <vt:lpstr>Personal Injuries</vt:lpstr>
      <vt:lpstr>Personal Injuries</vt:lpstr>
      <vt:lpstr>Personal Injuries</vt:lpstr>
      <vt:lpstr>Weather Emergencies</vt:lpstr>
      <vt:lpstr>Weather Emergencies</vt:lpstr>
      <vt:lpstr>Weather Emergencies</vt:lpstr>
      <vt:lpstr>Weather Emergencies</vt:lpstr>
      <vt:lpstr>Summoning Help</vt:lpstr>
      <vt:lpstr>Distress, Urgency, &amp; Safety Messages</vt:lpstr>
      <vt:lpstr>DSC/Rescue 21 Map</vt:lpstr>
      <vt:lpstr>Rescue 21</vt:lpstr>
      <vt:lpstr>Helping Others</vt:lpstr>
      <vt:lpstr>Helping Others</vt:lpstr>
      <vt:lpstr>Helping Others</vt:lpstr>
      <vt:lpstr>Chapter 5 Review</vt:lpstr>
      <vt:lpstr>Review Exercises</vt:lpstr>
      <vt:lpstr>Review Exercises</vt:lpstr>
      <vt:lpstr>Review Exercises</vt:lpstr>
      <vt:lpstr>Review Exercises</vt:lpstr>
      <vt:lpstr>Review Exercises</vt:lpstr>
      <vt:lpstr>Review Exercises</vt:lpstr>
      <vt:lpstr>Review Exercises</vt:lpstr>
      <vt:lpstr>End Chapter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Karen Miller</dc:creator>
  <cp:lastModifiedBy>Greg Fonzeno</cp:lastModifiedBy>
  <cp:revision>1</cp:revision>
  <dcterms:created xsi:type="dcterms:W3CDTF">2024-12-29T20:28:14Z</dcterms:created>
  <dcterms:modified xsi:type="dcterms:W3CDTF">2025-02-11T15:49:53Z</dcterms:modified>
</cp:coreProperties>
</file>