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6" roundtripDataSignature="AMtx7mhry/HepN+stB3MHzMdL0kw8disL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73"/>
  </p:normalViewPr>
  <p:slideViewPr>
    <p:cSldViewPr snapToGrid="0">
      <p:cViewPr varScale="1">
        <p:scale>
          <a:sx n="102" d="100"/>
          <a:sy n="102" d="100"/>
        </p:scale>
        <p:origin x="1192"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Classroom aid:  This entire chapter can be done out of doors without PowerPoints.</a:t>
            </a:r>
            <a:endParaRPr/>
          </a:p>
          <a:p>
            <a:pPr marL="0" lvl="0" indent="0" algn="l" rtl="0">
              <a:spcBef>
                <a:spcPts val="0"/>
              </a:spcBef>
              <a:spcAft>
                <a:spcPts val="0"/>
              </a:spcAft>
              <a:buNone/>
            </a:pPr>
            <a:endParaRPr/>
          </a:p>
          <a:p>
            <a:pPr marL="0" lvl="0" indent="0" algn="l" rtl="0">
              <a:spcBef>
                <a:spcPts val="0"/>
              </a:spcBef>
              <a:spcAft>
                <a:spcPts val="0"/>
              </a:spcAft>
              <a:buNone/>
            </a:pPr>
            <a:r>
              <a:rPr lang="en-US"/>
              <a:t>Have a flotilla member trailer a boat to the class; hand out VSC form 7012s to each student, and have them take turns asking the boat “owner” for each item. The Instructor can facilitate this discussion by making sure pertinent points are all covered</a:t>
            </a:r>
            <a:endParaRPr/>
          </a:p>
          <a:p>
            <a:pPr marL="0" lvl="0" indent="0" algn="l" rtl="0">
              <a:spcBef>
                <a:spcPts val="0"/>
              </a:spcBef>
              <a:spcAft>
                <a:spcPts val="0"/>
              </a:spcAft>
              <a:buNone/>
            </a:pPr>
            <a:endParaRPr/>
          </a:p>
          <a:p>
            <a:pPr marL="0" lvl="0" indent="0" algn="l" rtl="0">
              <a:spcBef>
                <a:spcPts val="0"/>
              </a:spcBef>
              <a:spcAft>
                <a:spcPts val="0"/>
              </a:spcAft>
              <a:buNone/>
            </a:pPr>
            <a:r>
              <a:rPr lang="en-US"/>
              <a:t>A second option is to bring a selection of required safety equipment into the classroom, break the students into groups, and assign each a “boat” of 21’ (A table works nicely). Have each group decide on the appropriate gear for the boat. </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The Coast Guard has responsibility for federal laws, equipment and requirements</a:t>
            </a:r>
            <a:endParaRPr/>
          </a:p>
          <a:p>
            <a:pPr marL="171450" lvl="0" indent="-171450" algn="l" rtl="0">
              <a:spcBef>
                <a:spcPts val="0"/>
              </a:spcBef>
              <a:spcAft>
                <a:spcPts val="0"/>
              </a:spcAft>
              <a:buClr>
                <a:schemeClr val="dk1"/>
              </a:buClr>
              <a:buSzPts val="1200"/>
              <a:buFont typeface="Arial"/>
              <a:buChar char="•"/>
            </a:pPr>
            <a:r>
              <a:rPr lang="en-US"/>
              <a:t> The states may have additional requirements</a:t>
            </a:r>
            <a:endParaRPr/>
          </a:p>
          <a:p>
            <a:pPr marL="171450" lvl="0" indent="-171450" algn="l" rtl="0">
              <a:spcBef>
                <a:spcPts val="0"/>
              </a:spcBef>
              <a:spcAft>
                <a:spcPts val="0"/>
              </a:spcAft>
              <a:buClr>
                <a:schemeClr val="dk1"/>
              </a:buClr>
              <a:buSzPts val="1200"/>
              <a:buFont typeface="Arial"/>
              <a:buChar char="•"/>
            </a:pPr>
            <a:r>
              <a:rPr lang="en-US"/>
              <a:t> The boat operator must be aware of and comply with all federal and state requirements</a:t>
            </a:r>
            <a:endParaRPr/>
          </a:p>
          <a:p>
            <a:pPr marL="171450" lvl="0" indent="-171450" algn="l" rtl="0">
              <a:spcBef>
                <a:spcPts val="0"/>
              </a:spcBef>
              <a:spcAft>
                <a:spcPts val="0"/>
              </a:spcAft>
              <a:buClr>
                <a:schemeClr val="dk1"/>
              </a:buClr>
              <a:buSzPts val="1200"/>
              <a:buFont typeface="Arial"/>
              <a:buChar char="•"/>
            </a:pPr>
            <a:r>
              <a:rPr lang="en-US"/>
              <a:t> Anyone renting a boat is responsible to make sure all the required equipment is aboard!</a:t>
            </a:r>
            <a:endParaRPr/>
          </a:p>
          <a:p>
            <a:pPr marL="171450" lvl="0" indent="-171450" algn="l" rtl="0">
              <a:spcBef>
                <a:spcPts val="0"/>
              </a:spcBef>
              <a:spcAft>
                <a:spcPts val="0"/>
              </a:spcAft>
              <a:buClr>
                <a:schemeClr val="dk1"/>
              </a:buClr>
              <a:buSzPts val="1200"/>
              <a:buFont typeface="Arial"/>
              <a:buChar char="•"/>
            </a:pPr>
            <a:r>
              <a:rPr lang="en-US"/>
              <a:t>The items in this chapter are legally required but is only PART of what you need for a safe and enjoyable boating experience!</a:t>
            </a:r>
            <a:endParaRPr/>
          </a:p>
          <a:p>
            <a:pPr marL="0" lvl="0" indent="0" algn="l" rtl="0">
              <a:spcBef>
                <a:spcPts val="0"/>
              </a:spcBef>
              <a:spcAft>
                <a:spcPts val="0"/>
              </a:spcAft>
              <a:buNone/>
            </a:pPr>
            <a:endParaRPr/>
          </a:p>
        </p:txBody>
      </p:sp>
      <p:sp>
        <p:nvSpPr>
          <p:cNvPr id="101" name="Google Shape;101;p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your state’s requirements here.</a:t>
            </a:r>
            <a:endParaRPr/>
          </a:p>
          <a:p>
            <a:pPr marL="0" lvl="0" indent="0" algn="l" rtl="0">
              <a:spcBef>
                <a:spcPts val="0"/>
              </a:spcBef>
              <a:spcAft>
                <a:spcPts val="0"/>
              </a:spcAft>
              <a:buNone/>
            </a:pPr>
            <a:endParaRPr/>
          </a:p>
          <a:p>
            <a:pPr marL="0" lvl="0" indent="0" algn="l" rtl="0">
              <a:spcBef>
                <a:spcPts val="0"/>
              </a:spcBef>
              <a:spcAft>
                <a:spcPts val="0"/>
              </a:spcAft>
              <a:buNone/>
            </a:pPr>
            <a:r>
              <a:rPr lang="en-US"/>
              <a:t>Discuss:</a:t>
            </a:r>
            <a:endParaRPr/>
          </a:p>
          <a:p>
            <a:pPr marL="0" lvl="0" indent="0" algn="l" rtl="0">
              <a:spcBef>
                <a:spcPts val="0"/>
              </a:spcBef>
              <a:spcAft>
                <a:spcPts val="0"/>
              </a:spcAft>
              <a:buNone/>
            </a:pPr>
            <a:r>
              <a:rPr lang="en-US"/>
              <a:t>placement of numbers, </a:t>
            </a:r>
            <a:endParaRPr/>
          </a:p>
          <a:p>
            <a:pPr marL="0" lvl="0" indent="0" algn="l" rtl="0">
              <a:spcBef>
                <a:spcPts val="0"/>
              </a:spcBef>
              <a:spcAft>
                <a:spcPts val="0"/>
              </a:spcAft>
              <a:buNone/>
            </a:pPr>
            <a:r>
              <a:rPr lang="en-US"/>
              <a:t>spacing of numbers/letters, </a:t>
            </a:r>
            <a:endParaRPr/>
          </a:p>
          <a:p>
            <a:pPr marL="0" lvl="0" indent="0" algn="l" rtl="0">
              <a:spcBef>
                <a:spcPts val="0"/>
              </a:spcBef>
              <a:spcAft>
                <a:spcPts val="0"/>
              </a:spcAft>
              <a:buNone/>
            </a:pPr>
            <a:r>
              <a:rPr lang="en-US"/>
              <a:t>minimum height of 3”, </a:t>
            </a:r>
            <a:endParaRPr/>
          </a:p>
          <a:p>
            <a:pPr marL="0" lvl="0" indent="0" algn="l" rtl="0">
              <a:spcBef>
                <a:spcPts val="0"/>
              </a:spcBef>
              <a:spcAft>
                <a:spcPts val="0"/>
              </a:spcAft>
              <a:buNone/>
            </a:pPr>
            <a:r>
              <a:rPr lang="en-US"/>
              <a:t>contrasting color to hull color</a:t>
            </a:r>
            <a:endParaRPr/>
          </a:p>
          <a:p>
            <a:pPr marL="0" lvl="0" indent="0" algn="l" rtl="0">
              <a:spcBef>
                <a:spcPts val="0"/>
              </a:spcBef>
              <a:spcAft>
                <a:spcPts val="0"/>
              </a:spcAft>
              <a:buNone/>
            </a:pPr>
            <a:r>
              <a:rPr lang="en-US"/>
              <a:t>plain block letters</a:t>
            </a:r>
            <a:endParaRPr/>
          </a:p>
          <a:p>
            <a:pPr marL="0" lvl="0" indent="0" algn="l" rtl="0">
              <a:spcBef>
                <a:spcPts val="0"/>
              </a:spcBef>
              <a:spcAft>
                <a:spcPts val="0"/>
              </a:spcAft>
              <a:buNone/>
            </a:pPr>
            <a:endParaRPr/>
          </a:p>
          <a:p>
            <a:pPr marL="0" lvl="0" indent="0" algn="l" rtl="0">
              <a:spcBef>
                <a:spcPts val="0"/>
              </a:spcBef>
              <a:spcAft>
                <a:spcPts val="0"/>
              </a:spcAft>
              <a:buNone/>
            </a:pPr>
            <a:r>
              <a:rPr lang="en-US"/>
              <a:t>State Specific:</a:t>
            </a:r>
            <a:endParaRPr/>
          </a:p>
          <a:p>
            <a:pPr marL="0" lvl="0" indent="0" algn="l" rtl="0">
              <a:spcBef>
                <a:spcPts val="0"/>
              </a:spcBef>
              <a:spcAft>
                <a:spcPts val="0"/>
              </a:spcAft>
              <a:buNone/>
            </a:pPr>
            <a:r>
              <a:rPr lang="en-US"/>
              <a:t>Placement of decal – port? Starboard? In front of numbers? Behind numbers? Documented boat?</a:t>
            </a:r>
            <a:endParaRPr/>
          </a:p>
          <a:p>
            <a:pPr marL="0" lvl="0" indent="0" algn="l" rtl="0">
              <a:spcBef>
                <a:spcPts val="0"/>
              </a:spcBef>
              <a:spcAft>
                <a:spcPts val="0"/>
              </a:spcAft>
              <a:buNone/>
            </a:pPr>
            <a:endParaRPr/>
          </a:p>
          <a:p>
            <a:pPr marL="0" lvl="0" indent="0" algn="l" rtl="0">
              <a:spcBef>
                <a:spcPts val="0"/>
              </a:spcBef>
              <a:spcAft>
                <a:spcPts val="0"/>
              </a:spcAft>
              <a:buNone/>
            </a:pPr>
            <a:r>
              <a:rPr lang="en-US"/>
              <a:t>Where do you register your boat in your state?</a:t>
            </a:r>
            <a:endParaRPr/>
          </a:p>
          <a:p>
            <a:pPr marL="0" lvl="0" indent="0" algn="l" rtl="0">
              <a:spcBef>
                <a:spcPts val="0"/>
              </a:spcBef>
              <a:spcAft>
                <a:spcPts val="0"/>
              </a:spcAft>
              <a:buNone/>
            </a:pPr>
            <a:endParaRPr/>
          </a:p>
          <a:p>
            <a:pPr marL="0" lvl="0" indent="0" algn="l" rtl="0">
              <a:spcBef>
                <a:spcPts val="0"/>
              </a:spcBef>
              <a:spcAft>
                <a:spcPts val="0"/>
              </a:spcAft>
              <a:buNone/>
            </a:pPr>
            <a:r>
              <a:rPr lang="en-US"/>
              <a:t>Boat is registered in state of principle use</a:t>
            </a:r>
            <a:endParaRPr/>
          </a:p>
          <a:p>
            <a:pPr marL="0" lvl="0" indent="0" algn="l" rtl="0">
              <a:spcBef>
                <a:spcPts val="0"/>
              </a:spcBef>
              <a:spcAft>
                <a:spcPts val="0"/>
              </a:spcAft>
              <a:buNone/>
            </a:pPr>
            <a:endParaRPr/>
          </a:p>
          <a:p>
            <a:pPr marL="0" lvl="0" indent="0" algn="l" rtl="0">
              <a:spcBef>
                <a:spcPts val="0"/>
              </a:spcBef>
              <a:spcAft>
                <a:spcPts val="0"/>
              </a:spcAft>
              <a:buNone/>
            </a:pPr>
            <a:r>
              <a:rPr lang="en-US"/>
              <a:t>Registration numbers must stay on boat unless state of use is changed</a:t>
            </a:r>
            <a:endParaRPr/>
          </a:p>
          <a:p>
            <a:pPr marL="0" lvl="0" indent="0" algn="l" rtl="0">
              <a:spcBef>
                <a:spcPts val="0"/>
              </a:spcBef>
              <a:spcAft>
                <a:spcPts val="0"/>
              </a:spcAft>
              <a:buNone/>
            </a:pPr>
            <a:endParaRPr/>
          </a:p>
        </p:txBody>
      </p:sp>
      <p:sp>
        <p:nvSpPr>
          <p:cNvPr id="178" name="Google Shape;178;p1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your state’s requirements here.</a:t>
            </a:r>
            <a:endParaRPr/>
          </a:p>
          <a:p>
            <a:pPr marL="0" lvl="0" indent="0" algn="l" rtl="0">
              <a:spcBef>
                <a:spcPts val="0"/>
              </a:spcBef>
              <a:spcAft>
                <a:spcPts val="0"/>
              </a:spcAft>
              <a:buNone/>
            </a:pPr>
            <a:endParaRPr/>
          </a:p>
        </p:txBody>
      </p:sp>
      <p:sp>
        <p:nvSpPr>
          <p:cNvPr id="188" name="Google Shape;188;p1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Larger boats - documentation</a:t>
            </a:r>
            <a:endParaRPr/>
          </a:p>
          <a:p>
            <a:pPr marL="628650" lvl="1" indent="-171450" algn="l" rtl="0">
              <a:spcBef>
                <a:spcPts val="0"/>
              </a:spcBef>
              <a:spcAft>
                <a:spcPts val="0"/>
              </a:spcAft>
              <a:buClr>
                <a:schemeClr val="dk1"/>
              </a:buClr>
              <a:buSzPts val="1200"/>
              <a:buFont typeface="Arial"/>
              <a:buChar char="•"/>
            </a:pPr>
            <a:r>
              <a:rPr lang="en-US"/>
              <a:t> A Coast Guard registration</a:t>
            </a:r>
            <a:endParaRPr/>
          </a:p>
          <a:p>
            <a:pPr marL="628650" lvl="1" indent="-171450" algn="l" rtl="0">
              <a:spcBef>
                <a:spcPts val="0"/>
              </a:spcBef>
              <a:spcAft>
                <a:spcPts val="0"/>
              </a:spcAft>
              <a:buClr>
                <a:schemeClr val="dk1"/>
              </a:buClr>
              <a:buSzPts val="1200"/>
              <a:buFont typeface="Arial"/>
              <a:buChar char="•"/>
            </a:pPr>
            <a:r>
              <a:rPr lang="en-US"/>
              <a:t> Original documentation must be aboard</a:t>
            </a:r>
            <a:endParaRPr/>
          </a:p>
          <a:p>
            <a:pPr marL="628650" lvl="1" indent="-171450" algn="l" rtl="0">
              <a:spcBef>
                <a:spcPts val="0"/>
              </a:spcBef>
              <a:spcAft>
                <a:spcPts val="0"/>
              </a:spcAft>
              <a:buClr>
                <a:schemeClr val="dk1"/>
              </a:buClr>
              <a:buSzPts val="1200"/>
              <a:buFont typeface="Arial"/>
              <a:buChar char="•"/>
            </a:pPr>
            <a:r>
              <a:rPr lang="en-US"/>
              <a:t> Boat operator still subject to state and federal requirements </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Only US citizens may have a large vessel documented</a:t>
            </a:r>
            <a:endParaRPr/>
          </a:p>
          <a:p>
            <a:pPr marL="171450" lvl="0" indent="-171450" algn="l" rtl="0">
              <a:spcBef>
                <a:spcPts val="0"/>
              </a:spcBef>
              <a:spcAft>
                <a:spcPts val="0"/>
              </a:spcAft>
              <a:buClr>
                <a:schemeClr val="dk1"/>
              </a:buClr>
              <a:buSzPts val="1200"/>
              <a:buFont typeface="Arial"/>
              <a:buChar char="•"/>
            </a:pPr>
            <a:r>
              <a:rPr lang="en-US"/>
              <a:t>Documentation numbers must be clearly visible on the interior structure</a:t>
            </a:r>
            <a:endParaRPr/>
          </a:p>
          <a:p>
            <a:pPr marL="171450" lvl="0" indent="-171450" algn="l" rtl="0">
              <a:spcBef>
                <a:spcPts val="0"/>
              </a:spcBef>
              <a:spcAft>
                <a:spcPts val="0"/>
              </a:spcAft>
              <a:buClr>
                <a:schemeClr val="dk1"/>
              </a:buClr>
              <a:buSzPts val="1200"/>
              <a:buFont typeface="Arial"/>
              <a:buChar char="•"/>
            </a:pPr>
            <a:r>
              <a:rPr lang="en-US"/>
              <a:t>Name and hailing port at least 4” high on the hull</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Add your state’s requirements here.</a:t>
            </a:r>
            <a:endParaRPr/>
          </a:p>
          <a:p>
            <a:pPr marL="0" lvl="0" indent="0" algn="l" rtl="0">
              <a:spcBef>
                <a:spcPts val="0"/>
              </a:spcBef>
              <a:spcAft>
                <a:spcPts val="0"/>
              </a:spcAft>
              <a:buNone/>
            </a:pPr>
            <a:endParaRPr/>
          </a:p>
        </p:txBody>
      </p:sp>
      <p:sp>
        <p:nvSpPr>
          <p:cNvPr id="197" name="Google Shape;197;p1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3: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a:t>
            </a:r>
            <a:endParaRPr/>
          </a:p>
          <a:p>
            <a:pPr marL="171450" lvl="0" indent="-171450" algn="l" rtl="0">
              <a:spcBef>
                <a:spcPts val="0"/>
              </a:spcBef>
              <a:spcAft>
                <a:spcPts val="0"/>
              </a:spcAft>
              <a:buClr>
                <a:schemeClr val="dk1"/>
              </a:buClr>
              <a:buSzPts val="1200"/>
              <a:buFont typeface="Arial"/>
              <a:buChar char="•"/>
            </a:pPr>
            <a:r>
              <a:rPr lang="en-US"/>
              <a:t> What is a HIN? Relate to an automobile’s VIN</a:t>
            </a:r>
            <a:endParaRPr/>
          </a:p>
          <a:p>
            <a:pPr marL="171450" lvl="0" indent="-171450" algn="l" rtl="0">
              <a:spcBef>
                <a:spcPts val="0"/>
              </a:spcBef>
              <a:spcAft>
                <a:spcPts val="0"/>
              </a:spcAft>
              <a:buClr>
                <a:schemeClr val="dk1"/>
              </a:buClr>
              <a:buSzPts val="1200"/>
              <a:buFont typeface="Arial"/>
              <a:buChar char="•"/>
            </a:pPr>
            <a:r>
              <a:rPr lang="en-US"/>
              <a:t> Where is it located? Usually on the transom on the starboard size either on a permanently riveted plate or impressed into the fiberglass.</a:t>
            </a:r>
            <a:endParaRPr/>
          </a:p>
          <a:p>
            <a:pPr marL="171450" lvl="0" indent="-171450" algn="l" rtl="0">
              <a:spcBef>
                <a:spcPts val="0"/>
              </a:spcBef>
              <a:spcAft>
                <a:spcPts val="0"/>
              </a:spcAft>
              <a:buClr>
                <a:schemeClr val="dk1"/>
              </a:buClr>
              <a:buSzPts val="1200"/>
              <a:buFont typeface="Arial"/>
              <a:buChar char="•"/>
            </a:pPr>
            <a:r>
              <a:rPr lang="en-US"/>
              <a:t>First three letters are the Manufacture’s Identity Code (MIC).</a:t>
            </a:r>
            <a:endParaRPr/>
          </a:p>
          <a:p>
            <a:pPr marL="171450" lvl="0" indent="-171450" algn="l" rtl="0">
              <a:spcBef>
                <a:spcPts val="0"/>
              </a:spcBef>
              <a:spcAft>
                <a:spcPts val="0"/>
              </a:spcAft>
              <a:buClr>
                <a:schemeClr val="dk1"/>
              </a:buClr>
              <a:buSzPts val="1200"/>
              <a:buFont typeface="Arial"/>
              <a:buChar char="•"/>
            </a:pPr>
            <a:r>
              <a:rPr lang="en-US"/>
              <a:t>Next five is the vessel’s unique serial number.</a:t>
            </a:r>
            <a:endParaRPr/>
          </a:p>
          <a:p>
            <a:pPr marL="171450" lvl="0" indent="-171450" algn="l" rtl="0">
              <a:spcBef>
                <a:spcPts val="0"/>
              </a:spcBef>
              <a:spcAft>
                <a:spcPts val="0"/>
              </a:spcAft>
              <a:buClr>
                <a:schemeClr val="dk1"/>
              </a:buClr>
              <a:buSzPts val="1200"/>
              <a:buFont typeface="Arial"/>
              <a:buChar char="•"/>
            </a:pPr>
            <a:r>
              <a:rPr lang="en-US"/>
              <a:t>Next two represented the month and year of manufacture. Letter corresponds to the month: A=1, B=2, C=3, etc.</a:t>
            </a:r>
            <a:endParaRPr/>
          </a:p>
          <a:p>
            <a:pPr marL="171450" lvl="0" indent="-171450" algn="l" rtl="0">
              <a:spcBef>
                <a:spcPts val="0"/>
              </a:spcBef>
              <a:spcAft>
                <a:spcPts val="0"/>
              </a:spcAft>
              <a:buClr>
                <a:schemeClr val="dk1"/>
              </a:buClr>
              <a:buSzPts val="1200"/>
              <a:buFont typeface="Arial"/>
              <a:buChar char="•"/>
            </a:pPr>
            <a:r>
              <a:rPr lang="en-US"/>
              <a:t>Last digits represent the model year of the vessel.</a:t>
            </a:r>
            <a:endParaRPr/>
          </a:p>
          <a:p>
            <a:pPr marL="0" lvl="0" indent="0" algn="l" rtl="0">
              <a:spcBef>
                <a:spcPts val="0"/>
              </a:spcBef>
              <a:spcAft>
                <a:spcPts val="0"/>
              </a:spcAft>
              <a:buNone/>
            </a:pPr>
            <a:endParaRPr/>
          </a:p>
        </p:txBody>
      </p:sp>
      <p:sp>
        <p:nvSpPr>
          <p:cNvPr id="206" name="Google Shape;206;p13: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Federal Law mandates that all powerboats less than twenty feet in length (however, PWC and sailboat manufacturers are not required to attach a capacity plate) need to carry this information in the form of a Capacity Plate. Each Capacity Plate includes the maximum number of adult persons, the maximum gross load, and the maximum size of engine, in horsepower, that your boat can legally carry.</a:t>
            </a:r>
            <a:endParaRPr/>
          </a:p>
          <a:p>
            <a:pPr marL="0" lvl="0" indent="0" algn="l" rtl="0">
              <a:spcBef>
                <a:spcPts val="0"/>
              </a:spcBef>
              <a:spcAft>
                <a:spcPts val="0"/>
              </a:spcAft>
              <a:buNone/>
            </a:pPr>
            <a:endParaRPr/>
          </a:p>
          <a:p>
            <a:pPr marL="0" lvl="0" indent="0" algn="l" rtl="0">
              <a:spcBef>
                <a:spcPts val="0"/>
              </a:spcBef>
              <a:spcAft>
                <a:spcPts val="0"/>
              </a:spcAft>
              <a:buNone/>
            </a:pPr>
            <a:r>
              <a:rPr lang="en-US"/>
              <a:t>In many states it is a violation to exceed capacity.</a:t>
            </a:r>
            <a:endParaRPr/>
          </a:p>
          <a:p>
            <a:pPr marL="0" lvl="0" indent="0" algn="l" rtl="0">
              <a:spcBef>
                <a:spcPts val="0"/>
              </a:spcBef>
              <a:spcAft>
                <a:spcPts val="0"/>
              </a:spcAft>
              <a:buNone/>
            </a:pPr>
            <a:endParaRPr/>
          </a:p>
        </p:txBody>
      </p:sp>
      <p:sp>
        <p:nvSpPr>
          <p:cNvPr id="215" name="Google Shape;215;p14: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Place your state’s requirements here.</a:t>
            </a:r>
            <a:endParaRPr/>
          </a:p>
          <a:p>
            <a:pPr marL="0" lvl="0" indent="0" algn="l" rtl="0">
              <a:spcBef>
                <a:spcPts val="0"/>
              </a:spcBef>
              <a:spcAft>
                <a:spcPts val="0"/>
              </a:spcAft>
              <a:buNone/>
            </a:pPr>
            <a:endParaRPr/>
          </a:p>
          <a:p>
            <a:pPr marL="0" lvl="0" indent="0" algn="l" rtl="0">
              <a:spcBef>
                <a:spcPts val="0"/>
              </a:spcBef>
              <a:spcAft>
                <a:spcPts val="0"/>
              </a:spcAft>
              <a:buNone/>
            </a:pPr>
            <a:r>
              <a:rPr lang="en-US"/>
              <a:t>Discuss:</a:t>
            </a:r>
            <a:endParaRPr/>
          </a:p>
          <a:p>
            <a:pPr marL="0" lvl="0" indent="0" algn="l" rtl="0">
              <a:spcBef>
                <a:spcPts val="0"/>
              </a:spcBef>
              <a:spcAft>
                <a:spcPts val="0"/>
              </a:spcAft>
              <a:buNone/>
            </a:pPr>
            <a:r>
              <a:rPr lang="en-US"/>
              <a:t> YOUR state’s requirements for age of operator</a:t>
            </a:r>
            <a:endParaRPr/>
          </a:p>
          <a:p>
            <a:pPr marL="0" lvl="0" indent="0" algn="l" rtl="0">
              <a:spcBef>
                <a:spcPts val="0"/>
              </a:spcBef>
              <a:spcAft>
                <a:spcPts val="0"/>
              </a:spcAft>
              <a:buNone/>
            </a:pPr>
            <a:r>
              <a:rPr lang="en-US"/>
              <a:t> Is there mandatory education? </a:t>
            </a:r>
            <a:endParaRPr/>
          </a:p>
          <a:p>
            <a:pPr marL="0" lvl="0" indent="0" algn="l" rtl="0">
              <a:spcBef>
                <a:spcPts val="0"/>
              </a:spcBef>
              <a:spcAft>
                <a:spcPts val="0"/>
              </a:spcAft>
              <a:buNone/>
            </a:pPr>
            <a:endParaRPr/>
          </a:p>
        </p:txBody>
      </p:sp>
      <p:sp>
        <p:nvSpPr>
          <p:cNvPr id="225" name="Google Shape;225;p1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your state’s requirements here.</a:t>
            </a:r>
            <a:endParaRPr/>
          </a:p>
          <a:p>
            <a:pPr marL="0" lvl="0" indent="0" algn="l" rtl="0">
              <a:spcBef>
                <a:spcPts val="0"/>
              </a:spcBef>
              <a:spcAft>
                <a:spcPts val="0"/>
              </a:spcAft>
              <a:buNone/>
            </a:pPr>
            <a:endParaRPr/>
          </a:p>
        </p:txBody>
      </p:sp>
      <p:sp>
        <p:nvSpPr>
          <p:cNvPr id="234" name="Google Shape;234;p1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7: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7: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243" name="Google Shape;243;p17: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your state’s requirements here.</a:t>
            </a:r>
            <a:endParaRPr/>
          </a:p>
          <a:p>
            <a:pPr marL="0" lvl="0" indent="0" algn="l" rtl="0">
              <a:spcBef>
                <a:spcPts val="0"/>
              </a:spcBef>
              <a:spcAft>
                <a:spcPts val="0"/>
              </a:spcAft>
              <a:buNone/>
            </a:pPr>
            <a:endParaRPr/>
          </a:p>
          <a:p>
            <a:pPr marL="0" lvl="0" indent="0" algn="l" rtl="0">
              <a:spcBef>
                <a:spcPts val="0"/>
              </a:spcBef>
              <a:spcAft>
                <a:spcPts val="0"/>
              </a:spcAft>
              <a:buNone/>
            </a:pPr>
            <a:r>
              <a:rPr lang="en-US"/>
              <a:t>Negligent Operation:</a:t>
            </a:r>
            <a:endParaRPr/>
          </a:p>
          <a:p>
            <a:pPr marL="171450" lvl="0" indent="-171450" algn="l" rtl="0">
              <a:spcBef>
                <a:spcPts val="0"/>
              </a:spcBef>
              <a:spcAft>
                <a:spcPts val="0"/>
              </a:spcAft>
              <a:buClr>
                <a:schemeClr val="dk1"/>
              </a:buClr>
              <a:buSzPts val="1200"/>
              <a:buFont typeface="Arial"/>
              <a:buChar char="•"/>
            </a:pPr>
            <a:r>
              <a:rPr lang="en-US"/>
              <a:t>Operating in a restricted area</a:t>
            </a:r>
            <a:endParaRPr/>
          </a:p>
          <a:p>
            <a:pPr marL="171450" lvl="0" indent="-171450" algn="l" rtl="0">
              <a:spcBef>
                <a:spcPts val="0"/>
              </a:spcBef>
              <a:spcAft>
                <a:spcPts val="0"/>
              </a:spcAft>
              <a:buClr>
                <a:schemeClr val="dk1"/>
              </a:buClr>
              <a:buSzPts val="1200"/>
              <a:buFont typeface="Arial"/>
              <a:buChar char="•"/>
            </a:pPr>
            <a:r>
              <a:rPr lang="en-US"/>
              <a:t>Wake jumping – hull leaves the water</a:t>
            </a:r>
            <a:endParaRPr/>
          </a:p>
          <a:p>
            <a:pPr marL="171450" lvl="0" indent="-171450" algn="l" rtl="0">
              <a:spcBef>
                <a:spcPts val="0"/>
              </a:spcBef>
              <a:spcAft>
                <a:spcPts val="0"/>
              </a:spcAft>
              <a:buClr>
                <a:schemeClr val="dk1"/>
              </a:buClr>
              <a:buSzPts val="1200"/>
              <a:buFont typeface="Arial"/>
              <a:buChar char="•"/>
            </a:pPr>
            <a:r>
              <a:rPr lang="en-US"/>
              <a:t>Failure to regulate speed</a:t>
            </a:r>
            <a:endParaRPr/>
          </a:p>
          <a:p>
            <a:pPr marL="171450" lvl="0" indent="-171450" algn="l" rtl="0">
              <a:spcBef>
                <a:spcPts val="0"/>
              </a:spcBef>
              <a:spcAft>
                <a:spcPts val="0"/>
              </a:spcAft>
              <a:buClr>
                <a:schemeClr val="dk1"/>
              </a:buClr>
              <a:buSzPts val="1200"/>
              <a:buFont typeface="Arial"/>
              <a:buChar char="•"/>
            </a:pPr>
            <a:r>
              <a:rPr lang="en-US"/>
              <a:t>Operating while under the influence of drugs or alcohol</a:t>
            </a:r>
            <a:endParaRPr/>
          </a:p>
          <a:p>
            <a:pPr marL="0" lvl="0" indent="0" algn="l" rtl="0">
              <a:spcBef>
                <a:spcPts val="0"/>
              </a:spcBef>
              <a:spcAft>
                <a:spcPts val="0"/>
              </a:spcAft>
              <a:buNone/>
            </a:pPr>
            <a:endParaRPr/>
          </a:p>
        </p:txBody>
      </p:sp>
      <p:sp>
        <p:nvSpPr>
          <p:cNvPr id="252" name="Google Shape;252;p1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Place your state’s requirements and BUI laws here.</a:t>
            </a:r>
            <a:endParaRPr/>
          </a:p>
          <a:p>
            <a:pPr marL="0" lvl="0" indent="0" algn="l" rtl="0">
              <a:spcBef>
                <a:spcPts val="0"/>
              </a:spcBef>
              <a:spcAft>
                <a:spcPts val="0"/>
              </a:spcAft>
              <a:buNone/>
            </a:pPr>
            <a:endParaRPr/>
          </a:p>
          <a:p>
            <a:pPr marL="0" lvl="0" indent="0" algn="l" rtl="0">
              <a:spcBef>
                <a:spcPts val="0"/>
              </a:spcBef>
              <a:spcAft>
                <a:spcPts val="0"/>
              </a:spcAft>
              <a:buNone/>
            </a:pPr>
            <a:r>
              <a:rPr lang="en-US"/>
              <a:t>Contribute to 1/3 of boating accidents</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 YOUR state’s regulations and penalties</a:t>
            </a:r>
            <a:endParaRPr/>
          </a:p>
          <a:p>
            <a:pPr marL="171450" lvl="0" indent="-171450" algn="l" rtl="0">
              <a:spcBef>
                <a:spcPts val="0"/>
              </a:spcBef>
              <a:spcAft>
                <a:spcPts val="0"/>
              </a:spcAft>
              <a:buClr>
                <a:schemeClr val="dk1"/>
              </a:buClr>
              <a:buSzPts val="1200"/>
              <a:buFont typeface="Arial"/>
              <a:buChar char="•"/>
            </a:pPr>
            <a:r>
              <a:rPr lang="en-US"/>
              <a:t> The effects of alcohol and drugs</a:t>
            </a:r>
            <a:endParaRPr/>
          </a:p>
          <a:p>
            <a:pPr marL="171450" lvl="0" indent="-171450" algn="l" rtl="0">
              <a:spcBef>
                <a:spcPts val="0"/>
              </a:spcBef>
              <a:spcAft>
                <a:spcPts val="0"/>
              </a:spcAft>
              <a:buClr>
                <a:schemeClr val="dk1"/>
              </a:buClr>
              <a:buSzPts val="1200"/>
              <a:buFont typeface="Arial"/>
              <a:buChar char="•"/>
            </a:pPr>
            <a:r>
              <a:rPr lang="en-US"/>
              <a:t> Effects made much worse by the factors involved with boating:</a:t>
            </a:r>
            <a:endParaRPr/>
          </a:p>
          <a:p>
            <a:pPr marL="628650" lvl="1" indent="-171450" algn="l" rtl="0">
              <a:spcBef>
                <a:spcPts val="0"/>
              </a:spcBef>
              <a:spcAft>
                <a:spcPts val="0"/>
              </a:spcAft>
              <a:buClr>
                <a:schemeClr val="dk1"/>
              </a:buClr>
              <a:buSzPts val="1200"/>
              <a:buFont typeface="Arial"/>
              <a:buChar char="•"/>
            </a:pPr>
            <a:r>
              <a:rPr lang="en-US"/>
              <a:t> Noise</a:t>
            </a:r>
            <a:endParaRPr/>
          </a:p>
          <a:p>
            <a:pPr marL="628650" lvl="1" indent="-171450" algn="l" rtl="0">
              <a:spcBef>
                <a:spcPts val="0"/>
              </a:spcBef>
              <a:spcAft>
                <a:spcPts val="0"/>
              </a:spcAft>
              <a:buClr>
                <a:schemeClr val="dk1"/>
              </a:buClr>
              <a:buSzPts val="1200"/>
              <a:buFont typeface="Arial"/>
              <a:buChar char="•"/>
            </a:pPr>
            <a:r>
              <a:rPr lang="en-US"/>
              <a:t> Sun</a:t>
            </a:r>
            <a:endParaRPr/>
          </a:p>
          <a:p>
            <a:pPr marL="628650" lvl="1" indent="-171450" algn="l" rtl="0">
              <a:spcBef>
                <a:spcPts val="0"/>
              </a:spcBef>
              <a:spcAft>
                <a:spcPts val="0"/>
              </a:spcAft>
              <a:buClr>
                <a:schemeClr val="dk1"/>
              </a:buClr>
              <a:buSzPts val="1200"/>
              <a:buFont typeface="Arial"/>
              <a:buChar char="•"/>
            </a:pPr>
            <a:r>
              <a:rPr lang="en-US"/>
              <a:t> Vibrations</a:t>
            </a:r>
            <a:endParaRPr/>
          </a:p>
          <a:p>
            <a:pPr marL="628650" lvl="1" indent="-171450" algn="l" rtl="0">
              <a:spcBef>
                <a:spcPts val="0"/>
              </a:spcBef>
              <a:spcAft>
                <a:spcPts val="0"/>
              </a:spcAft>
              <a:buClr>
                <a:schemeClr val="dk1"/>
              </a:buClr>
              <a:buSzPts val="1200"/>
              <a:buFont typeface="Arial"/>
              <a:buChar char="•"/>
            </a:pPr>
            <a:r>
              <a:rPr lang="en-US"/>
              <a:t> Wind and seas </a:t>
            </a:r>
            <a:endParaRPr/>
          </a:p>
          <a:p>
            <a:pPr marL="0" lvl="0" indent="0" algn="l" rtl="0">
              <a:spcBef>
                <a:spcPts val="0"/>
              </a:spcBef>
              <a:spcAft>
                <a:spcPts val="0"/>
              </a:spcAft>
              <a:buNone/>
            </a:pPr>
            <a:endParaRPr/>
          </a:p>
          <a:p>
            <a:pPr marL="0" lvl="0" indent="0" algn="l" rtl="0">
              <a:spcBef>
                <a:spcPts val="0"/>
              </a:spcBef>
              <a:spcAft>
                <a:spcPts val="0"/>
              </a:spcAft>
              <a:buNone/>
            </a:pPr>
            <a:r>
              <a:rPr lang="en-US"/>
              <a:t>Alcohol is a contributing factor in many boating accidents and deaths</a:t>
            </a:r>
            <a:endParaRPr/>
          </a:p>
          <a:p>
            <a:pPr marL="0" lvl="0" indent="0" algn="l" rtl="0">
              <a:spcBef>
                <a:spcPts val="0"/>
              </a:spcBef>
              <a:spcAft>
                <a:spcPts val="0"/>
              </a:spcAft>
              <a:buNone/>
            </a:pPr>
            <a:r>
              <a:rPr lang="en-US"/>
              <a:t>If you use alcohol or drugs your chances of surviving an accident are greatly reduced</a:t>
            </a:r>
            <a:endParaRPr/>
          </a:p>
          <a:p>
            <a:pPr marL="0" lvl="0" indent="0" algn="l" rtl="0">
              <a:spcBef>
                <a:spcPts val="0"/>
              </a:spcBef>
              <a:spcAft>
                <a:spcPts val="0"/>
              </a:spcAft>
              <a:buNone/>
            </a:pPr>
            <a:r>
              <a:rPr lang="en-US"/>
              <a:t>Even legal drugs may impair physical ability and judgement</a:t>
            </a:r>
            <a:endParaRPr/>
          </a:p>
          <a:p>
            <a:pPr marL="0" lvl="0" indent="0" algn="l" rtl="0">
              <a:spcBef>
                <a:spcPts val="0"/>
              </a:spcBef>
              <a:spcAft>
                <a:spcPts val="0"/>
              </a:spcAft>
              <a:buNone/>
            </a:pPr>
            <a:r>
              <a:rPr lang="en-US"/>
              <a:t>BWI is a federal offense</a:t>
            </a:r>
            <a:endParaRPr/>
          </a:p>
          <a:p>
            <a:pPr marL="0" lvl="0" indent="0" algn="l" rtl="0">
              <a:spcBef>
                <a:spcPts val="0"/>
              </a:spcBef>
              <a:spcAft>
                <a:spcPts val="0"/>
              </a:spcAft>
              <a:buNone/>
            </a:pPr>
            <a:r>
              <a:rPr lang="en-US"/>
              <a:t>BAC of 8%</a:t>
            </a:r>
            <a:endParaRPr/>
          </a:p>
          <a:p>
            <a:pPr marL="0" lvl="0" indent="0" algn="l" rtl="0">
              <a:lnSpc>
                <a:spcPct val="115000"/>
              </a:lnSpc>
              <a:spcBef>
                <a:spcPts val="0"/>
              </a:spcBef>
              <a:spcAft>
                <a:spcPts val="0"/>
              </a:spcAft>
              <a:buClr>
                <a:schemeClr val="dk1"/>
              </a:buClr>
              <a:buSzPts val="1100"/>
              <a:buFont typeface="Arial"/>
              <a:buNone/>
            </a:pPr>
            <a:r>
              <a:rPr lang="en-US"/>
              <a:t>MARIJUANA USE: Marijuana use is still a federal offense. The U.S. Coast Guard will enforce federal law and could confiscate or arrest even in states where it might be permitted.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1" name="Google Shape;261;p1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110" name="Google Shape;110;p2: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It’s illegal to:</a:t>
            </a:r>
            <a:endParaRPr/>
          </a:p>
          <a:p>
            <a:pPr marL="171450" lvl="0" indent="-171450" algn="l" rtl="0">
              <a:spcBef>
                <a:spcPts val="0"/>
              </a:spcBef>
              <a:spcAft>
                <a:spcPts val="0"/>
              </a:spcAft>
              <a:buClr>
                <a:schemeClr val="dk1"/>
              </a:buClr>
              <a:buSzPts val="1200"/>
              <a:buFont typeface="Arial"/>
              <a:buChar char="•"/>
            </a:pPr>
            <a:r>
              <a:rPr lang="en-US"/>
              <a:t>Anchor in a channel or river</a:t>
            </a:r>
            <a:endParaRPr/>
          </a:p>
          <a:p>
            <a:pPr marL="171450" lvl="0" indent="-171450" algn="l" rtl="0">
              <a:spcBef>
                <a:spcPts val="0"/>
              </a:spcBef>
              <a:spcAft>
                <a:spcPts val="0"/>
              </a:spcAft>
              <a:buClr>
                <a:schemeClr val="dk1"/>
              </a:buClr>
              <a:buSzPts val="1200"/>
              <a:buFont typeface="Arial"/>
              <a:buChar char="•"/>
            </a:pPr>
            <a:r>
              <a:rPr lang="en-US"/>
              <a:t>Tie up to a buoy or other ATON except in an emergency</a:t>
            </a:r>
            <a:endParaRPr/>
          </a:p>
          <a:p>
            <a:pPr marL="171450" lvl="0" indent="-171450" algn="l" rtl="0">
              <a:spcBef>
                <a:spcPts val="0"/>
              </a:spcBef>
              <a:spcAft>
                <a:spcPts val="0"/>
              </a:spcAft>
              <a:buClr>
                <a:schemeClr val="dk1"/>
              </a:buClr>
              <a:buSzPts val="1200"/>
              <a:buFont typeface="Arial"/>
              <a:buChar char="•"/>
            </a:pPr>
            <a:r>
              <a:rPr lang="en-US"/>
              <a:t>Tamper with, deface, or move any ATON</a:t>
            </a:r>
            <a:endParaRPr/>
          </a:p>
          <a:p>
            <a:pPr marL="171450" lvl="0" indent="-171450" algn="l" rtl="0">
              <a:spcBef>
                <a:spcPts val="0"/>
              </a:spcBef>
              <a:spcAft>
                <a:spcPts val="0"/>
              </a:spcAft>
              <a:buClr>
                <a:schemeClr val="dk1"/>
              </a:buClr>
              <a:buSzPts val="1200"/>
              <a:buFont typeface="Arial"/>
              <a:buChar char="•"/>
            </a:pPr>
            <a:r>
              <a:rPr lang="en-US"/>
              <a:t>Obstruct a pier, wharf, or boat ramp</a:t>
            </a:r>
            <a:endParaRPr/>
          </a:p>
          <a:p>
            <a:pPr marL="0" lvl="0" indent="0" algn="l" rtl="0">
              <a:spcBef>
                <a:spcPts val="0"/>
              </a:spcBef>
              <a:spcAft>
                <a:spcPts val="0"/>
              </a:spcAft>
              <a:buNone/>
            </a:pPr>
            <a:endParaRPr/>
          </a:p>
          <a:p>
            <a:pPr marL="0" lvl="0" indent="0" algn="l" rtl="0">
              <a:spcBef>
                <a:spcPts val="0"/>
              </a:spcBef>
              <a:spcAft>
                <a:spcPts val="0"/>
              </a:spcAft>
              <a:buNone/>
            </a:pPr>
            <a:r>
              <a:rPr lang="en-US"/>
              <a:t>Why is this important?</a:t>
            </a:r>
            <a:endParaRPr/>
          </a:p>
          <a:p>
            <a:pPr marL="0" lvl="0" indent="0" algn="l" rtl="0">
              <a:spcBef>
                <a:spcPts val="0"/>
              </a:spcBef>
              <a:spcAft>
                <a:spcPts val="0"/>
              </a:spcAft>
              <a:buNone/>
            </a:pPr>
            <a:endParaRPr/>
          </a:p>
        </p:txBody>
      </p:sp>
      <p:sp>
        <p:nvSpPr>
          <p:cNvPr id="271" name="Google Shape;271;p2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1: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1: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Stay clear of naval vessels</a:t>
            </a:r>
            <a:endParaRPr/>
          </a:p>
          <a:p>
            <a:pPr marL="0" lvl="0" indent="0" algn="l" rtl="0">
              <a:spcBef>
                <a:spcPts val="0"/>
              </a:spcBef>
              <a:spcAft>
                <a:spcPts val="0"/>
              </a:spcAft>
              <a:buNone/>
            </a:pPr>
            <a:r>
              <a:rPr lang="en-US"/>
              <a:t>Be aware of security zones</a:t>
            </a:r>
            <a:endParaRPr/>
          </a:p>
          <a:p>
            <a:pPr marL="0" lvl="0" indent="0" algn="l" rtl="0">
              <a:spcBef>
                <a:spcPts val="0"/>
              </a:spcBef>
              <a:spcAft>
                <a:spcPts val="0"/>
              </a:spcAft>
              <a:buNone/>
            </a:pPr>
            <a:r>
              <a:rPr lang="en-US"/>
              <a:t>No anchoring under bridges</a:t>
            </a:r>
            <a:endParaRPr/>
          </a:p>
          <a:p>
            <a:pPr marL="0" lvl="0" indent="0" algn="l" rtl="0">
              <a:spcBef>
                <a:spcPts val="0"/>
              </a:spcBef>
              <a:spcAft>
                <a:spcPts val="0"/>
              </a:spcAft>
              <a:buNone/>
            </a:pPr>
            <a:r>
              <a:rPr lang="en-US"/>
              <a:t>Help with America’s Waterway Watch</a:t>
            </a:r>
            <a:endParaRPr/>
          </a:p>
          <a:p>
            <a:pPr marL="0" lvl="0" indent="0" algn="l" rtl="0">
              <a:spcBef>
                <a:spcPts val="0"/>
              </a:spcBef>
              <a:spcAft>
                <a:spcPts val="0"/>
              </a:spcAft>
              <a:buNone/>
            </a:pPr>
            <a:endParaRPr/>
          </a:p>
          <a:p>
            <a:pPr marL="0" lvl="0" indent="0" algn="l" rtl="0">
              <a:spcBef>
                <a:spcPts val="0"/>
              </a:spcBef>
              <a:spcAft>
                <a:spcPts val="0"/>
              </a:spcAft>
              <a:buNone/>
            </a:pPr>
            <a:r>
              <a:rPr lang="en-US"/>
              <a:t>Report suspicious activity to: 877-24-WATCH</a:t>
            </a:r>
            <a:endParaRPr/>
          </a:p>
          <a:p>
            <a:pPr marL="0" lvl="0" indent="0" algn="l" rtl="0">
              <a:spcBef>
                <a:spcPts val="0"/>
              </a:spcBef>
              <a:spcAft>
                <a:spcPts val="0"/>
              </a:spcAft>
              <a:buNone/>
            </a:pPr>
            <a:endParaRPr/>
          </a:p>
          <a:p>
            <a:pPr marL="0" lvl="0" indent="0" algn="l" rtl="0">
              <a:spcBef>
                <a:spcPts val="0"/>
              </a:spcBef>
              <a:spcAft>
                <a:spcPts val="0"/>
              </a:spcAft>
              <a:buNone/>
            </a:pPr>
            <a:r>
              <a:rPr lang="en-US" b="1"/>
              <a:t>Hand out the AWW decals and brochures here</a:t>
            </a:r>
            <a:endParaRPr/>
          </a:p>
        </p:txBody>
      </p:sp>
      <p:sp>
        <p:nvSpPr>
          <p:cNvPr id="280" name="Google Shape;280;p21: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At least one on board for each person onboard</a:t>
            </a:r>
            <a:endParaRPr/>
          </a:p>
          <a:p>
            <a:pPr marL="171450" lvl="0" indent="-171450" algn="l" rtl="0">
              <a:spcBef>
                <a:spcPts val="0"/>
              </a:spcBef>
              <a:spcAft>
                <a:spcPts val="0"/>
              </a:spcAft>
              <a:buClr>
                <a:schemeClr val="dk1"/>
              </a:buClr>
              <a:buSzPts val="1200"/>
              <a:buFont typeface="Arial"/>
              <a:buChar char="•"/>
            </a:pPr>
            <a:r>
              <a:rPr lang="en-US"/>
              <a:t> YOUR state’s requirements for Youth</a:t>
            </a:r>
            <a:endParaRPr/>
          </a:p>
          <a:p>
            <a:pPr marL="171450" lvl="0" indent="-171450" algn="l" rtl="0">
              <a:spcBef>
                <a:spcPts val="0"/>
              </a:spcBef>
              <a:spcAft>
                <a:spcPts val="0"/>
              </a:spcAft>
              <a:buClr>
                <a:schemeClr val="dk1"/>
              </a:buClr>
              <a:buSzPts val="1200"/>
              <a:buFont typeface="Arial"/>
              <a:buChar char="•"/>
            </a:pPr>
            <a:r>
              <a:rPr lang="en-US"/>
              <a:t> Readily accessible</a:t>
            </a:r>
            <a:endParaRPr/>
          </a:p>
          <a:p>
            <a:pPr marL="171450" lvl="0" indent="-171450" algn="l" rtl="0">
              <a:spcBef>
                <a:spcPts val="0"/>
              </a:spcBef>
              <a:spcAft>
                <a:spcPts val="0"/>
              </a:spcAft>
              <a:buClr>
                <a:schemeClr val="dk1"/>
              </a:buClr>
              <a:buSzPts val="1200"/>
              <a:buFont typeface="Arial"/>
              <a:buChar char="•"/>
            </a:pPr>
            <a:r>
              <a:rPr lang="en-US"/>
              <a:t> Have someone define</a:t>
            </a:r>
            <a:endParaRPr/>
          </a:p>
          <a:p>
            <a:pPr marL="171450" lvl="0" indent="-171450" algn="l" rtl="0">
              <a:spcBef>
                <a:spcPts val="0"/>
              </a:spcBef>
              <a:spcAft>
                <a:spcPts val="0"/>
              </a:spcAft>
              <a:buClr>
                <a:schemeClr val="dk1"/>
              </a:buClr>
              <a:buSzPts val="1200"/>
              <a:buFont typeface="Arial"/>
              <a:buChar char="•"/>
            </a:pPr>
            <a:r>
              <a:rPr lang="en-US"/>
              <a:t> In good condition</a:t>
            </a:r>
            <a:endParaRPr/>
          </a:p>
          <a:p>
            <a:pPr marL="171450" lvl="0" indent="-171450" algn="l" rtl="0">
              <a:spcBef>
                <a:spcPts val="0"/>
              </a:spcBef>
              <a:spcAft>
                <a:spcPts val="0"/>
              </a:spcAft>
              <a:buClr>
                <a:schemeClr val="dk1"/>
              </a:buClr>
              <a:buSzPts val="1200"/>
              <a:buFont typeface="Arial"/>
              <a:buChar char="•"/>
            </a:pPr>
            <a:r>
              <a:rPr lang="en-US"/>
              <a:t>Must be properly fitted</a:t>
            </a:r>
            <a:endParaRPr/>
          </a:p>
          <a:p>
            <a:pPr marL="171450" lvl="0" indent="-171450" algn="l" rtl="0">
              <a:spcBef>
                <a:spcPts val="0"/>
              </a:spcBef>
              <a:spcAft>
                <a:spcPts val="0"/>
              </a:spcAft>
              <a:buClr>
                <a:schemeClr val="dk1"/>
              </a:buClr>
              <a:buSzPts val="1200"/>
              <a:buFont typeface="Arial"/>
              <a:buChar char="•"/>
            </a:pPr>
            <a:r>
              <a:rPr lang="en-US"/>
              <a:t>Select based on use and size</a:t>
            </a:r>
            <a:endParaRPr/>
          </a:p>
          <a:p>
            <a:pPr marL="0" lvl="0" indent="0" algn="l" rtl="0">
              <a:spcBef>
                <a:spcPts val="0"/>
              </a:spcBef>
              <a:spcAft>
                <a:spcPts val="0"/>
              </a:spcAft>
              <a:buNone/>
            </a:pPr>
            <a:endParaRPr/>
          </a:p>
          <a:p>
            <a:pPr marL="0" lvl="0" indent="0" algn="l" rtl="0">
              <a:spcBef>
                <a:spcPts val="0"/>
              </a:spcBef>
              <a:spcAft>
                <a:spcPts val="0"/>
              </a:spcAft>
              <a:buNone/>
            </a:pPr>
            <a:r>
              <a:rPr lang="en-US" b="1"/>
              <a:t>Emphasize the WEARING of the PFD at all times when underway!</a:t>
            </a:r>
            <a:endParaRPr/>
          </a:p>
          <a:p>
            <a:pPr marL="171450" lvl="0" indent="-171450" algn="l" rtl="0">
              <a:spcBef>
                <a:spcPts val="0"/>
              </a:spcBef>
              <a:spcAft>
                <a:spcPts val="0"/>
              </a:spcAft>
              <a:buClr>
                <a:schemeClr val="dk1"/>
              </a:buClr>
              <a:buSzPts val="1200"/>
              <a:buFont typeface="Arial"/>
              <a:buChar char="•"/>
            </a:pPr>
            <a:r>
              <a:rPr lang="en-US"/>
              <a:t>Inspect lifesaving equipment frequently. Do not store in original wrapping. </a:t>
            </a:r>
            <a:endParaRPr/>
          </a:p>
          <a:p>
            <a:pPr marL="171450" lvl="0" indent="-171450" algn="l" rtl="0">
              <a:spcBef>
                <a:spcPts val="0"/>
              </a:spcBef>
              <a:spcAft>
                <a:spcPts val="0"/>
              </a:spcAft>
              <a:buClr>
                <a:schemeClr val="dk1"/>
              </a:buClr>
              <a:buSzPts val="1200"/>
              <a:buFont typeface="Arial"/>
              <a:buChar char="•"/>
            </a:pPr>
            <a:r>
              <a:rPr lang="en-US"/>
              <a:t>Explain when to discard a PFD: when it is no longer serviceable. Rips, tears, compressed flotation material, etc.</a:t>
            </a:r>
            <a:endParaRPr/>
          </a:p>
          <a:p>
            <a:pPr marL="171450" lvl="0" indent="-171450" algn="l" rtl="0">
              <a:spcBef>
                <a:spcPts val="0"/>
              </a:spcBef>
              <a:spcAft>
                <a:spcPts val="0"/>
              </a:spcAft>
              <a:buClr>
                <a:schemeClr val="dk1"/>
              </a:buClr>
              <a:buSzPts val="1200"/>
              <a:buFont typeface="Arial"/>
              <a:buChar char="•"/>
            </a:pPr>
            <a:r>
              <a:rPr lang="en-US"/>
              <a:t>Type I: Offshore life jacket – minimum of 22 pounds buoyancy. Will turn most unconscious people face up – affords greatest protection</a:t>
            </a:r>
            <a:endParaRPr/>
          </a:p>
          <a:p>
            <a:pPr marL="171450" lvl="0" indent="-171450" algn="l" rtl="0">
              <a:spcBef>
                <a:spcPts val="0"/>
              </a:spcBef>
              <a:spcAft>
                <a:spcPts val="0"/>
              </a:spcAft>
              <a:buClr>
                <a:schemeClr val="dk1"/>
              </a:buClr>
              <a:buSzPts val="1200"/>
              <a:buFont typeface="Arial"/>
              <a:buChar char="•"/>
            </a:pPr>
            <a:r>
              <a:rPr lang="en-US"/>
              <a:t>Type II: Near-Shore Vest – minimum of 15.5 pounds of buoyancy. Will turn most unconscious people face up</a:t>
            </a:r>
            <a:endParaRPr/>
          </a:p>
          <a:p>
            <a:pPr marL="0" lvl="0" indent="0" algn="l" rtl="0">
              <a:spcBef>
                <a:spcPts val="0"/>
              </a:spcBef>
              <a:spcAft>
                <a:spcPts val="0"/>
              </a:spcAft>
              <a:buNone/>
            </a:pPr>
            <a:endParaRPr/>
          </a:p>
        </p:txBody>
      </p:sp>
      <p:sp>
        <p:nvSpPr>
          <p:cNvPr id="289" name="Google Shape;289;p2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Classroom Aid: Bring a variety of PFDs to the class, and ask students to put them on and “model” them; have the rest of the class identify each type, it’s purpose, advantages and disadvantages.  </a:t>
            </a:r>
            <a:endParaRPr/>
          </a:p>
          <a:p>
            <a:pPr marL="0" lvl="0" indent="0" algn="l" rtl="0">
              <a:spcBef>
                <a:spcPts val="0"/>
              </a:spcBef>
              <a:spcAft>
                <a:spcPts val="0"/>
              </a:spcAft>
              <a:buNone/>
            </a:pPr>
            <a:endParaRPr/>
          </a:p>
          <a:p>
            <a:pPr marL="0" lvl="0" indent="0" algn="l" rtl="0">
              <a:spcBef>
                <a:spcPts val="0"/>
              </a:spcBef>
              <a:spcAft>
                <a:spcPts val="0"/>
              </a:spcAft>
              <a:buNone/>
            </a:pPr>
            <a:r>
              <a:rPr lang="en-US"/>
              <a:t>Add the E-Directorate slides showing the new life jacket labeling system and discuss the new icon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Type III Flotation Aid: Minimum 15.5 pounds of buoyancy – calm, inland life jacket. Many special designs for water sports.</a:t>
            </a:r>
            <a:endParaRPr/>
          </a:p>
          <a:p>
            <a:pPr marL="0" lvl="0" indent="0" algn="l" rtl="0">
              <a:spcBef>
                <a:spcPts val="0"/>
              </a:spcBef>
              <a:spcAft>
                <a:spcPts val="0"/>
              </a:spcAft>
              <a:buNone/>
            </a:pPr>
            <a:endParaRPr/>
          </a:p>
          <a:p>
            <a:pPr marL="0" lvl="0" indent="0" algn="l" rtl="0">
              <a:spcBef>
                <a:spcPts val="0"/>
              </a:spcBef>
              <a:spcAft>
                <a:spcPts val="0"/>
              </a:spcAft>
              <a:buNone/>
            </a:pPr>
            <a:r>
              <a:rPr lang="en-US"/>
              <a:t>Type IV Throwable Device: Needed on vessels 16’ and over except canoe or kayak. Designed to be thrown, not worn. Must be immediately available</a:t>
            </a:r>
            <a:endParaRPr/>
          </a:p>
          <a:p>
            <a:pPr marL="0" lvl="0" indent="0" algn="l" rtl="0">
              <a:spcBef>
                <a:spcPts val="0"/>
              </a:spcBef>
              <a:spcAft>
                <a:spcPts val="0"/>
              </a:spcAft>
              <a:buNone/>
            </a:pPr>
            <a:endParaRPr/>
          </a:p>
          <a:p>
            <a:pPr marL="0" lvl="0" indent="0" algn="l" rtl="0">
              <a:spcBef>
                <a:spcPts val="0"/>
              </a:spcBef>
              <a:spcAft>
                <a:spcPts val="0"/>
              </a:spcAft>
              <a:buNone/>
            </a:pPr>
            <a:r>
              <a:rPr lang="en-US"/>
              <a:t>Type V: Special-Use Device: must be worn, use according to label. Our cold water survival suits (mustangs) are a good example.</a:t>
            </a:r>
            <a:endParaRPr/>
          </a:p>
          <a:p>
            <a:pPr marL="0" lvl="0" indent="0" algn="l" rtl="0">
              <a:spcBef>
                <a:spcPts val="0"/>
              </a:spcBef>
              <a:spcAft>
                <a:spcPts val="0"/>
              </a:spcAft>
              <a:buNone/>
            </a:pPr>
            <a:endParaRPr/>
          </a:p>
          <a:p>
            <a:pPr marL="0" lvl="0" indent="0" algn="l" rtl="0">
              <a:spcBef>
                <a:spcPts val="0"/>
              </a:spcBef>
              <a:spcAft>
                <a:spcPts val="0"/>
              </a:spcAft>
              <a:buNone/>
            </a:pPr>
            <a:r>
              <a:rPr lang="en-US"/>
              <a:t>Type III/V Inflatable PFD</a:t>
            </a:r>
            <a:endParaRPr/>
          </a:p>
          <a:p>
            <a:pPr marL="171450" lvl="0" indent="-171450" algn="l" rtl="0">
              <a:spcBef>
                <a:spcPts val="0"/>
              </a:spcBef>
              <a:spcAft>
                <a:spcPts val="0"/>
              </a:spcAft>
              <a:buClr>
                <a:schemeClr val="dk1"/>
              </a:buClr>
              <a:buSzPts val="1200"/>
              <a:buFont typeface="Arial"/>
              <a:buChar char="•"/>
            </a:pPr>
            <a:r>
              <a:rPr lang="en-US"/>
              <a:t>Advantages of an inflatable</a:t>
            </a:r>
            <a:endParaRPr/>
          </a:p>
          <a:p>
            <a:pPr marL="171450" lvl="0" indent="-171450" algn="l" rtl="0">
              <a:spcBef>
                <a:spcPts val="0"/>
              </a:spcBef>
              <a:spcAft>
                <a:spcPts val="0"/>
              </a:spcAft>
              <a:buClr>
                <a:schemeClr val="dk1"/>
              </a:buClr>
              <a:buSzPts val="1200"/>
              <a:buFont typeface="Arial"/>
              <a:buChar char="•"/>
            </a:pPr>
            <a:r>
              <a:rPr lang="en-US"/>
              <a:t>Disadvantages of an inflatable</a:t>
            </a:r>
            <a:endParaRPr/>
          </a:p>
          <a:p>
            <a:pPr marL="171450" lvl="0" indent="-171450" algn="l" rtl="0">
              <a:spcBef>
                <a:spcPts val="0"/>
              </a:spcBef>
              <a:spcAft>
                <a:spcPts val="0"/>
              </a:spcAft>
              <a:buClr>
                <a:schemeClr val="dk1"/>
              </a:buClr>
              <a:buSzPts val="1200"/>
              <a:buFont typeface="Arial"/>
              <a:buChar char="•"/>
            </a:pPr>
            <a:r>
              <a:rPr lang="en-US"/>
              <a:t>Only for people older than 16</a:t>
            </a:r>
            <a:endParaRPr/>
          </a:p>
          <a:p>
            <a:pPr marL="171450" lvl="0" indent="-171450" algn="l" rtl="0">
              <a:spcBef>
                <a:spcPts val="0"/>
              </a:spcBef>
              <a:spcAft>
                <a:spcPts val="0"/>
              </a:spcAft>
              <a:buClr>
                <a:schemeClr val="dk1"/>
              </a:buClr>
              <a:buSzPts val="1200"/>
              <a:buFont typeface="Arial"/>
              <a:buChar char="•"/>
            </a:pPr>
            <a:r>
              <a:rPr lang="en-US"/>
              <a:t>It must be worn</a:t>
            </a:r>
            <a:endParaRPr/>
          </a:p>
          <a:p>
            <a:pPr marL="0" lvl="0" indent="0" algn="l" rtl="0">
              <a:spcBef>
                <a:spcPts val="0"/>
              </a:spcBef>
              <a:spcAft>
                <a:spcPts val="0"/>
              </a:spcAft>
              <a:buNone/>
            </a:pPr>
            <a:endParaRPr/>
          </a:p>
        </p:txBody>
      </p:sp>
      <p:sp>
        <p:nvSpPr>
          <p:cNvPr id="298" name="Google Shape;298;p2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306" name="Google Shape;306;p2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315" name="Google Shape;315;p2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Review your state’s requirements here.  Include minimum ages for children to wear life jackets.</a:t>
            </a:r>
            <a:endParaRPr/>
          </a:p>
          <a:p>
            <a:pPr marL="0" lvl="0" indent="0" algn="l" rtl="0">
              <a:spcBef>
                <a:spcPts val="0"/>
              </a:spcBef>
              <a:spcAft>
                <a:spcPts val="0"/>
              </a:spcAft>
              <a:buNone/>
            </a:pPr>
            <a:endParaRPr/>
          </a:p>
          <a:p>
            <a:pPr marL="0" lvl="0" indent="0" algn="l" rtl="0">
              <a:spcBef>
                <a:spcPts val="0"/>
              </a:spcBef>
              <a:spcAft>
                <a:spcPts val="0"/>
              </a:spcAft>
              <a:buNone/>
            </a:pPr>
            <a:r>
              <a:rPr lang="en-US"/>
              <a:t>If there is a difference between state and federal laws, explain the difference and when and where they come into effect.</a:t>
            </a:r>
            <a:endParaRPr/>
          </a:p>
          <a:p>
            <a:pPr marL="0" lvl="0" indent="0" algn="l" rtl="0">
              <a:spcBef>
                <a:spcPts val="0"/>
              </a:spcBef>
              <a:spcAft>
                <a:spcPts val="0"/>
              </a:spcAft>
              <a:buNone/>
            </a:pPr>
            <a:endParaRPr/>
          </a:p>
        </p:txBody>
      </p:sp>
      <p:sp>
        <p:nvSpPr>
          <p:cNvPr id="323" name="Google Shape;323;p2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your state’s requirements.</a:t>
            </a:r>
            <a:endParaRPr/>
          </a:p>
          <a:p>
            <a:pPr marL="0" lvl="0" indent="0" algn="l" rtl="0">
              <a:spcBef>
                <a:spcPts val="0"/>
              </a:spcBef>
              <a:spcAft>
                <a:spcPts val="0"/>
              </a:spcAft>
              <a:buNone/>
            </a:pPr>
            <a:endParaRPr/>
          </a:p>
        </p:txBody>
      </p:sp>
      <p:sp>
        <p:nvSpPr>
          <p:cNvPr id="332" name="Google Shape;332;p2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Over the last three years (2018-2020), Congress has passed two laws requiring, first, that  manufacturers install engine cut-off switches on recreational vessels and, second, that recreational vessel operators use those engine cut-off switches. The laws that have placed these requirements on recreational vessel manufacturers and recreational vessel operators are found in United States Code (USC), as opposed to the Code of Federal Regulations (CFR) where these types of requirements are typically found. These are federal laws and not enforceable by state and local marine officers at this time. These new laws will improve safety for all recreational boaters by reducing the potential for propeller injuries to recreational vessel operators, other users of the nation’s waterways, and marine law enforcement officers responsible for responding to runaway boats. </a:t>
            </a:r>
            <a:endParaRPr/>
          </a:p>
          <a:p>
            <a:pPr marL="0" lvl="0" indent="0" algn="l" rtl="0">
              <a:spcBef>
                <a:spcPts val="0"/>
              </a:spcBef>
              <a:spcAft>
                <a:spcPts val="0"/>
              </a:spcAft>
              <a:buNone/>
            </a:pPr>
            <a:endParaRPr/>
          </a:p>
        </p:txBody>
      </p:sp>
      <p:sp>
        <p:nvSpPr>
          <p:cNvPr id="342" name="Google Shape;342;p2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3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More specifically, Section 503 of the LoBiondo Coast Guard Authorization Act of 2018 created 46 USC 4312 to require a manufacturer, distributor, or dealer that installs propulsion machinery and associated starting controls on a covered recreational vessel (less than 26 feet long and capable of 115 pounds of static thrust) to equip the vessel with an ECOS per compliant with ABYC Standard A-33. This law went into effect on December 4, 2019 one year after the 2018 CGAA was enacted and is referred to as the “installation requirement.”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1" name="Google Shape;351;p3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118" name="Google Shape;118;p3: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Section 8316 of the National Defense Authorization Act of 2021 amended 46 USC 4312 to require individuals operating those recreational vessels covered by the installation requirement to use ECOS links, except if the main helm is within an enclosed cabin or the vessel does not have and is not required to have an ECOS. It provides a penalty of $100, $250, and $500 for the first, second, and third offenses, respectively. The law goes into effect on April 1, 2021. This requirement is referred to as the “use requirement.” </a:t>
            </a:r>
            <a:endParaRPr/>
          </a:p>
          <a:p>
            <a:pPr marL="0" lvl="0" indent="0" algn="l" rtl="0">
              <a:spcBef>
                <a:spcPts val="0"/>
              </a:spcBef>
              <a:spcAft>
                <a:spcPts val="0"/>
              </a:spcAft>
              <a:buNone/>
            </a:pPr>
            <a:endParaRPr/>
          </a:p>
        </p:txBody>
      </p:sp>
      <p:sp>
        <p:nvSpPr>
          <p:cNvPr id="360" name="Google Shape;360;p3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Section 8316 of the National Defense Authorization Act of 2021 amended 46 USC 4312 to require individuals operating those recreational vessels covered by the installation requirement to use ECOS links, except if the main helm is within an enclosed cabin or the vessel does not have and is not required to have an ECOS. It provides a penalty of $100, $250, and $500 for the first, second, and third offenses, respectively. The law goes into effect on April 1, 2021. This requirement is referred to as the “use requirement.” </a:t>
            </a:r>
            <a:endParaRPr/>
          </a:p>
          <a:p>
            <a:pPr marL="0" lvl="0" indent="0" algn="l" rtl="0">
              <a:spcBef>
                <a:spcPts val="0"/>
              </a:spcBef>
              <a:spcAft>
                <a:spcPts val="0"/>
              </a:spcAft>
              <a:buNone/>
            </a:pPr>
            <a:endParaRPr/>
          </a:p>
        </p:txBody>
      </p:sp>
      <p:sp>
        <p:nvSpPr>
          <p:cNvPr id="370" name="Google Shape;370;p3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Type A Fire: Think of  A for “leaves ash”. Trash, wood, paper</a:t>
            </a:r>
            <a:endParaRPr/>
          </a:p>
          <a:p>
            <a:pPr marL="0" lvl="0" indent="0" algn="l" rtl="0">
              <a:spcBef>
                <a:spcPts val="0"/>
              </a:spcBef>
              <a:spcAft>
                <a:spcPts val="0"/>
              </a:spcAft>
              <a:buNone/>
            </a:pPr>
            <a:r>
              <a:rPr lang="en-US"/>
              <a:t>Type B Fire: Think of B for “boil”. Flammable liquids like gasoline, grease, turpentine. CG type required</a:t>
            </a:r>
            <a:endParaRPr/>
          </a:p>
          <a:p>
            <a:pPr marL="0" lvl="0" indent="0" algn="l" rtl="0">
              <a:spcBef>
                <a:spcPts val="0"/>
              </a:spcBef>
              <a:spcAft>
                <a:spcPts val="0"/>
              </a:spcAft>
              <a:buNone/>
            </a:pPr>
            <a:r>
              <a:rPr lang="en-US"/>
              <a:t>Type C Fire: Think of C for “current”. Electrical current</a:t>
            </a:r>
            <a:endParaRPr/>
          </a:p>
          <a:p>
            <a:pPr marL="0" lvl="0" indent="0" algn="l" rtl="0">
              <a:spcBef>
                <a:spcPts val="0"/>
              </a:spcBef>
              <a:spcAft>
                <a:spcPts val="0"/>
              </a:spcAft>
              <a:buNone/>
            </a:pPr>
            <a:endParaRPr/>
          </a:p>
          <a:p>
            <a:pPr marL="0" lvl="0" indent="0" algn="l" rtl="0">
              <a:spcBef>
                <a:spcPts val="0"/>
              </a:spcBef>
              <a:spcAft>
                <a:spcPts val="0"/>
              </a:spcAft>
              <a:buNone/>
            </a:pPr>
            <a:r>
              <a:rPr lang="en-US"/>
              <a:t>You may want to mention Type D fires too. Ask the class what is a D fire? Combustible metals? Why would we discuss that in a boating class? Are we worried about our engine catching fire and melting? No! So why? Flares. Discuss how to put them out.</a:t>
            </a:r>
            <a:endParaRPr/>
          </a:p>
          <a:p>
            <a:pPr marL="0" lvl="0" indent="0" algn="l" rtl="0">
              <a:spcBef>
                <a:spcPts val="0"/>
              </a:spcBef>
              <a:spcAft>
                <a:spcPts val="0"/>
              </a:spcAft>
              <a:buNone/>
            </a:pPr>
            <a:endParaRPr/>
          </a:p>
        </p:txBody>
      </p:sp>
      <p:sp>
        <p:nvSpPr>
          <p:cNvPr id="380" name="Google Shape;380;p3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minimum requirements</a:t>
            </a:r>
            <a:endParaRPr/>
          </a:p>
          <a:p>
            <a:pPr marL="0" lvl="0" indent="0" algn="l" rtl="0">
              <a:spcBef>
                <a:spcPts val="0"/>
              </a:spcBef>
              <a:spcAft>
                <a:spcPts val="0"/>
              </a:spcAft>
              <a:buNone/>
            </a:pPr>
            <a:r>
              <a:rPr lang="en-US"/>
              <a:t>PASS Method</a:t>
            </a:r>
            <a:endParaRPr/>
          </a:p>
          <a:p>
            <a:pPr marL="228600" lvl="0" indent="-228600" algn="l" rtl="0">
              <a:spcBef>
                <a:spcPts val="0"/>
              </a:spcBef>
              <a:spcAft>
                <a:spcPts val="0"/>
              </a:spcAft>
              <a:buClr>
                <a:schemeClr val="dk1"/>
              </a:buClr>
              <a:buSzPts val="1200"/>
              <a:buFont typeface="Play"/>
              <a:buAutoNum type="arabicPeriod"/>
            </a:pPr>
            <a:r>
              <a:rPr lang="en-US"/>
              <a:t>Pull the pin</a:t>
            </a:r>
            <a:endParaRPr/>
          </a:p>
          <a:p>
            <a:pPr marL="228600" lvl="0" indent="-228600" algn="l" rtl="0">
              <a:spcBef>
                <a:spcPts val="0"/>
              </a:spcBef>
              <a:spcAft>
                <a:spcPts val="0"/>
              </a:spcAft>
              <a:buClr>
                <a:schemeClr val="dk1"/>
              </a:buClr>
              <a:buSzPts val="1200"/>
              <a:buFont typeface="Play"/>
              <a:buAutoNum type="arabicPeriod"/>
            </a:pPr>
            <a:r>
              <a:rPr lang="en-US"/>
              <a:t>Aim at the base of the file</a:t>
            </a:r>
            <a:endParaRPr/>
          </a:p>
          <a:p>
            <a:pPr marL="228600" lvl="0" indent="-228600" algn="l" rtl="0">
              <a:spcBef>
                <a:spcPts val="0"/>
              </a:spcBef>
              <a:spcAft>
                <a:spcPts val="0"/>
              </a:spcAft>
              <a:buClr>
                <a:schemeClr val="dk1"/>
              </a:buClr>
              <a:buSzPts val="1200"/>
              <a:buFont typeface="Play"/>
              <a:buAutoNum type="arabicPeriod"/>
            </a:pPr>
            <a:r>
              <a:rPr lang="en-US"/>
              <a:t>Squeeze the trigger</a:t>
            </a:r>
            <a:endParaRPr/>
          </a:p>
          <a:p>
            <a:pPr marL="228600" lvl="0" indent="-228600" algn="l" rtl="0">
              <a:spcBef>
                <a:spcPts val="0"/>
              </a:spcBef>
              <a:spcAft>
                <a:spcPts val="0"/>
              </a:spcAft>
              <a:buClr>
                <a:schemeClr val="dk1"/>
              </a:buClr>
              <a:buSzPts val="1200"/>
              <a:buFont typeface="Play"/>
              <a:buAutoNum type="arabicPeriod"/>
            </a:pPr>
            <a:r>
              <a:rPr lang="en-US"/>
              <a:t>Sweep the base of the fire  </a:t>
            </a:r>
            <a:endParaRPr/>
          </a:p>
          <a:p>
            <a:pPr marL="0" lvl="0" indent="0" algn="l" rtl="0">
              <a:spcBef>
                <a:spcPts val="0"/>
              </a:spcBef>
              <a:spcAft>
                <a:spcPts val="0"/>
              </a:spcAft>
              <a:buNone/>
            </a:pPr>
            <a:endParaRPr/>
          </a:p>
          <a:p>
            <a:pPr marL="0" lvl="0" indent="0" algn="l" rtl="0">
              <a:spcBef>
                <a:spcPts val="0"/>
              </a:spcBef>
              <a:spcAft>
                <a:spcPts val="0"/>
              </a:spcAft>
              <a:buNone/>
            </a:pPr>
            <a:r>
              <a:rPr lang="en-US"/>
              <a:t>Effective August 22, 2016 the Coast Guard’s weight-based classifications were changed to adopt the UL’s (Underwriter’s Laboratory) fire performance rating classification system. The UL rating system has been in use for decades and is widely accepted and regarded as the most practical system. The former B-1 is now 5-B. The former B-II is now 20-B.  Current fire extinguishers only need to be replaced with UL rated extinguishers when they are no longer serviceable.</a:t>
            </a:r>
            <a:endParaRPr/>
          </a:p>
          <a:p>
            <a:pPr marL="0" lvl="0" indent="0" algn="l" rtl="0">
              <a:spcBef>
                <a:spcPts val="0"/>
              </a:spcBef>
              <a:spcAft>
                <a:spcPts val="0"/>
              </a:spcAft>
              <a:buNone/>
            </a:pPr>
            <a:endParaRPr/>
          </a:p>
        </p:txBody>
      </p:sp>
      <p:sp>
        <p:nvSpPr>
          <p:cNvPr id="390" name="Google Shape;390;p3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Fire Protection for Recreational Boats </a:t>
            </a:r>
            <a:endParaRPr/>
          </a:p>
          <a:p>
            <a:pPr marL="0" lvl="0" indent="0" algn="l" rtl="0">
              <a:spcBef>
                <a:spcPts val="0"/>
              </a:spcBef>
              <a:spcAft>
                <a:spcPts val="0"/>
              </a:spcAft>
              <a:buNone/>
            </a:pPr>
            <a:r>
              <a:rPr lang="en-US"/>
              <a:t>New regulation goes into effect on 04/20/2022 </a:t>
            </a:r>
            <a:endParaRPr/>
          </a:p>
          <a:p>
            <a:pPr marL="0" lvl="0" indent="0" algn="l" rtl="0">
              <a:spcBef>
                <a:spcPts val="0"/>
              </a:spcBef>
              <a:spcAft>
                <a:spcPts val="0"/>
              </a:spcAft>
              <a:buNone/>
            </a:pPr>
            <a:br>
              <a:rPr lang="en-US"/>
            </a:br>
            <a:r>
              <a:rPr lang="en-US"/>
              <a:t>Extinguishers UL Classified 5-B:C/10-B:C (or greater) meet carriage </a:t>
            </a:r>
            <a:endParaRPr/>
          </a:p>
          <a:p>
            <a:pPr marL="0" lvl="0" indent="0" algn="l" rtl="0">
              <a:spcBef>
                <a:spcPts val="0"/>
              </a:spcBef>
              <a:spcAft>
                <a:spcPts val="0"/>
              </a:spcAft>
              <a:buNone/>
            </a:pPr>
            <a:r>
              <a:rPr lang="en-US"/>
              <a:t>requirements for ALL recreational vessels regardless of vessel age. </a:t>
            </a:r>
            <a:endParaRPr/>
          </a:p>
          <a:p>
            <a:pPr marL="0" lvl="0" indent="0" algn="l" rtl="0">
              <a:spcBef>
                <a:spcPts val="0"/>
              </a:spcBef>
              <a:spcAft>
                <a:spcPts val="0"/>
              </a:spcAft>
              <a:buNone/>
            </a:pPr>
            <a:endParaRPr/>
          </a:p>
          <a:p>
            <a:pPr marL="0" lvl="0" indent="0" algn="l" rtl="0">
              <a:spcBef>
                <a:spcPts val="0"/>
              </a:spcBef>
              <a:spcAft>
                <a:spcPts val="0"/>
              </a:spcAft>
              <a:buNone/>
            </a:pPr>
            <a:r>
              <a:rPr lang="en-US"/>
              <a:t>Extinguishers rated as Marine Type USCG Type B:C, size I or size II are only </a:t>
            </a:r>
            <a:endParaRPr/>
          </a:p>
          <a:p>
            <a:pPr marL="0" lvl="0" indent="0" algn="l" rtl="0">
              <a:spcBef>
                <a:spcPts val="0"/>
              </a:spcBef>
              <a:spcAft>
                <a:spcPts val="0"/>
              </a:spcAft>
              <a:buNone/>
            </a:pPr>
            <a:r>
              <a:rPr lang="en-US"/>
              <a:t>acceptable on vessels built model year 2017 or earlier. Model year means the period beginning June 1 of a year and ending on July 31 of the following year and being designated by the year in which it ends. </a:t>
            </a:r>
            <a:endParaRPr/>
          </a:p>
          <a:p>
            <a:pPr marL="0" lvl="0" indent="0" algn="l" rtl="0">
              <a:spcBef>
                <a:spcPts val="0"/>
              </a:spcBef>
              <a:spcAft>
                <a:spcPts val="0"/>
              </a:spcAft>
              <a:buNone/>
            </a:pPr>
            <a:endParaRPr/>
          </a:p>
          <a:p>
            <a:pPr marL="0" lvl="0" indent="0" algn="l" rtl="0">
              <a:spcBef>
                <a:spcPts val="0"/>
              </a:spcBef>
              <a:spcAft>
                <a:spcPts val="0"/>
              </a:spcAft>
              <a:buNone/>
            </a:pPr>
            <a:r>
              <a:rPr lang="en-US"/>
              <a:t>Ratings that include higher numbers or more letters are acceptable. </a:t>
            </a:r>
            <a:endParaRPr/>
          </a:p>
          <a:p>
            <a:pPr marL="0" lvl="0" indent="0" algn="l" rtl="0">
              <a:spcBef>
                <a:spcPts val="0"/>
              </a:spcBef>
              <a:spcAft>
                <a:spcPts val="0"/>
              </a:spcAft>
              <a:buNone/>
            </a:pPr>
            <a:endParaRPr/>
          </a:p>
          <a:p>
            <a:pPr marL="0" lvl="0" indent="0" algn="l" rtl="0">
              <a:spcBef>
                <a:spcPts val="0"/>
              </a:spcBef>
              <a:spcAft>
                <a:spcPts val="0"/>
              </a:spcAft>
              <a:buNone/>
            </a:pPr>
            <a:r>
              <a:rPr lang="en-US"/>
              <a:t>One 20-B extinguisher may be carried to replace two required 5-B extinguishers. </a:t>
            </a:r>
            <a:endParaRPr/>
          </a:p>
          <a:p>
            <a:pPr marL="0" lvl="0" indent="0" algn="l" rtl="0">
              <a:spcBef>
                <a:spcPts val="0"/>
              </a:spcBef>
              <a:spcAft>
                <a:spcPts val="0"/>
              </a:spcAft>
              <a:buNone/>
            </a:pPr>
            <a:endParaRPr/>
          </a:p>
          <a:p>
            <a:pPr marL="0" lvl="0" indent="0" algn="l" rtl="0">
              <a:spcBef>
                <a:spcPts val="0"/>
              </a:spcBef>
              <a:spcAft>
                <a:spcPts val="0"/>
              </a:spcAft>
              <a:buNone/>
            </a:pPr>
            <a:r>
              <a:rPr lang="en-US"/>
              <a:t>Make sure disposable fire extinguisher is not more than 12 years old from date </a:t>
            </a:r>
            <a:endParaRPr/>
          </a:p>
          <a:p>
            <a:pPr marL="0" lvl="0" indent="0" algn="l" rtl="0">
              <a:spcBef>
                <a:spcPts val="0"/>
              </a:spcBef>
              <a:spcAft>
                <a:spcPts val="0"/>
              </a:spcAft>
              <a:buNone/>
            </a:pPr>
            <a:r>
              <a:rPr lang="en-US"/>
              <a:t>stamp on bottle. Must be removed from service on 31 December of the 12th </a:t>
            </a:r>
            <a:endParaRPr/>
          </a:p>
          <a:p>
            <a:pPr marL="0" lvl="0" indent="0" algn="l" rtl="0">
              <a:spcBef>
                <a:spcPts val="0"/>
              </a:spcBef>
              <a:spcAft>
                <a:spcPts val="0"/>
              </a:spcAft>
              <a:buNone/>
            </a:pPr>
            <a:r>
              <a:rPr lang="en-US"/>
              <a:t>year. </a:t>
            </a:r>
            <a:endParaRPr/>
          </a:p>
          <a:p>
            <a:pPr marL="0" lvl="0" indent="0" algn="l" rtl="0">
              <a:spcBef>
                <a:spcPts val="0"/>
              </a:spcBef>
              <a:spcAft>
                <a:spcPts val="0"/>
              </a:spcAft>
              <a:buNone/>
            </a:pPr>
            <a:endParaRPr/>
          </a:p>
          <a:p>
            <a:pPr marL="0" lvl="0" indent="0" algn="l" rtl="0">
              <a:spcBef>
                <a:spcPts val="0"/>
              </a:spcBef>
              <a:spcAft>
                <a:spcPts val="0"/>
              </a:spcAft>
              <a:buNone/>
            </a:pPr>
            <a:r>
              <a:rPr lang="en-US"/>
              <a:t>Good and serviceable working condition means: </a:t>
            </a:r>
            <a:endParaRPr/>
          </a:p>
          <a:p>
            <a:pPr marL="0" lvl="0" indent="0" algn="l" rtl="0">
              <a:spcBef>
                <a:spcPts val="0"/>
              </a:spcBef>
              <a:spcAft>
                <a:spcPts val="0"/>
              </a:spcAft>
              <a:buNone/>
            </a:pPr>
            <a:r>
              <a:rPr lang="en-US"/>
              <a:t>(i) If the extinguisher has a pressure gauge reading or indicator it must be in the operable range or position; </a:t>
            </a:r>
            <a:endParaRPr/>
          </a:p>
          <a:p>
            <a:pPr marL="0" lvl="0" indent="0" algn="l" rtl="0">
              <a:spcBef>
                <a:spcPts val="0"/>
              </a:spcBef>
              <a:spcAft>
                <a:spcPts val="0"/>
              </a:spcAft>
              <a:buNone/>
            </a:pPr>
            <a:r>
              <a:rPr lang="en-US"/>
              <a:t>(ii) The lock pin is firmly in place; </a:t>
            </a:r>
            <a:endParaRPr/>
          </a:p>
          <a:p>
            <a:pPr marL="0" lvl="0" indent="0" algn="l" rtl="0">
              <a:spcBef>
                <a:spcPts val="0"/>
              </a:spcBef>
              <a:spcAft>
                <a:spcPts val="0"/>
              </a:spcAft>
              <a:buNone/>
            </a:pPr>
            <a:r>
              <a:rPr lang="en-US"/>
              <a:t>(iii) The discharge nozzle is clean and free of obstruction; and </a:t>
            </a:r>
            <a:endParaRPr/>
          </a:p>
          <a:p>
            <a:pPr marL="0" lvl="0" indent="0" algn="l" rtl="0">
              <a:spcBef>
                <a:spcPts val="0"/>
              </a:spcBef>
              <a:spcAft>
                <a:spcPts val="0"/>
              </a:spcAft>
              <a:buNone/>
            </a:pPr>
            <a:r>
              <a:rPr lang="en-US"/>
              <a:t>(iv) The extinguisher does not show visible signs of significant corrosion or damage. </a:t>
            </a:r>
            <a:endParaRPr/>
          </a:p>
          <a:p>
            <a:pPr marL="0" lvl="0" indent="0" algn="l" rtl="0">
              <a:spcBef>
                <a:spcPts val="0"/>
              </a:spcBef>
              <a:spcAft>
                <a:spcPts val="0"/>
              </a:spcAft>
              <a:buNone/>
            </a:pPr>
            <a:endParaRPr/>
          </a:p>
        </p:txBody>
      </p:sp>
      <p:sp>
        <p:nvSpPr>
          <p:cNvPr id="398" name="Google Shape;398;p3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407" name="Google Shape;407;p3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3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Fire Extinguishers should be placed anywhere they can be easily accessed in an emergency.</a:t>
            </a:r>
            <a:endParaRPr/>
          </a:p>
          <a:p>
            <a:pPr marL="171450" lvl="0" indent="-171450" algn="l" rtl="0">
              <a:spcBef>
                <a:spcPts val="0"/>
              </a:spcBef>
              <a:spcAft>
                <a:spcPts val="0"/>
              </a:spcAft>
              <a:buClr>
                <a:schemeClr val="dk1"/>
              </a:buClr>
              <a:buSzPts val="1200"/>
              <a:buFont typeface="Arial"/>
              <a:buChar char="•"/>
            </a:pPr>
            <a:r>
              <a:rPr lang="en-US"/>
              <a:t>Care and treatment:</a:t>
            </a:r>
            <a:endParaRPr/>
          </a:p>
          <a:p>
            <a:pPr marL="171450" lvl="0" indent="-171450" algn="l" rtl="0">
              <a:spcBef>
                <a:spcPts val="0"/>
              </a:spcBef>
              <a:spcAft>
                <a:spcPts val="0"/>
              </a:spcAft>
              <a:buClr>
                <a:schemeClr val="dk1"/>
              </a:buClr>
              <a:buSzPts val="1200"/>
              <a:buFont typeface="Arial"/>
              <a:buChar char="•"/>
            </a:pPr>
            <a:r>
              <a:rPr lang="en-US"/>
              <a:t>Check pressure</a:t>
            </a:r>
            <a:endParaRPr/>
          </a:p>
          <a:p>
            <a:pPr marL="171450" lvl="0" indent="-171450" algn="l" rtl="0">
              <a:spcBef>
                <a:spcPts val="0"/>
              </a:spcBef>
              <a:spcAft>
                <a:spcPts val="0"/>
              </a:spcAft>
              <a:buClr>
                <a:schemeClr val="dk1"/>
              </a:buClr>
              <a:buSzPts val="1200"/>
              <a:buFont typeface="Arial"/>
              <a:buChar char="•"/>
            </a:pPr>
            <a:r>
              <a:rPr lang="en-US"/>
              <a:t>Check locking pin</a:t>
            </a:r>
            <a:endParaRPr/>
          </a:p>
          <a:p>
            <a:pPr marL="171450" lvl="0" indent="-171450" algn="l" rtl="0">
              <a:spcBef>
                <a:spcPts val="0"/>
              </a:spcBef>
              <a:spcAft>
                <a:spcPts val="0"/>
              </a:spcAft>
              <a:buClr>
                <a:schemeClr val="dk1"/>
              </a:buClr>
              <a:buSzPts val="1200"/>
              <a:buFont typeface="Arial"/>
              <a:buChar char="•"/>
            </a:pPr>
            <a:r>
              <a:rPr lang="en-US"/>
              <a:t>Has the extinguisher been used</a:t>
            </a:r>
            <a:endParaRPr/>
          </a:p>
          <a:p>
            <a:pPr marL="171450" lvl="0" indent="-171450" algn="l" rtl="0">
              <a:spcBef>
                <a:spcPts val="0"/>
              </a:spcBef>
              <a:spcAft>
                <a:spcPts val="0"/>
              </a:spcAft>
              <a:buClr>
                <a:schemeClr val="dk1"/>
              </a:buClr>
              <a:buSzPts val="1200"/>
              <a:buFont typeface="Arial"/>
              <a:buChar char="•"/>
            </a:pPr>
            <a:r>
              <a:rPr lang="en-US"/>
              <a:t>NEVER test fire an extinguisher</a:t>
            </a:r>
            <a:endParaRPr/>
          </a:p>
          <a:p>
            <a:pPr marL="0" lvl="0" indent="0" algn="l" rtl="0">
              <a:spcBef>
                <a:spcPts val="0"/>
              </a:spcBef>
              <a:spcAft>
                <a:spcPts val="0"/>
              </a:spcAft>
              <a:buNone/>
            </a:pPr>
            <a:endParaRPr/>
          </a:p>
          <a:p>
            <a:pPr marL="0" lvl="0" indent="0" algn="l" rtl="0">
              <a:spcBef>
                <a:spcPts val="0"/>
              </a:spcBef>
              <a:spcAft>
                <a:spcPts val="0"/>
              </a:spcAft>
              <a:buNone/>
            </a:pPr>
            <a:r>
              <a:rPr lang="en-US"/>
              <a:t>Fire Extinguishers should be placed in an accessible area—not near the engine or in a compartment, but where they can be reached immediately.</a:t>
            </a:r>
            <a:endParaRPr/>
          </a:p>
          <a:p>
            <a:pPr marL="0" lvl="0" indent="0" algn="l" rtl="0">
              <a:spcBef>
                <a:spcPts val="0"/>
              </a:spcBef>
              <a:spcAft>
                <a:spcPts val="0"/>
              </a:spcAft>
              <a:buNone/>
            </a:pPr>
            <a:endParaRPr/>
          </a:p>
          <a:p>
            <a:pPr marL="0" lvl="0" indent="0" algn="l" rtl="0">
              <a:spcBef>
                <a:spcPts val="0"/>
              </a:spcBef>
              <a:spcAft>
                <a:spcPts val="0"/>
              </a:spcAft>
              <a:buNone/>
            </a:pPr>
            <a:r>
              <a:rPr lang="en-US"/>
              <a:t>Fire extinguishers should not be stored where you cannot reach them or where they can be damaged. Fire extinguishers should be mounted in an open area, standing upright, easily accessible, and in a place where they can be inspected regularly.</a:t>
            </a:r>
            <a:endParaRPr/>
          </a:p>
          <a:p>
            <a:pPr marL="0" lvl="0" indent="0" algn="l" rtl="0">
              <a:spcBef>
                <a:spcPts val="0"/>
              </a:spcBef>
              <a:spcAft>
                <a:spcPts val="0"/>
              </a:spcAft>
              <a:buNone/>
            </a:pPr>
            <a:endParaRPr/>
          </a:p>
        </p:txBody>
      </p:sp>
      <p:sp>
        <p:nvSpPr>
          <p:cNvPr id="415" name="Google Shape;415;p3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Required for inboard carbureted enclosed gasoline engines (not outboards)</a:t>
            </a:r>
            <a:endParaRPr/>
          </a:p>
          <a:p>
            <a:pPr marL="171450" lvl="0" indent="-171450" algn="l" rtl="0">
              <a:spcBef>
                <a:spcPts val="0"/>
              </a:spcBef>
              <a:spcAft>
                <a:spcPts val="0"/>
              </a:spcAft>
              <a:buClr>
                <a:schemeClr val="dk1"/>
              </a:buClr>
              <a:buSzPts val="1200"/>
              <a:buFont typeface="Arial"/>
              <a:buChar char="•"/>
            </a:pPr>
            <a:r>
              <a:rPr lang="en-US"/>
              <a:t>Avoids carburetor backfire</a:t>
            </a:r>
            <a:endParaRPr/>
          </a:p>
          <a:p>
            <a:pPr marL="171450" lvl="0" indent="-171450" algn="l" rtl="0">
              <a:spcBef>
                <a:spcPts val="0"/>
              </a:spcBef>
              <a:spcAft>
                <a:spcPts val="0"/>
              </a:spcAft>
              <a:buClr>
                <a:schemeClr val="dk1"/>
              </a:buClr>
              <a:buSzPts val="1200"/>
              <a:buFont typeface="Arial"/>
              <a:buChar char="•"/>
            </a:pPr>
            <a:r>
              <a:rPr lang="en-US"/>
              <a:t>Keeps “backfire” sparks from igniting fumes</a:t>
            </a:r>
            <a:endParaRPr/>
          </a:p>
          <a:p>
            <a:pPr marL="171450" lvl="0" indent="-171450" algn="l" rtl="0">
              <a:spcBef>
                <a:spcPts val="0"/>
              </a:spcBef>
              <a:spcAft>
                <a:spcPts val="0"/>
              </a:spcAft>
              <a:buClr>
                <a:schemeClr val="dk1"/>
              </a:buClr>
              <a:buSzPts val="1200"/>
              <a:buFont typeface="Arial"/>
              <a:buChar char="•"/>
            </a:pPr>
            <a:r>
              <a:rPr lang="en-US"/>
              <a:t>Must be Coast Guard Approved or U 1 SAE type</a:t>
            </a:r>
            <a:endParaRPr/>
          </a:p>
          <a:p>
            <a:pPr marL="171450" lvl="0" indent="-171450" algn="l" rtl="0">
              <a:spcBef>
                <a:spcPts val="0"/>
              </a:spcBef>
              <a:spcAft>
                <a:spcPts val="0"/>
              </a:spcAft>
              <a:buClr>
                <a:schemeClr val="dk1"/>
              </a:buClr>
              <a:buSzPts val="1200"/>
              <a:buFont typeface="Arial"/>
              <a:buChar char="•"/>
            </a:pPr>
            <a:r>
              <a:rPr lang="en-US"/>
              <a:t>Must be kept clean</a:t>
            </a:r>
            <a:endParaRPr/>
          </a:p>
          <a:p>
            <a:pPr marL="0" lvl="0" indent="0" algn="l" rtl="0">
              <a:spcBef>
                <a:spcPts val="0"/>
              </a:spcBef>
              <a:spcAft>
                <a:spcPts val="0"/>
              </a:spcAft>
              <a:buNone/>
            </a:pPr>
            <a:endParaRPr/>
          </a:p>
        </p:txBody>
      </p:sp>
      <p:sp>
        <p:nvSpPr>
          <p:cNvPr id="423" name="Google Shape;423;p3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the name suggests, the purpose of a boat backfire flame arrestor is to stop flames, which can result from an engine backfiring, from coming into contact with other fuel and starting a fire on board your boat. To do this important job, the backfire flame arrestor needs to be in good condition.</a:t>
            </a:r>
            <a:endParaRPr/>
          </a:p>
          <a:p>
            <a:pPr marL="0" lvl="0" indent="0" algn="l" rtl="0">
              <a:spcBef>
                <a:spcPts val="0"/>
              </a:spcBef>
              <a:spcAft>
                <a:spcPts val="0"/>
              </a:spcAft>
              <a:buNone/>
            </a:pPr>
            <a:endParaRPr/>
          </a:p>
          <a:p>
            <a:pPr marL="0" lvl="0" indent="0" algn="l" rtl="0">
              <a:spcBef>
                <a:spcPts val="0"/>
              </a:spcBef>
              <a:spcAft>
                <a:spcPts val="0"/>
              </a:spcAft>
              <a:buNone/>
            </a:pPr>
            <a:r>
              <a:rPr lang="en-US" b="1"/>
              <a:t>The Flame Arrestor Working Principle</a:t>
            </a:r>
            <a:endParaRPr/>
          </a:p>
          <a:p>
            <a:pPr marL="0" lvl="0" indent="0" algn="l" rtl="0">
              <a:spcBef>
                <a:spcPts val="0"/>
              </a:spcBef>
              <a:spcAft>
                <a:spcPts val="0"/>
              </a:spcAft>
              <a:buNone/>
            </a:pPr>
            <a:endParaRPr/>
          </a:p>
          <a:p>
            <a:pPr marL="0" lvl="0" indent="0" algn="l" rtl="0">
              <a:spcBef>
                <a:spcPts val="0"/>
              </a:spcBef>
              <a:spcAft>
                <a:spcPts val="0"/>
              </a:spcAft>
              <a:buNone/>
            </a:pPr>
            <a:r>
              <a:rPr lang="en-US"/>
              <a:t>All flame arrestors have the same working principle: removing heat from the flame as it attempts to travel through narrow passages with walls of metal or other heat-conductive material. ... Flame arresters are passive devices with no moving parts.</a:t>
            </a:r>
            <a:endParaRPr/>
          </a:p>
          <a:p>
            <a:pPr marL="0" lvl="0" indent="0" algn="l" rtl="0">
              <a:spcBef>
                <a:spcPts val="0"/>
              </a:spcBef>
              <a:spcAft>
                <a:spcPts val="0"/>
              </a:spcAft>
              <a:buNone/>
            </a:pPr>
            <a:endParaRPr/>
          </a:p>
        </p:txBody>
      </p:sp>
      <p:sp>
        <p:nvSpPr>
          <p:cNvPr id="432" name="Google Shape;432;p3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4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Many fires/explosions caused by gasoline fumes in enclosed engine/fuel compartments</a:t>
            </a:r>
            <a:endParaRPr/>
          </a:p>
          <a:p>
            <a:pPr marL="0" lvl="0" indent="0" algn="l" rtl="0">
              <a:spcBef>
                <a:spcPts val="0"/>
              </a:spcBef>
              <a:spcAft>
                <a:spcPts val="0"/>
              </a:spcAft>
              <a:buNone/>
            </a:pPr>
            <a:r>
              <a:rPr lang="en-US"/>
              <a:t>Best detector – Your NOSE!</a:t>
            </a:r>
            <a:endParaRPr/>
          </a:p>
          <a:p>
            <a:pPr marL="0" lvl="0" indent="0" algn="l" rtl="0">
              <a:spcBef>
                <a:spcPts val="0"/>
              </a:spcBef>
              <a:spcAft>
                <a:spcPts val="0"/>
              </a:spcAft>
              <a:buNone/>
            </a:pPr>
            <a:r>
              <a:rPr lang="en-US"/>
              <a:t>Don’t start the engine if YOU smell fumes!</a:t>
            </a:r>
            <a:endParaRPr/>
          </a:p>
          <a:p>
            <a:pPr marL="0" lvl="0" indent="0" algn="l" rtl="0">
              <a:spcBef>
                <a:spcPts val="0"/>
              </a:spcBef>
              <a:spcAft>
                <a:spcPts val="0"/>
              </a:spcAft>
              <a:buNone/>
            </a:pPr>
            <a:endParaRPr/>
          </a:p>
          <a:p>
            <a:pPr marL="0" lvl="0" indent="0" algn="l" rtl="0">
              <a:spcBef>
                <a:spcPts val="0"/>
              </a:spcBef>
              <a:spcAft>
                <a:spcPts val="0"/>
              </a:spcAft>
              <a:buNone/>
            </a:pPr>
            <a:r>
              <a:rPr lang="en-US"/>
              <a:t>Required on gasoline powered boats</a:t>
            </a:r>
            <a:endParaRPr/>
          </a:p>
          <a:p>
            <a:pPr marL="0" lvl="0" indent="0" algn="l" rtl="0">
              <a:spcBef>
                <a:spcPts val="0"/>
              </a:spcBef>
              <a:spcAft>
                <a:spcPts val="0"/>
              </a:spcAft>
              <a:buNone/>
            </a:pPr>
            <a:r>
              <a:rPr lang="en-US"/>
              <a:t>Exhaust fumes can cause carbon monoxide poisoning – detectors are available</a:t>
            </a:r>
            <a:endParaRPr/>
          </a:p>
          <a:p>
            <a:pPr marL="0" lvl="0" indent="0" algn="l" rtl="0">
              <a:spcBef>
                <a:spcPts val="0"/>
              </a:spcBef>
              <a:spcAft>
                <a:spcPts val="0"/>
              </a:spcAft>
              <a:buNone/>
            </a:pPr>
            <a:r>
              <a:rPr lang="en-US"/>
              <a:t>Natural ventilation – uses ‘ram effect’ of motion</a:t>
            </a:r>
            <a:endParaRPr/>
          </a:p>
          <a:p>
            <a:pPr marL="0" lvl="0" indent="0" algn="l" rtl="0">
              <a:spcBef>
                <a:spcPts val="0"/>
              </a:spcBef>
              <a:spcAft>
                <a:spcPts val="0"/>
              </a:spcAft>
              <a:buNone/>
            </a:pPr>
            <a:r>
              <a:rPr lang="en-US"/>
              <a:t>Powered ventilation – uses blowers</a:t>
            </a:r>
            <a:endParaRPr/>
          </a:p>
          <a:p>
            <a:pPr marL="0" lvl="0" indent="0" algn="l" rtl="0">
              <a:spcBef>
                <a:spcPts val="0"/>
              </a:spcBef>
              <a:spcAft>
                <a:spcPts val="0"/>
              </a:spcAft>
              <a:buNone/>
            </a:pPr>
            <a:r>
              <a:rPr lang="en-US"/>
              <a:t>Exhaust and Air supply ducts must be above the usual level of water in Bilge</a:t>
            </a:r>
            <a:endParaRPr/>
          </a:p>
          <a:p>
            <a:pPr marL="0" lvl="0" indent="0" algn="l" rtl="0">
              <a:spcBef>
                <a:spcPts val="0"/>
              </a:spcBef>
              <a:spcAft>
                <a:spcPts val="0"/>
              </a:spcAft>
              <a:buNone/>
            </a:pPr>
            <a:r>
              <a:rPr lang="en-US"/>
              <a:t>Warning label: </a:t>
            </a:r>
            <a:endParaRPr/>
          </a:p>
          <a:p>
            <a:pPr marL="171450" lvl="0" indent="-171450" algn="l" rtl="0">
              <a:spcBef>
                <a:spcPts val="0"/>
              </a:spcBef>
              <a:spcAft>
                <a:spcPts val="0"/>
              </a:spcAft>
              <a:buClr>
                <a:schemeClr val="dk1"/>
              </a:buClr>
              <a:buSzPts val="1200"/>
              <a:buFont typeface="Arial"/>
              <a:buChar char="•"/>
            </a:pPr>
            <a:r>
              <a:rPr lang="en-US"/>
              <a:t>Gas vapors can explode. Before starting engine, operate blower for four minutes and check engine compartment bilge for gas vapors.</a:t>
            </a:r>
            <a:endParaRPr/>
          </a:p>
          <a:p>
            <a:pPr marL="171450" lvl="0" indent="-171450" algn="l" rtl="0">
              <a:spcBef>
                <a:spcPts val="0"/>
              </a:spcBef>
              <a:spcAft>
                <a:spcPts val="0"/>
              </a:spcAft>
              <a:buClr>
                <a:schemeClr val="dk1"/>
              </a:buClr>
              <a:buSzPts val="1200"/>
              <a:buFont typeface="Arial"/>
              <a:buChar char="•"/>
            </a:pPr>
            <a:r>
              <a:rPr lang="en-US"/>
              <a:t>Warning Label must be displayed near ignition switch</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0" name="Google Shape;440;p4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4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Carbon monoxide </a:t>
            </a:r>
            <a:r>
              <a:rPr lang="en-US"/>
              <a:t>is a potentially deadly gas produced any time a carbon-based fuel, such as gasoline, propane, charcoal or oil, burns. Sources on your boat include gasoline engines, generators, cooking ranges, and space and water heaters.</a:t>
            </a:r>
            <a:endParaRPr/>
          </a:p>
          <a:p>
            <a:pPr marL="0" lvl="0" indent="0" algn="l" rtl="0">
              <a:spcBef>
                <a:spcPts val="0"/>
              </a:spcBef>
              <a:spcAft>
                <a:spcPts val="0"/>
              </a:spcAft>
              <a:buNone/>
            </a:pPr>
            <a:endParaRPr/>
          </a:p>
          <a:p>
            <a:pPr marL="0" lvl="0" indent="0" algn="l" rtl="0">
              <a:spcBef>
                <a:spcPts val="0"/>
              </a:spcBef>
              <a:spcAft>
                <a:spcPts val="0"/>
              </a:spcAft>
              <a:buNone/>
            </a:pPr>
            <a:r>
              <a:rPr lang="en-US"/>
              <a:t>CO that builds up in the air space beneath the stern deck or on and near the swim deck can kill someone in seconds. Traveling at slow speeds or idling in the water can cause CO to build up in a boat's cabin, cockpit, bridge, and aft deck, or in an open area.</a:t>
            </a:r>
            <a:endParaRPr/>
          </a:p>
          <a:p>
            <a:pPr marL="0" lvl="0" indent="0" algn="l" rtl="0">
              <a:spcBef>
                <a:spcPts val="0"/>
              </a:spcBef>
              <a:spcAft>
                <a:spcPts val="0"/>
              </a:spcAft>
              <a:buNone/>
            </a:pPr>
            <a:endParaRPr/>
          </a:p>
          <a:p>
            <a:pPr marL="0" lvl="0" indent="0" algn="l" rtl="0">
              <a:spcBef>
                <a:spcPts val="0"/>
              </a:spcBef>
              <a:spcAft>
                <a:spcPts val="0"/>
              </a:spcAft>
              <a:buNone/>
            </a:pPr>
            <a:r>
              <a:rPr lang="en-US"/>
              <a:t>The </a:t>
            </a:r>
            <a:r>
              <a:rPr lang="en-US" b="1"/>
              <a:t>"station wagon effect," or backdrafting </a:t>
            </a:r>
            <a:r>
              <a:rPr lang="en-US"/>
              <a:t>can cause carbon monoxide to accumulate inside the cabin, cockpit and bridge when operating the boat at a high bow angle, with improper or heavy loading or if there is an opening which draws in exhaust. This effect can also cause carbon monoxide to accumulate inside the cabin, cockpit, aft deck, and bridge when protective coverings are used and the boat is underway.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b="1"/>
              <a:t>carbon monoxide </a:t>
            </a:r>
            <a:r>
              <a:rPr lang="en-US"/>
              <a:t>can quickly build to dangerous levels. When there's too much carbon monoxide in the air, it can enter your bloodstream through your lungs. Once in your bloodstream, it replaces the oxygen you need to stay alive.</a:t>
            </a:r>
            <a:endParaRPr/>
          </a:p>
          <a:p>
            <a:pPr marL="0" lvl="0" indent="0" algn="l" rtl="0">
              <a:spcBef>
                <a:spcPts val="0"/>
              </a:spcBef>
              <a:spcAft>
                <a:spcPts val="0"/>
              </a:spcAft>
              <a:buNone/>
            </a:pPr>
            <a:endParaRPr/>
          </a:p>
          <a:p>
            <a:pPr marL="0" lvl="0" indent="0" algn="l" rtl="0">
              <a:spcBef>
                <a:spcPts val="0"/>
              </a:spcBef>
              <a:spcAft>
                <a:spcPts val="0"/>
              </a:spcAft>
              <a:buNone/>
            </a:pPr>
            <a:r>
              <a:rPr lang="en-US"/>
              <a:t>To protect yourself and others against </a:t>
            </a:r>
            <a:r>
              <a:rPr lang="en-US" b="1"/>
              <a:t>CO poisoning while boating</a:t>
            </a:r>
            <a:r>
              <a:rPr lang="en-US"/>
              <a:t>: Allow fresh air to circulate throughout the pleasure craft at all times, even during bad weather. </a:t>
            </a:r>
            <a:endParaRPr/>
          </a:p>
          <a:p>
            <a:pPr marL="0" lvl="0" indent="0" algn="l" rtl="0">
              <a:spcBef>
                <a:spcPts val="0"/>
              </a:spcBef>
              <a:spcAft>
                <a:spcPts val="0"/>
              </a:spcAft>
              <a:buNone/>
            </a:pPr>
            <a:endParaRPr/>
          </a:p>
        </p:txBody>
      </p:sp>
      <p:sp>
        <p:nvSpPr>
          <p:cNvPr id="449" name="Google Shape;449;p4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4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your state’s muffler requirements here.</a:t>
            </a:r>
            <a:endParaRPr/>
          </a:p>
          <a:p>
            <a:pPr marL="0" lvl="0" indent="0" algn="l" rtl="0">
              <a:spcBef>
                <a:spcPts val="0"/>
              </a:spcBef>
              <a:spcAft>
                <a:spcPts val="0"/>
              </a:spcAft>
              <a:buNone/>
            </a:pPr>
            <a:endParaRPr/>
          </a:p>
          <a:p>
            <a:pPr marL="0" lvl="0" indent="0" algn="l" rtl="0">
              <a:spcBef>
                <a:spcPts val="0"/>
              </a:spcBef>
              <a:spcAft>
                <a:spcPts val="0"/>
              </a:spcAft>
              <a:buNone/>
            </a:pPr>
            <a:r>
              <a:rPr lang="en-US"/>
              <a:t>Powerboats use marine mufflers, commonly made out of non-metallic materials, to contain engine noise and cool the exhaust. Mufflers are always mounted above the waterline, and usually have some sort of check valve in-line to prevent backwards water flow, which might damage the engine.</a:t>
            </a:r>
            <a:endParaRPr/>
          </a:p>
          <a:p>
            <a:pPr marL="0" lvl="0" indent="0" algn="l" rtl="0">
              <a:spcBef>
                <a:spcPts val="0"/>
              </a:spcBef>
              <a:spcAft>
                <a:spcPts val="0"/>
              </a:spcAft>
              <a:buNone/>
            </a:pPr>
            <a:endParaRPr/>
          </a:p>
          <a:p>
            <a:pPr marL="0" lvl="0" indent="0" algn="l" rtl="0">
              <a:spcBef>
                <a:spcPts val="0"/>
              </a:spcBef>
              <a:spcAft>
                <a:spcPts val="0"/>
              </a:spcAft>
              <a:buNone/>
            </a:pPr>
            <a:r>
              <a:rPr lang="en-US"/>
              <a:t>Many states has requirements similar to these:  boats must not exceed a noise level of 90 dBA when stationary at ilde and measured from a distance of 3 feet, and; all motorboats must not exceed a noise level of 86 dBA when measured from a distance of 50 feet.</a:t>
            </a:r>
            <a:endParaRPr/>
          </a:p>
          <a:p>
            <a:pPr marL="0" lvl="0" indent="0" algn="l" rtl="0">
              <a:spcBef>
                <a:spcPts val="0"/>
              </a:spcBef>
              <a:spcAft>
                <a:spcPts val="0"/>
              </a:spcAft>
              <a:buNone/>
            </a:pPr>
            <a:endParaRPr/>
          </a:p>
        </p:txBody>
      </p:sp>
      <p:sp>
        <p:nvSpPr>
          <p:cNvPr id="457" name="Google Shape;457;p4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4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your state’s requirements?  </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Between sunset and sunrise</a:t>
            </a:r>
            <a:endParaRPr/>
          </a:p>
          <a:p>
            <a:pPr marL="171450" lvl="0" indent="-171450" algn="l" rtl="0">
              <a:spcBef>
                <a:spcPts val="0"/>
              </a:spcBef>
              <a:spcAft>
                <a:spcPts val="0"/>
              </a:spcAft>
              <a:buClr>
                <a:schemeClr val="dk1"/>
              </a:buClr>
              <a:buSzPts val="1200"/>
              <a:buFont typeface="Arial"/>
              <a:buChar char="•"/>
            </a:pPr>
            <a:r>
              <a:rPr lang="en-US"/>
              <a:t>Restricted visibility</a:t>
            </a:r>
            <a:endParaRPr/>
          </a:p>
          <a:p>
            <a:pPr marL="628650" lvl="1" indent="-171450" algn="l" rtl="0">
              <a:spcBef>
                <a:spcPts val="0"/>
              </a:spcBef>
              <a:spcAft>
                <a:spcPts val="0"/>
              </a:spcAft>
              <a:buClr>
                <a:schemeClr val="dk1"/>
              </a:buClr>
              <a:buSzPts val="1200"/>
              <a:buFont typeface="Arial"/>
              <a:buChar char="•"/>
            </a:pPr>
            <a:r>
              <a:rPr lang="en-US"/>
              <a:t>Fog, snow, ice, heavy rain</a:t>
            </a:r>
            <a:endParaRPr/>
          </a:p>
          <a:p>
            <a:pPr marL="171450" lvl="0" indent="-171450" algn="l" rtl="0">
              <a:spcBef>
                <a:spcPts val="0"/>
              </a:spcBef>
              <a:spcAft>
                <a:spcPts val="0"/>
              </a:spcAft>
              <a:buClr>
                <a:schemeClr val="dk1"/>
              </a:buClr>
              <a:buSzPts val="1200"/>
              <a:buFont typeface="Arial"/>
              <a:buChar char="•"/>
            </a:pPr>
            <a:r>
              <a:rPr lang="en-US"/>
              <a:t> Sailboats under power are power-driven</a:t>
            </a:r>
            <a:endParaRPr/>
          </a:p>
          <a:p>
            <a:pPr marL="171450" lvl="0" indent="-171450" algn="l" rtl="0">
              <a:spcBef>
                <a:spcPts val="0"/>
              </a:spcBef>
              <a:spcAft>
                <a:spcPts val="0"/>
              </a:spcAft>
              <a:buClr>
                <a:schemeClr val="dk1"/>
              </a:buClr>
              <a:buSzPts val="1200"/>
              <a:buFont typeface="Arial"/>
              <a:buChar char="•"/>
            </a:pPr>
            <a:r>
              <a:rPr lang="en-US"/>
              <a:t>Review light colors</a:t>
            </a:r>
            <a:endParaRPr/>
          </a:p>
          <a:p>
            <a:pPr marL="628650" lvl="1" indent="-171450" algn="l" rtl="0">
              <a:spcBef>
                <a:spcPts val="0"/>
              </a:spcBef>
              <a:spcAft>
                <a:spcPts val="0"/>
              </a:spcAft>
              <a:buClr>
                <a:schemeClr val="dk1"/>
              </a:buClr>
              <a:buSzPts val="1200"/>
              <a:buFont typeface="Arial"/>
              <a:buChar char="•"/>
            </a:pPr>
            <a:r>
              <a:rPr lang="en-US"/>
              <a:t>Port=left has four letters, port is four letters, and port wine is red</a:t>
            </a:r>
            <a:endParaRPr/>
          </a:p>
          <a:p>
            <a:pPr marL="628650" lvl="1" indent="-171450" algn="l" rtl="0">
              <a:spcBef>
                <a:spcPts val="0"/>
              </a:spcBef>
              <a:spcAft>
                <a:spcPts val="0"/>
              </a:spcAft>
              <a:buClr>
                <a:schemeClr val="dk1"/>
              </a:buClr>
              <a:buSzPts val="1200"/>
              <a:buFont typeface="Arial"/>
              <a:buChar char="•"/>
            </a:pPr>
            <a:r>
              <a:rPr lang="en-US"/>
              <a:t>Starboard=greeen</a:t>
            </a:r>
            <a:endParaRPr/>
          </a:p>
          <a:p>
            <a:pPr marL="0" lvl="0" indent="0" algn="l" rtl="0">
              <a:spcBef>
                <a:spcPts val="0"/>
              </a:spcBef>
              <a:spcAft>
                <a:spcPts val="0"/>
              </a:spcAft>
              <a:buNone/>
            </a:pPr>
            <a:endParaRPr/>
          </a:p>
        </p:txBody>
      </p:sp>
      <p:sp>
        <p:nvSpPr>
          <p:cNvPr id="466" name="Google Shape;466;p4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4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your state’s requirements? </a:t>
            </a:r>
            <a:endParaRPr/>
          </a:p>
        </p:txBody>
      </p:sp>
      <p:sp>
        <p:nvSpPr>
          <p:cNvPr id="474" name="Google Shape;474;p4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4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your state’s requirements? </a:t>
            </a:r>
            <a:endParaRPr/>
          </a:p>
        </p:txBody>
      </p:sp>
      <p:sp>
        <p:nvSpPr>
          <p:cNvPr id="483" name="Google Shape;483;p4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4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your state’s requirements?</a:t>
            </a:r>
            <a:endParaRPr/>
          </a:p>
          <a:p>
            <a:pPr marL="0" lvl="0" indent="0" algn="l" rtl="0">
              <a:spcBef>
                <a:spcPts val="0"/>
              </a:spcBef>
              <a:spcAft>
                <a:spcPts val="0"/>
              </a:spcAft>
              <a:buNone/>
            </a:pPr>
            <a:endParaRPr/>
          </a:p>
          <a:p>
            <a:pPr marL="0" lvl="0" indent="0" algn="l" rtl="0">
              <a:spcBef>
                <a:spcPts val="0"/>
              </a:spcBef>
              <a:spcAft>
                <a:spcPts val="0"/>
              </a:spcAft>
              <a:buNone/>
            </a:pPr>
            <a:r>
              <a:rPr lang="en-US"/>
              <a:t>Remember, masthead light = under power for a sailboat </a:t>
            </a:r>
            <a:endParaRPr/>
          </a:p>
        </p:txBody>
      </p:sp>
      <p:sp>
        <p:nvSpPr>
          <p:cNvPr id="492" name="Google Shape;492;p4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4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your state’s requirements?</a:t>
            </a:r>
            <a:endParaRPr/>
          </a:p>
          <a:p>
            <a:pPr marL="0" lvl="0" indent="0" algn="l" rtl="0">
              <a:spcBef>
                <a:spcPts val="0"/>
              </a:spcBef>
              <a:spcAft>
                <a:spcPts val="0"/>
              </a:spcAft>
              <a:buNone/>
            </a:pPr>
            <a:endParaRPr/>
          </a:p>
          <a:p>
            <a:pPr marL="0" lvl="0" indent="0" algn="l" rtl="0">
              <a:spcBef>
                <a:spcPts val="0"/>
              </a:spcBef>
              <a:spcAft>
                <a:spcPts val="0"/>
              </a:spcAft>
              <a:buNone/>
            </a:pPr>
            <a:r>
              <a:rPr lang="en-US"/>
              <a:t>Applies to sailboats and vessels under oars less than 23’ </a:t>
            </a:r>
            <a:endParaRPr/>
          </a:p>
        </p:txBody>
      </p:sp>
      <p:sp>
        <p:nvSpPr>
          <p:cNvPr id="501" name="Google Shape;501;p4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4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your state’s requirements? </a:t>
            </a:r>
            <a:endParaRPr/>
          </a:p>
          <a:p>
            <a:pPr marL="0" lvl="0" indent="0" algn="l" rtl="0">
              <a:spcBef>
                <a:spcPts val="0"/>
              </a:spcBef>
              <a:spcAft>
                <a:spcPts val="0"/>
              </a:spcAft>
              <a:buNone/>
            </a:pPr>
            <a:endParaRPr/>
          </a:p>
          <a:p>
            <a:pPr marL="0" lvl="0" indent="0" algn="l" rtl="0">
              <a:spcBef>
                <a:spcPts val="0"/>
              </a:spcBef>
              <a:spcAft>
                <a:spcPts val="0"/>
              </a:spcAft>
              <a:buNone/>
            </a:pPr>
            <a:r>
              <a:rPr lang="en-US"/>
              <a:t>Underway= not at anchor, not aground, or not tied to a dock or pier</a:t>
            </a:r>
            <a:endParaRPr/>
          </a:p>
          <a:p>
            <a:pPr marL="0" lvl="0" indent="0" algn="l" rtl="0">
              <a:spcBef>
                <a:spcPts val="0"/>
              </a:spcBef>
              <a:spcAft>
                <a:spcPts val="0"/>
              </a:spcAft>
              <a:buNone/>
            </a:pPr>
            <a:endParaRPr/>
          </a:p>
          <a:p>
            <a:pPr marL="0" lvl="0" indent="0" algn="l" rtl="0">
              <a:spcBef>
                <a:spcPts val="0"/>
              </a:spcBef>
              <a:spcAft>
                <a:spcPts val="0"/>
              </a:spcAft>
              <a:buNone/>
            </a:pPr>
            <a:r>
              <a:rPr lang="en-US"/>
              <a:t>Not underway – 360 degree, all around white light. Make sure the running/side lights are not on. </a:t>
            </a:r>
            <a:endParaRPr/>
          </a:p>
          <a:p>
            <a:pPr marL="0" lvl="0" indent="0" algn="l" rtl="0">
              <a:spcBef>
                <a:spcPts val="0"/>
              </a:spcBef>
              <a:spcAft>
                <a:spcPts val="0"/>
              </a:spcAft>
              <a:buNone/>
            </a:pPr>
            <a:endParaRPr/>
          </a:p>
        </p:txBody>
      </p:sp>
      <p:sp>
        <p:nvSpPr>
          <p:cNvPr id="510" name="Google Shape;510;p4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Vessels operating on U.S. coastal waters, the Great Lakes, and territorial seas, as well as those waters connected directly, up to a point where the waterway is less than two nautical miles wide, must be equipped with U.S. Coast Guard-approved visual distress signals (VDS).</a:t>
            </a:r>
            <a:endParaRPr/>
          </a:p>
          <a:p>
            <a:pPr marL="0" lvl="0" indent="0" algn="l" rtl="0">
              <a:spcBef>
                <a:spcPts val="0"/>
              </a:spcBef>
              <a:spcAft>
                <a:spcPts val="0"/>
              </a:spcAft>
              <a:buNone/>
            </a:pPr>
            <a:endParaRPr/>
          </a:p>
          <a:p>
            <a:pPr marL="0" lvl="0" indent="0" algn="l" rtl="0">
              <a:spcBef>
                <a:spcPts val="0"/>
              </a:spcBef>
              <a:spcAft>
                <a:spcPts val="0"/>
              </a:spcAft>
              <a:buNone/>
            </a:pPr>
            <a:r>
              <a:rPr lang="en-US"/>
              <a:t>The following vessels are not required to carry day signals but must carry night signals when operating from sunset to sunrise: </a:t>
            </a:r>
            <a:endParaRPr/>
          </a:p>
          <a:p>
            <a:pPr marL="0" lvl="0" indent="0" algn="l" rtl="0">
              <a:spcBef>
                <a:spcPts val="0"/>
              </a:spcBef>
              <a:spcAft>
                <a:spcPts val="0"/>
              </a:spcAft>
              <a:buNone/>
            </a:pPr>
            <a:endParaRPr/>
          </a:p>
          <a:p>
            <a:pPr marL="0" lvl="0" indent="0" algn="l" rtl="0">
              <a:spcBef>
                <a:spcPts val="0"/>
              </a:spcBef>
              <a:spcAft>
                <a:spcPts val="0"/>
              </a:spcAft>
              <a:buNone/>
            </a:pPr>
            <a:r>
              <a:rPr lang="en-US"/>
              <a:t>• Recreational boats less than 16 feet in length. </a:t>
            </a:r>
            <a:endParaRPr/>
          </a:p>
          <a:p>
            <a:pPr marL="0" lvl="0" indent="0" algn="l" rtl="0">
              <a:spcBef>
                <a:spcPts val="0"/>
              </a:spcBef>
              <a:spcAft>
                <a:spcPts val="0"/>
              </a:spcAft>
              <a:buNone/>
            </a:pPr>
            <a:r>
              <a:rPr lang="en-US"/>
              <a:t>• Boats participating in organized events, such as races, regattas, or marine parades. </a:t>
            </a:r>
            <a:endParaRPr/>
          </a:p>
          <a:p>
            <a:pPr marL="0" lvl="0" indent="0" algn="l" rtl="0">
              <a:spcBef>
                <a:spcPts val="0"/>
              </a:spcBef>
              <a:spcAft>
                <a:spcPts val="0"/>
              </a:spcAft>
              <a:buNone/>
            </a:pPr>
            <a:r>
              <a:rPr lang="en-US"/>
              <a:t>• Open sailboats less than 26 feet in length that are not equipped with propulsion machinery. </a:t>
            </a:r>
            <a:endParaRPr/>
          </a:p>
          <a:p>
            <a:pPr marL="0" lvl="0" indent="0" algn="l" rtl="0">
              <a:spcBef>
                <a:spcPts val="0"/>
              </a:spcBef>
              <a:spcAft>
                <a:spcPts val="0"/>
              </a:spcAft>
              <a:buNone/>
            </a:pPr>
            <a:r>
              <a:rPr lang="en-US"/>
              <a:t>• Manually propelled boats. </a:t>
            </a:r>
            <a:endParaRPr/>
          </a:p>
          <a:p>
            <a:pPr marL="0" lvl="0" indent="0" algn="l" rtl="0">
              <a:spcBef>
                <a:spcPts val="0"/>
              </a:spcBef>
              <a:spcAft>
                <a:spcPts val="0"/>
              </a:spcAft>
              <a:buNone/>
            </a:pPr>
            <a:endParaRPr/>
          </a:p>
          <a:p>
            <a:pPr marL="0" lvl="0" indent="0" algn="l" rtl="0">
              <a:spcBef>
                <a:spcPts val="0"/>
              </a:spcBef>
              <a:spcAft>
                <a:spcPts val="0"/>
              </a:spcAft>
              <a:buNone/>
            </a:pPr>
            <a:r>
              <a:rPr lang="en-US"/>
              <a:t>Notice: Although the VDS carriage requirements are only enforceable in areas where VDS are required by law, signaling devices are recommended wherever you operate your boat. </a:t>
            </a:r>
            <a:endParaRPr/>
          </a:p>
          <a:p>
            <a:pPr marL="0" lvl="0" indent="0" algn="l" rtl="0">
              <a:spcBef>
                <a:spcPts val="0"/>
              </a:spcBef>
              <a:spcAft>
                <a:spcPts val="0"/>
              </a:spcAft>
              <a:buNone/>
            </a:pPr>
            <a:endParaRPr/>
          </a:p>
        </p:txBody>
      </p:sp>
      <p:sp>
        <p:nvSpPr>
          <p:cNvPr id="519" name="Google Shape;519;p4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A Visual Distress Signal (VDS) is any device you can use to help others locate your boat quickly in the case of an emergency. Visual distress signals include day signals that are visible in sunlight, night signals that are visible in the dark, and anytime signals that can be used both day and night.</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Pyrotechnic: 3 good for night and day</a:t>
            </a:r>
            <a:endParaRPr/>
          </a:p>
          <a:p>
            <a:pPr marL="171450" lvl="0" indent="-171450" algn="l" rtl="0">
              <a:spcBef>
                <a:spcPts val="0"/>
              </a:spcBef>
              <a:spcAft>
                <a:spcPts val="0"/>
              </a:spcAft>
              <a:buClr>
                <a:schemeClr val="dk1"/>
              </a:buClr>
              <a:buSzPts val="1200"/>
              <a:buFont typeface="Arial"/>
              <a:buChar char="•"/>
            </a:pPr>
            <a:r>
              <a:rPr lang="en-US"/>
              <a:t> Non-pyro: electric SOS light and 3 day (smoke)</a:t>
            </a:r>
            <a:endParaRPr/>
          </a:p>
          <a:p>
            <a:pPr marL="171450" lvl="0" indent="-171450" algn="l" rtl="0">
              <a:spcBef>
                <a:spcPts val="0"/>
              </a:spcBef>
              <a:spcAft>
                <a:spcPts val="0"/>
              </a:spcAft>
              <a:buClr>
                <a:schemeClr val="dk1"/>
              </a:buClr>
              <a:buSzPts val="1200"/>
              <a:buFont typeface="Arial"/>
              <a:buChar char="•"/>
            </a:pPr>
            <a:r>
              <a:rPr lang="en-US"/>
              <a:t> All boats on coastal waters or operating at night</a:t>
            </a:r>
            <a:endParaRPr/>
          </a:p>
          <a:p>
            <a:pPr marL="171450" lvl="0" indent="-171450" algn="l" rtl="0">
              <a:spcBef>
                <a:spcPts val="0"/>
              </a:spcBef>
              <a:spcAft>
                <a:spcPts val="0"/>
              </a:spcAft>
              <a:buClr>
                <a:schemeClr val="dk1"/>
              </a:buClr>
              <a:buSzPts val="1200"/>
              <a:buFont typeface="Arial"/>
              <a:buChar char="•"/>
            </a:pPr>
            <a:r>
              <a:rPr lang="en-US"/>
              <a:t>Flares must be under 42 months of age (measured from date of manufacture)</a:t>
            </a:r>
            <a:endParaRPr/>
          </a:p>
          <a:p>
            <a:pPr marL="0" lvl="0" indent="0" algn="l" rtl="0">
              <a:spcBef>
                <a:spcPts val="0"/>
              </a:spcBef>
              <a:spcAft>
                <a:spcPts val="0"/>
              </a:spcAft>
              <a:buNone/>
            </a:pPr>
            <a:endParaRPr/>
          </a:p>
        </p:txBody>
      </p:sp>
      <p:sp>
        <p:nvSpPr>
          <p:cNvPr id="528" name="Google Shape;528;p5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134" name="Google Shape;134;p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5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The Regulations</a:t>
            </a:r>
            <a:endParaRPr/>
          </a:p>
          <a:p>
            <a:pPr marL="0" lvl="0" indent="0" algn="l" rtl="0">
              <a:spcBef>
                <a:spcPts val="0"/>
              </a:spcBef>
              <a:spcAft>
                <a:spcPts val="0"/>
              </a:spcAft>
              <a:buNone/>
            </a:pPr>
            <a:endParaRPr/>
          </a:p>
          <a:p>
            <a:pPr marL="0" lvl="0" indent="0" algn="l" rtl="0">
              <a:spcBef>
                <a:spcPts val="0"/>
              </a:spcBef>
              <a:spcAft>
                <a:spcPts val="0"/>
              </a:spcAft>
              <a:buNone/>
            </a:pPr>
            <a:r>
              <a:rPr lang="en-US"/>
              <a:t>The requirement to carry visual distress signals requires all boats when used on coastal waters, which includes the Great Lakes, the territorial seas and those waters directly connected to the Great Lakes and the territorial seas, up to a point where the waters are less than two miles wide, and boats owned in the United States when operating on the high seas to be equipped with visual distress signals.</a:t>
            </a:r>
            <a:endParaRPr/>
          </a:p>
          <a:p>
            <a:pPr marL="0" lvl="0" indent="0" algn="l" rtl="0">
              <a:spcBef>
                <a:spcPts val="0"/>
              </a:spcBef>
              <a:spcAft>
                <a:spcPts val="0"/>
              </a:spcAft>
              <a:buNone/>
            </a:pPr>
            <a:endParaRPr/>
          </a:p>
          <a:p>
            <a:pPr marL="0" lvl="0" indent="0" algn="l" rtl="0">
              <a:spcBef>
                <a:spcPts val="0"/>
              </a:spcBef>
              <a:spcAft>
                <a:spcPts val="0"/>
              </a:spcAft>
              <a:buNone/>
            </a:pPr>
            <a:r>
              <a:rPr lang="en-US"/>
              <a:t>The only exceptions are during daytime (sunrise to sunset) for:</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Recreational boats less than 16 feet in length</a:t>
            </a:r>
            <a:endParaRPr/>
          </a:p>
          <a:p>
            <a:pPr marL="171450" lvl="0" indent="-171450" algn="l" rtl="0">
              <a:spcBef>
                <a:spcPts val="0"/>
              </a:spcBef>
              <a:spcAft>
                <a:spcPts val="0"/>
              </a:spcAft>
              <a:buClr>
                <a:schemeClr val="dk1"/>
              </a:buClr>
              <a:buSzPts val="1200"/>
              <a:buFont typeface="Arial"/>
              <a:buChar char="•"/>
            </a:pPr>
            <a:r>
              <a:rPr lang="en-US"/>
              <a:t>Boats participating in organized events such as races, regattas or marine parades</a:t>
            </a:r>
            <a:endParaRPr/>
          </a:p>
          <a:p>
            <a:pPr marL="171450" lvl="0" indent="-171450" algn="l" rtl="0">
              <a:spcBef>
                <a:spcPts val="0"/>
              </a:spcBef>
              <a:spcAft>
                <a:spcPts val="0"/>
              </a:spcAft>
              <a:buClr>
                <a:schemeClr val="dk1"/>
              </a:buClr>
              <a:buSzPts val="1200"/>
              <a:buFont typeface="Arial"/>
              <a:buChar char="•"/>
            </a:pPr>
            <a:r>
              <a:rPr lang="en-US"/>
              <a:t>Open sailboats not equipped with propulsion machinery and less than 26 feet in length</a:t>
            </a:r>
            <a:endParaRPr/>
          </a:p>
          <a:p>
            <a:pPr marL="171450" lvl="0" indent="-171450" algn="l" rtl="0">
              <a:spcBef>
                <a:spcPts val="0"/>
              </a:spcBef>
              <a:spcAft>
                <a:spcPts val="0"/>
              </a:spcAft>
              <a:buClr>
                <a:schemeClr val="dk1"/>
              </a:buClr>
              <a:buSzPts val="1200"/>
              <a:buFont typeface="Arial"/>
              <a:buChar char="•"/>
            </a:pPr>
            <a:r>
              <a:rPr lang="en-US"/>
              <a:t>Manually propelled boats</a:t>
            </a:r>
            <a:endParaRPr/>
          </a:p>
          <a:p>
            <a:pPr marL="0" lvl="0" indent="0" algn="l" rtl="0">
              <a:spcBef>
                <a:spcPts val="0"/>
              </a:spcBef>
              <a:spcAft>
                <a:spcPts val="0"/>
              </a:spcAft>
              <a:buNone/>
            </a:pPr>
            <a:endParaRPr/>
          </a:p>
          <a:p>
            <a:pPr marL="0" lvl="0" indent="0" algn="l" rtl="0">
              <a:spcBef>
                <a:spcPts val="0"/>
              </a:spcBef>
              <a:spcAft>
                <a:spcPts val="0"/>
              </a:spcAft>
              <a:buNone/>
            </a:pPr>
            <a:r>
              <a:rPr lang="en-US"/>
              <a:t>These boats only need to carry night signals when used on these waters at night.</a:t>
            </a:r>
            <a:endParaRPr/>
          </a:p>
          <a:p>
            <a:pPr marL="0" lvl="0" indent="0" algn="l" rtl="0">
              <a:spcBef>
                <a:spcPts val="0"/>
              </a:spcBef>
              <a:spcAft>
                <a:spcPts val="0"/>
              </a:spcAft>
              <a:buNone/>
            </a:pPr>
            <a:endParaRPr/>
          </a:p>
        </p:txBody>
      </p:sp>
      <p:sp>
        <p:nvSpPr>
          <p:cNvPr id="536" name="Google Shape;536;p5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5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your state’s requirements? </a:t>
            </a:r>
            <a:endParaRPr/>
          </a:p>
          <a:p>
            <a:pPr marL="0" lvl="0" indent="0" algn="l" rtl="0">
              <a:spcBef>
                <a:spcPts val="0"/>
              </a:spcBef>
              <a:spcAft>
                <a:spcPts val="0"/>
              </a:spcAft>
              <a:buNone/>
            </a:pPr>
            <a:endParaRPr/>
          </a:p>
          <a:p>
            <a:pPr marL="0" lvl="0" indent="0" algn="l" rtl="0">
              <a:spcBef>
                <a:spcPts val="0"/>
              </a:spcBef>
              <a:spcAft>
                <a:spcPts val="0"/>
              </a:spcAft>
              <a:buNone/>
            </a:pPr>
            <a:r>
              <a:rPr lang="en-US"/>
              <a:t>While the arm signal is not USCG approved, use it if you have no other VDS aboard</a:t>
            </a:r>
            <a:endParaRPr/>
          </a:p>
          <a:p>
            <a:pPr marL="0" lvl="0" indent="0" algn="l" rtl="0">
              <a:spcBef>
                <a:spcPts val="0"/>
              </a:spcBef>
              <a:spcAft>
                <a:spcPts val="0"/>
              </a:spcAft>
              <a:buNone/>
            </a:pPr>
            <a:endParaRPr/>
          </a:p>
          <a:p>
            <a:pPr marL="0" lvl="0" indent="0" algn="l" rtl="0">
              <a:spcBef>
                <a:spcPts val="0"/>
              </a:spcBef>
              <a:spcAft>
                <a:spcPts val="0"/>
              </a:spcAft>
              <a:buNone/>
            </a:pPr>
            <a:r>
              <a:rPr lang="en-US"/>
              <a:t>USCG Approved Pyrotechnic Visual Distress Signals and Associated Devices include:</a:t>
            </a:r>
            <a:endParaRPr/>
          </a:p>
          <a:p>
            <a:pPr marL="0" lvl="0" indent="0" algn="l" rtl="0">
              <a:spcBef>
                <a:spcPts val="0"/>
              </a:spcBef>
              <a:spcAft>
                <a:spcPts val="0"/>
              </a:spcAft>
              <a:buNone/>
            </a:pPr>
            <a:r>
              <a:rPr lang="en-US"/>
              <a:t>Pyrotechnic red flares, hand held or aerial</a:t>
            </a:r>
            <a:endParaRPr/>
          </a:p>
          <a:p>
            <a:pPr marL="0" lvl="0" indent="0" algn="l" rtl="0">
              <a:spcBef>
                <a:spcPts val="0"/>
              </a:spcBef>
              <a:spcAft>
                <a:spcPts val="0"/>
              </a:spcAft>
              <a:buNone/>
            </a:pPr>
            <a:r>
              <a:rPr lang="en-US"/>
              <a:t>Pyrotechnic orange smoke, hand held or floating</a:t>
            </a:r>
            <a:endParaRPr/>
          </a:p>
          <a:p>
            <a:pPr marL="0" lvl="0" indent="0" algn="l" rtl="0">
              <a:spcBef>
                <a:spcPts val="0"/>
              </a:spcBef>
              <a:spcAft>
                <a:spcPts val="0"/>
              </a:spcAft>
              <a:buNone/>
            </a:pPr>
            <a:r>
              <a:rPr lang="en-US"/>
              <a:t>Launchers for aerial red meteors or parachute flares</a:t>
            </a:r>
            <a:endParaRPr/>
          </a:p>
          <a:p>
            <a:pPr marL="0" lvl="0" indent="0" algn="l" rtl="0">
              <a:spcBef>
                <a:spcPts val="0"/>
              </a:spcBef>
              <a:spcAft>
                <a:spcPts val="0"/>
              </a:spcAft>
              <a:buNone/>
            </a:pPr>
            <a:endParaRPr/>
          </a:p>
          <a:p>
            <a:pPr marL="0" lvl="0" indent="0" algn="l" rtl="0">
              <a:spcBef>
                <a:spcPts val="0"/>
              </a:spcBef>
              <a:spcAft>
                <a:spcPts val="0"/>
              </a:spcAft>
              <a:buNone/>
            </a:pPr>
            <a:r>
              <a:rPr lang="en-US"/>
              <a:t>Non-pyrotechnic Visual Distress Signaling Devices</a:t>
            </a:r>
            <a:endParaRPr/>
          </a:p>
          <a:p>
            <a:pPr marL="0" lvl="0" indent="0" algn="l" rtl="0">
              <a:spcBef>
                <a:spcPts val="0"/>
              </a:spcBef>
              <a:spcAft>
                <a:spcPts val="0"/>
              </a:spcAft>
              <a:buNone/>
            </a:pPr>
            <a:r>
              <a:rPr lang="en-US"/>
              <a:t>Must carry the manufacturer's certification that they meet Coast Guard requirements. They must be in serviceable condition and stowed to be readily accessible. This group includes:</a:t>
            </a:r>
            <a:endParaRPr/>
          </a:p>
          <a:p>
            <a:pPr marL="0" lvl="0" indent="0" algn="l" rtl="0">
              <a:spcBef>
                <a:spcPts val="0"/>
              </a:spcBef>
              <a:spcAft>
                <a:spcPts val="0"/>
              </a:spcAft>
              <a:buNone/>
            </a:pPr>
            <a:r>
              <a:rPr lang="en-US"/>
              <a:t>Orange distress flag</a:t>
            </a:r>
            <a:endParaRPr/>
          </a:p>
          <a:p>
            <a:pPr marL="0" lvl="0" indent="0" algn="l" rtl="0">
              <a:spcBef>
                <a:spcPts val="0"/>
              </a:spcBef>
              <a:spcAft>
                <a:spcPts val="0"/>
              </a:spcAft>
              <a:buNone/>
            </a:pPr>
            <a:r>
              <a:rPr lang="en-US"/>
              <a:t>Electric distress light</a:t>
            </a:r>
            <a:endParaRPr/>
          </a:p>
          <a:p>
            <a:pPr marL="0" lvl="0" indent="0" algn="l" rtl="0">
              <a:spcBef>
                <a:spcPts val="0"/>
              </a:spcBef>
              <a:spcAft>
                <a:spcPts val="0"/>
              </a:spcAft>
              <a:buNone/>
            </a:pPr>
            <a:endParaRPr/>
          </a:p>
          <a:p>
            <a:pPr marL="0" lvl="0" indent="0" algn="l" rtl="0">
              <a:spcBef>
                <a:spcPts val="0"/>
              </a:spcBef>
              <a:spcAft>
                <a:spcPts val="0"/>
              </a:spcAft>
              <a:buNone/>
            </a:pPr>
            <a:r>
              <a:rPr lang="en-US"/>
              <a:t>SOS Distress Light</a:t>
            </a:r>
            <a:endParaRPr/>
          </a:p>
          <a:p>
            <a:pPr marL="0" lvl="0" indent="0" algn="l" rtl="0">
              <a:spcBef>
                <a:spcPts val="0"/>
              </a:spcBef>
              <a:spcAft>
                <a:spcPts val="0"/>
              </a:spcAft>
              <a:buNone/>
            </a:pPr>
            <a:r>
              <a:rPr lang="en-US"/>
              <a:t>The SOS Distress Light is an LED Visual Distress Signal Device that meets U.S. Coast Guard requirements to completely replace traditional pyrotechnic flares. Unlike traditional flares, this electronic flare never expires, which solves the challenge of flare disposal. The LED light flashes up to 60 hours, unlike traditional flares that last minutes or less. It flashes only the SOS sequence, per USCG requirements, and is visible up to 10 nautical miles.</a:t>
            </a:r>
            <a:endParaRPr/>
          </a:p>
          <a:p>
            <a:pPr marL="0" lvl="0" indent="0" algn="l" rtl="0">
              <a:spcBef>
                <a:spcPts val="0"/>
              </a:spcBef>
              <a:spcAft>
                <a:spcPts val="0"/>
              </a:spcAft>
              <a:buNone/>
            </a:pPr>
            <a:endParaRPr/>
          </a:p>
        </p:txBody>
      </p:sp>
      <p:sp>
        <p:nvSpPr>
          <p:cNvPr id="545" name="Google Shape;545;p5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5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Pyrotechnics must be USCG approved</a:t>
            </a:r>
            <a:endParaRPr/>
          </a:p>
          <a:p>
            <a:pPr marL="0" lvl="0" indent="0" algn="l" rtl="0">
              <a:spcBef>
                <a:spcPts val="0"/>
              </a:spcBef>
              <a:spcAft>
                <a:spcPts val="0"/>
              </a:spcAft>
              <a:buNone/>
            </a:pPr>
            <a:r>
              <a:rPr lang="en-US"/>
              <a:t>Day – Night</a:t>
            </a:r>
            <a:endParaRPr/>
          </a:p>
          <a:p>
            <a:pPr marL="0" lvl="0" indent="0" algn="l" rtl="0">
              <a:spcBef>
                <a:spcPts val="0"/>
              </a:spcBef>
              <a:spcAft>
                <a:spcPts val="0"/>
              </a:spcAft>
              <a:buNone/>
            </a:pPr>
            <a:r>
              <a:rPr lang="en-US"/>
              <a:t>Pyrotechnic – Non-pyrotechnic</a:t>
            </a:r>
            <a:endParaRPr/>
          </a:p>
          <a:p>
            <a:pPr marL="0" lvl="0" indent="0" algn="l" rtl="0">
              <a:spcBef>
                <a:spcPts val="0"/>
              </a:spcBef>
              <a:spcAft>
                <a:spcPts val="0"/>
              </a:spcAft>
              <a:buNone/>
            </a:pPr>
            <a:r>
              <a:rPr lang="en-US"/>
              <a:t>Coastal waters – Inland waters</a:t>
            </a:r>
            <a:endParaRPr/>
          </a:p>
          <a:p>
            <a:pPr marL="0" lvl="0" indent="0" algn="l" rtl="0">
              <a:spcBef>
                <a:spcPts val="0"/>
              </a:spcBef>
              <a:spcAft>
                <a:spcPts val="0"/>
              </a:spcAft>
              <a:buNone/>
            </a:pPr>
            <a:endParaRPr/>
          </a:p>
          <a:p>
            <a:pPr marL="0" lvl="0" indent="0" algn="l" rtl="0">
              <a:spcBef>
                <a:spcPts val="0"/>
              </a:spcBef>
              <a:spcAft>
                <a:spcPts val="0"/>
              </a:spcAft>
              <a:buNone/>
            </a:pPr>
            <a:r>
              <a:rPr lang="en-US"/>
              <a:t>Do not use 12 gauge type of VDS on inland lakes due to fire danger if they come down on shore. Sky blazer hand held flares meet all day and night requirements and are relatively inexpensive.</a:t>
            </a:r>
            <a:endParaRPr/>
          </a:p>
          <a:p>
            <a:pPr marL="0" lvl="0" indent="0" algn="l" rtl="0">
              <a:spcBef>
                <a:spcPts val="0"/>
              </a:spcBef>
              <a:spcAft>
                <a:spcPts val="0"/>
              </a:spcAft>
              <a:buNone/>
            </a:pPr>
            <a:r>
              <a:rPr lang="en-US"/>
              <a:t>Do not shoot them off until you see a potential rescuer.</a:t>
            </a:r>
            <a:endParaRPr/>
          </a:p>
          <a:p>
            <a:pPr marL="0" lvl="0" indent="0" algn="l" rtl="0">
              <a:spcBef>
                <a:spcPts val="0"/>
              </a:spcBef>
              <a:spcAft>
                <a:spcPts val="0"/>
              </a:spcAft>
              <a:buNone/>
            </a:pPr>
            <a:r>
              <a:rPr lang="en-US"/>
              <a:t>All VDS are only good for 42 months from the date of manufacture so pay attention to the expiration dates.</a:t>
            </a:r>
            <a:endParaRPr/>
          </a:p>
          <a:p>
            <a:pPr marL="0" lvl="0" indent="0" algn="l" rtl="0">
              <a:spcBef>
                <a:spcPts val="0"/>
              </a:spcBef>
              <a:spcAft>
                <a:spcPts val="0"/>
              </a:spcAft>
              <a:buNone/>
            </a:pPr>
            <a:endParaRPr/>
          </a:p>
          <a:p>
            <a:pPr marL="0" lvl="0" indent="0" algn="l" rtl="0">
              <a:spcBef>
                <a:spcPts val="0"/>
              </a:spcBef>
              <a:spcAft>
                <a:spcPts val="0"/>
              </a:spcAft>
              <a:buNone/>
            </a:pPr>
            <a:r>
              <a:rPr lang="en-US"/>
              <a:t>Pyrotechnic: 3 good for night and day</a:t>
            </a:r>
            <a:endParaRPr/>
          </a:p>
          <a:p>
            <a:pPr marL="171450" lvl="0" indent="-171450" algn="l" rtl="0">
              <a:spcBef>
                <a:spcPts val="0"/>
              </a:spcBef>
              <a:spcAft>
                <a:spcPts val="0"/>
              </a:spcAft>
              <a:buClr>
                <a:schemeClr val="dk1"/>
              </a:buClr>
              <a:buSzPts val="1200"/>
              <a:buFont typeface="Arial"/>
              <a:buChar char="•"/>
            </a:pPr>
            <a:r>
              <a:rPr lang="en-US"/>
              <a:t> Non-pyro: electric SOS light and 3 day (smoke)</a:t>
            </a:r>
            <a:endParaRPr/>
          </a:p>
          <a:p>
            <a:pPr marL="171450" lvl="0" indent="-171450" algn="l" rtl="0">
              <a:spcBef>
                <a:spcPts val="0"/>
              </a:spcBef>
              <a:spcAft>
                <a:spcPts val="0"/>
              </a:spcAft>
              <a:buClr>
                <a:schemeClr val="dk1"/>
              </a:buClr>
              <a:buSzPts val="1200"/>
              <a:buFont typeface="Arial"/>
              <a:buChar char="•"/>
            </a:pPr>
            <a:r>
              <a:rPr lang="en-US"/>
              <a:t> All boats on coastal waters or operating at night</a:t>
            </a:r>
            <a:endParaRPr/>
          </a:p>
        </p:txBody>
      </p:sp>
      <p:sp>
        <p:nvSpPr>
          <p:cNvPr id="555" name="Google Shape;555;p5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5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 whether or not you need to carry VDSs if boating on inland water less than 2 miles wide.</a:t>
            </a:r>
            <a:endParaRPr/>
          </a:p>
          <a:p>
            <a:pPr marL="0" lvl="0" indent="0" algn="l" rtl="0">
              <a:spcBef>
                <a:spcPts val="0"/>
              </a:spcBef>
              <a:spcAft>
                <a:spcPts val="0"/>
              </a:spcAft>
              <a:buNone/>
            </a:pPr>
            <a:endParaRPr/>
          </a:p>
          <a:p>
            <a:pPr marL="0" lvl="0" indent="0" algn="l" rtl="0">
              <a:spcBef>
                <a:spcPts val="0"/>
              </a:spcBef>
              <a:spcAft>
                <a:spcPts val="0"/>
              </a:spcAft>
              <a:buNone/>
            </a:pPr>
            <a:r>
              <a:rPr lang="en-US"/>
              <a:t>Daytime</a:t>
            </a:r>
            <a:endParaRPr/>
          </a:p>
          <a:p>
            <a:pPr marL="457200" lvl="1" indent="0" algn="l" rtl="0">
              <a:spcBef>
                <a:spcPts val="0"/>
              </a:spcBef>
              <a:spcAft>
                <a:spcPts val="0"/>
              </a:spcAft>
              <a:buNone/>
            </a:pPr>
            <a:r>
              <a:rPr lang="en-US"/>
              <a:t>Smoke</a:t>
            </a:r>
            <a:endParaRPr/>
          </a:p>
          <a:p>
            <a:pPr marL="457200" lvl="1" indent="0" algn="l" rtl="0">
              <a:spcBef>
                <a:spcPts val="0"/>
              </a:spcBef>
              <a:spcAft>
                <a:spcPts val="0"/>
              </a:spcAft>
              <a:buNone/>
            </a:pPr>
            <a:r>
              <a:rPr lang="en-US"/>
              <a:t>Dye/ribbon</a:t>
            </a:r>
            <a:endParaRPr/>
          </a:p>
          <a:p>
            <a:pPr marL="0" lvl="0" indent="0" algn="l" rtl="0">
              <a:spcBef>
                <a:spcPts val="0"/>
              </a:spcBef>
              <a:spcAft>
                <a:spcPts val="0"/>
              </a:spcAft>
              <a:buNone/>
            </a:pPr>
            <a:r>
              <a:rPr lang="en-US"/>
              <a:t>Night time</a:t>
            </a:r>
            <a:endParaRPr/>
          </a:p>
          <a:p>
            <a:pPr marL="457200" lvl="1" indent="0" algn="l" rtl="0">
              <a:spcBef>
                <a:spcPts val="0"/>
              </a:spcBef>
              <a:spcAft>
                <a:spcPts val="0"/>
              </a:spcAft>
              <a:buNone/>
            </a:pPr>
            <a:r>
              <a:rPr lang="en-US"/>
              <a:t>Hand held flares</a:t>
            </a:r>
            <a:endParaRPr/>
          </a:p>
          <a:p>
            <a:pPr marL="457200" lvl="1" indent="0" algn="l" rtl="0">
              <a:spcBef>
                <a:spcPts val="0"/>
              </a:spcBef>
              <a:spcAft>
                <a:spcPts val="0"/>
              </a:spcAft>
              <a:buNone/>
            </a:pPr>
            <a:r>
              <a:rPr lang="en-US"/>
              <a:t>Aerial flares</a:t>
            </a:r>
            <a:endParaRPr/>
          </a:p>
          <a:p>
            <a:pPr marL="0" lvl="0" indent="0" algn="l" rtl="0">
              <a:spcBef>
                <a:spcPts val="0"/>
              </a:spcBef>
              <a:spcAft>
                <a:spcPts val="0"/>
              </a:spcAft>
              <a:buNone/>
            </a:pPr>
            <a:r>
              <a:rPr lang="en-US"/>
              <a:t>Remember</a:t>
            </a:r>
            <a:endParaRPr/>
          </a:p>
          <a:p>
            <a:pPr marL="457200" lvl="1" indent="0" algn="l" rtl="0">
              <a:spcBef>
                <a:spcPts val="0"/>
              </a:spcBef>
              <a:spcAft>
                <a:spcPts val="0"/>
              </a:spcAft>
              <a:buNone/>
            </a:pPr>
            <a:r>
              <a:rPr lang="en-US"/>
              <a:t>Keep dry</a:t>
            </a:r>
            <a:endParaRPr/>
          </a:p>
          <a:p>
            <a:pPr marL="457200" lvl="1" indent="0" algn="l" rtl="0">
              <a:spcBef>
                <a:spcPts val="0"/>
              </a:spcBef>
              <a:spcAft>
                <a:spcPts val="0"/>
              </a:spcAft>
              <a:buNone/>
            </a:pPr>
            <a:r>
              <a:rPr lang="en-US"/>
              <a:t>May not work if wet</a:t>
            </a:r>
            <a:endParaRPr/>
          </a:p>
          <a:p>
            <a:pPr marL="457200" lvl="1" indent="0" algn="l" rtl="0">
              <a:spcBef>
                <a:spcPts val="0"/>
              </a:spcBef>
              <a:spcAft>
                <a:spcPts val="0"/>
              </a:spcAft>
              <a:buNone/>
            </a:pPr>
            <a:r>
              <a:rPr lang="en-US"/>
              <a:t>Short burn time</a:t>
            </a:r>
            <a:endParaRPr/>
          </a:p>
          <a:p>
            <a:pPr marL="457200" lvl="1" indent="0" algn="l" rtl="0">
              <a:spcBef>
                <a:spcPts val="0"/>
              </a:spcBef>
              <a:spcAft>
                <a:spcPts val="0"/>
              </a:spcAft>
              <a:buNone/>
            </a:pPr>
            <a:r>
              <a:rPr lang="en-US"/>
              <a:t>Use only when they might be seen</a:t>
            </a:r>
            <a:endParaRPr/>
          </a:p>
          <a:p>
            <a:pPr marL="0" lvl="0" indent="0" algn="l" rtl="0">
              <a:spcBef>
                <a:spcPts val="0"/>
              </a:spcBef>
              <a:spcAft>
                <a:spcPts val="0"/>
              </a:spcAft>
              <a:buNone/>
            </a:pPr>
            <a:endParaRPr/>
          </a:p>
        </p:txBody>
      </p:sp>
      <p:sp>
        <p:nvSpPr>
          <p:cNvPr id="564" name="Google Shape;564;p5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5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 new electronic flares and advantages over traditional flares:</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One electronic meets carriage requirements versus three traditional pyrotechnic flares.</a:t>
            </a:r>
            <a:endParaRPr/>
          </a:p>
          <a:p>
            <a:pPr marL="171450" lvl="0" indent="-171450" algn="l" rtl="0">
              <a:spcBef>
                <a:spcPts val="0"/>
              </a:spcBef>
              <a:spcAft>
                <a:spcPts val="0"/>
              </a:spcAft>
              <a:buClr>
                <a:schemeClr val="dk1"/>
              </a:buClr>
              <a:buSzPts val="1200"/>
              <a:buFont typeface="Arial"/>
              <a:buChar char="•"/>
            </a:pPr>
            <a:r>
              <a:rPr lang="en-US"/>
              <a:t>Do not expire so it helps the issue of trying to dispose of expired chemical flares.</a:t>
            </a:r>
            <a:endParaRPr/>
          </a:p>
          <a:p>
            <a:pPr marL="171450" lvl="0" indent="-171450" algn="l" rtl="0">
              <a:spcBef>
                <a:spcPts val="0"/>
              </a:spcBef>
              <a:spcAft>
                <a:spcPts val="0"/>
              </a:spcAft>
              <a:buClr>
                <a:schemeClr val="dk1"/>
              </a:buClr>
              <a:buSzPts val="1200"/>
              <a:buFont typeface="Arial"/>
              <a:buChar char="•"/>
            </a:pPr>
            <a:r>
              <a:rPr lang="en-US"/>
              <a:t>Some can flash up to 60 hours.</a:t>
            </a:r>
            <a:endParaRPr/>
          </a:p>
          <a:p>
            <a:pPr marL="171450" lvl="0" indent="-171450" algn="l" rtl="0">
              <a:spcBef>
                <a:spcPts val="0"/>
              </a:spcBef>
              <a:spcAft>
                <a:spcPts val="0"/>
              </a:spcAft>
              <a:buClr>
                <a:schemeClr val="dk1"/>
              </a:buClr>
              <a:buSzPts val="1200"/>
              <a:buFont typeface="Arial"/>
              <a:buChar char="•"/>
            </a:pPr>
            <a:r>
              <a:rPr lang="en-US"/>
              <a:t>Flashes SOS sequence,</a:t>
            </a:r>
            <a:endParaRPr/>
          </a:p>
          <a:p>
            <a:pPr marL="171450" lvl="0" indent="-171450" algn="l" rtl="0">
              <a:spcBef>
                <a:spcPts val="0"/>
              </a:spcBef>
              <a:spcAft>
                <a:spcPts val="0"/>
              </a:spcAft>
              <a:buClr>
                <a:schemeClr val="dk1"/>
              </a:buClr>
              <a:buSzPts val="1200"/>
              <a:buFont typeface="Arial"/>
              <a:buChar char="•"/>
            </a:pPr>
            <a:r>
              <a:rPr lang="en-US"/>
              <a:t>Can be visible up to 10 nautical miles.</a:t>
            </a:r>
            <a:endParaRPr/>
          </a:p>
          <a:p>
            <a:pPr marL="171450" lvl="0" indent="-184150" algn="l" rtl="0">
              <a:spcBef>
                <a:spcPts val="0"/>
              </a:spcBef>
              <a:spcAft>
                <a:spcPts val="0"/>
              </a:spcAft>
              <a:buSzPts val="1400"/>
              <a:buChar char="•"/>
            </a:pPr>
            <a:r>
              <a:rPr lang="en-US"/>
              <a:t>Batteries should be replaced annually.</a:t>
            </a:r>
            <a:endParaRPr/>
          </a:p>
          <a:p>
            <a:pPr marL="0" lvl="0" indent="0" algn="l" rtl="0">
              <a:spcBef>
                <a:spcPts val="0"/>
              </a:spcBef>
              <a:spcAft>
                <a:spcPts val="0"/>
              </a:spcAft>
              <a:buNone/>
            </a:pPr>
            <a:endParaRPr/>
          </a:p>
        </p:txBody>
      </p:sp>
      <p:sp>
        <p:nvSpPr>
          <p:cNvPr id="573" name="Google Shape;573;p5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5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vessels must have a way to make sound signals</a:t>
            </a:r>
            <a:endParaRPr/>
          </a:p>
          <a:p>
            <a:pPr marL="0" lvl="0" indent="0" algn="l" rtl="0">
              <a:spcBef>
                <a:spcPts val="0"/>
              </a:spcBef>
              <a:spcAft>
                <a:spcPts val="0"/>
              </a:spcAft>
              <a:buNone/>
            </a:pPr>
            <a:endParaRPr/>
          </a:p>
        </p:txBody>
      </p:sp>
      <p:sp>
        <p:nvSpPr>
          <p:cNvPr id="582" name="Google Shape;582;p5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5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Whistle or horn must be audible ½ mile</a:t>
            </a:r>
            <a:endParaRPr/>
          </a:p>
          <a:p>
            <a:pPr marL="0" lvl="0" indent="0" algn="l" rtl="0">
              <a:spcBef>
                <a:spcPts val="0"/>
              </a:spcBef>
              <a:spcAft>
                <a:spcPts val="0"/>
              </a:spcAft>
              <a:buNone/>
            </a:pPr>
            <a:endParaRPr/>
          </a:p>
          <a:p>
            <a:pPr marL="0" lvl="0" indent="0" algn="l" rtl="0">
              <a:spcBef>
                <a:spcPts val="0"/>
              </a:spcBef>
              <a:spcAft>
                <a:spcPts val="0"/>
              </a:spcAft>
              <a:buNone/>
            </a:pPr>
            <a:r>
              <a:rPr lang="en-US"/>
              <a:t>Installed power horns</a:t>
            </a:r>
            <a:endParaRPr/>
          </a:p>
          <a:p>
            <a:pPr marL="0" lvl="0" indent="0" algn="l" rtl="0">
              <a:spcBef>
                <a:spcPts val="0"/>
              </a:spcBef>
              <a:spcAft>
                <a:spcPts val="0"/>
              </a:spcAft>
              <a:buNone/>
            </a:pPr>
            <a:r>
              <a:rPr lang="en-US"/>
              <a:t>Portable air horns</a:t>
            </a:r>
            <a:endParaRPr/>
          </a:p>
          <a:p>
            <a:pPr marL="0" lvl="0" indent="0" algn="l" rtl="0">
              <a:spcBef>
                <a:spcPts val="0"/>
              </a:spcBef>
              <a:spcAft>
                <a:spcPts val="0"/>
              </a:spcAft>
              <a:buNone/>
            </a:pPr>
            <a:r>
              <a:rPr lang="en-US"/>
              <a:t>Whistle</a:t>
            </a:r>
            <a:endParaRPr/>
          </a:p>
          <a:p>
            <a:pPr marL="0" lvl="0" indent="0" algn="l" rtl="0">
              <a:spcBef>
                <a:spcPts val="0"/>
              </a:spcBef>
              <a:spcAft>
                <a:spcPts val="0"/>
              </a:spcAft>
              <a:buNone/>
            </a:pPr>
            <a:r>
              <a:rPr lang="en-US"/>
              <a:t>Hailer</a:t>
            </a:r>
            <a:endParaRPr/>
          </a:p>
          <a:p>
            <a:pPr marL="0" lvl="0" indent="0" algn="l" rtl="0">
              <a:spcBef>
                <a:spcPts val="0"/>
              </a:spcBef>
              <a:spcAft>
                <a:spcPts val="0"/>
              </a:spcAft>
              <a:buNone/>
            </a:pPr>
            <a:r>
              <a:rPr lang="en-US"/>
              <a:t>Bell</a:t>
            </a:r>
            <a:endParaRPr/>
          </a:p>
          <a:p>
            <a:pPr marL="0" lvl="0" indent="0" algn="l" rtl="0">
              <a:spcBef>
                <a:spcPts val="0"/>
              </a:spcBef>
              <a:spcAft>
                <a:spcPts val="0"/>
              </a:spcAft>
              <a:buNone/>
            </a:pPr>
            <a:r>
              <a:rPr lang="en-US"/>
              <a:t>Vessels over 65.6 feet</a:t>
            </a:r>
            <a:endParaRPr/>
          </a:p>
          <a:p>
            <a:pPr marL="0" lvl="0" indent="0" algn="l" rtl="0">
              <a:spcBef>
                <a:spcPts val="0"/>
              </a:spcBef>
              <a:spcAft>
                <a:spcPts val="0"/>
              </a:spcAft>
              <a:buNone/>
            </a:pPr>
            <a:r>
              <a:rPr lang="en-US"/>
              <a:t>Inland rules only</a:t>
            </a:r>
            <a:endParaRPr/>
          </a:p>
          <a:p>
            <a:pPr marL="0" lvl="0" indent="0" algn="l" rtl="0">
              <a:spcBef>
                <a:spcPts val="0"/>
              </a:spcBef>
              <a:spcAft>
                <a:spcPts val="0"/>
              </a:spcAft>
              <a:buNone/>
            </a:pPr>
            <a:endParaRPr/>
          </a:p>
        </p:txBody>
      </p:sp>
      <p:sp>
        <p:nvSpPr>
          <p:cNvPr id="591" name="Google Shape;591;p5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5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5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600" name="Google Shape;600;p5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5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any state requirements here.</a:t>
            </a:r>
            <a:endParaRPr/>
          </a:p>
          <a:p>
            <a:pPr marL="0" lvl="0" indent="0" algn="l" rtl="0">
              <a:spcBef>
                <a:spcPts val="0"/>
              </a:spcBef>
              <a:spcAft>
                <a:spcPts val="0"/>
              </a:spcAft>
              <a:buNone/>
            </a:pPr>
            <a:endParaRPr/>
          </a:p>
          <a:p>
            <a:pPr marL="0" lvl="0" indent="0" algn="l" rtl="0">
              <a:spcBef>
                <a:spcPts val="0"/>
              </a:spcBef>
              <a:spcAft>
                <a:spcPts val="0"/>
              </a:spcAft>
              <a:buNone/>
            </a:pPr>
            <a:r>
              <a:rPr lang="en-US"/>
              <a:t>All vessels are required to carry an efficient sound-producing device, such as a whistle or horn, that is audible for at least one-half mile.</a:t>
            </a:r>
            <a:endParaRPr/>
          </a:p>
          <a:p>
            <a:pPr marL="0" lvl="0" indent="0" algn="l" rtl="0">
              <a:spcBef>
                <a:spcPts val="0"/>
              </a:spcBef>
              <a:spcAft>
                <a:spcPts val="0"/>
              </a:spcAft>
              <a:buNone/>
            </a:pPr>
            <a:endParaRPr/>
          </a:p>
          <a:p>
            <a:pPr marL="0" lvl="0" indent="0" algn="l" rtl="0">
              <a:spcBef>
                <a:spcPts val="0"/>
              </a:spcBef>
              <a:spcAft>
                <a:spcPts val="0"/>
              </a:spcAft>
              <a:buNone/>
            </a:pPr>
            <a:r>
              <a:rPr lang="en-US"/>
              <a:t>The sound-producing device may be a whistle, horn, or bell that is audible for one-half mile. The device must be readily accessible to the operator of the boat or the passengers.</a:t>
            </a:r>
            <a:endParaRPr/>
          </a:p>
          <a:p>
            <a:pPr marL="0" lvl="0" indent="0" algn="l" rtl="0">
              <a:spcBef>
                <a:spcPts val="0"/>
              </a:spcBef>
              <a:spcAft>
                <a:spcPts val="0"/>
              </a:spcAft>
              <a:buNone/>
            </a:pPr>
            <a:endParaRPr/>
          </a:p>
          <a:p>
            <a:pPr marL="0" lvl="0" indent="0" algn="l" rtl="0">
              <a:spcBef>
                <a:spcPts val="0"/>
              </a:spcBef>
              <a:spcAft>
                <a:spcPts val="0"/>
              </a:spcAft>
              <a:buNone/>
            </a:pPr>
            <a:r>
              <a:rPr lang="en-US"/>
              <a:t>Needed for maneuvering signals, reduced visibility, danger signal</a:t>
            </a:r>
            <a:endParaRPr/>
          </a:p>
          <a:p>
            <a:pPr marL="0" lvl="0" indent="0" algn="l" rtl="0">
              <a:spcBef>
                <a:spcPts val="0"/>
              </a:spcBef>
              <a:spcAft>
                <a:spcPts val="0"/>
              </a:spcAft>
              <a:buNone/>
            </a:pPr>
            <a:endParaRPr/>
          </a:p>
        </p:txBody>
      </p:sp>
      <p:sp>
        <p:nvSpPr>
          <p:cNvPr id="609" name="Google Shape;609;p5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6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6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 your state’s restrictions and laws regarding boating near diver flags.  How far away must you stay from a diver down flag?</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International Rules- rigid “Alpha” flag</a:t>
            </a:r>
            <a:endParaRPr/>
          </a:p>
          <a:p>
            <a:pPr marL="171450" lvl="0" indent="-171450" algn="l" rtl="0">
              <a:spcBef>
                <a:spcPts val="0"/>
              </a:spcBef>
              <a:spcAft>
                <a:spcPts val="0"/>
              </a:spcAft>
              <a:buClr>
                <a:schemeClr val="dk1"/>
              </a:buClr>
              <a:buSzPts val="1200"/>
              <a:buFont typeface="Arial"/>
              <a:buChar char="•"/>
            </a:pPr>
            <a:r>
              <a:rPr lang="en-US"/>
              <a:t> State or local may require red/white diagonal</a:t>
            </a:r>
            <a:endParaRPr/>
          </a:p>
          <a:p>
            <a:pPr marL="171450" lvl="0" indent="-171450" algn="l" rtl="0">
              <a:spcBef>
                <a:spcPts val="0"/>
              </a:spcBef>
              <a:spcAft>
                <a:spcPts val="0"/>
              </a:spcAft>
              <a:buClr>
                <a:schemeClr val="dk1"/>
              </a:buClr>
              <a:buSzPts val="1200"/>
              <a:buFont typeface="Arial"/>
              <a:buChar char="•"/>
            </a:pPr>
            <a:r>
              <a:rPr lang="en-US"/>
              <a:t> Avoid areas with boating traffic</a:t>
            </a:r>
            <a:endParaRPr/>
          </a:p>
          <a:p>
            <a:pPr marL="171450" lvl="0" indent="-171450" algn="l" rtl="0">
              <a:spcBef>
                <a:spcPts val="0"/>
              </a:spcBef>
              <a:spcAft>
                <a:spcPts val="0"/>
              </a:spcAft>
              <a:buClr>
                <a:schemeClr val="dk1"/>
              </a:buClr>
              <a:buSzPts val="1200"/>
              <a:buFont typeface="Arial"/>
              <a:buChar char="•"/>
            </a:pPr>
            <a:r>
              <a:rPr lang="en-US"/>
              <a:t> Avoid narrow waterways</a:t>
            </a:r>
            <a:endParaRPr/>
          </a:p>
          <a:p>
            <a:pPr marL="171450" lvl="0" indent="-171450" algn="l" rtl="0">
              <a:spcBef>
                <a:spcPts val="0"/>
              </a:spcBef>
              <a:spcAft>
                <a:spcPts val="0"/>
              </a:spcAft>
              <a:buClr>
                <a:schemeClr val="dk1"/>
              </a:buClr>
              <a:buSzPts val="1200"/>
              <a:buFont typeface="Arial"/>
              <a:buChar char="•"/>
            </a:pPr>
            <a:r>
              <a:rPr lang="en-US"/>
              <a:t>A diver down flag, or scuba flag, is a flag used on the water to indicate that there is a diver below. ... Internationally, the code flag alfa/alpha, which is white and blue, is used to signal that the vessel has a diver down and other vessels should keep well clear at slow speed.</a:t>
            </a:r>
            <a:endParaRPr/>
          </a:p>
          <a:p>
            <a:pPr marL="171450" lvl="0" indent="-171450" algn="l" rtl="0">
              <a:spcBef>
                <a:spcPts val="0"/>
              </a:spcBef>
              <a:spcAft>
                <a:spcPts val="0"/>
              </a:spcAft>
              <a:buClr>
                <a:schemeClr val="dk1"/>
              </a:buClr>
              <a:buSzPts val="1200"/>
              <a:buFont typeface="Arial"/>
              <a:buChar char="•"/>
            </a:pPr>
            <a:r>
              <a:rPr lang="en-US"/>
              <a:t>Two types of flags are used to indicate diving activity. A rectangular red flag, at least 12 inches x 16 inches, with a two-inch, white diagonal stripe if on state waters. A blue and white International Code Flag A (or Alfa flag) if on federally controlled or international waters.</a:t>
            </a:r>
            <a:endParaRPr/>
          </a:p>
          <a:p>
            <a:pPr marL="0" lvl="0" indent="0" algn="l" rtl="0">
              <a:spcBef>
                <a:spcPts val="0"/>
              </a:spcBef>
              <a:spcAft>
                <a:spcPts val="0"/>
              </a:spcAft>
              <a:buNone/>
            </a:pPr>
            <a:r>
              <a:rPr lang="en-US"/>
              <a:t>Local laws regulate how close you have to stay to your flag. and how far boaters and skiers must stay- away. For areas where no laws stipulate these distances, the rule of thumb is for you to stay within 50 feet of your flag and for boats to stay at least 100 to 200 feet away.</a:t>
            </a:r>
            <a:endParaRPr/>
          </a:p>
          <a:p>
            <a:pPr marL="0" lvl="0" indent="0" algn="l" rtl="0">
              <a:spcBef>
                <a:spcPts val="0"/>
              </a:spcBef>
              <a:spcAft>
                <a:spcPts val="0"/>
              </a:spcAft>
              <a:buNone/>
            </a:pPr>
            <a:endParaRPr/>
          </a:p>
        </p:txBody>
      </p:sp>
      <p:sp>
        <p:nvSpPr>
          <p:cNvPr id="618" name="Google Shape;618;p6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143" name="Google Shape;143;p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6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Review your state regulations in these areas.</a:t>
            </a:r>
            <a:endParaRPr/>
          </a:p>
          <a:p>
            <a:pPr marL="0" lvl="0" indent="0" algn="l" rtl="0">
              <a:spcBef>
                <a:spcPts val="0"/>
              </a:spcBef>
              <a:spcAft>
                <a:spcPts val="0"/>
              </a:spcAft>
              <a:buNone/>
            </a:pPr>
            <a:r>
              <a:rPr lang="en-US"/>
              <a:t>Know your state’s requirements</a:t>
            </a:r>
            <a:endParaRPr/>
          </a:p>
          <a:p>
            <a:pPr marL="0" lvl="0" indent="0" algn="l" rtl="0">
              <a:spcBef>
                <a:spcPts val="0"/>
              </a:spcBef>
              <a:spcAft>
                <a:spcPts val="0"/>
              </a:spcAft>
              <a:buNone/>
            </a:pPr>
            <a:endParaRPr/>
          </a:p>
          <a:p>
            <a:pPr marL="0" lvl="0" indent="0" algn="l" rtl="0">
              <a:spcBef>
                <a:spcPts val="0"/>
              </a:spcBef>
              <a:spcAft>
                <a:spcPts val="0"/>
              </a:spcAft>
              <a:buNone/>
            </a:pPr>
            <a:r>
              <a:rPr lang="en-US" b="1" i="1"/>
              <a:t>This is a good time to hand out your state’s boating law handbook and any local regulations that may apply.</a:t>
            </a:r>
            <a:endParaRPr/>
          </a:p>
          <a:p>
            <a:pPr marL="0" lvl="0" indent="0" algn="l" rtl="0">
              <a:spcBef>
                <a:spcPts val="0"/>
              </a:spcBef>
              <a:spcAft>
                <a:spcPts val="0"/>
              </a:spcAft>
              <a:buNone/>
            </a:pPr>
            <a:endParaRPr/>
          </a:p>
        </p:txBody>
      </p:sp>
      <p:sp>
        <p:nvSpPr>
          <p:cNvPr id="627" name="Google Shape;627;p6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6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 your state’s regulations regarding PWC operations. </a:t>
            </a:r>
            <a:endParaRPr/>
          </a:p>
          <a:p>
            <a:pPr marL="0" lvl="0" indent="0" algn="l" rtl="0">
              <a:spcBef>
                <a:spcPts val="0"/>
              </a:spcBef>
              <a:spcAft>
                <a:spcPts val="0"/>
              </a:spcAft>
              <a:buNone/>
            </a:pPr>
            <a:endParaRPr/>
          </a:p>
          <a:p>
            <a:pPr marL="0" lvl="0" indent="0" algn="l" rtl="0">
              <a:spcBef>
                <a:spcPts val="0"/>
              </a:spcBef>
              <a:spcAft>
                <a:spcPts val="0"/>
              </a:spcAft>
              <a:buNone/>
            </a:pPr>
            <a:r>
              <a:rPr lang="en-US"/>
              <a:t>Are added certificates needed to operate a PWC? Age?</a:t>
            </a:r>
            <a:endParaRPr/>
          </a:p>
          <a:p>
            <a:pPr marL="0" lvl="0" indent="0" algn="l" rtl="0">
              <a:spcBef>
                <a:spcPts val="0"/>
              </a:spcBef>
              <a:spcAft>
                <a:spcPts val="0"/>
              </a:spcAft>
              <a:buNone/>
            </a:pPr>
            <a:endParaRPr/>
          </a:p>
          <a:p>
            <a:pPr marL="0" lvl="0" indent="0" algn="l" rtl="0">
              <a:spcBef>
                <a:spcPts val="0"/>
              </a:spcBef>
              <a:spcAft>
                <a:spcPts val="0"/>
              </a:spcAft>
              <a:buNone/>
            </a:pPr>
            <a:r>
              <a:rPr lang="en-US"/>
              <a:t>PFD Required – inflatables not allowed</a:t>
            </a:r>
            <a:endParaRPr/>
          </a:p>
          <a:p>
            <a:pPr marL="0" lvl="0" indent="0" algn="l" rtl="0">
              <a:spcBef>
                <a:spcPts val="0"/>
              </a:spcBef>
              <a:spcAft>
                <a:spcPts val="0"/>
              </a:spcAft>
              <a:buNone/>
            </a:pPr>
            <a:endParaRPr/>
          </a:p>
          <a:p>
            <a:pPr marL="0" lvl="0" indent="0" algn="l" rtl="0">
              <a:spcBef>
                <a:spcPts val="0"/>
              </a:spcBef>
              <a:spcAft>
                <a:spcPts val="0"/>
              </a:spcAft>
              <a:buNone/>
            </a:pPr>
            <a:r>
              <a:rPr lang="en-US"/>
              <a:t>Lanyard/kill switch required </a:t>
            </a:r>
            <a:endParaRPr/>
          </a:p>
          <a:p>
            <a:pPr marL="0" lvl="0" indent="0" algn="l" rtl="0">
              <a:spcBef>
                <a:spcPts val="0"/>
              </a:spcBef>
              <a:spcAft>
                <a:spcPts val="0"/>
              </a:spcAft>
              <a:buNone/>
            </a:pPr>
            <a:endParaRPr/>
          </a:p>
          <a:p>
            <a:pPr marL="0" lvl="0" indent="0" algn="l" rtl="0">
              <a:spcBef>
                <a:spcPts val="0"/>
              </a:spcBef>
              <a:spcAft>
                <a:spcPts val="0"/>
              </a:spcAft>
              <a:buNone/>
            </a:pPr>
            <a:r>
              <a:rPr lang="en-US"/>
              <a:t>No night operation</a:t>
            </a:r>
            <a:endParaRPr/>
          </a:p>
          <a:p>
            <a:pPr marL="0" lvl="0" indent="0" algn="l" rtl="0">
              <a:spcBef>
                <a:spcPts val="0"/>
              </a:spcBef>
              <a:spcAft>
                <a:spcPts val="0"/>
              </a:spcAft>
              <a:buNone/>
            </a:pPr>
            <a:endParaRPr/>
          </a:p>
          <a:p>
            <a:pPr marL="0" lvl="0" indent="0" algn="l" rtl="0">
              <a:spcBef>
                <a:spcPts val="0"/>
              </a:spcBef>
              <a:spcAft>
                <a:spcPts val="0"/>
              </a:spcAft>
              <a:buNone/>
            </a:pPr>
            <a:r>
              <a:rPr lang="en-US"/>
              <a:t>No wake jumping close to other vessels</a:t>
            </a:r>
            <a:endParaRPr/>
          </a:p>
          <a:p>
            <a:pPr marL="0" lvl="0" indent="0" algn="l" rtl="0">
              <a:spcBef>
                <a:spcPts val="0"/>
              </a:spcBef>
              <a:spcAft>
                <a:spcPts val="0"/>
              </a:spcAft>
              <a:buNone/>
            </a:pPr>
            <a:endParaRPr/>
          </a:p>
          <a:p>
            <a:pPr marL="0" lvl="0" indent="0" algn="l" rtl="0">
              <a:spcBef>
                <a:spcPts val="0"/>
              </a:spcBef>
              <a:spcAft>
                <a:spcPts val="0"/>
              </a:spcAft>
              <a:buNone/>
            </a:pPr>
            <a:r>
              <a:rPr lang="en-US"/>
              <a:t>Engine safety cut-out switch is a device used to stop the engine in the event of the helmsperson being thrown out of their seat. It consists of a length of cord or plastic wire connected to a kill switch on the ignition key of the PWC. Ignition cut-off device (kill switch) must be attached to the PWC operator at all times when the motor is in use. Kill switches must operate properly.</a:t>
            </a:r>
            <a:endParaRPr/>
          </a:p>
          <a:p>
            <a:pPr marL="0" lvl="0" indent="0" algn="l" rtl="0">
              <a:spcBef>
                <a:spcPts val="0"/>
              </a:spcBef>
              <a:spcAft>
                <a:spcPts val="0"/>
              </a:spcAft>
              <a:buNone/>
            </a:pPr>
            <a:endParaRPr/>
          </a:p>
        </p:txBody>
      </p:sp>
      <p:sp>
        <p:nvSpPr>
          <p:cNvPr id="636" name="Google Shape;636;p6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6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6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645" name="Google Shape;645;p6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6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 your state’s regulations for towing.</a:t>
            </a:r>
            <a:endParaRPr/>
          </a:p>
          <a:p>
            <a:pPr marL="0" lvl="0" indent="0" algn="l" rtl="0">
              <a:spcBef>
                <a:spcPts val="0"/>
              </a:spcBef>
              <a:spcAft>
                <a:spcPts val="0"/>
              </a:spcAft>
              <a:buNone/>
            </a:pPr>
            <a:endParaRPr/>
          </a:p>
          <a:p>
            <a:pPr marL="0" lvl="0" indent="0" algn="l" rtl="0">
              <a:spcBef>
                <a:spcPts val="0"/>
              </a:spcBef>
              <a:spcAft>
                <a:spcPts val="0"/>
              </a:spcAft>
              <a:buNone/>
            </a:pPr>
            <a:r>
              <a:rPr lang="en-US"/>
              <a:t>PFD required for towed person</a:t>
            </a:r>
            <a:endParaRPr/>
          </a:p>
          <a:p>
            <a:pPr marL="0" lvl="0" indent="0" algn="l" rtl="0">
              <a:spcBef>
                <a:spcPts val="0"/>
              </a:spcBef>
              <a:spcAft>
                <a:spcPts val="0"/>
              </a:spcAft>
              <a:buNone/>
            </a:pPr>
            <a:endParaRPr/>
          </a:p>
          <a:p>
            <a:pPr marL="0" lvl="0" indent="0" algn="l" rtl="0">
              <a:spcBef>
                <a:spcPts val="0"/>
              </a:spcBef>
              <a:spcAft>
                <a:spcPts val="0"/>
              </a:spcAft>
              <a:buNone/>
            </a:pPr>
            <a:r>
              <a:rPr lang="en-US"/>
              <a:t>If towing from a PWC, it should be rated for at least three:</a:t>
            </a:r>
            <a:endParaRPr/>
          </a:p>
          <a:p>
            <a:pPr marL="0" lvl="0" indent="0" algn="l" rtl="0">
              <a:spcBef>
                <a:spcPts val="0"/>
              </a:spcBef>
              <a:spcAft>
                <a:spcPts val="0"/>
              </a:spcAft>
              <a:buNone/>
            </a:pPr>
            <a:r>
              <a:rPr lang="en-US"/>
              <a:t>The operator</a:t>
            </a:r>
            <a:endParaRPr/>
          </a:p>
          <a:p>
            <a:pPr marL="0" lvl="0" indent="0" algn="l" rtl="0">
              <a:spcBef>
                <a:spcPts val="0"/>
              </a:spcBef>
              <a:spcAft>
                <a:spcPts val="0"/>
              </a:spcAft>
              <a:buNone/>
            </a:pPr>
            <a:r>
              <a:rPr lang="en-US"/>
              <a:t>The observer</a:t>
            </a:r>
            <a:endParaRPr/>
          </a:p>
          <a:p>
            <a:pPr marL="0" lvl="0" indent="0" algn="l" rtl="0">
              <a:spcBef>
                <a:spcPts val="0"/>
              </a:spcBef>
              <a:spcAft>
                <a:spcPts val="0"/>
              </a:spcAft>
              <a:buNone/>
            </a:pPr>
            <a:r>
              <a:rPr lang="en-US"/>
              <a:t>The towee for transport to and from the ski area</a:t>
            </a:r>
            <a:endParaRPr/>
          </a:p>
          <a:p>
            <a:pPr marL="0" lvl="0" indent="0" algn="l" rtl="0">
              <a:spcBef>
                <a:spcPts val="0"/>
              </a:spcBef>
              <a:spcAft>
                <a:spcPts val="0"/>
              </a:spcAft>
              <a:buNone/>
            </a:pPr>
            <a:endParaRPr/>
          </a:p>
        </p:txBody>
      </p:sp>
      <p:sp>
        <p:nvSpPr>
          <p:cNvPr id="654" name="Google Shape;654;p6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6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No skiing between  sunset and sunrise?</a:t>
            </a:r>
            <a:endParaRPr/>
          </a:p>
          <a:p>
            <a:pPr marL="171450" lvl="0" indent="-171450" algn="l" rtl="0">
              <a:spcBef>
                <a:spcPts val="0"/>
              </a:spcBef>
              <a:spcAft>
                <a:spcPts val="0"/>
              </a:spcAft>
              <a:buClr>
                <a:schemeClr val="dk1"/>
              </a:buClr>
              <a:buSzPts val="1200"/>
              <a:buFont typeface="Arial"/>
              <a:buChar char="•"/>
            </a:pPr>
            <a:r>
              <a:rPr lang="en-US"/>
              <a:t>Observer required?</a:t>
            </a:r>
            <a:endParaRPr/>
          </a:p>
          <a:p>
            <a:pPr marL="171450" lvl="0" indent="-171450" algn="l" rtl="0">
              <a:spcBef>
                <a:spcPts val="0"/>
              </a:spcBef>
              <a:spcAft>
                <a:spcPts val="0"/>
              </a:spcAft>
              <a:buClr>
                <a:schemeClr val="dk1"/>
              </a:buClr>
              <a:buSzPts val="1200"/>
              <a:buFont typeface="Arial"/>
              <a:buChar char="•"/>
            </a:pPr>
            <a:r>
              <a:rPr lang="en-US"/>
              <a:t>Required to have a “skier down” flag?</a:t>
            </a:r>
            <a:endParaRPr/>
          </a:p>
          <a:p>
            <a:pPr marL="0" lvl="0" indent="0" algn="l" rtl="0">
              <a:spcBef>
                <a:spcPts val="0"/>
              </a:spcBef>
              <a:spcAft>
                <a:spcPts val="0"/>
              </a:spcAft>
              <a:buNone/>
            </a:pPr>
            <a:endParaRPr/>
          </a:p>
        </p:txBody>
      </p:sp>
      <p:sp>
        <p:nvSpPr>
          <p:cNvPr id="664" name="Google Shape;664;p6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6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6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a:t>
            </a:r>
            <a:endParaRPr/>
          </a:p>
          <a:p>
            <a:pPr marL="171450" lvl="0" indent="-171450" algn="l" rtl="0">
              <a:spcBef>
                <a:spcPts val="0"/>
              </a:spcBef>
              <a:spcAft>
                <a:spcPts val="0"/>
              </a:spcAft>
              <a:buClr>
                <a:schemeClr val="dk1"/>
              </a:buClr>
              <a:buSzPts val="1200"/>
              <a:buFont typeface="Arial"/>
              <a:buChar char="•"/>
            </a:pPr>
            <a:r>
              <a:rPr lang="en-US"/>
              <a:t> Up to $10,000 fine</a:t>
            </a:r>
            <a:endParaRPr/>
          </a:p>
          <a:p>
            <a:pPr marL="171450" lvl="0" indent="-171450" algn="l" rtl="0">
              <a:spcBef>
                <a:spcPts val="0"/>
              </a:spcBef>
              <a:spcAft>
                <a:spcPts val="0"/>
              </a:spcAft>
              <a:buClr>
                <a:schemeClr val="dk1"/>
              </a:buClr>
              <a:buSzPts val="1200"/>
              <a:buFont typeface="Arial"/>
              <a:buChar char="•"/>
            </a:pPr>
            <a:r>
              <a:rPr lang="en-US"/>
              <a:t> Boats 26’ and up must have pollution placard</a:t>
            </a:r>
            <a:endParaRPr/>
          </a:p>
          <a:p>
            <a:pPr marL="0" lvl="0" indent="0" algn="l" rtl="0">
              <a:spcBef>
                <a:spcPts val="0"/>
              </a:spcBef>
              <a:spcAft>
                <a:spcPts val="0"/>
              </a:spcAft>
              <a:buNone/>
            </a:pPr>
            <a:endParaRPr/>
          </a:p>
          <a:p>
            <a:pPr marL="0" lvl="0" indent="0" algn="l" rtl="0">
              <a:spcBef>
                <a:spcPts val="0"/>
              </a:spcBef>
              <a:spcAft>
                <a:spcPts val="0"/>
              </a:spcAft>
              <a:buNone/>
            </a:pPr>
            <a:r>
              <a:rPr lang="en-US" b="1"/>
              <a:t>On the water, trash can quickly become marine debris. Marine debris is any manufactured item that ends up as trash in our oceans, lakes, or inland waterways.</a:t>
            </a:r>
            <a:endParaRPr/>
          </a:p>
          <a:p>
            <a:pPr marL="0" lvl="0" indent="0" algn="l" rtl="0">
              <a:spcBef>
                <a:spcPts val="0"/>
              </a:spcBef>
              <a:spcAft>
                <a:spcPts val="0"/>
              </a:spcAft>
              <a:buNone/>
            </a:pPr>
            <a:endParaRPr/>
          </a:p>
          <a:p>
            <a:pPr marL="0" lvl="0" indent="0" algn="l" rtl="0">
              <a:spcBef>
                <a:spcPts val="0"/>
              </a:spcBef>
              <a:spcAft>
                <a:spcPts val="0"/>
              </a:spcAft>
              <a:buNone/>
            </a:pPr>
            <a:r>
              <a:rPr lang="en-US"/>
              <a:t>More than an eyesore, trash in the ocean is one of the world's most pervasive pollution problems. It sickens and kills marine animals and birds. It also undermines economies based on tourism and fisheries. While as much as 80 percent of marine debris is said to come from land-based activities, as boaters, we need to do our part.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73" name="Google Shape;673;p6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6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6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Installed toilets must be Coast Guard certified </a:t>
            </a:r>
            <a:endParaRPr/>
          </a:p>
          <a:p>
            <a:pPr marL="0" lvl="0" indent="0" algn="l" rtl="0">
              <a:spcBef>
                <a:spcPts val="0"/>
              </a:spcBef>
              <a:spcAft>
                <a:spcPts val="0"/>
              </a:spcAft>
              <a:buNone/>
            </a:pPr>
            <a:r>
              <a:rPr lang="en-US"/>
              <a:t>Type I, II, or III </a:t>
            </a:r>
            <a:endParaRPr/>
          </a:p>
          <a:p>
            <a:pPr marL="0" lvl="0" indent="0" algn="l" rtl="0">
              <a:spcBef>
                <a:spcPts val="0"/>
              </a:spcBef>
              <a:spcAft>
                <a:spcPts val="0"/>
              </a:spcAft>
              <a:buNone/>
            </a:pPr>
            <a:r>
              <a:rPr lang="en-US"/>
              <a:t>“Y” valve must be secured</a:t>
            </a:r>
            <a:endParaRPr/>
          </a:p>
          <a:p>
            <a:pPr marL="0" lvl="0" indent="0" algn="l" rtl="0">
              <a:spcBef>
                <a:spcPts val="0"/>
              </a:spcBef>
              <a:spcAft>
                <a:spcPts val="0"/>
              </a:spcAft>
              <a:buNone/>
            </a:pPr>
            <a:endParaRPr/>
          </a:p>
          <a:p>
            <a:pPr marL="0" lvl="0" indent="0" algn="l" rtl="0">
              <a:spcBef>
                <a:spcPts val="0"/>
              </a:spcBef>
              <a:spcAft>
                <a:spcPts val="0"/>
              </a:spcAft>
              <a:buNone/>
            </a:pPr>
            <a:r>
              <a:rPr lang="en-US"/>
              <a:t>When operating a vessel on a body of water where the discharge of treated or untreated sewage is prohibited the operator must secure the device in a manner which prevents any discharge. Some acceptable methods are: padlocking overboard discharge valves in the closed position, using non releasable wire tie to hold overboard discharge valves in the closed position, closing overboard discharge valves and removing the handle, locking the door, with padlock or keylock, to the space enclosing the toilets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Look for pump out station symbol</a:t>
            </a:r>
            <a:endParaRPr/>
          </a:p>
          <a:p>
            <a:pPr marL="0" lvl="0" indent="0" algn="l" rtl="0">
              <a:spcBef>
                <a:spcPts val="0"/>
              </a:spcBef>
              <a:spcAft>
                <a:spcPts val="0"/>
              </a:spcAft>
              <a:buNone/>
            </a:pPr>
            <a:r>
              <a:rPr lang="en-US"/>
              <a:t>No sewage dumped overboard</a:t>
            </a:r>
            <a:endParaRPr/>
          </a:p>
          <a:p>
            <a:pPr marL="0" lvl="0" indent="0" algn="l" rtl="0">
              <a:spcBef>
                <a:spcPts val="0"/>
              </a:spcBef>
              <a:spcAft>
                <a:spcPts val="0"/>
              </a:spcAft>
              <a:buNone/>
            </a:pPr>
            <a:r>
              <a:rPr lang="en-US"/>
              <a:t>MSD are required on installed toilets that do not have holding tanks</a:t>
            </a:r>
            <a:endParaRPr/>
          </a:p>
          <a:p>
            <a:pPr marL="0" lvl="0" indent="0" algn="l" rtl="0">
              <a:spcBef>
                <a:spcPts val="0"/>
              </a:spcBef>
              <a:spcAft>
                <a:spcPts val="0"/>
              </a:spcAft>
              <a:buNone/>
            </a:pPr>
            <a:endParaRPr/>
          </a:p>
        </p:txBody>
      </p:sp>
      <p:sp>
        <p:nvSpPr>
          <p:cNvPr id="682" name="Google Shape;682;p6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6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692" name="Google Shape;692;p6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69:notes"/>
          <p:cNvSpPr>
            <a:spLocks noGrp="1" noRot="1" noChangeAspect="1"/>
          </p:cNvSpPr>
          <p:nvPr>
            <p:ph type="sldImg" idx="2"/>
          </p:nvPr>
        </p:nvSpPr>
        <p:spPr>
          <a:xfrm>
            <a:off x="1563688" y="215900"/>
            <a:ext cx="3671887" cy="2065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69:notes"/>
          <p:cNvSpPr txBox="1">
            <a:spLocks noGrp="1"/>
          </p:cNvSpPr>
          <p:nvPr>
            <p:ph type="body" idx="1"/>
          </p:nvPr>
        </p:nvSpPr>
        <p:spPr>
          <a:xfrm>
            <a:off x="182880" y="2281238"/>
            <a:ext cx="6435089" cy="620961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It is unlawful to litter in either state or federal waters. </a:t>
            </a:r>
            <a:endParaRPr/>
          </a:p>
          <a:p>
            <a:pPr marL="0" lvl="0" indent="0" algn="l" rtl="0">
              <a:spcBef>
                <a:spcPts val="0"/>
              </a:spcBef>
              <a:spcAft>
                <a:spcPts val="0"/>
              </a:spcAft>
              <a:buNone/>
            </a:pPr>
            <a:r>
              <a:rPr lang="en-US"/>
              <a:t>Federal law prohibits the discharge of plastic trash into U.S. navigable waters. Polystyrene cups, plastic bags, bait packages and monofilament line can kill or injure birds, fish, and marine mammals. Reduce the amount of packaging and plastic taken aboard. Retrieve any trash that falls overboard.</a:t>
            </a:r>
            <a:endParaRPr/>
          </a:p>
          <a:p>
            <a:pPr marL="0" lvl="0" indent="0" algn="l" rtl="0">
              <a:spcBef>
                <a:spcPts val="0"/>
              </a:spcBef>
              <a:spcAft>
                <a:spcPts val="0"/>
              </a:spcAft>
              <a:buNone/>
            </a:pPr>
            <a:endParaRPr sz="600"/>
          </a:p>
          <a:p>
            <a:pPr marL="0" lvl="0" indent="0" algn="l" rtl="0">
              <a:spcBef>
                <a:spcPts val="0"/>
              </a:spcBef>
              <a:spcAft>
                <a:spcPts val="0"/>
              </a:spcAft>
              <a:buNone/>
            </a:pPr>
            <a:r>
              <a:rPr lang="en-US"/>
              <a:t>No human-generated waste, no matter how small, should be thrown overboard. Use restrooms on shore before departure.</a:t>
            </a:r>
            <a:endParaRPr/>
          </a:p>
          <a:p>
            <a:pPr marL="0" lvl="0" indent="0" algn="l" rtl="0">
              <a:spcBef>
                <a:spcPts val="0"/>
              </a:spcBef>
              <a:spcAft>
                <a:spcPts val="0"/>
              </a:spcAft>
              <a:buNone/>
            </a:pPr>
            <a:endParaRPr sz="600"/>
          </a:p>
          <a:p>
            <a:pPr marL="0" lvl="0" indent="0" algn="l" rtl="0">
              <a:spcBef>
                <a:spcPts val="0"/>
              </a:spcBef>
              <a:spcAft>
                <a:spcPts val="0"/>
              </a:spcAft>
              <a:buNone/>
            </a:pPr>
            <a:r>
              <a:rPr lang="en-US"/>
              <a:t>Encounters with marine mammals are always an exciting experience. However, federal law protects many marine mammal species. Boaters should stay at least 300 feet away from marine mammals, or more if animals appear to change their behavior.  Time spent viewing animals should be kept to less than 30 minutes. Never try to pursue animals, restrict their path, or encircle them.  Always leave them a clear escape route. If a marine mammal approaches, let the animal pass. If an animal displays erratic behavior or appears disturbed, cautiously leave the area. Never handle young animals or feed animals. Many shoreline areas are very sensitive habitats. </a:t>
            </a:r>
            <a:endParaRPr/>
          </a:p>
          <a:p>
            <a:pPr marL="0" lvl="0" indent="0" algn="l" rtl="0">
              <a:spcBef>
                <a:spcPts val="0"/>
              </a:spcBef>
              <a:spcAft>
                <a:spcPts val="0"/>
              </a:spcAft>
              <a:buNone/>
            </a:pPr>
            <a:endParaRPr sz="700"/>
          </a:p>
          <a:p>
            <a:pPr marL="0" lvl="0" indent="0" algn="l" rtl="0">
              <a:spcBef>
                <a:spcPts val="0"/>
              </a:spcBef>
              <a:spcAft>
                <a:spcPts val="0"/>
              </a:spcAft>
              <a:buNone/>
            </a:pPr>
            <a:r>
              <a:rPr lang="en-US"/>
              <a:t>Please practice “leave no trace” techniques when on land. </a:t>
            </a:r>
            <a:endParaRPr/>
          </a:p>
          <a:p>
            <a:pPr marL="171450" lvl="0" indent="-171450" algn="l" rtl="0">
              <a:spcBef>
                <a:spcPts val="0"/>
              </a:spcBef>
              <a:spcAft>
                <a:spcPts val="0"/>
              </a:spcAft>
              <a:buClr>
                <a:schemeClr val="dk1"/>
              </a:buClr>
              <a:buSzPts val="1200"/>
              <a:buFont typeface="Arial"/>
              <a:buChar char="•"/>
            </a:pPr>
            <a:r>
              <a:rPr lang="en-US"/>
              <a:t>Avoid getting too close to bird rookeries. If you are too close, birds’ behavior will be disrupted, causing unnecessary stress. </a:t>
            </a:r>
            <a:endParaRPr/>
          </a:p>
          <a:p>
            <a:pPr marL="171450" lvl="0" indent="-171450" algn="l" rtl="0">
              <a:spcBef>
                <a:spcPts val="0"/>
              </a:spcBef>
              <a:spcAft>
                <a:spcPts val="0"/>
              </a:spcAft>
              <a:buClr>
                <a:schemeClr val="dk1"/>
              </a:buClr>
              <a:buSzPts val="1200"/>
              <a:buFont typeface="Arial"/>
              <a:buChar char="•"/>
            </a:pPr>
            <a:r>
              <a:rPr lang="en-US"/>
              <a:t>Whenever boating in a new area, first contact local resource management agencies or landowners to obtain guidelines.</a:t>
            </a:r>
            <a:endParaRPr/>
          </a:p>
          <a:p>
            <a:pPr marL="171450" lvl="0" indent="-171450" algn="l" rtl="0">
              <a:spcBef>
                <a:spcPts val="0"/>
              </a:spcBef>
              <a:spcAft>
                <a:spcPts val="0"/>
              </a:spcAft>
              <a:buClr>
                <a:schemeClr val="dk1"/>
              </a:buClr>
              <a:buSzPts val="1200"/>
              <a:buFont typeface="Arial"/>
              <a:buChar char="•"/>
            </a:pPr>
            <a:r>
              <a:rPr lang="en-US"/>
              <a:t>Complete heavy boat cleaning and maintenance away from the water. Keep the boat bottom clean. </a:t>
            </a:r>
            <a:endParaRPr/>
          </a:p>
          <a:p>
            <a:pPr marL="171450" lvl="0" indent="-171450" algn="l" rtl="0">
              <a:spcBef>
                <a:spcPts val="0"/>
              </a:spcBef>
              <a:spcAft>
                <a:spcPts val="0"/>
              </a:spcAft>
              <a:buClr>
                <a:schemeClr val="dk1"/>
              </a:buClr>
              <a:buSzPts val="1200"/>
              <a:buFont typeface="Arial"/>
              <a:buChar char="•"/>
            </a:pPr>
            <a:r>
              <a:rPr lang="en-US"/>
              <a:t>Aquatic invasive species (AIS) are nonindigenous species that invade local water bodies and can threaten native species, ecological stability, traditional human activities, our economy, and even human health. Waterways are vulnerable to invasive species introduction through many pathways, including contaminated boats, equipment, and fishing gear. Boaters can help prevent the spread of AIS by following these simple steps: Thoroughly clean and dry boats and equipment before transporting to other water bodies. Remove any visible mud, plants, fish or animals from the hull, or other parts of gear. Completely de-water boats and equipment, including any areas where water can be held, before transporting. Regulations prohibit releasing plants, fish, or animals into a body of water unless they came out of that body of water. </a:t>
            </a:r>
            <a:endParaRPr/>
          </a:p>
          <a:p>
            <a:pPr marL="0" lvl="0" indent="0" algn="l" rtl="0">
              <a:spcBef>
                <a:spcPts val="0"/>
              </a:spcBef>
              <a:spcAft>
                <a:spcPts val="0"/>
              </a:spcAft>
              <a:buNone/>
            </a:pPr>
            <a:endParaRPr/>
          </a:p>
        </p:txBody>
      </p:sp>
      <p:sp>
        <p:nvSpPr>
          <p:cNvPr id="701" name="Google Shape;701;p6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7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7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Federal Requirements</a:t>
            </a:r>
            <a:endParaRPr/>
          </a:p>
          <a:p>
            <a:pPr marL="0" lvl="0" indent="0" algn="l" rtl="0">
              <a:spcBef>
                <a:spcPts val="0"/>
              </a:spcBef>
              <a:spcAft>
                <a:spcPts val="0"/>
              </a:spcAft>
              <a:buNone/>
            </a:pPr>
            <a:r>
              <a:rPr lang="en-US"/>
              <a:t> Boats 26’ and up must display this placard</a:t>
            </a:r>
            <a:endParaRPr/>
          </a:p>
          <a:p>
            <a:pPr marL="0" lvl="0" indent="0" algn="l" rtl="0">
              <a:spcBef>
                <a:spcPts val="0"/>
              </a:spcBef>
              <a:spcAft>
                <a:spcPts val="0"/>
              </a:spcAft>
              <a:buNone/>
            </a:pPr>
            <a:r>
              <a:rPr lang="en-US"/>
              <a:t>No sewage dumped overboard &lt; 3 miles</a:t>
            </a:r>
            <a:endParaRPr/>
          </a:p>
          <a:p>
            <a:pPr marL="0" lvl="0" indent="0" algn="l" rtl="0">
              <a:spcBef>
                <a:spcPts val="0"/>
              </a:spcBef>
              <a:spcAft>
                <a:spcPts val="0"/>
              </a:spcAft>
              <a:buNone/>
            </a:pPr>
            <a:r>
              <a:rPr lang="en-US"/>
              <a:t>No untreated garbage dumped overboard</a:t>
            </a:r>
            <a:endParaRPr/>
          </a:p>
          <a:p>
            <a:pPr marL="0" lvl="0" indent="0" algn="l" rtl="0">
              <a:spcBef>
                <a:spcPts val="0"/>
              </a:spcBef>
              <a:spcAft>
                <a:spcPts val="0"/>
              </a:spcAft>
              <a:buNone/>
            </a:pPr>
            <a:r>
              <a:rPr lang="en-US"/>
              <a:t>Garbage Record Book reqd. Boats 40ft &amp; &gt;</a:t>
            </a:r>
            <a:endParaRPr/>
          </a:p>
          <a:p>
            <a:pPr marL="0" lvl="0" indent="0" algn="l" rtl="0">
              <a:spcBef>
                <a:spcPts val="0"/>
              </a:spcBef>
              <a:spcAft>
                <a:spcPts val="0"/>
              </a:spcAft>
              <a:buNone/>
            </a:pPr>
            <a:r>
              <a:rPr lang="en-US"/>
              <a:t>MARPOL placard reqd. boats 26ft &amp; &gt;</a:t>
            </a:r>
            <a:endParaRPr/>
          </a:p>
          <a:p>
            <a:pPr marL="0" lvl="0" indent="0" algn="l" rtl="0">
              <a:spcBef>
                <a:spcPts val="0"/>
              </a:spcBef>
              <a:spcAft>
                <a:spcPts val="0"/>
              </a:spcAft>
              <a:buNone/>
            </a:pPr>
            <a:r>
              <a:rPr lang="en-US"/>
              <a:t>Placard summarizes  MARPOL garbage requirements </a:t>
            </a:r>
            <a:endParaRPr/>
          </a:p>
          <a:p>
            <a:pPr marL="0" lvl="0" indent="0" algn="l" rtl="0">
              <a:spcBef>
                <a:spcPts val="0"/>
              </a:spcBef>
              <a:spcAft>
                <a:spcPts val="0"/>
              </a:spcAft>
              <a:buNone/>
            </a:pPr>
            <a:r>
              <a:rPr lang="en-US"/>
              <a:t>Under federal law, it is illegal to toss ANY garbage from a boat while you are anywhere in lakes, rivers, bays, sounds, and offshore in the ocean less than 3 miles. </a:t>
            </a:r>
            <a:endParaRPr/>
          </a:p>
          <a:p>
            <a:pPr marL="0" lvl="0" indent="0" algn="l" rtl="0">
              <a:spcBef>
                <a:spcPts val="0"/>
              </a:spcBef>
              <a:spcAft>
                <a:spcPts val="0"/>
              </a:spcAft>
              <a:buNone/>
            </a:pPr>
            <a:endParaRPr/>
          </a:p>
          <a:p>
            <a:pPr marL="0" lvl="0" indent="0" algn="l" rtl="0">
              <a:spcBef>
                <a:spcPts val="0"/>
              </a:spcBef>
              <a:spcAft>
                <a:spcPts val="0"/>
              </a:spcAft>
              <a:buNone/>
            </a:pPr>
            <a:r>
              <a:rPr lang="en-US"/>
              <a:t> All boats 26 ft or more in length must have a written garbage placard  "prominently posted" to remind you and your crew what can be thrown overboard and what can't. The placards must be permanently attached, be made of durable material, and must be at least 4X9 inches in size. Placards can be found at your local boating retail store.</a:t>
            </a:r>
            <a:endParaRPr/>
          </a:p>
          <a:p>
            <a:pPr marL="0" lvl="0" indent="0" algn="l" rtl="0">
              <a:spcBef>
                <a:spcPts val="0"/>
              </a:spcBef>
              <a:spcAft>
                <a:spcPts val="0"/>
              </a:spcAft>
              <a:buNone/>
            </a:pPr>
            <a:endParaRPr/>
          </a:p>
          <a:p>
            <a:pPr marL="0" lvl="0" indent="0" algn="l" rtl="0">
              <a:spcBef>
                <a:spcPts val="0"/>
              </a:spcBef>
              <a:spcAft>
                <a:spcPts val="0"/>
              </a:spcAft>
              <a:buNone/>
            </a:pPr>
            <a:r>
              <a:rPr lang="en-US"/>
              <a:t>Violations may result in civil penalties up to $25,000, a fine of up to $250,000 for an individual or up to $500,000 for an organization and/or a prison sentence of up to 6 years. State anti-littering laws may also apply on your boating waters.</a:t>
            </a:r>
            <a:endParaRPr/>
          </a:p>
          <a:p>
            <a:pPr marL="0" lvl="0" indent="0" algn="l" rtl="0">
              <a:spcBef>
                <a:spcPts val="0"/>
              </a:spcBef>
              <a:spcAft>
                <a:spcPts val="0"/>
              </a:spcAft>
              <a:buNone/>
            </a:pPr>
            <a:endParaRPr/>
          </a:p>
        </p:txBody>
      </p:sp>
      <p:sp>
        <p:nvSpPr>
          <p:cNvPr id="711" name="Google Shape;711;p7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152" name="Google Shape;152;p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7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7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Oil Pollution Act</a:t>
            </a:r>
            <a:endParaRPr/>
          </a:p>
          <a:p>
            <a:pPr marL="0" lvl="0" indent="0" algn="l" rtl="0">
              <a:spcBef>
                <a:spcPts val="0"/>
              </a:spcBef>
              <a:spcAft>
                <a:spcPts val="0"/>
              </a:spcAft>
              <a:buNone/>
            </a:pPr>
            <a:r>
              <a:rPr lang="en-US"/>
              <a:t>Discharge of Oil Placard</a:t>
            </a:r>
            <a:endParaRPr/>
          </a:p>
          <a:p>
            <a:pPr marL="0" lvl="0" indent="0" algn="l" rtl="0">
              <a:spcBef>
                <a:spcPts val="0"/>
              </a:spcBef>
              <a:spcAft>
                <a:spcPts val="0"/>
              </a:spcAft>
              <a:buNone/>
            </a:pPr>
            <a:endParaRPr/>
          </a:p>
          <a:p>
            <a:pPr marL="0" lvl="0" indent="0" algn="l" rtl="0">
              <a:spcBef>
                <a:spcPts val="0"/>
              </a:spcBef>
              <a:spcAft>
                <a:spcPts val="0"/>
              </a:spcAft>
              <a:buNone/>
            </a:pPr>
            <a:r>
              <a:rPr lang="en-US"/>
              <a:t>Up to $10,000 fine</a:t>
            </a:r>
            <a:endParaRPr/>
          </a:p>
          <a:p>
            <a:pPr marL="0" lvl="0" indent="0" algn="l" rtl="0">
              <a:spcBef>
                <a:spcPts val="0"/>
              </a:spcBef>
              <a:spcAft>
                <a:spcPts val="0"/>
              </a:spcAft>
              <a:buNone/>
            </a:pPr>
            <a:r>
              <a:rPr lang="en-US"/>
              <a:t> Boats 26’ and up must have pollution placard</a:t>
            </a:r>
            <a:endParaRPr/>
          </a:p>
          <a:p>
            <a:pPr marL="0" lvl="0" indent="0" algn="l" rtl="0">
              <a:spcBef>
                <a:spcPts val="0"/>
              </a:spcBef>
              <a:spcAft>
                <a:spcPts val="0"/>
              </a:spcAft>
              <a:buNone/>
            </a:pPr>
            <a:endParaRPr/>
          </a:p>
        </p:txBody>
      </p:sp>
      <p:sp>
        <p:nvSpPr>
          <p:cNvPr id="721" name="Google Shape;721;p7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7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7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731" name="Google Shape;731;p7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7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7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Discharge of Oil Prohibited </a:t>
            </a:r>
            <a:endParaRPr/>
          </a:p>
          <a:p>
            <a:pPr marL="0" lvl="0" indent="0" algn="l" rtl="0">
              <a:spcBef>
                <a:spcPts val="0"/>
              </a:spcBef>
              <a:spcAft>
                <a:spcPts val="0"/>
              </a:spcAft>
              <a:buNone/>
            </a:pPr>
            <a:endParaRPr/>
          </a:p>
          <a:p>
            <a:pPr marL="0" lvl="0" indent="0" algn="l" rtl="0">
              <a:spcBef>
                <a:spcPts val="0"/>
              </a:spcBef>
              <a:spcAft>
                <a:spcPts val="0"/>
              </a:spcAft>
              <a:buNone/>
            </a:pPr>
            <a:r>
              <a:rPr lang="en-US"/>
              <a:t>The Federal Water Pollution Control Act prohibits the discharge of oil or oily waste upon or into any navigable waters of the United States . This prohibition includes any discharge that causes a film or discoloration of the surface of the water, or causes a sludge or emulsion beneath the surface of the water . </a:t>
            </a:r>
            <a:endParaRPr/>
          </a:p>
          <a:p>
            <a:pPr marL="0" lvl="0" indent="0" algn="l" rtl="0">
              <a:spcBef>
                <a:spcPts val="0"/>
              </a:spcBef>
              <a:spcAft>
                <a:spcPts val="0"/>
              </a:spcAft>
              <a:buNone/>
            </a:pPr>
            <a:endParaRPr/>
          </a:p>
          <a:p>
            <a:pPr marL="0" lvl="0" indent="0" algn="l" rtl="0">
              <a:spcBef>
                <a:spcPts val="0"/>
              </a:spcBef>
              <a:spcAft>
                <a:spcPts val="0"/>
              </a:spcAft>
              <a:buNone/>
            </a:pPr>
            <a:r>
              <a:rPr lang="en-US"/>
              <a:t>Violators are subject to substantial civil and/or criminal sanctions, including fines and imprisonment .</a:t>
            </a:r>
            <a:endParaRPr/>
          </a:p>
          <a:p>
            <a:pPr marL="0" lvl="0" indent="0" algn="l" rtl="0">
              <a:spcBef>
                <a:spcPts val="0"/>
              </a:spcBef>
              <a:spcAft>
                <a:spcPts val="0"/>
              </a:spcAft>
              <a:buNone/>
            </a:pPr>
            <a:endParaRPr/>
          </a:p>
        </p:txBody>
      </p:sp>
      <p:sp>
        <p:nvSpPr>
          <p:cNvPr id="740" name="Google Shape;740;p7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7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7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this mean boats under 40’ are exempt from waste management?</a:t>
            </a:r>
            <a:endParaRPr/>
          </a:p>
          <a:p>
            <a:pPr marL="0" lvl="0" indent="0" algn="l" rtl="0">
              <a:spcBef>
                <a:spcPts val="0"/>
              </a:spcBef>
              <a:spcAft>
                <a:spcPts val="0"/>
              </a:spcAft>
              <a:buNone/>
            </a:pPr>
            <a:endParaRPr/>
          </a:p>
        </p:txBody>
      </p:sp>
      <p:sp>
        <p:nvSpPr>
          <p:cNvPr id="750" name="Google Shape;750;p7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7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p7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your state’s requirements?  What nuisance species are particularly a problem in your state?</a:t>
            </a:r>
            <a:endParaRPr/>
          </a:p>
          <a:p>
            <a:pPr marL="0" lvl="0" indent="0" algn="l" rtl="0">
              <a:spcBef>
                <a:spcPts val="0"/>
              </a:spcBef>
              <a:spcAft>
                <a:spcPts val="0"/>
              </a:spcAft>
              <a:buNone/>
            </a:pPr>
            <a:endParaRPr/>
          </a:p>
          <a:p>
            <a:pPr marL="0" lvl="0" indent="0" algn="l" rtl="0">
              <a:spcBef>
                <a:spcPts val="0"/>
              </a:spcBef>
              <a:spcAft>
                <a:spcPts val="0"/>
              </a:spcAft>
              <a:buNone/>
            </a:pPr>
            <a:r>
              <a:rPr lang="en-US"/>
              <a:t>Aquatic nuisance species are organisms that disrupt the ecological stability of infested inland (e.g., rivers and lakes), estuarine or marine waters. Beyond doing ecological damage, the infestation may impair the recreational, commercial and agricultural uses of the water body</a:t>
            </a:r>
            <a:endParaRPr/>
          </a:p>
          <a:p>
            <a:pPr marL="0" lvl="0" indent="0" algn="l" rtl="0">
              <a:spcBef>
                <a:spcPts val="0"/>
              </a:spcBef>
              <a:spcAft>
                <a:spcPts val="0"/>
              </a:spcAft>
              <a:buNone/>
            </a:pPr>
            <a:endParaRPr/>
          </a:p>
          <a:p>
            <a:pPr marL="0" lvl="0" indent="0" algn="l" rtl="0">
              <a:spcBef>
                <a:spcPts val="0"/>
              </a:spcBef>
              <a:spcAft>
                <a:spcPts val="0"/>
              </a:spcAft>
              <a:buNone/>
            </a:pPr>
            <a:r>
              <a:rPr lang="en-US"/>
              <a:t>Aquatic nuisance (or invasive) species (ANS) are nonindigenous species that threaten the diversity or abundance of native species or the ecological stability of infested waters, or commercial, agricultural, aquacultural or recreational activities dependent on such waters.</a:t>
            </a:r>
            <a:endParaRPr/>
          </a:p>
          <a:p>
            <a:pPr marL="0" lvl="0" indent="0" algn="l" rtl="0">
              <a:spcBef>
                <a:spcPts val="0"/>
              </a:spcBef>
              <a:spcAft>
                <a:spcPts val="0"/>
              </a:spcAft>
              <a:buNone/>
            </a:pPr>
            <a:endParaRPr/>
          </a:p>
        </p:txBody>
      </p:sp>
      <p:sp>
        <p:nvSpPr>
          <p:cNvPr id="759" name="Google Shape;759;p7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7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7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Here's what you can do to prevent spreading aquatic nuisance species. </a:t>
            </a:r>
            <a:endParaRPr/>
          </a:p>
          <a:p>
            <a:pPr marL="0" lvl="0" indent="0" algn="l" rtl="0">
              <a:spcBef>
                <a:spcPts val="0"/>
              </a:spcBef>
              <a:spcAft>
                <a:spcPts val="0"/>
              </a:spcAft>
              <a:buNone/>
            </a:pPr>
            <a:endParaRPr/>
          </a:p>
          <a:p>
            <a:pPr marL="0" lvl="0" indent="0" algn="l" rtl="0">
              <a:spcBef>
                <a:spcPts val="0"/>
              </a:spcBef>
              <a:spcAft>
                <a:spcPts val="0"/>
              </a:spcAft>
              <a:buNone/>
            </a:pPr>
            <a:r>
              <a:rPr lang="en-US"/>
              <a:t>Inspect your boat and trailer, removing any nuisance species (including zebra mussels and eurasian watermilfoil) you see before leaving the area.</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Drain your motor, live well, and bilge on land before leaving the area.</a:t>
            </a:r>
            <a:endParaRPr/>
          </a:p>
          <a:p>
            <a:pPr marL="171450" lvl="0" indent="-171450" algn="l" rtl="0">
              <a:spcBef>
                <a:spcPts val="0"/>
              </a:spcBef>
              <a:spcAft>
                <a:spcPts val="0"/>
              </a:spcAft>
              <a:buClr>
                <a:schemeClr val="dk1"/>
              </a:buClr>
              <a:buSzPts val="1200"/>
              <a:buFont typeface="Arial"/>
              <a:buChar char="•"/>
            </a:pPr>
            <a:r>
              <a:rPr lang="en-US"/>
              <a:t>Empty your bait bucket on land before leaving the area. </a:t>
            </a:r>
            <a:endParaRPr/>
          </a:p>
          <a:p>
            <a:pPr marL="171450" lvl="0" indent="-171450" algn="l" rtl="0">
              <a:spcBef>
                <a:spcPts val="0"/>
              </a:spcBef>
              <a:spcAft>
                <a:spcPts val="0"/>
              </a:spcAft>
              <a:buClr>
                <a:schemeClr val="dk1"/>
              </a:buClr>
              <a:buSzPts val="1200"/>
              <a:buFont typeface="Arial"/>
              <a:buChar char="•"/>
            </a:pPr>
            <a:r>
              <a:rPr lang="en-US"/>
              <a:t>Never release live bait into a body of water or release aquatic animals from one body of water into another.</a:t>
            </a:r>
            <a:endParaRPr/>
          </a:p>
          <a:p>
            <a:pPr marL="171450" lvl="0" indent="-171450" algn="l" rtl="0">
              <a:spcBef>
                <a:spcPts val="0"/>
              </a:spcBef>
              <a:spcAft>
                <a:spcPts val="0"/>
              </a:spcAft>
              <a:buClr>
                <a:schemeClr val="dk1"/>
              </a:buClr>
              <a:buSzPts val="1200"/>
              <a:buFont typeface="Arial"/>
              <a:buChar char="•"/>
            </a:pPr>
            <a:r>
              <a:rPr lang="en-US"/>
              <a:t>Rinse your boat, trailer, and equipment. It is best to use high-pressure, hot water. A garden hose will work if no other option is available.</a:t>
            </a:r>
            <a:endParaRPr/>
          </a:p>
          <a:p>
            <a:pPr marL="171450" lvl="0" indent="-171450" algn="l" rtl="0">
              <a:spcBef>
                <a:spcPts val="0"/>
              </a:spcBef>
              <a:spcAft>
                <a:spcPts val="0"/>
              </a:spcAft>
              <a:buClr>
                <a:schemeClr val="dk1"/>
              </a:buClr>
              <a:buSzPts val="1200"/>
              <a:buFont typeface="Arial"/>
              <a:buChar char="•"/>
            </a:pPr>
            <a:r>
              <a:rPr lang="en-US"/>
              <a:t>Air dry your boat and equipment for as long as possible. Five days is optimal.</a:t>
            </a:r>
            <a:endParaRPr/>
          </a:p>
          <a:p>
            <a:pPr marL="171450" lvl="0" indent="-171450" algn="l" rtl="0">
              <a:spcBef>
                <a:spcPts val="0"/>
              </a:spcBef>
              <a:spcAft>
                <a:spcPts val="0"/>
              </a:spcAft>
              <a:buClr>
                <a:schemeClr val="dk1"/>
              </a:buClr>
              <a:buSzPts val="1200"/>
              <a:buFont typeface="Arial"/>
              <a:buChar char="•"/>
            </a:pPr>
            <a:r>
              <a:rPr lang="en-US"/>
              <a:t>Flush the engine's cooling system with hot water.</a:t>
            </a:r>
            <a:endParaRPr/>
          </a:p>
          <a:p>
            <a:pPr marL="171450" lvl="0" indent="-171450" algn="l" rtl="0">
              <a:spcBef>
                <a:spcPts val="0"/>
              </a:spcBef>
              <a:spcAft>
                <a:spcPts val="0"/>
              </a:spcAft>
              <a:buClr>
                <a:schemeClr val="dk1"/>
              </a:buClr>
              <a:buSzPts val="1200"/>
              <a:buFont typeface="Arial"/>
              <a:buChar char="•"/>
            </a:pPr>
            <a:r>
              <a:rPr lang="en-US"/>
              <a:t>Apply antifouling materials such as paint and films to boat hulls, trim tabs, water ports, transducers, and swimming platforms to discourage zebra mussel attachment.</a:t>
            </a:r>
            <a:endParaRPr/>
          </a:p>
          <a:p>
            <a:pPr marL="0" lvl="0" indent="0" algn="l" rtl="0">
              <a:spcBef>
                <a:spcPts val="0"/>
              </a:spcBef>
              <a:spcAft>
                <a:spcPts val="0"/>
              </a:spcAft>
              <a:buNone/>
            </a:pPr>
            <a:endParaRPr/>
          </a:p>
          <a:p>
            <a:pPr marL="0" lvl="0" indent="0" algn="l" rtl="0">
              <a:spcBef>
                <a:spcPts val="0"/>
              </a:spcBef>
              <a:spcAft>
                <a:spcPts val="0"/>
              </a:spcAft>
              <a:buNone/>
            </a:pPr>
            <a:r>
              <a:rPr lang="en-US"/>
              <a:t>Paddlecraft:</a:t>
            </a:r>
            <a:endParaRPr/>
          </a:p>
          <a:p>
            <a:pPr marL="171450" lvl="0" indent="-171450" algn="l" rtl="0">
              <a:spcBef>
                <a:spcPts val="0"/>
              </a:spcBef>
              <a:spcAft>
                <a:spcPts val="0"/>
              </a:spcAft>
              <a:buClr>
                <a:schemeClr val="dk1"/>
              </a:buClr>
              <a:buSzPts val="1200"/>
              <a:buFont typeface="Arial"/>
              <a:buChar char="•"/>
            </a:pPr>
            <a:r>
              <a:rPr lang="en-US"/>
              <a:t>Inspect your paddlecraft before leaving a body of water. ... </a:t>
            </a:r>
            <a:endParaRPr/>
          </a:p>
          <a:p>
            <a:pPr marL="171450" lvl="0" indent="-171450" algn="l" rtl="0">
              <a:spcBef>
                <a:spcPts val="0"/>
              </a:spcBef>
              <a:spcAft>
                <a:spcPts val="0"/>
              </a:spcAft>
              <a:buClr>
                <a:schemeClr val="dk1"/>
              </a:buClr>
              <a:buSzPts val="1200"/>
              <a:buFont typeface="Arial"/>
              <a:buChar char="•"/>
            </a:pPr>
            <a:r>
              <a:rPr lang="en-US"/>
              <a:t>Rinse your paddlecraft's hull and equipment before moving from one body of water to another.</a:t>
            </a:r>
            <a:endParaRPr/>
          </a:p>
          <a:p>
            <a:pPr marL="171450" lvl="0" indent="-171450" algn="l" rtl="0">
              <a:spcBef>
                <a:spcPts val="0"/>
              </a:spcBef>
              <a:spcAft>
                <a:spcPts val="0"/>
              </a:spcAft>
              <a:buClr>
                <a:schemeClr val="dk1"/>
              </a:buClr>
              <a:buSzPts val="1200"/>
              <a:buFont typeface="Arial"/>
              <a:buChar char="•"/>
            </a:pPr>
            <a:r>
              <a:rPr lang="en-US"/>
              <a:t>Empty your bait bucket on land. ... </a:t>
            </a:r>
            <a:endParaRPr/>
          </a:p>
          <a:p>
            <a:pPr marL="171450" lvl="0" indent="-171450" algn="l" rtl="0">
              <a:spcBef>
                <a:spcPts val="0"/>
              </a:spcBef>
              <a:spcAft>
                <a:spcPts val="0"/>
              </a:spcAft>
              <a:buClr>
                <a:schemeClr val="dk1"/>
              </a:buClr>
              <a:buSzPts val="1200"/>
              <a:buFont typeface="Arial"/>
              <a:buChar char="•"/>
            </a:pPr>
            <a:r>
              <a:rPr lang="en-US"/>
              <a:t>Use plain water or non-phosphate detergents to clean your paddlecraft. ... </a:t>
            </a:r>
            <a:endParaRPr/>
          </a:p>
          <a:p>
            <a:pPr marL="171450" lvl="0" indent="-171450" algn="l" rtl="0">
              <a:spcBef>
                <a:spcPts val="0"/>
              </a:spcBef>
              <a:spcAft>
                <a:spcPts val="0"/>
              </a:spcAft>
              <a:buClr>
                <a:schemeClr val="dk1"/>
              </a:buClr>
              <a:buSzPts val="1200"/>
              <a:buFont typeface="Arial"/>
              <a:buChar char="•"/>
            </a:pPr>
            <a:r>
              <a:rPr lang="en-US"/>
              <a:t>Air-dry your craft and equipment for as long as possible.</a:t>
            </a:r>
            <a:endParaRPr/>
          </a:p>
          <a:p>
            <a:pPr marL="0" lvl="0" indent="0" algn="l" rtl="0">
              <a:spcBef>
                <a:spcPts val="0"/>
              </a:spcBef>
              <a:spcAft>
                <a:spcPts val="0"/>
              </a:spcAft>
              <a:buNone/>
            </a:pPr>
            <a:endParaRPr/>
          </a:p>
        </p:txBody>
      </p:sp>
      <p:sp>
        <p:nvSpPr>
          <p:cNvPr id="768" name="Google Shape;768;p7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7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you are involved in a boating accident and the boat is still afloat and you are aboard, then the first thing to do is to determine whether you or anyone else needs medical attention. If anyone has fallen overboard, then you should assist the victim back onto the boat when possible.</a:t>
            </a:r>
            <a:endParaRPr/>
          </a:p>
          <a:p>
            <a:pPr marL="0" lvl="0" indent="0" algn="l" rtl="0">
              <a:spcBef>
                <a:spcPts val="0"/>
              </a:spcBef>
              <a:spcAft>
                <a:spcPts val="0"/>
              </a:spcAft>
              <a:buNone/>
            </a:pPr>
            <a:endParaRPr/>
          </a:p>
          <a:p>
            <a:pPr marL="0" lvl="0" indent="0" algn="l" rtl="0">
              <a:spcBef>
                <a:spcPts val="0"/>
              </a:spcBef>
              <a:spcAft>
                <a:spcPts val="0"/>
              </a:spcAft>
              <a:buNone/>
            </a:pPr>
            <a:r>
              <a:rPr lang="en-US"/>
              <a:t>What do you do after a boat accident?</a:t>
            </a:r>
            <a:endParaRPr/>
          </a:p>
          <a:p>
            <a:pPr marL="0" lvl="0" indent="0" algn="l" rtl="0">
              <a:spcBef>
                <a:spcPts val="0"/>
              </a:spcBef>
              <a:spcAft>
                <a:spcPts val="0"/>
              </a:spcAft>
              <a:buNone/>
            </a:pPr>
            <a:r>
              <a:rPr lang="en-US"/>
              <a:t>Determine Who Needs Medical Attention. After a boating accident, your first priority should be determining who needs medical attention. </a:t>
            </a:r>
            <a:endParaRPr/>
          </a:p>
          <a:p>
            <a:pPr marL="0" lvl="0" indent="0" algn="l" rtl="0">
              <a:spcBef>
                <a:spcPts val="0"/>
              </a:spcBef>
              <a:spcAft>
                <a:spcPts val="0"/>
              </a:spcAft>
              <a:buNone/>
            </a:pPr>
            <a:r>
              <a:rPr lang="en-US"/>
              <a:t>Move Out of Harm's Way.  </a:t>
            </a:r>
            <a:endParaRPr/>
          </a:p>
          <a:p>
            <a:pPr marL="0" lvl="0" indent="0" algn="l" rtl="0">
              <a:spcBef>
                <a:spcPts val="0"/>
              </a:spcBef>
              <a:spcAft>
                <a:spcPts val="0"/>
              </a:spcAft>
              <a:buNone/>
            </a:pPr>
            <a:r>
              <a:rPr lang="en-US"/>
              <a:t>Notify the Coast Guard or local marine authority </a:t>
            </a:r>
            <a:endParaRPr/>
          </a:p>
          <a:p>
            <a:pPr marL="0" lvl="0" indent="0" algn="l" rtl="0">
              <a:spcBef>
                <a:spcPts val="0"/>
              </a:spcBef>
              <a:spcAft>
                <a:spcPts val="0"/>
              </a:spcAft>
              <a:buNone/>
            </a:pPr>
            <a:r>
              <a:rPr lang="en-US"/>
              <a:t>Exchange Information.</a:t>
            </a:r>
            <a:endParaRPr/>
          </a:p>
          <a:p>
            <a:pPr marL="0" lvl="0" indent="0" algn="l" rtl="0">
              <a:spcBef>
                <a:spcPts val="0"/>
              </a:spcBef>
              <a:spcAft>
                <a:spcPts val="0"/>
              </a:spcAft>
              <a:buNone/>
            </a:pPr>
            <a:r>
              <a:rPr lang="en-US"/>
              <a:t>Document Evidence From the Scene.</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witness a boating accident:</a:t>
            </a:r>
            <a:endParaRPr/>
          </a:p>
          <a:p>
            <a:pPr marL="0" lvl="0" indent="0" algn="l" rtl="0">
              <a:spcBef>
                <a:spcPts val="0"/>
              </a:spcBef>
              <a:spcAft>
                <a:spcPts val="0"/>
              </a:spcAft>
              <a:buNone/>
            </a:pPr>
            <a:r>
              <a:rPr lang="en-US"/>
              <a:t>By law, you must stop and render whatever assistance is necessary to any person involved in a boating accident unless the action would endanger your own boat, crew, or passengers.</a:t>
            </a:r>
            <a:endParaRPr/>
          </a:p>
          <a:p>
            <a:pPr marL="0" lvl="0" indent="0" algn="l" rtl="0">
              <a:spcBef>
                <a:spcPts val="0"/>
              </a:spcBef>
              <a:spcAft>
                <a:spcPts val="0"/>
              </a:spcAft>
              <a:buNone/>
            </a:pPr>
            <a:endParaRPr/>
          </a:p>
        </p:txBody>
      </p:sp>
      <p:sp>
        <p:nvSpPr>
          <p:cNvPr id="777" name="Google Shape;777;p7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7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7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your state’s reporting requirements?</a:t>
            </a:r>
            <a:endParaRPr/>
          </a:p>
          <a:p>
            <a:pPr marL="0" lvl="0" indent="0" algn="l" rtl="0">
              <a:spcBef>
                <a:spcPts val="0"/>
              </a:spcBef>
              <a:spcAft>
                <a:spcPts val="0"/>
              </a:spcAft>
              <a:buNone/>
            </a:pPr>
            <a:endParaRPr/>
          </a:p>
          <a:p>
            <a:pPr marL="0" lvl="0" indent="0" algn="l" rtl="0">
              <a:spcBef>
                <a:spcPts val="0"/>
              </a:spcBef>
              <a:spcAft>
                <a:spcPts val="0"/>
              </a:spcAft>
              <a:buNone/>
            </a:pPr>
            <a:r>
              <a:rPr lang="en-US"/>
              <a:t>Required when</a:t>
            </a:r>
            <a:endParaRPr/>
          </a:p>
          <a:p>
            <a:pPr marL="457200" lvl="1" indent="0" algn="l" rtl="0">
              <a:spcBef>
                <a:spcPts val="0"/>
              </a:spcBef>
              <a:spcAft>
                <a:spcPts val="0"/>
              </a:spcAft>
              <a:buNone/>
            </a:pPr>
            <a:r>
              <a:rPr lang="en-US"/>
              <a:t>A death is involved - immediately</a:t>
            </a:r>
            <a:endParaRPr/>
          </a:p>
          <a:p>
            <a:pPr marL="457200" lvl="1" indent="0" algn="l" rtl="0">
              <a:spcBef>
                <a:spcPts val="0"/>
              </a:spcBef>
              <a:spcAft>
                <a:spcPts val="0"/>
              </a:spcAft>
              <a:buNone/>
            </a:pPr>
            <a:r>
              <a:rPr lang="en-US"/>
              <a:t>Person missing - immediately</a:t>
            </a:r>
            <a:endParaRPr/>
          </a:p>
          <a:p>
            <a:pPr marL="457200" lvl="1" indent="0" algn="l" rtl="0">
              <a:spcBef>
                <a:spcPts val="0"/>
              </a:spcBef>
              <a:spcAft>
                <a:spcPts val="0"/>
              </a:spcAft>
              <a:buNone/>
            </a:pPr>
            <a:r>
              <a:rPr lang="en-US"/>
              <a:t>Injury requiring more than first aid – 48 hours</a:t>
            </a:r>
            <a:endParaRPr/>
          </a:p>
          <a:p>
            <a:pPr marL="457200" lvl="1" indent="0" algn="l" rtl="0">
              <a:spcBef>
                <a:spcPts val="0"/>
              </a:spcBef>
              <a:spcAft>
                <a:spcPts val="0"/>
              </a:spcAft>
              <a:buNone/>
            </a:pPr>
            <a:r>
              <a:rPr lang="en-US"/>
              <a:t>Property damage exceeds $2000 or complete loss of vessel  – 10 days</a:t>
            </a:r>
            <a:endParaRPr/>
          </a:p>
          <a:p>
            <a:pPr marL="0" lvl="0" indent="0" algn="l" rtl="0">
              <a:spcBef>
                <a:spcPts val="0"/>
              </a:spcBef>
              <a:spcAft>
                <a:spcPts val="0"/>
              </a:spcAft>
              <a:buNone/>
            </a:pPr>
            <a:endParaRPr/>
          </a:p>
          <a:p>
            <a:pPr marL="0" lvl="0" indent="0" algn="l" rtl="0">
              <a:spcBef>
                <a:spcPts val="0"/>
              </a:spcBef>
              <a:spcAft>
                <a:spcPts val="0"/>
              </a:spcAft>
              <a:buNone/>
            </a:pPr>
            <a:r>
              <a:rPr lang="en-US"/>
              <a:t>Reports used for collecting statistical data</a:t>
            </a:r>
            <a:endParaRPr/>
          </a:p>
          <a:p>
            <a:pPr marL="0" lvl="0" indent="0" algn="l" rtl="0">
              <a:spcBef>
                <a:spcPts val="0"/>
              </a:spcBef>
              <a:spcAft>
                <a:spcPts val="0"/>
              </a:spcAft>
              <a:buNone/>
            </a:pPr>
            <a:r>
              <a:rPr lang="en-US"/>
              <a:t>	Are NOT made public</a:t>
            </a:r>
            <a:endParaRPr/>
          </a:p>
          <a:p>
            <a:pPr marL="0" lvl="0" indent="0" algn="l" rtl="0">
              <a:spcBef>
                <a:spcPts val="0"/>
              </a:spcBef>
              <a:spcAft>
                <a:spcPts val="0"/>
              </a:spcAft>
              <a:buNone/>
            </a:pPr>
            <a:endParaRPr/>
          </a:p>
        </p:txBody>
      </p:sp>
      <p:sp>
        <p:nvSpPr>
          <p:cNvPr id="786" name="Google Shape;786;p7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7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7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Where and how do you report accidents in your state</a:t>
            </a:r>
            <a:endParaRPr/>
          </a:p>
          <a:p>
            <a:pPr marL="0" lvl="0" indent="0" algn="l" rtl="0">
              <a:spcBef>
                <a:spcPts val="0"/>
              </a:spcBef>
              <a:spcAft>
                <a:spcPts val="0"/>
              </a:spcAft>
              <a:buNone/>
            </a:pPr>
            <a:endParaRPr/>
          </a:p>
        </p:txBody>
      </p:sp>
      <p:sp>
        <p:nvSpPr>
          <p:cNvPr id="795" name="Google Shape;795;p7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8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p8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Coast Guard does not need probable cause to stop your boat. May do so at any time for a “vessel safety check.”</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 Coast Guard or other marine law enforcement’s right to stop and board at any time</a:t>
            </a:r>
            <a:endParaRPr/>
          </a:p>
          <a:p>
            <a:pPr marL="171450" lvl="0" indent="-171450" algn="l" rtl="0">
              <a:spcBef>
                <a:spcPts val="0"/>
              </a:spcBef>
              <a:spcAft>
                <a:spcPts val="0"/>
              </a:spcAft>
              <a:buClr>
                <a:schemeClr val="dk1"/>
              </a:buClr>
              <a:buSzPts val="1200"/>
              <a:buFont typeface="Arial"/>
              <a:buChar char="•"/>
            </a:pPr>
            <a:r>
              <a:rPr lang="en-US"/>
              <a:t> Vessels overloaded, without proper PFDs or other unsafe conditions may be directed to return to shore</a:t>
            </a:r>
            <a:endParaRPr/>
          </a:p>
          <a:p>
            <a:pPr marL="0" lvl="0" indent="0" algn="l" rtl="0">
              <a:spcBef>
                <a:spcPts val="0"/>
              </a:spcBef>
              <a:spcAft>
                <a:spcPts val="0"/>
              </a:spcAft>
              <a:buNone/>
            </a:pPr>
            <a:endParaRPr/>
          </a:p>
        </p:txBody>
      </p:sp>
      <p:sp>
        <p:nvSpPr>
          <p:cNvPr id="804" name="Google Shape;804;p8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161" name="Google Shape;161;p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8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8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12" name="Google Shape;812;p8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8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8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20" name="Google Shape;820;p8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8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8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29" name="Google Shape;829;p8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8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8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38" name="Google Shape;838;p8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8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8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48" name="Google Shape;848;p8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8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8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58" name="Google Shape;858;p8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8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8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68" name="Google Shape;868;p8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8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8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78" name="Google Shape;878;p8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8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p8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88" name="Google Shape;888;p8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9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9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98" name="Google Shape;898;p9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your state’s specific requirements here.</a:t>
            </a:r>
            <a:endParaRPr/>
          </a:p>
          <a:p>
            <a:pPr marL="0" lvl="0" indent="0" algn="l" rtl="0">
              <a:spcBef>
                <a:spcPts val="0"/>
              </a:spcBef>
              <a:spcAft>
                <a:spcPts val="0"/>
              </a:spcAft>
              <a:buNone/>
            </a:pPr>
            <a:endParaRPr/>
          </a:p>
          <a:p>
            <a:pPr marL="0" lvl="0" indent="0" algn="l" rtl="0">
              <a:spcBef>
                <a:spcPts val="0"/>
              </a:spcBef>
              <a:spcAft>
                <a:spcPts val="0"/>
              </a:spcAft>
              <a:buNone/>
            </a:pPr>
            <a:r>
              <a:rPr lang="en-US"/>
              <a:t>The original Certificate of Registration must be aboard.</a:t>
            </a:r>
            <a:endParaRPr/>
          </a:p>
          <a:p>
            <a:pPr marL="0" lvl="0" indent="0" algn="l" rtl="0">
              <a:spcBef>
                <a:spcPts val="0"/>
              </a:spcBef>
              <a:spcAft>
                <a:spcPts val="0"/>
              </a:spcAft>
              <a:buNone/>
            </a:pPr>
            <a:endParaRPr/>
          </a:p>
          <a:p>
            <a:pPr marL="0" lvl="0" indent="0" algn="l" rtl="0">
              <a:spcBef>
                <a:spcPts val="0"/>
              </a:spcBef>
              <a:spcAft>
                <a:spcPts val="0"/>
              </a:spcAft>
              <a:buNone/>
            </a:pPr>
            <a:r>
              <a:rPr lang="en-US"/>
              <a:t>Numbers/Letters are on the registration certificate</a:t>
            </a:r>
            <a:endParaRPr/>
          </a:p>
          <a:p>
            <a:pPr marL="0" lvl="0" indent="0" algn="l" rtl="0">
              <a:spcBef>
                <a:spcPts val="0"/>
              </a:spcBef>
              <a:spcAft>
                <a:spcPts val="0"/>
              </a:spcAft>
              <a:buNone/>
            </a:pPr>
            <a:endParaRPr/>
          </a:p>
          <a:p>
            <a:pPr marL="0" lvl="0" indent="0" algn="l" rtl="0">
              <a:spcBef>
                <a:spcPts val="0"/>
              </a:spcBef>
              <a:spcAft>
                <a:spcPts val="0"/>
              </a:spcAft>
              <a:buNone/>
            </a:pPr>
            <a:r>
              <a:rPr lang="en-US"/>
              <a:t>They numbers/letters must be permanently displayed on the forward half of the vessel on both the port and starboard side</a:t>
            </a:r>
            <a:endParaRPr/>
          </a:p>
          <a:p>
            <a:pPr marL="0" lvl="0" indent="0" algn="l" rtl="0">
              <a:spcBef>
                <a:spcPts val="0"/>
              </a:spcBef>
              <a:spcAft>
                <a:spcPts val="0"/>
              </a:spcAft>
              <a:buNone/>
            </a:pPr>
            <a:endParaRPr/>
          </a:p>
        </p:txBody>
      </p:sp>
      <p:sp>
        <p:nvSpPr>
          <p:cNvPr id="170" name="Google Shape;170;p9: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9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9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908" name="Google Shape;908;p9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9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918" name="Google Shape;918;p9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00"/>
              <a:buFont typeface="Arial"/>
              <a:buNone/>
              <a:defRPr sz="44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200"/>
              <a:buNone/>
              <a:defRPr sz="32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94"/>
          <p:cNvSpPr/>
          <p:nvPr/>
        </p:nvSpPr>
        <p:spPr>
          <a:xfrm>
            <a:off x="132203" y="947450"/>
            <a:ext cx="862988" cy="4869455"/>
          </a:xfrm>
          <a:prstGeom prst="rect">
            <a:avLst/>
          </a:prstGeom>
          <a:solidFill>
            <a:srgbClr val="00206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94"/>
          <p:cNvSpPr/>
          <p:nvPr/>
        </p:nvSpPr>
        <p:spPr>
          <a:xfrm>
            <a:off x="275423" y="947450"/>
            <a:ext cx="154236" cy="4869456"/>
          </a:xfrm>
          <a:prstGeom prst="rect">
            <a:avLst/>
          </a:prstGeom>
          <a:solidFill>
            <a:srgbClr val="FF0000"/>
          </a:solidFill>
          <a:ln w="12700" cap="flat" cmpd="sng">
            <a:solidFill>
              <a:srgbClr val="64341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94"/>
          <p:cNvSpPr/>
          <p:nvPr/>
        </p:nvSpPr>
        <p:spPr>
          <a:xfrm>
            <a:off x="719769" y="947450"/>
            <a:ext cx="154236" cy="4869456"/>
          </a:xfrm>
          <a:prstGeom prst="rect">
            <a:avLst/>
          </a:prstGeom>
          <a:solidFill>
            <a:srgbClr val="FF000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94"/>
          <p:cNvSpPr/>
          <p:nvPr/>
        </p:nvSpPr>
        <p:spPr>
          <a:xfrm>
            <a:off x="488415" y="947450"/>
            <a:ext cx="154236" cy="4869456"/>
          </a:xfrm>
          <a:prstGeom prst="roundRect">
            <a:avLst>
              <a:gd name="adj" fmla="val 16667"/>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 name="Google Shape;23;p9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05565" y="5739787"/>
            <a:ext cx="1255302" cy="1106809"/>
          </a:xfrm>
          <a:prstGeom prst="rect">
            <a:avLst/>
          </a:prstGeom>
          <a:noFill/>
          <a:ln>
            <a:noFill/>
          </a:ln>
        </p:spPr>
      </p:pic>
      <p:pic>
        <p:nvPicPr>
          <p:cNvPr id="24" name="Google Shape;24;p9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32202" y="-1"/>
            <a:ext cx="947449" cy="9474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10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03"/>
          <p:cNvSpPr>
            <a:spLocks noGrp="1"/>
          </p:cNvSpPr>
          <p:nvPr>
            <p:ph type="pic" idx="2"/>
          </p:nvPr>
        </p:nvSpPr>
        <p:spPr>
          <a:xfrm>
            <a:off x="5183188" y="987425"/>
            <a:ext cx="6172200" cy="4873625"/>
          </a:xfrm>
          <a:prstGeom prst="rect">
            <a:avLst/>
          </a:prstGeom>
          <a:noFill/>
          <a:ln>
            <a:noFill/>
          </a:ln>
        </p:spPr>
      </p:sp>
      <p:sp>
        <p:nvSpPr>
          <p:cNvPr id="82" name="Google Shape;82;p10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0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10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0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5"/>
        <p:cNvGrpSpPr/>
        <p:nvPr/>
      </p:nvGrpSpPr>
      <p:grpSpPr>
        <a:xfrm>
          <a:off x="0" y="0"/>
          <a:ext cx="0" cy="0"/>
          <a:chOff x="0" y="0"/>
          <a:chExt cx="0" cy="0"/>
        </a:xfrm>
      </p:grpSpPr>
      <p:sp>
        <p:nvSpPr>
          <p:cNvPr id="26" name="Google Shape;26;p9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00"/>
              <a:buFont typeface="Arial"/>
              <a:buNone/>
              <a:defRPr sz="44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200"/>
              <a:buNone/>
              <a:defRPr sz="32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9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95"/>
          <p:cNvSpPr/>
          <p:nvPr/>
        </p:nvSpPr>
        <p:spPr>
          <a:xfrm>
            <a:off x="132203" y="947450"/>
            <a:ext cx="862988" cy="4869455"/>
          </a:xfrm>
          <a:prstGeom prst="rect">
            <a:avLst/>
          </a:prstGeom>
          <a:solidFill>
            <a:srgbClr val="00206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060"/>
              </a:solidFill>
              <a:latin typeface="Calibri"/>
              <a:ea typeface="Calibri"/>
              <a:cs typeface="Calibri"/>
              <a:sym typeface="Calibri"/>
            </a:endParaRPr>
          </a:p>
        </p:txBody>
      </p:sp>
      <p:sp>
        <p:nvSpPr>
          <p:cNvPr id="30" name="Google Shape;30;p95"/>
          <p:cNvSpPr/>
          <p:nvPr/>
        </p:nvSpPr>
        <p:spPr>
          <a:xfrm>
            <a:off x="275423" y="947450"/>
            <a:ext cx="154236" cy="4869456"/>
          </a:xfrm>
          <a:prstGeom prst="rect">
            <a:avLst/>
          </a:prstGeom>
          <a:solidFill>
            <a:srgbClr val="FF0000"/>
          </a:solidFill>
          <a:ln w="12700" cap="flat" cmpd="sng">
            <a:solidFill>
              <a:srgbClr val="64341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31;p95"/>
          <p:cNvSpPr/>
          <p:nvPr/>
        </p:nvSpPr>
        <p:spPr>
          <a:xfrm>
            <a:off x="719769" y="947450"/>
            <a:ext cx="154236" cy="4869456"/>
          </a:xfrm>
          <a:prstGeom prst="rect">
            <a:avLst/>
          </a:prstGeom>
          <a:solidFill>
            <a:srgbClr val="FF000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95"/>
          <p:cNvSpPr/>
          <p:nvPr/>
        </p:nvSpPr>
        <p:spPr>
          <a:xfrm>
            <a:off x="488415" y="947450"/>
            <a:ext cx="154236" cy="4869456"/>
          </a:xfrm>
          <a:prstGeom prst="roundRect">
            <a:avLst>
              <a:gd name="adj" fmla="val 16667"/>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9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05565" y="5739787"/>
            <a:ext cx="1255302" cy="1106809"/>
          </a:xfrm>
          <a:prstGeom prst="rect">
            <a:avLst/>
          </a:prstGeom>
          <a:noFill/>
          <a:ln>
            <a:noFill/>
          </a:ln>
        </p:spPr>
      </p:pic>
      <p:pic>
        <p:nvPicPr>
          <p:cNvPr id="34" name="Google Shape;34;p9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32202" y="-1"/>
            <a:ext cx="947449" cy="9474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9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9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9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9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9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9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0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10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Chapter 4</a:t>
            </a:r>
            <a:endParaRPr/>
          </a:p>
        </p:txBody>
      </p:sp>
      <p:sp>
        <p:nvSpPr>
          <p:cNvPr id="104" name="Google Shape;104;p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a:t>
            </a:fld>
            <a:endParaRPr sz="1200" b="0" i="0" u="none" strike="noStrike" cap="none">
              <a:solidFill>
                <a:srgbClr val="888888"/>
              </a:solidFill>
              <a:latin typeface="Calibri"/>
              <a:ea typeface="Calibri"/>
              <a:cs typeface="Calibri"/>
              <a:sym typeface="Calibri"/>
            </a:endParaRPr>
          </a:p>
        </p:txBody>
      </p:sp>
      <p:pic>
        <p:nvPicPr>
          <p:cNvPr id="105" name="Google Shape;105;p1"/>
          <p:cNvPicPr preferRelativeResize="0"/>
          <p:nvPr/>
        </p:nvPicPr>
        <p:blipFill rotWithShape="1">
          <a:blip r:embed="rId3">
            <a:alphaModFix/>
          </a:blip>
          <a:srcRect/>
          <a:stretch/>
        </p:blipFill>
        <p:spPr>
          <a:xfrm>
            <a:off x="4560244" y="1507573"/>
            <a:ext cx="4171350" cy="2986789"/>
          </a:xfrm>
          <a:prstGeom prst="rect">
            <a:avLst/>
          </a:prstGeom>
          <a:noFill/>
          <a:ln>
            <a:noFill/>
          </a:ln>
        </p:spPr>
      </p:pic>
      <p:sp>
        <p:nvSpPr>
          <p:cNvPr id="106" name="Google Shape;106;p1"/>
          <p:cNvSpPr txBox="1"/>
          <p:nvPr/>
        </p:nvSpPr>
        <p:spPr>
          <a:xfrm>
            <a:off x="3148642" y="5124417"/>
            <a:ext cx="79273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2060"/>
                </a:solidFill>
                <a:latin typeface="Arial"/>
                <a:ea typeface="Arial"/>
                <a:cs typeface="Arial"/>
                <a:sym typeface="Arial"/>
              </a:rPr>
              <a:t>The Legal Requirements of Boating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Certificate of Number and Decal</a:t>
            </a:r>
            <a:endParaRPr/>
          </a:p>
        </p:txBody>
      </p:sp>
      <p:sp>
        <p:nvSpPr>
          <p:cNvPr id="181" name="Google Shape;181;p1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10</a:t>
            </a:fld>
            <a:endParaRPr sz="1200" b="0" i="0" u="none" strike="noStrike" cap="none">
              <a:solidFill>
                <a:srgbClr val="888888"/>
              </a:solidFill>
              <a:latin typeface="Calibri"/>
              <a:ea typeface="Calibri"/>
              <a:cs typeface="Calibri"/>
              <a:sym typeface="Calibri"/>
            </a:endParaRPr>
          </a:p>
        </p:txBody>
      </p:sp>
      <p:sp>
        <p:nvSpPr>
          <p:cNvPr id="182" name="Google Shape;182;p10"/>
          <p:cNvSpPr txBox="1"/>
          <p:nvPr/>
        </p:nvSpPr>
        <p:spPr>
          <a:xfrm>
            <a:off x="1600200" y="1396128"/>
            <a:ext cx="1037621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State laws vary. Check with your state’s boating agency for specific requirements.</a:t>
            </a:r>
            <a:endParaRPr/>
          </a:p>
        </p:txBody>
      </p:sp>
      <p:sp>
        <p:nvSpPr>
          <p:cNvPr id="183" name="Google Shape;183;p10"/>
          <p:cNvSpPr txBox="1"/>
          <p:nvPr/>
        </p:nvSpPr>
        <p:spPr>
          <a:xfrm>
            <a:off x="1651310" y="2473346"/>
            <a:ext cx="10376210" cy="117570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Placement of decals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Expiration</a:t>
            </a:r>
            <a:endParaRPr/>
          </a:p>
        </p:txBody>
      </p:sp>
      <p:pic>
        <p:nvPicPr>
          <p:cNvPr id="184" name="Google Shape;184;p10"/>
          <p:cNvPicPr preferRelativeResize="0"/>
          <p:nvPr/>
        </p:nvPicPr>
        <p:blipFill rotWithShape="1">
          <a:blip r:embed="rId3">
            <a:alphaModFix/>
          </a:blip>
          <a:srcRect/>
          <a:stretch/>
        </p:blipFill>
        <p:spPr>
          <a:xfrm>
            <a:off x="6193766" y="2546018"/>
            <a:ext cx="4834211" cy="40177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1"/>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2060"/>
              </a:buClr>
              <a:buSzPct val="100000"/>
              <a:buFont typeface="Arial"/>
              <a:buNone/>
            </a:pPr>
            <a:r>
              <a:rPr lang="en-US">
                <a:solidFill>
                  <a:srgbClr val="002060"/>
                </a:solidFill>
              </a:rPr>
              <a:t>Other Facts About Titling </a:t>
            </a:r>
            <a:br>
              <a:rPr lang="en-US">
                <a:solidFill>
                  <a:srgbClr val="002060"/>
                </a:solidFill>
              </a:rPr>
            </a:br>
            <a:r>
              <a:rPr lang="en-US">
                <a:solidFill>
                  <a:srgbClr val="002060"/>
                </a:solidFill>
              </a:rPr>
              <a:t>and Registration</a:t>
            </a:r>
            <a:endParaRPr/>
          </a:p>
        </p:txBody>
      </p:sp>
      <p:sp>
        <p:nvSpPr>
          <p:cNvPr id="191" name="Google Shape;191;p1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11</a:t>
            </a:fld>
            <a:endParaRPr sz="1200" b="0" i="0" u="none" strike="noStrike" cap="none">
              <a:solidFill>
                <a:srgbClr val="888888"/>
              </a:solidFill>
              <a:latin typeface="Calibri"/>
              <a:ea typeface="Calibri"/>
              <a:cs typeface="Calibri"/>
              <a:sym typeface="Calibri"/>
            </a:endParaRPr>
          </a:p>
        </p:txBody>
      </p:sp>
      <p:sp>
        <p:nvSpPr>
          <p:cNvPr id="192" name="Google Shape;192;p11"/>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193" name="Google Shape;193;p11"/>
          <p:cNvSpPr txBox="1"/>
          <p:nvPr/>
        </p:nvSpPr>
        <p:spPr>
          <a:xfrm>
            <a:off x="1651310" y="2473346"/>
            <a:ext cx="10376210" cy="411805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Is a title required for a vessel?</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Is a title required for an outboard motor?</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When do the Certificate of Number and validation decal expire?</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should you do if a vessel is transferred, destroyed, abandoned, lost, stolen, or recovered?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2"/>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2060"/>
              </a:buClr>
              <a:buSzPct val="100000"/>
              <a:buFont typeface="Arial"/>
              <a:buNone/>
            </a:pPr>
            <a:r>
              <a:rPr lang="en-US">
                <a:solidFill>
                  <a:srgbClr val="002060"/>
                </a:solidFill>
              </a:rPr>
              <a:t>Other Facts About Titling </a:t>
            </a:r>
            <a:br>
              <a:rPr lang="en-US">
                <a:solidFill>
                  <a:srgbClr val="002060"/>
                </a:solidFill>
              </a:rPr>
            </a:br>
            <a:r>
              <a:rPr lang="en-US">
                <a:solidFill>
                  <a:srgbClr val="002060"/>
                </a:solidFill>
              </a:rPr>
              <a:t>and Registration</a:t>
            </a:r>
            <a:endParaRPr/>
          </a:p>
        </p:txBody>
      </p:sp>
      <p:sp>
        <p:nvSpPr>
          <p:cNvPr id="200" name="Google Shape;200;p1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12</a:t>
            </a:fld>
            <a:endParaRPr sz="1200" b="0" i="0" u="none" strike="noStrike" cap="none">
              <a:solidFill>
                <a:srgbClr val="888888"/>
              </a:solidFill>
              <a:latin typeface="Calibri"/>
              <a:ea typeface="Calibri"/>
              <a:cs typeface="Calibri"/>
              <a:sym typeface="Calibri"/>
            </a:endParaRPr>
          </a:p>
        </p:txBody>
      </p:sp>
      <p:sp>
        <p:nvSpPr>
          <p:cNvPr id="201" name="Google Shape;201;p12"/>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202" name="Google Shape;202;p12"/>
          <p:cNvSpPr txBox="1"/>
          <p:nvPr/>
        </p:nvSpPr>
        <p:spPr>
          <a:xfrm>
            <a:off x="1651310" y="2473346"/>
            <a:ext cx="10376210" cy="379796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should you do if a Certificate of Number or validation decal is lost or destroyed?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should you do if your address changes?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How do you apply for a U.S. Coast Guard “Certificate of Documentation” for a larger recreational vessel?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Hull Identification Number</a:t>
            </a:r>
            <a:endParaRPr/>
          </a:p>
        </p:txBody>
      </p:sp>
      <p:sp>
        <p:nvSpPr>
          <p:cNvPr id="209" name="Google Shape;209;p1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13</a:t>
            </a:fld>
            <a:endParaRPr sz="1200" b="0" i="0" u="none" strike="noStrike" cap="none">
              <a:solidFill>
                <a:srgbClr val="888888"/>
              </a:solidFill>
              <a:latin typeface="Calibri"/>
              <a:ea typeface="Calibri"/>
              <a:cs typeface="Calibri"/>
              <a:sym typeface="Calibri"/>
            </a:endParaRPr>
          </a:p>
        </p:txBody>
      </p:sp>
      <p:sp>
        <p:nvSpPr>
          <p:cNvPr id="210" name="Google Shape;210;p13"/>
          <p:cNvSpPr txBox="1"/>
          <p:nvPr/>
        </p:nvSpPr>
        <p:spPr>
          <a:xfrm>
            <a:off x="1702420" y="5363205"/>
            <a:ext cx="10376210" cy="11757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The Hull Identification Number (HIN) is a 12-digit </a:t>
            </a:r>
            <a:endParaRPr/>
          </a:p>
          <a:p>
            <a:pPr marL="0" marR="0" lvl="0" indent="0" algn="l" rtl="0">
              <a:lnSpc>
                <a:spcPct val="100000"/>
              </a:lnSpc>
              <a:spcBef>
                <a:spcPts val="640"/>
              </a:spcBef>
              <a:spcAft>
                <a:spcPts val="0"/>
              </a:spcAft>
              <a:buNone/>
            </a:pPr>
            <a:r>
              <a:rPr lang="en-US" sz="3200" b="1" i="0" u="none" strike="noStrike" cap="none">
                <a:solidFill>
                  <a:srgbClr val="002060"/>
                </a:solidFill>
                <a:latin typeface="Arial"/>
                <a:ea typeface="Arial"/>
                <a:cs typeface="Arial"/>
                <a:sym typeface="Arial"/>
              </a:rPr>
              <a:t>number that uniquely identifies a vessel.</a:t>
            </a:r>
            <a:endParaRPr/>
          </a:p>
        </p:txBody>
      </p:sp>
      <p:pic>
        <p:nvPicPr>
          <p:cNvPr id="211" name="Google Shape;211;p13"/>
          <p:cNvPicPr preferRelativeResize="0"/>
          <p:nvPr/>
        </p:nvPicPr>
        <p:blipFill rotWithShape="1">
          <a:blip r:embed="rId3">
            <a:alphaModFix/>
          </a:blip>
          <a:srcRect/>
          <a:stretch/>
        </p:blipFill>
        <p:spPr>
          <a:xfrm>
            <a:off x="3935236" y="981307"/>
            <a:ext cx="4826899" cy="41993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2060"/>
              </a:buClr>
              <a:buSzPct val="100000"/>
              <a:buFont typeface="Arial"/>
              <a:buNone/>
            </a:pPr>
            <a:r>
              <a:rPr lang="en-US">
                <a:solidFill>
                  <a:srgbClr val="002060"/>
                </a:solidFill>
              </a:rPr>
              <a:t>Capacity Plate/Certificate of Compliance</a:t>
            </a:r>
            <a:endParaRPr/>
          </a:p>
        </p:txBody>
      </p:sp>
      <p:sp>
        <p:nvSpPr>
          <p:cNvPr id="218" name="Google Shape;218;p1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14</a:t>
            </a:fld>
            <a:endParaRPr sz="1200" b="0" i="0" u="none" strike="noStrike" cap="none">
              <a:solidFill>
                <a:srgbClr val="888888"/>
              </a:solidFill>
              <a:latin typeface="Calibri"/>
              <a:ea typeface="Calibri"/>
              <a:cs typeface="Calibri"/>
              <a:sym typeface="Calibri"/>
            </a:endParaRPr>
          </a:p>
        </p:txBody>
      </p:sp>
      <p:sp>
        <p:nvSpPr>
          <p:cNvPr id="219" name="Google Shape;219;p14"/>
          <p:cNvSpPr txBox="1"/>
          <p:nvPr/>
        </p:nvSpPr>
        <p:spPr>
          <a:xfrm>
            <a:off x="1600200" y="4795897"/>
            <a:ext cx="10376210" cy="20621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The Capacity Plate specifies the maximum weight and/or number of people the boat can carry safely as well as the maximum horsepower allowed for the boat.</a:t>
            </a:r>
            <a:endParaRPr/>
          </a:p>
        </p:txBody>
      </p:sp>
      <p:pic>
        <p:nvPicPr>
          <p:cNvPr id="220" name="Google Shape;220;p14"/>
          <p:cNvPicPr preferRelativeResize="0"/>
          <p:nvPr/>
        </p:nvPicPr>
        <p:blipFill rotWithShape="1">
          <a:blip r:embed="rId3">
            <a:alphaModFix/>
          </a:blip>
          <a:srcRect/>
          <a:stretch/>
        </p:blipFill>
        <p:spPr>
          <a:xfrm>
            <a:off x="1702420" y="1830171"/>
            <a:ext cx="4804064" cy="1524132"/>
          </a:xfrm>
          <a:prstGeom prst="rect">
            <a:avLst/>
          </a:prstGeom>
          <a:noFill/>
          <a:ln>
            <a:noFill/>
          </a:ln>
        </p:spPr>
      </p:pic>
      <p:pic>
        <p:nvPicPr>
          <p:cNvPr id="221" name="Google Shape;221;p14"/>
          <p:cNvPicPr preferRelativeResize="0"/>
          <p:nvPr/>
        </p:nvPicPr>
        <p:blipFill rotWithShape="1">
          <a:blip r:embed="rId4">
            <a:alphaModFix/>
          </a:blip>
          <a:srcRect/>
          <a:stretch/>
        </p:blipFill>
        <p:spPr>
          <a:xfrm>
            <a:off x="7565366" y="1199428"/>
            <a:ext cx="4056511" cy="29114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Who May Operate a Vessel</a:t>
            </a:r>
            <a:endParaRPr/>
          </a:p>
        </p:txBody>
      </p:sp>
      <p:sp>
        <p:nvSpPr>
          <p:cNvPr id="228" name="Google Shape;228;p1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15</a:t>
            </a:fld>
            <a:endParaRPr sz="1200" b="0" i="0" u="none" strike="noStrike" cap="none">
              <a:solidFill>
                <a:srgbClr val="888888"/>
              </a:solidFill>
              <a:latin typeface="Calibri"/>
              <a:ea typeface="Calibri"/>
              <a:cs typeface="Calibri"/>
              <a:sym typeface="Calibri"/>
            </a:endParaRPr>
          </a:p>
        </p:txBody>
      </p:sp>
      <p:sp>
        <p:nvSpPr>
          <p:cNvPr id="229" name="Google Shape;229;p15"/>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230" name="Google Shape;230;p15"/>
          <p:cNvSpPr txBox="1"/>
          <p:nvPr/>
        </p:nvSpPr>
        <p:spPr>
          <a:xfrm>
            <a:off x="1651310" y="2473346"/>
            <a:ext cx="10376210" cy="294849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How old must a person be to operate a boat, personal watercraft (PWC), or vessel with a specific horsepower?</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Which persons must take a boating safety education course?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Who May Operate a Vessel</a:t>
            </a:r>
            <a:endParaRPr/>
          </a:p>
        </p:txBody>
      </p:sp>
      <p:sp>
        <p:nvSpPr>
          <p:cNvPr id="237" name="Google Shape;237;p1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16</a:t>
            </a:fld>
            <a:endParaRPr sz="1200" b="0" i="0" u="none" strike="noStrike" cap="none">
              <a:solidFill>
                <a:srgbClr val="888888"/>
              </a:solidFill>
              <a:latin typeface="Calibri"/>
              <a:ea typeface="Calibri"/>
              <a:cs typeface="Calibri"/>
              <a:sym typeface="Calibri"/>
            </a:endParaRPr>
          </a:p>
        </p:txBody>
      </p:sp>
      <p:sp>
        <p:nvSpPr>
          <p:cNvPr id="238" name="Google Shape;238;p1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239" name="Google Shape;239;p16"/>
          <p:cNvSpPr txBox="1"/>
          <p:nvPr/>
        </p:nvSpPr>
        <p:spPr>
          <a:xfrm>
            <a:off x="1651310" y="2473346"/>
            <a:ext cx="10376210" cy="368716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Which persons must have an adult on board the vessel?</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Are operators required to carry the boater education certificate on board?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Which persons are exempt from the boating safety education course?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Unlawful Operation of a Vessel</a:t>
            </a:r>
            <a:endParaRPr/>
          </a:p>
        </p:txBody>
      </p:sp>
      <p:sp>
        <p:nvSpPr>
          <p:cNvPr id="246" name="Google Shape;246;p1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17</a:t>
            </a:fld>
            <a:endParaRPr sz="1200" b="0" i="0" u="none" strike="noStrike" cap="none">
              <a:solidFill>
                <a:srgbClr val="888888"/>
              </a:solidFill>
              <a:latin typeface="Calibri"/>
              <a:ea typeface="Calibri"/>
              <a:cs typeface="Calibri"/>
              <a:sym typeface="Calibri"/>
            </a:endParaRPr>
          </a:p>
        </p:txBody>
      </p:sp>
      <p:sp>
        <p:nvSpPr>
          <p:cNvPr id="247" name="Google Shape;247;p17"/>
          <p:cNvSpPr txBox="1"/>
          <p:nvPr/>
        </p:nvSpPr>
        <p:spPr>
          <a:xfrm>
            <a:off x="1600200" y="1396128"/>
            <a:ext cx="10376210" cy="107721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Reckless operation means boating in a way that could endanger someone’s life, safety, or property.</a:t>
            </a:r>
            <a:endParaRPr/>
          </a:p>
        </p:txBody>
      </p:sp>
      <p:pic>
        <p:nvPicPr>
          <p:cNvPr id="248" name="Google Shape;248;p17"/>
          <p:cNvPicPr preferRelativeResize="0"/>
          <p:nvPr/>
        </p:nvPicPr>
        <p:blipFill rotWithShape="1">
          <a:blip r:embed="rId3">
            <a:alphaModFix/>
          </a:blip>
          <a:srcRect/>
          <a:stretch/>
        </p:blipFill>
        <p:spPr>
          <a:xfrm>
            <a:off x="3684033" y="2473346"/>
            <a:ext cx="5196165" cy="40913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8"/>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Unlawful Operation of a Vessel</a:t>
            </a:r>
            <a:endParaRPr/>
          </a:p>
        </p:txBody>
      </p:sp>
      <p:sp>
        <p:nvSpPr>
          <p:cNvPr id="255" name="Google Shape;255;p1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18</a:t>
            </a:fld>
            <a:endParaRPr sz="1200" b="0" i="0" u="none" strike="noStrike" cap="none">
              <a:solidFill>
                <a:srgbClr val="888888"/>
              </a:solidFill>
              <a:latin typeface="Calibri"/>
              <a:ea typeface="Calibri"/>
              <a:cs typeface="Calibri"/>
              <a:sym typeface="Calibri"/>
            </a:endParaRPr>
          </a:p>
        </p:txBody>
      </p:sp>
      <p:sp>
        <p:nvSpPr>
          <p:cNvPr id="256" name="Google Shape;256;p1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 does operating recklessly include:</a:t>
            </a:r>
            <a:endParaRPr/>
          </a:p>
        </p:txBody>
      </p:sp>
      <p:sp>
        <p:nvSpPr>
          <p:cNvPr id="257" name="Google Shape;257;p18"/>
          <p:cNvSpPr txBox="1"/>
          <p:nvPr/>
        </p:nvSpPr>
        <p:spPr>
          <a:xfrm>
            <a:off x="1651310" y="2473346"/>
            <a:ext cx="10376210" cy="43273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Weaving through congested traffic?</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Operating in swimming areas or other restricted areas?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Jumping wakes close to another vessel?</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Swerving at the last moment to avoid a collision?</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Chasing or harassing wildlife?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9"/>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Alcohol and Drugs</a:t>
            </a:r>
            <a:endParaRPr/>
          </a:p>
        </p:txBody>
      </p:sp>
      <p:sp>
        <p:nvSpPr>
          <p:cNvPr id="264" name="Google Shape;264;p1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19</a:t>
            </a:fld>
            <a:endParaRPr sz="1200" b="0" i="0" u="none" strike="noStrike" cap="none">
              <a:solidFill>
                <a:srgbClr val="888888"/>
              </a:solidFill>
              <a:latin typeface="Calibri"/>
              <a:ea typeface="Calibri"/>
              <a:cs typeface="Calibri"/>
              <a:sym typeface="Calibri"/>
            </a:endParaRPr>
          </a:p>
        </p:txBody>
      </p:sp>
      <p:sp>
        <p:nvSpPr>
          <p:cNvPr id="265" name="Google Shape;265;p1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266" name="Google Shape;266;p19"/>
          <p:cNvSpPr txBox="1"/>
          <p:nvPr/>
        </p:nvSpPr>
        <p:spPr>
          <a:xfrm>
            <a:off x="1663390" y="2184662"/>
            <a:ext cx="10376210" cy="43273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How is boating while intoxicated (BWI) defined?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determines if a person is intoxicated, including the blood alcohol concentration percentage?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are the penalties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for BWI?</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When have you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consented to be tested?	</a:t>
            </a:r>
            <a:endParaRPr/>
          </a:p>
        </p:txBody>
      </p:sp>
      <p:pic>
        <p:nvPicPr>
          <p:cNvPr id="267" name="Google Shape;267;p19"/>
          <p:cNvPicPr preferRelativeResize="0"/>
          <p:nvPr/>
        </p:nvPicPr>
        <p:blipFill rotWithShape="1">
          <a:blip r:embed="rId3">
            <a:alphaModFix/>
          </a:blip>
          <a:srcRect/>
          <a:stretch/>
        </p:blipFill>
        <p:spPr>
          <a:xfrm>
            <a:off x="7815532" y="3899448"/>
            <a:ext cx="3964003" cy="25559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Key Topics</a:t>
            </a:r>
            <a:endParaRPr/>
          </a:p>
        </p:txBody>
      </p:sp>
      <p:sp>
        <p:nvSpPr>
          <p:cNvPr id="113" name="Google Shape;113;p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a:t>
            </a:fld>
            <a:endParaRPr sz="1200" b="0" i="0" u="none" strike="noStrike" cap="none">
              <a:solidFill>
                <a:srgbClr val="888888"/>
              </a:solidFill>
              <a:latin typeface="Calibri"/>
              <a:ea typeface="Calibri"/>
              <a:cs typeface="Calibri"/>
              <a:sym typeface="Calibri"/>
            </a:endParaRPr>
          </a:p>
        </p:txBody>
      </p:sp>
      <p:sp>
        <p:nvSpPr>
          <p:cNvPr id="114" name="Google Shape;114;p2"/>
          <p:cNvSpPr txBox="1"/>
          <p:nvPr/>
        </p:nvSpPr>
        <p:spPr>
          <a:xfrm>
            <a:off x="1600200" y="1396128"/>
            <a:ext cx="10376210" cy="479515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Numbering and Documentation</a:t>
            </a:r>
            <a:endParaRPr/>
          </a:p>
          <a:p>
            <a:pPr marL="0" marR="0" lvl="0" indent="0" algn="l" rtl="0">
              <a:lnSpc>
                <a:spcPct val="100000"/>
              </a:lnSpc>
              <a:spcBef>
                <a:spcPts val="240"/>
              </a:spcBef>
              <a:spcAft>
                <a:spcPts val="0"/>
              </a:spcAft>
              <a:buNone/>
            </a:pPr>
            <a:r>
              <a:rPr lang="en-US" sz="1200" b="1" i="0" u="none" strike="noStrike" cap="none">
                <a:solidFill>
                  <a:srgbClr val="002060"/>
                </a:solidFill>
                <a:latin typeface="Arial"/>
                <a:ea typeface="Arial"/>
                <a:cs typeface="Arial"/>
                <a:sym typeface="Arial"/>
              </a:rPr>
              <a:t>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Hull Identification Number</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Age and Education Requirements </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Unlawful Operation</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Alcohol and Drugs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Obstructing Navigation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Obstructing Navigation</a:t>
            </a:r>
            <a:endParaRPr/>
          </a:p>
        </p:txBody>
      </p:sp>
      <p:sp>
        <p:nvSpPr>
          <p:cNvPr id="274" name="Google Shape;274;p2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20</a:t>
            </a:fld>
            <a:endParaRPr sz="1200" b="0" i="0" u="none" strike="noStrike" cap="none">
              <a:solidFill>
                <a:srgbClr val="888888"/>
              </a:solidFill>
              <a:latin typeface="Calibri"/>
              <a:ea typeface="Calibri"/>
              <a:cs typeface="Calibri"/>
              <a:sym typeface="Calibri"/>
            </a:endParaRPr>
          </a:p>
        </p:txBody>
      </p:sp>
      <p:sp>
        <p:nvSpPr>
          <p:cNvPr id="275" name="Google Shape;275;p20"/>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It is illegal to:</a:t>
            </a:r>
            <a:endParaRPr/>
          </a:p>
        </p:txBody>
      </p:sp>
      <p:sp>
        <p:nvSpPr>
          <p:cNvPr id="276" name="Google Shape;276;p20"/>
          <p:cNvSpPr txBox="1"/>
          <p:nvPr/>
        </p:nvSpPr>
        <p:spPr>
          <a:xfrm>
            <a:off x="1651310" y="2184662"/>
            <a:ext cx="10376210" cy="442582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Operate in a way that keeps other vessels from navigating safely.</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Anchor in a river or channel in a place that is in the way of other vessels passing through.</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Moor or attach vessel to buoy, beacon, light, or any other navigational aid.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Move, damage, or destroy any navigational aid.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Block access to a pier, wharf, boat ramp, or facility.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Homeland Security Restrictions</a:t>
            </a:r>
            <a:endParaRPr/>
          </a:p>
        </p:txBody>
      </p:sp>
      <p:sp>
        <p:nvSpPr>
          <p:cNvPr id="283" name="Google Shape;283;p2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21</a:t>
            </a:fld>
            <a:endParaRPr sz="1200" b="0" i="0" u="none" strike="noStrike" cap="none">
              <a:solidFill>
                <a:srgbClr val="888888"/>
              </a:solidFill>
              <a:latin typeface="Calibri"/>
              <a:ea typeface="Calibri"/>
              <a:cs typeface="Calibri"/>
              <a:sym typeface="Calibri"/>
            </a:endParaRPr>
          </a:p>
        </p:txBody>
      </p:sp>
      <p:sp>
        <p:nvSpPr>
          <p:cNvPr id="284" name="Google Shape;284;p21"/>
          <p:cNvSpPr txBox="1"/>
          <p:nvPr/>
        </p:nvSpPr>
        <p:spPr>
          <a:xfrm>
            <a:off x="1600200" y="1102830"/>
            <a:ext cx="10376210" cy="590315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Slow to minimum speed within 500 yards of any U.S. Naval vessel. Do not approach within 100 yards.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Observe and avoid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all security zones.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Observe and avoid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restricted areas near dams, power plants, etc.</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 not stop or anchor beneath bridges or in channels.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 your part to keep our waterways safe and secure</a:t>
            </a:r>
            <a:endParaRPr/>
          </a:p>
        </p:txBody>
      </p:sp>
      <p:pic>
        <p:nvPicPr>
          <p:cNvPr id="285" name="Google Shape;285;p21"/>
          <p:cNvPicPr preferRelativeResize="0"/>
          <p:nvPr/>
        </p:nvPicPr>
        <p:blipFill rotWithShape="1">
          <a:blip r:embed="rId3">
            <a:alphaModFix/>
          </a:blip>
          <a:srcRect/>
          <a:stretch/>
        </p:blipFill>
        <p:spPr>
          <a:xfrm>
            <a:off x="6579365" y="2219326"/>
            <a:ext cx="4449855" cy="19579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Flotation Devices (PFDs)</a:t>
            </a:r>
            <a:endParaRPr/>
          </a:p>
        </p:txBody>
      </p:sp>
      <p:sp>
        <p:nvSpPr>
          <p:cNvPr id="292" name="Google Shape;292;p2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22</a:t>
            </a:fld>
            <a:endParaRPr sz="1200" b="0" i="0" u="none" strike="noStrike" cap="none">
              <a:solidFill>
                <a:srgbClr val="888888"/>
              </a:solidFill>
              <a:latin typeface="Calibri"/>
              <a:ea typeface="Calibri"/>
              <a:cs typeface="Calibri"/>
              <a:sym typeface="Calibri"/>
            </a:endParaRPr>
          </a:p>
        </p:txBody>
      </p:sp>
      <p:sp>
        <p:nvSpPr>
          <p:cNvPr id="293" name="Google Shape;293;p22"/>
          <p:cNvSpPr txBox="1"/>
          <p:nvPr/>
        </p:nvSpPr>
        <p:spPr>
          <a:xfrm>
            <a:off x="1600200" y="1396128"/>
            <a:ext cx="10376210"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All vessels must have one wearable USCG–approved personal flotation device (PFD), sometimes called life jacket, of a proper size for each person on board.</a:t>
            </a:r>
            <a:endParaRPr/>
          </a:p>
        </p:txBody>
      </p:sp>
      <p:pic>
        <p:nvPicPr>
          <p:cNvPr id="294" name="Google Shape;294;p22"/>
          <p:cNvPicPr preferRelativeResize="0"/>
          <p:nvPr/>
        </p:nvPicPr>
        <p:blipFill rotWithShape="1">
          <a:blip r:embed="rId3">
            <a:alphaModFix/>
          </a:blip>
          <a:srcRect/>
          <a:stretch/>
        </p:blipFill>
        <p:spPr>
          <a:xfrm>
            <a:off x="2357233" y="3429000"/>
            <a:ext cx="8443692" cy="33835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Flotation Devices (PFDs)</a:t>
            </a:r>
            <a:endParaRPr/>
          </a:p>
        </p:txBody>
      </p:sp>
      <p:sp>
        <p:nvSpPr>
          <p:cNvPr id="301" name="Google Shape;301;p2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23</a:t>
            </a:fld>
            <a:endParaRPr sz="1200" b="0" i="0" u="none" strike="noStrike" cap="none">
              <a:solidFill>
                <a:srgbClr val="888888"/>
              </a:solidFill>
              <a:latin typeface="Calibri"/>
              <a:ea typeface="Calibri"/>
              <a:cs typeface="Calibri"/>
              <a:sym typeface="Calibri"/>
            </a:endParaRPr>
          </a:p>
        </p:txBody>
      </p:sp>
      <p:pic>
        <p:nvPicPr>
          <p:cNvPr id="302" name="Google Shape;302;p23"/>
          <p:cNvPicPr preferRelativeResize="0"/>
          <p:nvPr/>
        </p:nvPicPr>
        <p:blipFill rotWithShape="1">
          <a:blip r:embed="rId3">
            <a:alphaModFix/>
          </a:blip>
          <a:srcRect/>
          <a:stretch/>
        </p:blipFill>
        <p:spPr>
          <a:xfrm>
            <a:off x="2308455" y="1290590"/>
            <a:ext cx="9236257" cy="5205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New Icons</a:t>
            </a:r>
            <a:endParaRPr/>
          </a:p>
        </p:txBody>
      </p:sp>
      <p:sp>
        <p:nvSpPr>
          <p:cNvPr id="309" name="Google Shape;309;p2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24</a:t>
            </a:fld>
            <a:endParaRPr sz="1200" b="0" i="0" u="none" strike="noStrike" cap="none">
              <a:solidFill>
                <a:srgbClr val="888888"/>
              </a:solidFill>
              <a:latin typeface="Calibri"/>
              <a:ea typeface="Calibri"/>
              <a:cs typeface="Calibri"/>
              <a:sym typeface="Calibri"/>
            </a:endParaRPr>
          </a:p>
        </p:txBody>
      </p:sp>
      <p:sp>
        <p:nvSpPr>
          <p:cNvPr id="310" name="Google Shape;310;p24"/>
          <p:cNvSpPr txBox="1"/>
          <p:nvPr/>
        </p:nvSpPr>
        <p:spPr>
          <a:xfrm>
            <a:off x="6495691" y="1681450"/>
            <a:ext cx="5480719" cy="435196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Choose the level of buoyancy for the type of activity.</a:t>
            </a:r>
            <a:endParaRPr/>
          </a:p>
          <a:p>
            <a:pPr marL="457200" marR="0" lvl="0" indent="-381000" algn="l" rtl="0">
              <a:lnSpc>
                <a:spcPct val="100000"/>
              </a:lnSpc>
              <a:spcBef>
                <a:spcPts val="240"/>
              </a:spcBef>
              <a:spcAft>
                <a:spcPts val="0"/>
              </a:spcAft>
              <a:buClr>
                <a:schemeClr val="dk1"/>
              </a:buClr>
              <a:buSzPts val="1200"/>
              <a:buFont typeface="Arial"/>
              <a:buNone/>
            </a:pPr>
            <a:endParaRPr sz="1200" b="1" i="0" u="none" strike="noStrike" cap="none">
              <a:solidFill>
                <a:srgbClr val="002060"/>
              </a:solidFill>
              <a:latin typeface="Arial"/>
              <a:ea typeface="Arial"/>
              <a:cs typeface="Arial"/>
              <a:sym typeface="Arial"/>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The curved arrow indicates that it is likely to turn an unconscious wearer face up in the water. </a:t>
            </a:r>
            <a:endParaRPr/>
          </a:p>
        </p:txBody>
      </p:sp>
      <p:pic>
        <p:nvPicPr>
          <p:cNvPr id="311" name="Google Shape;311;p24"/>
          <p:cNvPicPr preferRelativeResize="0"/>
          <p:nvPr/>
        </p:nvPicPr>
        <p:blipFill rotWithShape="1">
          <a:blip r:embed="rId3">
            <a:alphaModFix/>
          </a:blip>
          <a:srcRect/>
          <a:stretch/>
        </p:blipFill>
        <p:spPr>
          <a:xfrm>
            <a:off x="2098762" y="1096917"/>
            <a:ext cx="4086377" cy="55210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New Icons: Comparisons</a:t>
            </a:r>
            <a:endParaRPr/>
          </a:p>
        </p:txBody>
      </p:sp>
      <p:sp>
        <p:nvSpPr>
          <p:cNvPr id="318" name="Google Shape;318;p2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25</a:t>
            </a:fld>
            <a:endParaRPr sz="1200" b="0" i="0" u="none" strike="noStrike" cap="none">
              <a:solidFill>
                <a:srgbClr val="888888"/>
              </a:solidFill>
              <a:latin typeface="Calibri"/>
              <a:ea typeface="Calibri"/>
              <a:cs typeface="Calibri"/>
              <a:sym typeface="Calibri"/>
            </a:endParaRPr>
          </a:p>
        </p:txBody>
      </p:sp>
      <p:pic>
        <p:nvPicPr>
          <p:cNvPr id="319" name="Google Shape;319;p26"/>
          <p:cNvPicPr preferRelativeResize="0"/>
          <p:nvPr/>
        </p:nvPicPr>
        <p:blipFill rotWithShape="1">
          <a:blip r:embed="rId3">
            <a:alphaModFix/>
          </a:blip>
          <a:srcRect/>
          <a:stretch/>
        </p:blipFill>
        <p:spPr>
          <a:xfrm>
            <a:off x="1869340" y="1115195"/>
            <a:ext cx="9052849" cy="510726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Flotation Devices</a:t>
            </a:r>
            <a:endParaRPr/>
          </a:p>
        </p:txBody>
      </p:sp>
      <p:sp>
        <p:nvSpPr>
          <p:cNvPr id="326" name="Google Shape;326;p2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26</a:t>
            </a:fld>
            <a:endParaRPr sz="1200" b="0" i="0" u="none" strike="noStrike" cap="none">
              <a:solidFill>
                <a:srgbClr val="888888"/>
              </a:solidFill>
              <a:latin typeface="Calibri"/>
              <a:ea typeface="Calibri"/>
              <a:cs typeface="Calibri"/>
              <a:sym typeface="Calibri"/>
            </a:endParaRPr>
          </a:p>
        </p:txBody>
      </p:sp>
      <p:sp>
        <p:nvSpPr>
          <p:cNvPr id="327" name="Google Shape;327;p27"/>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328" name="Google Shape;328;p27"/>
          <p:cNvSpPr txBox="1"/>
          <p:nvPr/>
        </p:nvSpPr>
        <p:spPr>
          <a:xfrm>
            <a:off x="1702420" y="2496381"/>
            <a:ext cx="10376210" cy="273921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are the laws regarding PFDs?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types must be carried on board?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Which vessels must have a Type IV throwable device on board?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Flotation Devices</a:t>
            </a:r>
            <a:endParaRPr/>
          </a:p>
        </p:txBody>
      </p:sp>
      <p:sp>
        <p:nvSpPr>
          <p:cNvPr id="335" name="Google Shape;335;p2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27</a:t>
            </a:fld>
            <a:endParaRPr sz="1200" b="0" i="0" u="none" strike="noStrike" cap="none">
              <a:solidFill>
                <a:srgbClr val="888888"/>
              </a:solidFill>
              <a:latin typeface="Calibri"/>
              <a:ea typeface="Calibri"/>
              <a:cs typeface="Calibri"/>
              <a:sym typeface="Calibri"/>
            </a:endParaRPr>
          </a:p>
        </p:txBody>
      </p:sp>
      <p:sp>
        <p:nvSpPr>
          <p:cNvPr id="336" name="Google Shape;336;p2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337" name="Google Shape;337;p28"/>
          <p:cNvSpPr txBox="1"/>
          <p:nvPr/>
        </p:nvSpPr>
        <p:spPr>
          <a:xfrm>
            <a:off x="1778409" y="1965925"/>
            <a:ext cx="10376210" cy="129881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are the PFD requirements in these situations?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pic>
        <p:nvPicPr>
          <p:cNvPr id="338" name="Google Shape;338;p28"/>
          <p:cNvPicPr preferRelativeResize="0"/>
          <p:nvPr/>
        </p:nvPicPr>
        <p:blipFill rotWithShape="1">
          <a:blip r:embed="rId3">
            <a:alphaModFix/>
          </a:blip>
          <a:srcRect/>
          <a:stretch/>
        </p:blipFill>
        <p:spPr>
          <a:xfrm>
            <a:off x="2163159" y="3264742"/>
            <a:ext cx="7986452" cy="345673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Recreational Boat Cutoff Switch</a:t>
            </a:r>
            <a:endParaRPr/>
          </a:p>
        </p:txBody>
      </p:sp>
      <p:sp>
        <p:nvSpPr>
          <p:cNvPr id="345" name="Google Shape;345;p2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28</a:t>
            </a:fld>
            <a:endParaRPr sz="1200" b="0" i="0" u="none" strike="noStrike" cap="none">
              <a:solidFill>
                <a:srgbClr val="888888"/>
              </a:solidFill>
              <a:latin typeface="Calibri"/>
              <a:ea typeface="Calibri"/>
              <a:cs typeface="Calibri"/>
              <a:sym typeface="Calibri"/>
            </a:endParaRPr>
          </a:p>
        </p:txBody>
      </p:sp>
      <p:sp>
        <p:nvSpPr>
          <p:cNvPr id="346" name="Google Shape;346;p29"/>
          <p:cNvSpPr txBox="1"/>
          <p:nvPr/>
        </p:nvSpPr>
        <p:spPr>
          <a:xfrm>
            <a:off x="1651310" y="1101928"/>
            <a:ext cx="10376210" cy="16681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Effective April 1, 2021</a:t>
            </a:r>
            <a:endParaRPr/>
          </a:p>
          <a:p>
            <a:pPr marL="0" marR="0" lvl="0" indent="0" algn="ctr" rtl="0">
              <a:lnSpc>
                <a:spcPct val="100000"/>
              </a:lnSpc>
              <a:spcBef>
                <a:spcPts val="640"/>
              </a:spcBef>
              <a:spcAft>
                <a:spcPts val="0"/>
              </a:spcAft>
              <a:buNone/>
            </a:pPr>
            <a:r>
              <a:rPr lang="en-US" sz="3200" b="1" i="0" u="none" strike="noStrike" cap="none">
                <a:solidFill>
                  <a:srgbClr val="002060"/>
                </a:solidFill>
                <a:latin typeface="Arial"/>
                <a:ea typeface="Arial"/>
                <a:cs typeface="Arial"/>
                <a:sym typeface="Arial"/>
              </a:rPr>
              <a:t>Recreational Boat Engine Cutoff Switch Requirements</a:t>
            </a:r>
            <a:endParaRPr/>
          </a:p>
        </p:txBody>
      </p:sp>
      <p:sp>
        <p:nvSpPr>
          <p:cNvPr id="347" name="Google Shape;347;p29"/>
          <p:cNvSpPr txBox="1"/>
          <p:nvPr/>
        </p:nvSpPr>
        <p:spPr>
          <a:xfrm>
            <a:off x="1663390" y="2718318"/>
            <a:ext cx="10376210" cy="393338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Congress passed two laws: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Manufacturers to install engine cut-off switches on recreational vessels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Recreational vessel operators use the engine cut-off switch</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Designed to reduce the potential of propeller injuries from runaway boats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Recreational Boat Cutoff Switch</a:t>
            </a:r>
            <a:endParaRPr/>
          </a:p>
        </p:txBody>
      </p:sp>
      <p:sp>
        <p:nvSpPr>
          <p:cNvPr id="354" name="Google Shape;354;p3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29</a:t>
            </a:fld>
            <a:endParaRPr sz="1200" b="0" i="0" u="none" strike="noStrike" cap="none">
              <a:solidFill>
                <a:srgbClr val="888888"/>
              </a:solidFill>
              <a:latin typeface="Calibri"/>
              <a:ea typeface="Calibri"/>
              <a:cs typeface="Calibri"/>
              <a:sym typeface="Calibri"/>
            </a:endParaRPr>
          </a:p>
        </p:txBody>
      </p:sp>
      <p:sp>
        <p:nvSpPr>
          <p:cNvPr id="355" name="Google Shape;355;p30"/>
          <p:cNvSpPr txBox="1"/>
          <p:nvPr/>
        </p:nvSpPr>
        <p:spPr>
          <a:xfrm>
            <a:off x="1651310" y="1101928"/>
            <a:ext cx="10376210" cy="16681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Effective April 1, 2021</a:t>
            </a:r>
            <a:endParaRPr/>
          </a:p>
          <a:p>
            <a:pPr marL="0" marR="0" lvl="0" indent="0" algn="ctr" rtl="0">
              <a:lnSpc>
                <a:spcPct val="100000"/>
              </a:lnSpc>
              <a:spcBef>
                <a:spcPts val="640"/>
              </a:spcBef>
              <a:spcAft>
                <a:spcPts val="0"/>
              </a:spcAft>
              <a:buNone/>
            </a:pPr>
            <a:r>
              <a:rPr lang="en-US" sz="3200" b="1" i="0" u="none" strike="noStrike" cap="none">
                <a:solidFill>
                  <a:srgbClr val="002060"/>
                </a:solidFill>
                <a:latin typeface="Arial"/>
                <a:ea typeface="Arial"/>
                <a:cs typeface="Arial"/>
                <a:sym typeface="Arial"/>
              </a:rPr>
              <a:t>Recreational Boat Engine Cutoff Switch Requirements</a:t>
            </a:r>
            <a:endParaRPr/>
          </a:p>
        </p:txBody>
      </p:sp>
      <p:sp>
        <p:nvSpPr>
          <p:cNvPr id="356" name="Google Shape;356;p30"/>
          <p:cNvSpPr txBox="1"/>
          <p:nvPr/>
        </p:nvSpPr>
        <p:spPr>
          <a:xfrm>
            <a:off x="1663390" y="2718318"/>
            <a:ext cx="10376100" cy="2852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Applies to recreational vessels under 26’ capable of 115 pounds of thrust (approx. 3 HP).</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Act requires manufacturer, distributor or dealer of those vessels or motors to equip them with the Engine Cutoff Switch (ECOS).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Key Topics</a:t>
            </a:r>
            <a:endParaRPr/>
          </a:p>
        </p:txBody>
      </p:sp>
      <p:sp>
        <p:nvSpPr>
          <p:cNvPr id="121" name="Google Shape;121;p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a:t>
            </a:fld>
            <a:endParaRPr sz="1200" b="0" i="0" u="none" strike="noStrike" cap="none">
              <a:solidFill>
                <a:srgbClr val="888888"/>
              </a:solidFill>
              <a:latin typeface="Calibri"/>
              <a:ea typeface="Calibri"/>
              <a:cs typeface="Calibri"/>
              <a:sym typeface="Calibri"/>
            </a:endParaRPr>
          </a:p>
        </p:txBody>
      </p:sp>
      <p:sp>
        <p:nvSpPr>
          <p:cNvPr id="122" name="Google Shape;122;p3"/>
          <p:cNvSpPr txBox="1"/>
          <p:nvPr/>
        </p:nvSpPr>
        <p:spPr>
          <a:xfrm>
            <a:off x="1600200" y="1396128"/>
            <a:ext cx="10376210" cy="545995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Homeland Security</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Personal Flotation Devices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Fire Extinguishers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Flame Arrestors, Ventilation, and Mufflers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Navigation Lights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Visual Distress Signals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Sound-Producing Devices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1"/>
          <p:cNvSpPr txBox="1">
            <a:spLocks noGrp="1"/>
          </p:cNvSpPr>
          <p:nvPr>
            <p:ph type="ctrTitle"/>
          </p:nvPr>
        </p:nvSpPr>
        <p:spPr>
          <a:xfrm>
            <a:off x="1714500" y="61995"/>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Recreational Boat Cutoff Switch</a:t>
            </a:r>
            <a:endParaRPr/>
          </a:p>
        </p:txBody>
      </p:sp>
      <p:sp>
        <p:nvSpPr>
          <p:cNvPr id="363" name="Google Shape;363;p3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30</a:t>
            </a:fld>
            <a:endParaRPr sz="1200" b="0" i="0" u="none" strike="noStrike" cap="none">
              <a:solidFill>
                <a:srgbClr val="888888"/>
              </a:solidFill>
              <a:latin typeface="Calibri"/>
              <a:ea typeface="Calibri"/>
              <a:cs typeface="Calibri"/>
              <a:sym typeface="Calibri"/>
            </a:endParaRPr>
          </a:p>
        </p:txBody>
      </p:sp>
      <p:sp>
        <p:nvSpPr>
          <p:cNvPr id="364" name="Google Shape;364;p31"/>
          <p:cNvSpPr txBox="1"/>
          <p:nvPr/>
        </p:nvSpPr>
        <p:spPr>
          <a:xfrm>
            <a:off x="1663390" y="925182"/>
            <a:ext cx="10376210" cy="16681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Effective April 1, 2021</a:t>
            </a:r>
            <a:endParaRPr/>
          </a:p>
          <a:p>
            <a:pPr marL="0" marR="0" lvl="0" indent="0" algn="ctr" rtl="0">
              <a:lnSpc>
                <a:spcPct val="100000"/>
              </a:lnSpc>
              <a:spcBef>
                <a:spcPts val="640"/>
              </a:spcBef>
              <a:spcAft>
                <a:spcPts val="0"/>
              </a:spcAft>
              <a:buNone/>
            </a:pPr>
            <a:r>
              <a:rPr lang="en-US" sz="3200" b="1" i="0" u="none" strike="noStrike" cap="none">
                <a:solidFill>
                  <a:srgbClr val="002060"/>
                </a:solidFill>
                <a:latin typeface="Arial"/>
                <a:ea typeface="Arial"/>
                <a:cs typeface="Arial"/>
                <a:sym typeface="Arial"/>
              </a:rPr>
              <a:t>Recreational Boat Engine Cutoff Switch Requirements</a:t>
            </a:r>
            <a:endParaRPr/>
          </a:p>
        </p:txBody>
      </p:sp>
      <p:sp>
        <p:nvSpPr>
          <p:cNvPr id="365" name="Google Shape;365;p31"/>
          <p:cNvSpPr txBox="1"/>
          <p:nvPr/>
        </p:nvSpPr>
        <p:spPr>
          <a:xfrm>
            <a:off x="1714500" y="2530662"/>
            <a:ext cx="10376210" cy="43273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Operator of a vessel covered by new law MUST USE the ECOS, except:</a:t>
            </a:r>
            <a:endParaRPr/>
          </a:p>
          <a:p>
            <a:pPr marL="800100" marR="0" lvl="1" indent="-342900" algn="l" rtl="0">
              <a:spcBef>
                <a:spcPts val="480"/>
              </a:spcBef>
              <a:spcAft>
                <a:spcPts val="0"/>
              </a:spcAft>
              <a:buClr>
                <a:srgbClr val="002060"/>
              </a:buClr>
              <a:buSzPts val="2400"/>
              <a:buFont typeface="Arial"/>
              <a:buChar char="•"/>
            </a:pPr>
            <a:r>
              <a:rPr lang="en-US" sz="2400" b="1" i="0" u="none" strike="noStrike" cap="none">
                <a:solidFill>
                  <a:srgbClr val="002060"/>
                </a:solidFill>
                <a:latin typeface="Arial"/>
                <a:ea typeface="Arial"/>
                <a:cs typeface="Arial"/>
                <a:sym typeface="Arial"/>
              </a:rPr>
              <a:t>If main helm is in an enclosed cabin</a:t>
            </a:r>
            <a:endParaRPr/>
          </a:p>
          <a:p>
            <a:pPr marL="800100" marR="0" lvl="1" indent="-342900" algn="l" rtl="0">
              <a:spcBef>
                <a:spcPts val="480"/>
              </a:spcBef>
              <a:spcAft>
                <a:spcPts val="0"/>
              </a:spcAft>
              <a:buClr>
                <a:srgbClr val="002060"/>
              </a:buClr>
              <a:buSzPts val="2400"/>
              <a:buFont typeface="Arial"/>
              <a:buChar char="•"/>
            </a:pPr>
            <a:r>
              <a:rPr lang="en-US" sz="2400" b="1" i="0" u="none" strike="noStrike" cap="none">
                <a:solidFill>
                  <a:srgbClr val="002060"/>
                </a:solidFill>
                <a:latin typeface="Arial"/>
                <a:ea typeface="Arial"/>
                <a:cs typeface="Arial"/>
                <a:sym typeface="Arial"/>
              </a:rPr>
              <a:t>If the vessel doesn’t have an ECOS</a:t>
            </a:r>
            <a:endParaRPr/>
          </a:p>
          <a:p>
            <a:pPr marL="800100" marR="0" lvl="1" indent="-342900" algn="l" rtl="0">
              <a:spcBef>
                <a:spcPts val="480"/>
              </a:spcBef>
              <a:spcAft>
                <a:spcPts val="0"/>
              </a:spcAft>
              <a:buClr>
                <a:srgbClr val="002060"/>
              </a:buClr>
              <a:buSzPts val="2400"/>
              <a:buFont typeface="Arial"/>
              <a:buChar char="•"/>
            </a:pPr>
            <a:r>
              <a:rPr lang="en-US" sz="2400" b="1" i="0" u="none" strike="noStrike" cap="none">
                <a:solidFill>
                  <a:srgbClr val="002060"/>
                </a:solidFill>
                <a:latin typeface="Arial"/>
                <a:ea typeface="Arial"/>
                <a:cs typeface="Arial"/>
                <a:sym typeface="Arial"/>
              </a:rPr>
              <a:t>If the vessel doesn’t require one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Penalty for non-compliance</a:t>
            </a:r>
            <a:endParaRPr/>
          </a:p>
          <a:p>
            <a:pPr marL="800100" marR="0" lvl="1" indent="-342900" algn="l" rtl="0">
              <a:spcBef>
                <a:spcPts val="480"/>
              </a:spcBef>
              <a:spcAft>
                <a:spcPts val="0"/>
              </a:spcAft>
              <a:buClr>
                <a:srgbClr val="002060"/>
              </a:buClr>
              <a:buSzPts val="2400"/>
              <a:buFont typeface="Arial"/>
              <a:buChar char="•"/>
            </a:pPr>
            <a:r>
              <a:rPr lang="en-US" sz="2400" b="1" i="0" u="none" strike="noStrike" cap="none">
                <a:solidFill>
                  <a:srgbClr val="002060"/>
                </a:solidFill>
                <a:latin typeface="Arial"/>
                <a:ea typeface="Arial"/>
                <a:cs typeface="Arial"/>
                <a:sym typeface="Arial"/>
              </a:rPr>
              <a:t>1st offense: $100 fine</a:t>
            </a:r>
            <a:endParaRPr/>
          </a:p>
          <a:p>
            <a:pPr marL="800100" marR="0" lvl="1" indent="-342900" algn="l" rtl="0">
              <a:spcBef>
                <a:spcPts val="480"/>
              </a:spcBef>
              <a:spcAft>
                <a:spcPts val="0"/>
              </a:spcAft>
              <a:buClr>
                <a:srgbClr val="002060"/>
              </a:buClr>
              <a:buSzPts val="2400"/>
              <a:buFont typeface="Arial"/>
              <a:buChar char="•"/>
            </a:pPr>
            <a:r>
              <a:rPr lang="en-US" sz="2400" b="1" i="0" u="none" strike="noStrike" cap="none">
                <a:solidFill>
                  <a:srgbClr val="002060"/>
                </a:solidFill>
                <a:latin typeface="Arial"/>
                <a:ea typeface="Arial"/>
                <a:cs typeface="Arial"/>
                <a:sym typeface="Arial"/>
              </a:rPr>
              <a:t>2nd offense: $250 fine</a:t>
            </a:r>
            <a:endParaRPr/>
          </a:p>
          <a:p>
            <a:pPr marL="800100" marR="0" lvl="1" indent="-342900" algn="l" rtl="0">
              <a:spcBef>
                <a:spcPts val="480"/>
              </a:spcBef>
              <a:spcAft>
                <a:spcPts val="0"/>
              </a:spcAft>
              <a:buClr>
                <a:srgbClr val="002060"/>
              </a:buClr>
              <a:buSzPts val="2400"/>
              <a:buFont typeface="Arial"/>
              <a:buChar char="•"/>
            </a:pPr>
            <a:r>
              <a:rPr lang="en-US" sz="2400" b="1" i="0" u="none" strike="noStrike" cap="none">
                <a:solidFill>
                  <a:srgbClr val="002060"/>
                </a:solidFill>
                <a:latin typeface="Arial"/>
                <a:ea typeface="Arial"/>
                <a:cs typeface="Arial"/>
                <a:sym typeface="Arial"/>
              </a:rPr>
              <a:t>3rd  offense: $500 fine</a:t>
            </a:r>
            <a:endParaRPr/>
          </a:p>
        </p:txBody>
      </p:sp>
      <p:pic>
        <p:nvPicPr>
          <p:cNvPr id="366" name="Google Shape;366;p31"/>
          <p:cNvPicPr preferRelativeResize="0"/>
          <p:nvPr/>
        </p:nvPicPr>
        <p:blipFill rotWithShape="1">
          <a:blip r:embed="rId3">
            <a:alphaModFix/>
          </a:blip>
          <a:srcRect/>
          <a:stretch/>
        </p:blipFill>
        <p:spPr>
          <a:xfrm>
            <a:off x="7794823" y="4264670"/>
            <a:ext cx="4170402" cy="151502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ctrTitle"/>
          </p:nvPr>
        </p:nvSpPr>
        <p:spPr>
          <a:xfrm>
            <a:off x="1714500" y="61995"/>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Recreational Boat Cutoff Switch</a:t>
            </a:r>
            <a:endParaRPr/>
          </a:p>
        </p:txBody>
      </p:sp>
      <p:sp>
        <p:nvSpPr>
          <p:cNvPr id="373" name="Google Shape;373;p3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31</a:t>
            </a:fld>
            <a:endParaRPr sz="1200" b="0" i="0" u="none" strike="noStrike" cap="none">
              <a:solidFill>
                <a:srgbClr val="888888"/>
              </a:solidFill>
              <a:latin typeface="Calibri"/>
              <a:ea typeface="Calibri"/>
              <a:cs typeface="Calibri"/>
              <a:sym typeface="Calibri"/>
            </a:endParaRPr>
          </a:p>
        </p:txBody>
      </p:sp>
      <p:sp>
        <p:nvSpPr>
          <p:cNvPr id="374" name="Google Shape;374;p32"/>
          <p:cNvSpPr txBox="1"/>
          <p:nvPr/>
        </p:nvSpPr>
        <p:spPr>
          <a:xfrm>
            <a:off x="1663390" y="925182"/>
            <a:ext cx="10376210" cy="16681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Effective April 1, 2021</a:t>
            </a:r>
            <a:endParaRPr/>
          </a:p>
          <a:p>
            <a:pPr marL="0" marR="0" lvl="0" indent="0" algn="ctr" rtl="0">
              <a:lnSpc>
                <a:spcPct val="100000"/>
              </a:lnSpc>
              <a:spcBef>
                <a:spcPts val="640"/>
              </a:spcBef>
              <a:spcAft>
                <a:spcPts val="0"/>
              </a:spcAft>
              <a:buNone/>
            </a:pPr>
            <a:r>
              <a:rPr lang="en-US" sz="3200" b="1" i="0" u="none" strike="noStrike" cap="none">
                <a:solidFill>
                  <a:srgbClr val="002060"/>
                </a:solidFill>
                <a:latin typeface="Arial"/>
                <a:ea typeface="Arial"/>
                <a:cs typeface="Arial"/>
                <a:sym typeface="Arial"/>
              </a:rPr>
              <a:t>Recreational Boat Engine Cutoff Switch Requirements</a:t>
            </a:r>
            <a:endParaRPr/>
          </a:p>
        </p:txBody>
      </p:sp>
      <p:sp>
        <p:nvSpPr>
          <p:cNvPr id="375" name="Google Shape;375;p32"/>
          <p:cNvSpPr txBox="1"/>
          <p:nvPr/>
        </p:nvSpPr>
        <p:spPr>
          <a:xfrm>
            <a:off x="1714500" y="2530662"/>
            <a:ext cx="10376210" cy="309623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Must maintain system and lanyard:</a:t>
            </a:r>
            <a:endParaRPr/>
          </a:p>
          <a:p>
            <a:pPr marL="800100" marR="0" lvl="1" indent="-342900" algn="l" rtl="0">
              <a:spcBef>
                <a:spcPts val="480"/>
              </a:spcBef>
              <a:spcAft>
                <a:spcPts val="0"/>
              </a:spcAft>
              <a:buClr>
                <a:srgbClr val="002060"/>
              </a:buClr>
              <a:buSzPts val="2400"/>
              <a:buFont typeface="Arial"/>
              <a:buChar char="•"/>
            </a:pPr>
            <a:r>
              <a:rPr lang="en-US" sz="2400" b="1" i="0" u="none" strike="noStrike" cap="none">
                <a:solidFill>
                  <a:srgbClr val="002060"/>
                </a:solidFill>
                <a:latin typeface="Arial"/>
                <a:ea typeface="Arial"/>
                <a:cs typeface="Arial"/>
                <a:sym typeface="Arial"/>
              </a:rPr>
              <a:t>Engine cut-off switches and lanyards typically made of plastics or similar materials.</a:t>
            </a:r>
            <a:endParaRPr/>
          </a:p>
          <a:p>
            <a:pPr marL="800100" marR="0" lvl="1" indent="-342900" algn="l" rtl="0">
              <a:spcBef>
                <a:spcPts val="480"/>
              </a:spcBef>
              <a:spcAft>
                <a:spcPts val="0"/>
              </a:spcAft>
              <a:buClr>
                <a:srgbClr val="002060"/>
              </a:buClr>
              <a:buSzPts val="2400"/>
              <a:buFont typeface="Arial"/>
              <a:buChar char="•"/>
            </a:pPr>
            <a:r>
              <a:rPr lang="en-US" sz="2400" b="1" i="0" u="none" strike="noStrike" cap="none">
                <a:solidFill>
                  <a:srgbClr val="002060"/>
                </a:solidFill>
                <a:latin typeface="Arial"/>
                <a:ea typeface="Arial"/>
                <a:cs typeface="Arial"/>
                <a:sym typeface="Arial"/>
              </a:rPr>
              <a:t>Components can deteriorate due to sun, heat exposure and age.</a:t>
            </a:r>
            <a:endParaRPr/>
          </a:p>
          <a:p>
            <a:pPr marL="800100" marR="0" lvl="1" indent="-342900" algn="l" rtl="0">
              <a:spcBef>
                <a:spcPts val="480"/>
              </a:spcBef>
              <a:spcAft>
                <a:spcPts val="0"/>
              </a:spcAft>
              <a:buClr>
                <a:srgbClr val="002060"/>
              </a:buClr>
              <a:buSzPts val="2400"/>
              <a:buFont typeface="Arial"/>
              <a:buChar char="•"/>
            </a:pPr>
            <a:r>
              <a:rPr lang="en-US" sz="2400" b="1" i="0" u="none" strike="noStrike" cap="none">
                <a:solidFill>
                  <a:srgbClr val="002060"/>
                </a:solidFill>
                <a:latin typeface="Arial"/>
                <a:ea typeface="Arial"/>
                <a:cs typeface="Arial"/>
                <a:sym typeface="Arial"/>
              </a:rPr>
              <a:t>Components and lanyards need to be checked  periodically and replaced if needed.</a:t>
            </a:r>
            <a:endParaRPr/>
          </a:p>
          <a:p>
            <a:pPr marL="800100" marR="0" lvl="1" indent="-190500" algn="l" rtl="0">
              <a:spcBef>
                <a:spcPts val="480"/>
              </a:spcBef>
              <a:spcAft>
                <a:spcPts val="0"/>
              </a:spcAft>
              <a:buClr>
                <a:schemeClr val="dk1"/>
              </a:buClr>
              <a:buSzPts val="2400"/>
              <a:buFont typeface="Calibri"/>
              <a:buNone/>
            </a:pPr>
            <a:endParaRPr sz="2400" b="1" i="0" u="none" strike="noStrike" cap="none">
              <a:solidFill>
                <a:srgbClr val="002060"/>
              </a:solidFill>
              <a:latin typeface="Arial"/>
              <a:ea typeface="Arial"/>
              <a:cs typeface="Arial"/>
              <a:sym typeface="Arial"/>
            </a:endParaRPr>
          </a:p>
        </p:txBody>
      </p:sp>
      <p:pic>
        <p:nvPicPr>
          <p:cNvPr id="376" name="Google Shape;376;p32"/>
          <p:cNvPicPr preferRelativeResize="0"/>
          <p:nvPr/>
        </p:nvPicPr>
        <p:blipFill rotWithShape="1">
          <a:blip r:embed="rId3">
            <a:alphaModFix/>
          </a:blip>
          <a:srcRect/>
          <a:stretch/>
        </p:blipFill>
        <p:spPr>
          <a:xfrm>
            <a:off x="4301124" y="5342972"/>
            <a:ext cx="4170402" cy="151502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Fire Extinguishers</a:t>
            </a:r>
            <a:endParaRPr/>
          </a:p>
        </p:txBody>
      </p:sp>
      <p:sp>
        <p:nvSpPr>
          <p:cNvPr id="383" name="Google Shape;383;p3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32</a:t>
            </a:fld>
            <a:endParaRPr sz="1200" b="0" i="0" u="none" strike="noStrike" cap="none">
              <a:solidFill>
                <a:srgbClr val="888888"/>
              </a:solidFill>
              <a:latin typeface="Calibri"/>
              <a:ea typeface="Calibri"/>
              <a:cs typeface="Calibri"/>
              <a:sym typeface="Calibri"/>
            </a:endParaRPr>
          </a:p>
        </p:txBody>
      </p:sp>
      <p:sp>
        <p:nvSpPr>
          <p:cNvPr id="384" name="Google Shape;384;p33"/>
          <p:cNvSpPr txBox="1"/>
          <p:nvPr/>
        </p:nvSpPr>
        <p:spPr>
          <a:xfrm>
            <a:off x="1651310" y="11019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Classification of Fires</a:t>
            </a:r>
            <a:endParaRPr/>
          </a:p>
        </p:txBody>
      </p:sp>
      <p:sp>
        <p:nvSpPr>
          <p:cNvPr id="385" name="Google Shape;385;p33"/>
          <p:cNvSpPr txBox="1"/>
          <p:nvPr/>
        </p:nvSpPr>
        <p:spPr>
          <a:xfrm>
            <a:off x="1387344" y="2217986"/>
            <a:ext cx="10376210" cy="326858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Type A: combustible solids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like wood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Type B: flammable liquids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like gasoline or oil</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Type C: electrical fires</a:t>
            </a:r>
            <a:endParaRPr/>
          </a:p>
        </p:txBody>
      </p:sp>
      <p:pic>
        <p:nvPicPr>
          <p:cNvPr id="386" name="Google Shape;386;p33"/>
          <p:cNvPicPr preferRelativeResize="0"/>
          <p:nvPr/>
        </p:nvPicPr>
        <p:blipFill rotWithShape="1">
          <a:blip r:embed="rId3">
            <a:alphaModFix/>
          </a:blip>
          <a:srcRect/>
          <a:stretch/>
        </p:blipFill>
        <p:spPr>
          <a:xfrm>
            <a:off x="8620284" y="1613398"/>
            <a:ext cx="1920406" cy="481625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Fire Extinguishers</a:t>
            </a:r>
            <a:endParaRPr/>
          </a:p>
        </p:txBody>
      </p:sp>
      <p:sp>
        <p:nvSpPr>
          <p:cNvPr id="393" name="Google Shape;393;p3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33</a:t>
            </a:fld>
            <a:endParaRPr sz="1200" b="0" i="0" u="none" strike="noStrike" cap="none">
              <a:solidFill>
                <a:srgbClr val="888888"/>
              </a:solidFill>
              <a:latin typeface="Calibri"/>
              <a:ea typeface="Calibri"/>
              <a:cs typeface="Calibri"/>
              <a:sym typeface="Calibri"/>
            </a:endParaRPr>
          </a:p>
        </p:txBody>
      </p:sp>
      <p:pic>
        <p:nvPicPr>
          <p:cNvPr id="394" name="Google Shape;394;p34"/>
          <p:cNvPicPr preferRelativeResize="0"/>
          <p:nvPr/>
        </p:nvPicPr>
        <p:blipFill rotWithShape="1">
          <a:blip r:embed="rId3">
            <a:alphaModFix/>
          </a:blip>
          <a:srcRect/>
          <a:stretch/>
        </p:blipFill>
        <p:spPr>
          <a:xfrm>
            <a:off x="2613804" y="1195232"/>
            <a:ext cx="7938421" cy="544710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Fire Extinguishers</a:t>
            </a:r>
            <a:endParaRPr/>
          </a:p>
        </p:txBody>
      </p:sp>
      <p:sp>
        <p:nvSpPr>
          <p:cNvPr id="401" name="Google Shape;401;p3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34</a:t>
            </a:fld>
            <a:endParaRPr sz="1200" b="0" i="0" u="none" strike="noStrike" cap="none">
              <a:solidFill>
                <a:srgbClr val="888888"/>
              </a:solidFill>
              <a:latin typeface="Calibri"/>
              <a:ea typeface="Calibri"/>
              <a:cs typeface="Calibri"/>
              <a:sym typeface="Calibri"/>
            </a:endParaRPr>
          </a:p>
        </p:txBody>
      </p:sp>
      <p:sp>
        <p:nvSpPr>
          <p:cNvPr id="402" name="Google Shape;402;p35"/>
          <p:cNvSpPr txBox="1"/>
          <p:nvPr/>
        </p:nvSpPr>
        <p:spPr>
          <a:xfrm>
            <a:off x="1651310" y="11019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Fire Extinguisher Expiration Dates</a:t>
            </a:r>
            <a:endParaRPr/>
          </a:p>
        </p:txBody>
      </p:sp>
      <p:sp>
        <p:nvSpPr>
          <p:cNvPr id="403" name="Google Shape;403;p35"/>
          <p:cNvSpPr txBox="1"/>
          <p:nvPr/>
        </p:nvSpPr>
        <p:spPr>
          <a:xfrm>
            <a:off x="1387344" y="2217986"/>
            <a:ext cx="10376100" cy="34479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Effective April 20, 2022</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Older than 12 years, considered expired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Manufacturer stamp on the</a:t>
            </a:r>
            <a:r>
              <a:rPr lang="en-US" sz="3200" b="1">
                <a:solidFill>
                  <a:srgbClr val="002060"/>
                </a:solidFill>
              </a:rPr>
              <a:t> extinguisher</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Must be removed from service as of December 31     of the 12th year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Fire Extinguishers</a:t>
            </a:r>
            <a:endParaRPr/>
          </a:p>
        </p:txBody>
      </p:sp>
      <p:sp>
        <p:nvSpPr>
          <p:cNvPr id="410" name="Google Shape;410;p3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35</a:t>
            </a:fld>
            <a:endParaRPr sz="1200" b="0" i="0" u="none" strike="noStrike" cap="none">
              <a:solidFill>
                <a:srgbClr val="888888"/>
              </a:solidFill>
              <a:latin typeface="Calibri"/>
              <a:ea typeface="Calibri"/>
              <a:cs typeface="Calibri"/>
              <a:sym typeface="Calibri"/>
            </a:endParaRPr>
          </a:p>
        </p:txBody>
      </p:sp>
      <p:pic>
        <p:nvPicPr>
          <p:cNvPr id="411" name="Google Shape;411;p36"/>
          <p:cNvPicPr preferRelativeResize="0"/>
          <p:nvPr/>
        </p:nvPicPr>
        <p:blipFill rotWithShape="1">
          <a:blip r:embed="rId3">
            <a:alphaModFix/>
          </a:blip>
          <a:srcRect/>
          <a:stretch/>
        </p:blipFill>
        <p:spPr>
          <a:xfrm>
            <a:off x="1931729" y="1237692"/>
            <a:ext cx="9272425" cy="490431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Fire Extinguishers</a:t>
            </a:r>
            <a:endParaRPr/>
          </a:p>
        </p:txBody>
      </p:sp>
      <p:sp>
        <p:nvSpPr>
          <p:cNvPr id="418" name="Google Shape;418;p3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36</a:t>
            </a:fld>
            <a:endParaRPr sz="1200" b="0" i="0" u="none" strike="noStrike" cap="none">
              <a:solidFill>
                <a:srgbClr val="888888"/>
              </a:solidFill>
              <a:latin typeface="Calibri"/>
              <a:ea typeface="Calibri"/>
              <a:cs typeface="Calibri"/>
              <a:sym typeface="Calibri"/>
            </a:endParaRPr>
          </a:p>
        </p:txBody>
      </p:sp>
      <p:sp>
        <p:nvSpPr>
          <p:cNvPr id="419" name="Google Shape;419;p37"/>
          <p:cNvSpPr txBox="1"/>
          <p:nvPr/>
        </p:nvSpPr>
        <p:spPr>
          <a:xfrm>
            <a:off x="1456356" y="1160449"/>
            <a:ext cx="10376210" cy="50167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Extinguishers should be placed where they are accessible and can be reached immediately.</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Check the following on a regular basis.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Seals and tamper indicators are not broken or missing.</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The extinguisher is fully charged.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There is no physical damage.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 your state, are any vessels exempt from the fire extinguisher requirement?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Backfire Flame Arrestors</a:t>
            </a:r>
            <a:endParaRPr/>
          </a:p>
        </p:txBody>
      </p:sp>
      <p:sp>
        <p:nvSpPr>
          <p:cNvPr id="426" name="Google Shape;426;p3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37</a:t>
            </a:fld>
            <a:endParaRPr sz="1200" b="0" i="0" u="none" strike="noStrike" cap="none">
              <a:solidFill>
                <a:srgbClr val="888888"/>
              </a:solidFill>
              <a:latin typeface="Calibri"/>
              <a:ea typeface="Calibri"/>
              <a:cs typeface="Calibri"/>
              <a:sym typeface="Calibri"/>
            </a:endParaRPr>
          </a:p>
        </p:txBody>
      </p:sp>
      <p:sp>
        <p:nvSpPr>
          <p:cNvPr id="427" name="Google Shape;427;p38"/>
          <p:cNvSpPr txBox="1"/>
          <p:nvPr/>
        </p:nvSpPr>
        <p:spPr>
          <a:xfrm>
            <a:off x="1651310" y="1101928"/>
            <a:ext cx="1037621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Prevent ignition of gasoline vapors if engine backfires.</a:t>
            </a:r>
            <a:endParaRPr/>
          </a:p>
        </p:txBody>
      </p:sp>
      <p:pic>
        <p:nvPicPr>
          <p:cNvPr id="428" name="Google Shape;428;p38"/>
          <p:cNvPicPr preferRelativeResize="0"/>
          <p:nvPr/>
        </p:nvPicPr>
        <p:blipFill rotWithShape="1">
          <a:blip r:embed="rId3">
            <a:alphaModFix/>
          </a:blip>
          <a:srcRect/>
          <a:stretch/>
        </p:blipFill>
        <p:spPr>
          <a:xfrm>
            <a:off x="3165894" y="2179145"/>
            <a:ext cx="6732615" cy="4374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Backfire Flame Arrestors</a:t>
            </a:r>
            <a:endParaRPr/>
          </a:p>
        </p:txBody>
      </p:sp>
      <p:sp>
        <p:nvSpPr>
          <p:cNvPr id="435" name="Google Shape;435;p3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38</a:t>
            </a:fld>
            <a:endParaRPr sz="1200" b="0" i="0" u="none" strike="noStrike" cap="none">
              <a:solidFill>
                <a:srgbClr val="888888"/>
              </a:solidFill>
              <a:latin typeface="Calibri"/>
              <a:ea typeface="Calibri"/>
              <a:cs typeface="Calibri"/>
              <a:sym typeface="Calibri"/>
            </a:endParaRPr>
          </a:p>
        </p:txBody>
      </p:sp>
      <p:sp>
        <p:nvSpPr>
          <p:cNvPr id="436" name="Google Shape;436;p39"/>
          <p:cNvSpPr txBox="1"/>
          <p:nvPr/>
        </p:nvSpPr>
        <p:spPr>
          <a:xfrm>
            <a:off x="1439103" y="1597729"/>
            <a:ext cx="10376210" cy="425347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Must be: </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On each carburetor.</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 good working condition.</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USCG–approved.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Should be cleaned periodically and checked for damage.</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Ventilation Systems</a:t>
            </a:r>
            <a:endParaRPr/>
          </a:p>
        </p:txBody>
      </p:sp>
      <p:sp>
        <p:nvSpPr>
          <p:cNvPr id="443" name="Google Shape;443;p4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39</a:t>
            </a:fld>
            <a:endParaRPr sz="1200" b="0" i="0" u="none" strike="noStrike" cap="none">
              <a:solidFill>
                <a:srgbClr val="888888"/>
              </a:solidFill>
              <a:latin typeface="Calibri"/>
              <a:ea typeface="Calibri"/>
              <a:cs typeface="Calibri"/>
              <a:sym typeface="Calibri"/>
            </a:endParaRPr>
          </a:p>
        </p:txBody>
      </p:sp>
      <p:sp>
        <p:nvSpPr>
          <p:cNvPr id="444" name="Google Shape;444;p40"/>
          <p:cNvSpPr txBox="1"/>
          <p:nvPr/>
        </p:nvSpPr>
        <p:spPr>
          <a:xfrm>
            <a:off x="1439103" y="1597729"/>
            <a:ext cx="10376210" cy="523835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Gasoline-powered vessels built to trap fumes must have a natural ventilation system.</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Calibri"/>
              <a:buNone/>
            </a:pPr>
            <a:endParaRPr sz="3200" b="1">
              <a:solidFill>
                <a:srgbClr val="00206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your vessel has a power ventilation system, let it run for at least four minutes before starting the engine. </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pic>
        <p:nvPicPr>
          <p:cNvPr id="445" name="Google Shape;445;p40"/>
          <p:cNvPicPr preferRelativeResize="0"/>
          <p:nvPr/>
        </p:nvPicPr>
        <p:blipFill rotWithShape="1">
          <a:blip r:embed="rId3">
            <a:alphaModFix/>
          </a:blip>
          <a:srcRect/>
          <a:stretch/>
        </p:blipFill>
        <p:spPr>
          <a:xfrm>
            <a:off x="3142758" y="2811369"/>
            <a:ext cx="5820088" cy="21574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Key Topics</a:t>
            </a:r>
            <a:endParaRPr/>
          </a:p>
        </p:txBody>
      </p:sp>
      <p:sp>
        <p:nvSpPr>
          <p:cNvPr id="129" name="Google Shape;129;p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a:t>
            </a:fld>
            <a:endParaRPr sz="1200" b="0" i="0" u="none" strike="noStrike" cap="none">
              <a:solidFill>
                <a:srgbClr val="888888"/>
              </a:solidFill>
              <a:latin typeface="Calibri"/>
              <a:ea typeface="Calibri"/>
              <a:cs typeface="Calibri"/>
              <a:sym typeface="Calibri"/>
            </a:endParaRPr>
          </a:p>
        </p:txBody>
      </p:sp>
      <p:sp>
        <p:nvSpPr>
          <p:cNvPr id="130" name="Google Shape;130;p4"/>
          <p:cNvSpPr txBox="1"/>
          <p:nvPr/>
        </p:nvSpPr>
        <p:spPr>
          <a:xfrm>
            <a:off x="1600200" y="1396128"/>
            <a:ext cx="10376210" cy="545995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Other Equipment and Regulations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Personal Watercraft Laws </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Laws Relating to Towing Persons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Waste, Oil, and Trash Disposal</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Protecting the Environment</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Reporting Accidents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Enforcement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Carbon Monoxide</a:t>
            </a:r>
            <a:endParaRPr/>
          </a:p>
        </p:txBody>
      </p:sp>
      <p:sp>
        <p:nvSpPr>
          <p:cNvPr id="452" name="Google Shape;452;p4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40</a:t>
            </a:fld>
            <a:endParaRPr sz="1200" b="0" i="0" u="none" strike="noStrike" cap="none">
              <a:solidFill>
                <a:srgbClr val="888888"/>
              </a:solidFill>
              <a:latin typeface="Calibri"/>
              <a:ea typeface="Calibri"/>
              <a:cs typeface="Calibri"/>
              <a:sym typeface="Calibri"/>
            </a:endParaRPr>
          </a:p>
        </p:txBody>
      </p:sp>
      <p:sp>
        <p:nvSpPr>
          <p:cNvPr id="453" name="Google Shape;453;p41"/>
          <p:cNvSpPr txBox="1"/>
          <p:nvPr/>
        </p:nvSpPr>
        <p:spPr>
          <a:xfrm>
            <a:off x="1439103" y="1597729"/>
            <a:ext cx="10376210" cy="474591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Odorless, colorless, and tasteless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 Primary source: gasoline generators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Prevention: turn off all engines when activities are in progress at the stern of the boat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Another source is an open flame: Stoves, ovens, heaters, grills, etc.</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Prevention: ensure good ventilation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Install carbon monoxide detectors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Mufflers and Noise Level Limits</a:t>
            </a:r>
            <a:endParaRPr/>
          </a:p>
        </p:txBody>
      </p:sp>
      <p:sp>
        <p:nvSpPr>
          <p:cNvPr id="460" name="Google Shape;460;p4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41</a:t>
            </a:fld>
            <a:endParaRPr sz="1200" b="0" i="0" u="none" strike="noStrike" cap="none">
              <a:solidFill>
                <a:srgbClr val="888888"/>
              </a:solidFill>
              <a:latin typeface="Calibri"/>
              <a:ea typeface="Calibri"/>
              <a:cs typeface="Calibri"/>
              <a:sym typeface="Calibri"/>
            </a:endParaRPr>
          </a:p>
        </p:txBody>
      </p:sp>
      <p:sp>
        <p:nvSpPr>
          <p:cNvPr id="461" name="Google Shape;461;p42"/>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462" name="Google Shape;462;p42"/>
          <p:cNvSpPr txBox="1"/>
          <p:nvPr/>
        </p:nvSpPr>
        <p:spPr>
          <a:xfrm>
            <a:off x="1815790" y="2226614"/>
            <a:ext cx="10376210" cy="246836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type of muffling system is required?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are the noise level limits?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modifications are prohibited?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Lights</a:t>
            </a:r>
            <a:endParaRPr/>
          </a:p>
        </p:txBody>
      </p:sp>
      <p:sp>
        <p:nvSpPr>
          <p:cNvPr id="469" name="Google Shape;469;p4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42</a:t>
            </a:fld>
            <a:endParaRPr sz="1200" b="0" i="0" u="none" strike="noStrike" cap="none">
              <a:solidFill>
                <a:srgbClr val="888888"/>
              </a:solidFill>
              <a:latin typeface="Calibri"/>
              <a:ea typeface="Calibri"/>
              <a:cs typeface="Calibri"/>
              <a:sym typeface="Calibri"/>
            </a:endParaRPr>
          </a:p>
        </p:txBody>
      </p:sp>
      <p:sp>
        <p:nvSpPr>
          <p:cNvPr id="470" name="Google Shape;470;p43"/>
          <p:cNvSpPr txBox="1"/>
          <p:nvPr/>
        </p:nvSpPr>
        <p:spPr>
          <a:xfrm>
            <a:off x="1439103" y="1597729"/>
            <a:ext cx="10376210" cy="384720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Vessel must be equipped with proper navigation lights.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Lights must be used: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Between sunset and sunrise</a:t>
            </a:r>
            <a:endParaRPr/>
          </a:p>
          <a:p>
            <a:pPr marL="800100" marR="0" lvl="1" indent="-266700" algn="l" rtl="0">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When visibility is limited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Lights</a:t>
            </a:r>
            <a:endParaRPr/>
          </a:p>
        </p:txBody>
      </p:sp>
      <p:sp>
        <p:nvSpPr>
          <p:cNvPr id="477" name="Google Shape;477;p4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43</a:t>
            </a:fld>
            <a:endParaRPr sz="1200" b="0" i="0" u="none" strike="noStrike" cap="none">
              <a:solidFill>
                <a:srgbClr val="888888"/>
              </a:solidFill>
              <a:latin typeface="Calibri"/>
              <a:ea typeface="Calibri"/>
              <a:cs typeface="Calibri"/>
              <a:sym typeface="Calibri"/>
            </a:endParaRPr>
          </a:p>
        </p:txBody>
      </p:sp>
      <p:sp>
        <p:nvSpPr>
          <p:cNvPr id="478" name="Google Shape;478;p44"/>
          <p:cNvSpPr txBox="1"/>
          <p:nvPr/>
        </p:nvSpPr>
        <p:spPr>
          <a:xfrm>
            <a:off x="1439103" y="1597729"/>
            <a:ext cx="10376210" cy="102797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Power-Driven Vessels Less Than 39.4 Feet</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pic>
        <p:nvPicPr>
          <p:cNvPr id="479" name="Google Shape;479;p44"/>
          <p:cNvPicPr preferRelativeResize="0"/>
          <p:nvPr/>
        </p:nvPicPr>
        <p:blipFill rotWithShape="1">
          <a:blip r:embed="rId3">
            <a:alphaModFix/>
          </a:blip>
          <a:srcRect/>
          <a:stretch/>
        </p:blipFill>
        <p:spPr>
          <a:xfrm>
            <a:off x="2872596" y="2308961"/>
            <a:ext cx="7524318" cy="448273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Lights</a:t>
            </a:r>
            <a:endParaRPr/>
          </a:p>
        </p:txBody>
      </p:sp>
      <p:sp>
        <p:nvSpPr>
          <p:cNvPr id="486" name="Google Shape;486;p4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44</a:t>
            </a:fld>
            <a:endParaRPr sz="1200" b="0" i="0" u="none" strike="noStrike" cap="none">
              <a:solidFill>
                <a:srgbClr val="888888"/>
              </a:solidFill>
              <a:latin typeface="Calibri"/>
              <a:ea typeface="Calibri"/>
              <a:cs typeface="Calibri"/>
              <a:sym typeface="Calibri"/>
            </a:endParaRPr>
          </a:p>
        </p:txBody>
      </p:sp>
      <p:sp>
        <p:nvSpPr>
          <p:cNvPr id="487" name="Google Shape;487;p45"/>
          <p:cNvSpPr txBox="1"/>
          <p:nvPr/>
        </p:nvSpPr>
        <p:spPr>
          <a:xfrm>
            <a:off x="1439103" y="1597729"/>
            <a:ext cx="10376210" cy="5847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Power-Driven Vessels Less Than 65.6 Feet</a:t>
            </a:r>
            <a:endParaRPr/>
          </a:p>
        </p:txBody>
      </p:sp>
      <p:pic>
        <p:nvPicPr>
          <p:cNvPr id="488" name="Google Shape;488;p45"/>
          <p:cNvPicPr preferRelativeResize="0"/>
          <p:nvPr/>
        </p:nvPicPr>
        <p:blipFill rotWithShape="1">
          <a:blip r:embed="rId3">
            <a:alphaModFix/>
          </a:blip>
          <a:srcRect/>
          <a:stretch/>
        </p:blipFill>
        <p:spPr>
          <a:xfrm>
            <a:off x="1724207" y="2622996"/>
            <a:ext cx="9479947" cy="342412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Lights</a:t>
            </a:r>
            <a:endParaRPr/>
          </a:p>
        </p:txBody>
      </p:sp>
      <p:sp>
        <p:nvSpPr>
          <p:cNvPr id="495" name="Google Shape;495;p4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45</a:t>
            </a:fld>
            <a:endParaRPr sz="1200" b="0" i="0" u="none" strike="noStrike" cap="none">
              <a:solidFill>
                <a:srgbClr val="888888"/>
              </a:solidFill>
              <a:latin typeface="Calibri"/>
              <a:ea typeface="Calibri"/>
              <a:cs typeface="Calibri"/>
              <a:sym typeface="Calibri"/>
            </a:endParaRPr>
          </a:p>
        </p:txBody>
      </p:sp>
      <p:sp>
        <p:nvSpPr>
          <p:cNvPr id="496" name="Google Shape;496;p46"/>
          <p:cNvSpPr txBox="1"/>
          <p:nvPr/>
        </p:nvSpPr>
        <p:spPr>
          <a:xfrm>
            <a:off x="1439103" y="1597729"/>
            <a:ext cx="10376210" cy="5847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Unpowered Vessels Less Than 65.6 Feet</a:t>
            </a:r>
            <a:endParaRPr/>
          </a:p>
        </p:txBody>
      </p:sp>
      <p:pic>
        <p:nvPicPr>
          <p:cNvPr id="497" name="Google Shape;497;p46"/>
          <p:cNvPicPr preferRelativeResize="0"/>
          <p:nvPr/>
        </p:nvPicPr>
        <p:blipFill rotWithShape="1">
          <a:blip r:embed="rId3">
            <a:alphaModFix/>
          </a:blip>
          <a:srcRect/>
          <a:stretch/>
        </p:blipFill>
        <p:spPr>
          <a:xfrm>
            <a:off x="2284942" y="2379742"/>
            <a:ext cx="7896373" cy="399201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Lights</a:t>
            </a:r>
            <a:endParaRPr/>
          </a:p>
        </p:txBody>
      </p:sp>
      <p:sp>
        <p:nvSpPr>
          <p:cNvPr id="504" name="Google Shape;504;p4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46</a:t>
            </a:fld>
            <a:endParaRPr sz="1200" b="0" i="0" u="none" strike="noStrike" cap="none">
              <a:solidFill>
                <a:srgbClr val="888888"/>
              </a:solidFill>
              <a:latin typeface="Calibri"/>
              <a:ea typeface="Calibri"/>
              <a:cs typeface="Calibri"/>
              <a:sym typeface="Calibri"/>
            </a:endParaRPr>
          </a:p>
        </p:txBody>
      </p:sp>
      <p:sp>
        <p:nvSpPr>
          <p:cNvPr id="505" name="Google Shape;505;p47"/>
          <p:cNvSpPr txBox="1"/>
          <p:nvPr/>
        </p:nvSpPr>
        <p:spPr>
          <a:xfrm>
            <a:off x="1439103" y="1597729"/>
            <a:ext cx="10376210" cy="5847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Unpowered Vessels Less Than 23 Feet</a:t>
            </a:r>
            <a:endParaRPr/>
          </a:p>
        </p:txBody>
      </p:sp>
      <p:pic>
        <p:nvPicPr>
          <p:cNvPr id="506" name="Google Shape;506;p47"/>
          <p:cNvPicPr preferRelativeResize="0"/>
          <p:nvPr/>
        </p:nvPicPr>
        <p:blipFill rotWithShape="1">
          <a:blip r:embed="rId3">
            <a:alphaModFix/>
          </a:blip>
          <a:srcRect/>
          <a:stretch/>
        </p:blipFill>
        <p:spPr>
          <a:xfrm>
            <a:off x="3322180" y="2182504"/>
            <a:ext cx="5547639" cy="442087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Lights</a:t>
            </a:r>
            <a:endParaRPr/>
          </a:p>
        </p:txBody>
      </p:sp>
      <p:sp>
        <p:nvSpPr>
          <p:cNvPr id="513" name="Google Shape;513;p4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47</a:t>
            </a:fld>
            <a:endParaRPr sz="1200" b="0" i="0" u="none" strike="noStrike" cap="none">
              <a:solidFill>
                <a:srgbClr val="888888"/>
              </a:solidFill>
              <a:latin typeface="Calibri"/>
              <a:ea typeface="Calibri"/>
              <a:cs typeface="Calibri"/>
              <a:sym typeface="Calibri"/>
            </a:endParaRPr>
          </a:p>
        </p:txBody>
      </p:sp>
      <p:sp>
        <p:nvSpPr>
          <p:cNvPr id="514" name="Google Shape;514;p48"/>
          <p:cNvSpPr txBox="1"/>
          <p:nvPr/>
        </p:nvSpPr>
        <p:spPr>
          <a:xfrm>
            <a:off x="1439103" y="1597729"/>
            <a:ext cx="10376210" cy="5847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All Vessels When Not Underway</a:t>
            </a:r>
            <a:endParaRPr/>
          </a:p>
        </p:txBody>
      </p:sp>
      <p:pic>
        <p:nvPicPr>
          <p:cNvPr id="515" name="Google Shape;515;p48"/>
          <p:cNvPicPr preferRelativeResize="0"/>
          <p:nvPr/>
        </p:nvPicPr>
        <p:blipFill rotWithShape="1">
          <a:blip r:embed="rId3">
            <a:alphaModFix/>
          </a:blip>
          <a:srcRect/>
          <a:stretch/>
        </p:blipFill>
        <p:spPr>
          <a:xfrm>
            <a:off x="2776480" y="2242447"/>
            <a:ext cx="6293724" cy="449743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Visual Distress Signals</a:t>
            </a:r>
            <a:endParaRPr/>
          </a:p>
        </p:txBody>
      </p:sp>
      <p:sp>
        <p:nvSpPr>
          <p:cNvPr id="522" name="Google Shape;522;p4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48</a:t>
            </a:fld>
            <a:endParaRPr sz="1200" b="0" i="0" u="none" strike="noStrike" cap="none">
              <a:solidFill>
                <a:srgbClr val="888888"/>
              </a:solidFill>
              <a:latin typeface="Calibri"/>
              <a:ea typeface="Calibri"/>
              <a:cs typeface="Calibri"/>
              <a:sym typeface="Calibri"/>
            </a:endParaRPr>
          </a:p>
        </p:txBody>
      </p:sp>
      <p:sp>
        <p:nvSpPr>
          <p:cNvPr id="523" name="Google Shape;523;p49"/>
          <p:cNvSpPr txBox="1"/>
          <p:nvPr/>
        </p:nvSpPr>
        <p:spPr>
          <a:xfrm>
            <a:off x="1421850" y="1183661"/>
            <a:ext cx="10376210" cy="304698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Vessels operating on U.S. coastal waters, the Great Lakes, and territorial seas, as well as those waters connected directly, up to a point where the waterway is less than two nautical miles wide, must be equipped with U.S. Coast Guard-approved visual distress signals (VDS).</a:t>
            </a:r>
            <a:endParaRPr/>
          </a:p>
        </p:txBody>
      </p:sp>
      <p:pic>
        <p:nvPicPr>
          <p:cNvPr id="524" name="Google Shape;524;p49"/>
          <p:cNvPicPr preferRelativeResize="0"/>
          <p:nvPr/>
        </p:nvPicPr>
        <p:blipFill rotWithShape="1">
          <a:blip r:embed="rId3">
            <a:alphaModFix/>
          </a:blip>
          <a:srcRect/>
          <a:stretch/>
        </p:blipFill>
        <p:spPr>
          <a:xfrm>
            <a:off x="3612607" y="4147276"/>
            <a:ext cx="4966785" cy="259260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Visual Distress Signals</a:t>
            </a:r>
            <a:endParaRPr/>
          </a:p>
        </p:txBody>
      </p:sp>
      <p:sp>
        <p:nvSpPr>
          <p:cNvPr id="531" name="Google Shape;531;p5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49</a:t>
            </a:fld>
            <a:endParaRPr sz="1200" b="0" i="0" u="none" strike="noStrike" cap="none">
              <a:solidFill>
                <a:srgbClr val="888888"/>
              </a:solidFill>
              <a:latin typeface="Calibri"/>
              <a:ea typeface="Calibri"/>
              <a:cs typeface="Calibri"/>
              <a:sym typeface="Calibri"/>
            </a:endParaRPr>
          </a:p>
        </p:txBody>
      </p:sp>
      <p:sp>
        <p:nvSpPr>
          <p:cNvPr id="532" name="Google Shape;532;p50"/>
          <p:cNvSpPr txBox="1"/>
          <p:nvPr/>
        </p:nvSpPr>
        <p:spPr>
          <a:xfrm>
            <a:off x="1421850" y="1183661"/>
            <a:ext cx="10376210" cy="413036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Visual distress signals (VDSs) are classified as: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Day signals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Night signals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Both day and night signals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VDSs are either:</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Pyrotechnic</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Non-pyrotechnic</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Objectives</a:t>
            </a:r>
            <a:endParaRPr/>
          </a:p>
        </p:txBody>
      </p:sp>
      <p:sp>
        <p:nvSpPr>
          <p:cNvPr id="137" name="Google Shape;137;p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a:t>
            </a:fld>
            <a:endParaRPr sz="1200" b="0" i="0" u="none" strike="noStrike" cap="none">
              <a:solidFill>
                <a:srgbClr val="888888"/>
              </a:solidFill>
              <a:latin typeface="Calibri"/>
              <a:ea typeface="Calibri"/>
              <a:cs typeface="Calibri"/>
              <a:sym typeface="Calibri"/>
            </a:endParaRPr>
          </a:p>
        </p:txBody>
      </p:sp>
      <p:sp>
        <p:nvSpPr>
          <p:cNvPr id="138" name="Google Shape;138;p5"/>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You should be able to…</a:t>
            </a:r>
            <a:endParaRPr/>
          </a:p>
        </p:txBody>
      </p:sp>
      <p:sp>
        <p:nvSpPr>
          <p:cNvPr id="139" name="Google Shape;139;p5"/>
          <p:cNvSpPr txBox="1"/>
          <p:nvPr/>
        </p:nvSpPr>
        <p:spPr>
          <a:xfrm>
            <a:off x="1702420" y="2496381"/>
            <a:ext cx="10376210" cy="43273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Tell which vessels need to be registered and how to do so.</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Place certificate numbers and validation decals on a vessel correctly.</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Find the hull identification number (HIN) on a vessel.</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the age and education restrictions on vessel or personal watercraft (PWC) operation.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Visual Distress Signals</a:t>
            </a:r>
            <a:endParaRPr/>
          </a:p>
        </p:txBody>
      </p:sp>
      <p:sp>
        <p:nvSpPr>
          <p:cNvPr id="539" name="Google Shape;539;p5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50</a:t>
            </a:fld>
            <a:endParaRPr sz="1200" b="0" i="0" u="none" strike="noStrike" cap="none">
              <a:solidFill>
                <a:srgbClr val="888888"/>
              </a:solidFill>
              <a:latin typeface="Calibri"/>
              <a:ea typeface="Calibri"/>
              <a:cs typeface="Calibri"/>
              <a:sym typeface="Calibri"/>
            </a:endParaRPr>
          </a:p>
        </p:txBody>
      </p:sp>
      <p:sp>
        <p:nvSpPr>
          <p:cNvPr id="540" name="Google Shape;540;p51"/>
          <p:cNvSpPr txBox="1"/>
          <p:nvPr/>
        </p:nvSpPr>
        <p:spPr>
          <a:xfrm>
            <a:off x="1421850" y="1183661"/>
            <a:ext cx="10376210" cy="570617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Vessels on federally</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controlled waters must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carry USCG–approved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VDSs.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All vessels must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carry night signals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when operating at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night.</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Most vessels must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carry day signals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also.</a:t>
            </a:r>
            <a:endParaRPr/>
          </a:p>
        </p:txBody>
      </p:sp>
      <p:pic>
        <p:nvPicPr>
          <p:cNvPr id="541" name="Google Shape;541;p51"/>
          <p:cNvPicPr preferRelativeResize="0"/>
          <p:nvPr/>
        </p:nvPicPr>
        <p:blipFill rotWithShape="1">
          <a:blip r:embed="rId3">
            <a:alphaModFix/>
          </a:blip>
          <a:srcRect/>
          <a:stretch/>
        </p:blipFill>
        <p:spPr>
          <a:xfrm>
            <a:off x="7798279" y="1339715"/>
            <a:ext cx="3405875" cy="517860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Visual Distress Signals</a:t>
            </a:r>
            <a:endParaRPr/>
          </a:p>
        </p:txBody>
      </p:sp>
      <p:sp>
        <p:nvSpPr>
          <p:cNvPr id="548" name="Google Shape;548;p5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51</a:t>
            </a:fld>
            <a:endParaRPr sz="1200" b="0" i="0" u="none" strike="noStrike" cap="none">
              <a:solidFill>
                <a:srgbClr val="888888"/>
              </a:solidFill>
              <a:latin typeface="Calibri"/>
              <a:ea typeface="Calibri"/>
              <a:cs typeface="Calibri"/>
              <a:sym typeface="Calibri"/>
            </a:endParaRPr>
          </a:p>
        </p:txBody>
      </p:sp>
      <p:sp>
        <p:nvSpPr>
          <p:cNvPr id="549" name="Google Shape;549;p52"/>
          <p:cNvSpPr txBox="1"/>
          <p:nvPr/>
        </p:nvSpPr>
        <p:spPr>
          <a:xfrm>
            <a:off x="1421850" y="1183661"/>
            <a:ext cx="10376210" cy="353943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Pyrotechnic VDSs</a:t>
            </a:r>
            <a:endParaRPr sz="3200" b="1" i="0" u="none" strike="noStrike" cap="none">
              <a:solidFill>
                <a:srgbClr val="00206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Calibri"/>
              <a:buNone/>
            </a:pPr>
            <a:endParaRPr sz="3200" b="1">
              <a:solidFill>
                <a:srgbClr val="00206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Calibri"/>
              <a:buNone/>
            </a:pPr>
            <a:endParaRPr sz="3200" b="1">
              <a:solidFill>
                <a:srgbClr val="00206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Non-Pyrotechnic VDSs</a:t>
            </a:r>
            <a:endParaRPr sz="3200" b="1" i="0" u="none" strike="noStrike" cap="none">
              <a:solidFill>
                <a:srgbClr val="002060"/>
              </a:solidFill>
              <a:latin typeface="Arial"/>
              <a:ea typeface="Arial"/>
              <a:cs typeface="Arial"/>
              <a:sym typeface="Arial"/>
            </a:endParaRPr>
          </a:p>
        </p:txBody>
      </p:sp>
      <p:pic>
        <p:nvPicPr>
          <p:cNvPr id="550" name="Google Shape;550;p52"/>
          <p:cNvPicPr preferRelativeResize="0"/>
          <p:nvPr/>
        </p:nvPicPr>
        <p:blipFill rotWithShape="1">
          <a:blip r:embed="rId3">
            <a:alphaModFix/>
          </a:blip>
          <a:srcRect/>
          <a:stretch/>
        </p:blipFill>
        <p:spPr>
          <a:xfrm>
            <a:off x="3150421" y="1858603"/>
            <a:ext cx="6633023" cy="2347163"/>
          </a:xfrm>
          <a:prstGeom prst="rect">
            <a:avLst/>
          </a:prstGeom>
          <a:noFill/>
          <a:ln>
            <a:noFill/>
          </a:ln>
        </p:spPr>
      </p:pic>
      <p:pic>
        <p:nvPicPr>
          <p:cNvPr id="551" name="Google Shape;551;p52"/>
          <p:cNvPicPr preferRelativeResize="0"/>
          <p:nvPr/>
        </p:nvPicPr>
        <p:blipFill rotWithShape="1">
          <a:blip r:embed="rId4">
            <a:alphaModFix/>
          </a:blip>
          <a:srcRect/>
          <a:stretch/>
        </p:blipFill>
        <p:spPr>
          <a:xfrm>
            <a:off x="3452339" y="4575405"/>
            <a:ext cx="6328196" cy="236545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Visual Distress Signals</a:t>
            </a:r>
            <a:endParaRPr/>
          </a:p>
        </p:txBody>
      </p:sp>
      <p:sp>
        <p:nvSpPr>
          <p:cNvPr id="558" name="Google Shape;558;p5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52</a:t>
            </a:fld>
            <a:endParaRPr sz="1200" b="0" i="0" u="none" strike="noStrike" cap="none">
              <a:solidFill>
                <a:srgbClr val="888888"/>
              </a:solidFill>
              <a:latin typeface="Calibri"/>
              <a:ea typeface="Calibri"/>
              <a:cs typeface="Calibri"/>
              <a:sym typeface="Calibri"/>
            </a:endParaRPr>
          </a:p>
        </p:txBody>
      </p:sp>
      <p:sp>
        <p:nvSpPr>
          <p:cNvPr id="559" name="Google Shape;559;p53"/>
          <p:cNvSpPr txBox="1"/>
          <p:nvPr/>
        </p:nvSpPr>
        <p:spPr>
          <a:xfrm>
            <a:off x="1421850" y="1183661"/>
            <a:ext cx="10376210" cy="467204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pyrotechnic VDSs are used: </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You must carry a minimum</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of three on board. </a:t>
            </a:r>
            <a:endParaRPr/>
          </a:p>
          <a:p>
            <a:pPr marL="800100" marR="0" lvl="1" indent="-266700" algn="l" rtl="0">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They must be dated. Expired</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VDSs may be carried on board,</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but a minimum of three</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unexpired VDSs must be</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carried in the vessel. </a:t>
            </a:r>
            <a:endParaRPr/>
          </a:p>
        </p:txBody>
      </p:sp>
      <p:pic>
        <p:nvPicPr>
          <p:cNvPr id="560" name="Google Shape;560;p53"/>
          <p:cNvPicPr preferRelativeResize="0"/>
          <p:nvPr/>
        </p:nvPicPr>
        <p:blipFill rotWithShape="1">
          <a:blip r:embed="rId3">
            <a:alphaModFix/>
          </a:blip>
          <a:srcRect/>
          <a:stretch/>
        </p:blipFill>
        <p:spPr>
          <a:xfrm>
            <a:off x="8567644" y="1362859"/>
            <a:ext cx="3054234" cy="476189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Visual Distress Signals</a:t>
            </a:r>
            <a:endParaRPr/>
          </a:p>
        </p:txBody>
      </p:sp>
      <p:sp>
        <p:nvSpPr>
          <p:cNvPr id="567" name="Google Shape;567;p5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53</a:t>
            </a:fld>
            <a:endParaRPr sz="1200" b="0" i="0" u="none" strike="noStrike" cap="none">
              <a:solidFill>
                <a:srgbClr val="888888"/>
              </a:solidFill>
              <a:latin typeface="Calibri"/>
              <a:ea typeface="Calibri"/>
              <a:cs typeface="Calibri"/>
              <a:sym typeface="Calibri"/>
            </a:endParaRPr>
          </a:p>
        </p:txBody>
      </p:sp>
      <p:sp>
        <p:nvSpPr>
          <p:cNvPr id="568" name="Google Shape;568;p54"/>
          <p:cNvSpPr txBox="1"/>
          <p:nvPr/>
        </p:nvSpPr>
        <p:spPr>
          <a:xfrm>
            <a:off x="1421850" y="1183661"/>
            <a:ext cx="10376210" cy="5847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Example Combinations</a:t>
            </a:r>
            <a:endParaRPr/>
          </a:p>
        </p:txBody>
      </p:sp>
      <p:pic>
        <p:nvPicPr>
          <p:cNvPr id="569" name="Google Shape;569;p54"/>
          <p:cNvPicPr preferRelativeResize="0"/>
          <p:nvPr/>
        </p:nvPicPr>
        <p:blipFill rotWithShape="1">
          <a:blip r:embed="rId3">
            <a:alphaModFix/>
          </a:blip>
          <a:srcRect/>
          <a:stretch/>
        </p:blipFill>
        <p:spPr>
          <a:xfrm>
            <a:off x="1865133" y="2170630"/>
            <a:ext cx="8766587" cy="437681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Visual Distress Signals</a:t>
            </a:r>
            <a:endParaRPr/>
          </a:p>
        </p:txBody>
      </p:sp>
      <p:sp>
        <p:nvSpPr>
          <p:cNvPr id="576" name="Google Shape;576;p5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54</a:t>
            </a:fld>
            <a:endParaRPr sz="1200" b="0" i="0" u="none" strike="noStrike" cap="none">
              <a:solidFill>
                <a:srgbClr val="888888"/>
              </a:solidFill>
              <a:latin typeface="Calibri"/>
              <a:ea typeface="Calibri"/>
              <a:cs typeface="Calibri"/>
              <a:sym typeface="Calibri"/>
            </a:endParaRPr>
          </a:p>
        </p:txBody>
      </p:sp>
      <p:pic>
        <p:nvPicPr>
          <p:cNvPr id="577" name="Google Shape;577;p55"/>
          <p:cNvPicPr preferRelativeResize="0"/>
          <p:nvPr/>
        </p:nvPicPr>
        <p:blipFill rotWithShape="1">
          <a:blip r:embed="rId3">
            <a:alphaModFix/>
          </a:blip>
          <a:srcRect/>
          <a:stretch/>
        </p:blipFill>
        <p:spPr>
          <a:xfrm>
            <a:off x="4557894" y="1409799"/>
            <a:ext cx="4352921" cy="1036410"/>
          </a:xfrm>
          <a:prstGeom prst="rect">
            <a:avLst/>
          </a:prstGeom>
          <a:noFill/>
          <a:ln>
            <a:noFill/>
          </a:ln>
        </p:spPr>
      </p:pic>
      <p:pic>
        <p:nvPicPr>
          <p:cNvPr id="578" name="Google Shape;578;p55"/>
          <p:cNvPicPr preferRelativeResize="0"/>
          <p:nvPr/>
        </p:nvPicPr>
        <p:blipFill rotWithShape="1">
          <a:blip r:embed="rId4">
            <a:alphaModFix/>
          </a:blip>
          <a:srcRect/>
          <a:stretch/>
        </p:blipFill>
        <p:spPr>
          <a:xfrm>
            <a:off x="2624089" y="2874701"/>
            <a:ext cx="7377991" cy="374160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Sound-Producing Devices</a:t>
            </a:r>
            <a:endParaRPr/>
          </a:p>
        </p:txBody>
      </p:sp>
      <p:sp>
        <p:nvSpPr>
          <p:cNvPr id="585" name="Google Shape;585;p5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55</a:t>
            </a:fld>
            <a:endParaRPr sz="1200" b="0" i="0" u="none" strike="noStrike" cap="none">
              <a:solidFill>
                <a:srgbClr val="888888"/>
              </a:solidFill>
              <a:latin typeface="Calibri"/>
              <a:ea typeface="Calibri"/>
              <a:cs typeface="Calibri"/>
              <a:sym typeface="Calibri"/>
            </a:endParaRPr>
          </a:p>
        </p:txBody>
      </p:sp>
      <p:sp>
        <p:nvSpPr>
          <p:cNvPr id="586" name="Google Shape;586;p56"/>
          <p:cNvSpPr txBox="1"/>
          <p:nvPr/>
        </p:nvSpPr>
        <p:spPr>
          <a:xfrm>
            <a:off x="1421850" y="1183661"/>
            <a:ext cx="10376210" cy="139730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Are essential when visibility is limited. </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Let other boaters know what you plan to do.</a:t>
            </a:r>
            <a:endParaRPr/>
          </a:p>
        </p:txBody>
      </p:sp>
      <p:pic>
        <p:nvPicPr>
          <p:cNvPr id="587" name="Google Shape;587;p56"/>
          <p:cNvPicPr preferRelativeResize="0"/>
          <p:nvPr/>
        </p:nvPicPr>
        <p:blipFill rotWithShape="1">
          <a:blip r:embed="rId3">
            <a:alphaModFix/>
          </a:blip>
          <a:srcRect/>
          <a:stretch/>
        </p:blipFill>
        <p:spPr>
          <a:xfrm>
            <a:off x="3955238" y="3294464"/>
            <a:ext cx="4281523" cy="251578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Sound-Producing Devices</a:t>
            </a:r>
            <a:endParaRPr/>
          </a:p>
        </p:txBody>
      </p:sp>
      <p:sp>
        <p:nvSpPr>
          <p:cNvPr id="594" name="Google Shape;594;p5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56</a:t>
            </a:fld>
            <a:endParaRPr sz="1200" b="0" i="0" u="none" strike="noStrike" cap="none">
              <a:solidFill>
                <a:srgbClr val="888888"/>
              </a:solidFill>
              <a:latin typeface="Calibri"/>
              <a:ea typeface="Calibri"/>
              <a:cs typeface="Calibri"/>
              <a:sym typeface="Calibri"/>
            </a:endParaRPr>
          </a:p>
        </p:txBody>
      </p:sp>
      <p:sp>
        <p:nvSpPr>
          <p:cNvPr id="595" name="Google Shape;595;p57"/>
          <p:cNvSpPr txBox="1"/>
          <p:nvPr/>
        </p:nvSpPr>
        <p:spPr>
          <a:xfrm>
            <a:off x="1421850" y="1183661"/>
            <a:ext cx="10376210" cy="257916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Types of Sound-Producing Devices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Whistle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Horn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Bell</a:t>
            </a:r>
            <a:endParaRPr/>
          </a:p>
        </p:txBody>
      </p:sp>
      <p:pic>
        <p:nvPicPr>
          <p:cNvPr id="596" name="Google Shape;596;p57"/>
          <p:cNvPicPr preferRelativeResize="0"/>
          <p:nvPr/>
        </p:nvPicPr>
        <p:blipFill rotWithShape="1">
          <a:blip r:embed="rId3">
            <a:alphaModFix/>
          </a:blip>
          <a:srcRect/>
          <a:stretch/>
        </p:blipFill>
        <p:spPr>
          <a:xfrm>
            <a:off x="6771737" y="1812127"/>
            <a:ext cx="3502252" cy="500321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Sound-Producing Devices</a:t>
            </a:r>
            <a:endParaRPr/>
          </a:p>
        </p:txBody>
      </p:sp>
      <p:sp>
        <p:nvSpPr>
          <p:cNvPr id="603" name="Google Shape;603;p5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57</a:t>
            </a:fld>
            <a:endParaRPr sz="1200" b="0" i="0" u="none" strike="noStrike" cap="none">
              <a:solidFill>
                <a:srgbClr val="888888"/>
              </a:solidFill>
              <a:latin typeface="Calibri"/>
              <a:ea typeface="Calibri"/>
              <a:cs typeface="Calibri"/>
              <a:sym typeface="Calibri"/>
            </a:endParaRPr>
          </a:p>
        </p:txBody>
      </p:sp>
      <p:sp>
        <p:nvSpPr>
          <p:cNvPr id="604" name="Google Shape;604;p5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Requirements for federally controlled waters:</a:t>
            </a:r>
            <a:endParaRPr/>
          </a:p>
        </p:txBody>
      </p:sp>
      <p:sp>
        <p:nvSpPr>
          <p:cNvPr id="605" name="Google Shape;605;p58"/>
          <p:cNvSpPr txBox="1"/>
          <p:nvPr/>
        </p:nvSpPr>
        <p:spPr>
          <a:xfrm>
            <a:off x="1815790" y="2226614"/>
            <a:ext cx="10376210" cy="260379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Vessels less than 65.6 feet must carry a whistle, horn, or other effective sound signal device.</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Vessels 65.6 feet or longer must carry a whistle or a horn, and a bell.</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Sound-Producing Devices</a:t>
            </a:r>
            <a:endParaRPr/>
          </a:p>
        </p:txBody>
      </p:sp>
      <p:sp>
        <p:nvSpPr>
          <p:cNvPr id="612" name="Google Shape;612;p5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58</a:t>
            </a:fld>
            <a:endParaRPr sz="1200" b="0" i="0" u="none" strike="noStrike" cap="none">
              <a:solidFill>
                <a:srgbClr val="888888"/>
              </a:solidFill>
              <a:latin typeface="Calibri"/>
              <a:ea typeface="Calibri"/>
              <a:cs typeface="Calibri"/>
              <a:sym typeface="Calibri"/>
            </a:endParaRPr>
          </a:p>
        </p:txBody>
      </p:sp>
      <p:sp>
        <p:nvSpPr>
          <p:cNvPr id="613" name="Google Shape;613;p5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614" name="Google Shape;614;p59"/>
          <p:cNvSpPr txBox="1"/>
          <p:nvPr/>
        </p:nvSpPr>
        <p:spPr>
          <a:xfrm>
            <a:off x="1815790" y="2226614"/>
            <a:ext cx="10376210" cy="34163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Are sound-producing devices required on your state’s waters?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types of devices are required based on the length of the vessel?</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How far away must the sound signal be audible?</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6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Other Equipment and Regulations</a:t>
            </a:r>
            <a:endParaRPr/>
          </a:p>
        </p:txBody>
      </p:sp>
      <p:sp>
        <p:nvSpPr>
          <p:cNvPr id="621" name="Google Shape;621;p6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59</a:t>
            </a:fld>
            <a:endParaRPr sz="1200" b="0" i="0" u="none" strike="noStrike" cap="none">
              <a:solidFill>
                <a:srgbClr val="888888"/>
              </a:solidFill>
              <a:latin typeface="Calibri"/>
              <a:ea typeface="Calibri"/>
              <a:cs typeface="Calibri"/>
              <a:sym typeface="Calibri"/>
            </a:endParaRPr>
          </a:p>
        </p:txBody>
      </p:sp>
      <p:sp>
        <p:nvSpPr>
          <p:cNvPr id="622" name="Google Shape;622;p60"/>
          <p:cNvSpPr txBox="1"/>
          <p:nvPr/>
        </p:nvSpPr>
        <p:spPr>
          <a:xfrm>
            <a:off x="1421850" y="1183661"/>
            <a:ext cx="10376210" cy="570617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Two types of flags may be used to indicate diving activity:</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Calibri"/>
              <a:buNone/>
            </a:pPr>
            <a:endParaRPr sz="3200" b="1">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flags are required in your state?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How far must a vessel stay from a diver-down flag?</a:t>
            </a:r>
            <a:endParaRPr/>
          </a:p>
        </p:txBody>
      </p:sp>
      <p:pic>
        <p:nvPicPr>
          <p:cNvPr id="623" name="Google Shape;623;p60"/>
          <p:cNvPicPr preferRelativeResize="0"/>
          <p:nvPr/>
        </p:nvPicPr>
        <p:blipFill rotWithShape="1">
          <a:blip r:embed="rId3">
            <a:alphaModFix/>
          </a:blip>
          <a:srcRect/>
          <a:stretch/>
        </p:blipFill>
        <p:spPr>
          <a:xfrm>
            <a:off x="3674854" y="2206003"/>
            <a:ext cx="6548688" cy="29002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Objectives</a:t>
            </a:r>
            <a:endParaRPr/>
          </a:p>
        </p:txBody>
      </p:sp>
      <p:sp>
        <p:nvSpPr>
          <p:cNvPr id="146" name="Google Shape;146;p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a:t>
            </a:fld>
            <a:endParaRPr sz="1200" b="0" i="0" u="none" strike="noStrike" cap="none">
              <a:solidFill>
                <a:srgbClr val="888888"/>
              </a:solidFill>
              <a:latin typeface="Calibri"/>
              <a:ea typeface="Calibri"/>
              <a:cs typeface="Calibri"/>
              <a:sym typeface="Calibri"/>
            </a:endParaRPr>
          </a:p>
        </p:txBody>
      </p:sp>
      <p:sp>
        <p:nvSpPr>
          <p:cNvPr id="147" name="Google Shape;147;p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You should be able to…</a:t>
            </a:r>
            <a:endParaRPr/>
          </a:p>
        </p:txBody>
      </p:sp>
      <p:sp>
        <p:nvSpPr>
          <p:cNvPr id="148" name="Google Shape;148;p6"/>
          <p:cNvSpPr txBox="1"/>
          <p:nvPr/>
        </p:nvSpPr>
        <p:spPr>
          <a:xfrm>
            <a:off x="1702420" y="2496381"/>
            <a:ext cx="10376210" cy="383489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List the reckless or negligent behaviors that should be avoided when operating a vessel.</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the dangers of consuming alcohol or drugs while boating and the penalties for doing so.</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Tell the laws pertaining to obstructing navigation.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your role in keeping waterways safe and secure.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Other Equipment and Regulations</a:t>
            </a:r>
            <a:endParaRPr/>
          </a:p>
        </p:txBody>
      </p:sp>
      <p:sp>
        <p:nvSpPr>
          <p:cNvPr id="630" name="Google Shape;630;p6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60</a:t>
            </a:fld>
            <a:endParaRPr sz="1200" b="0" i="0" u="none" strike="noStrike" cap="none">
              <a:solidFill>
                <a:srgbClr val="888888"/>
              </a:solidFill>
              <a:latin typeface="Calibri"/>
              <a:ea typeface="Calibri"/>
              <a:cs typeface="Calibri"/>
              <a:sym typeface="Calibri"/>
            </a:endParaRPr>
          </a:p>
        </p:txBody>
      </p:sp>
      <p:sp>
        <p:nvSpPr>
          <p:cNvPr id="631" name="Google Shape;631;p61"/>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632" name="Google Shape;632;p61"/>
          <p:cNvSpPr txBox="1"/>
          <p:nvPr/>
        </p:nvSpPr>
        <p:spPr>
          <a:xfrm>
            <a:off x="1815790" y="2226614"/>
            <a:ext cx="10376210" cy="464742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Are permits required for marine events?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Are you required to license and/or register your vessel’s trailer?</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Are you required to have certain equipment on your trailer?</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Is any other equipment required?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are the local regulations for specific waterways?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6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Requirements Specific to PWC</a:t>
            </a:r>
            <a:endParaRPr/>
          </a:p>
        </p:txBody>
      </p:sp>
      <p:sp>
        <p:nvSpPr>
          <p:cNvPr id="639" name="Google Shape;639;p6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61</a:t>
            </a:fld>
            <a:endParaRPr sz="1200" b="0" i="0" u="none" strike="noStrike" cap="none">
              <a:solidFill>
                <a:srgbClr val="888888"/>
              </a:solidFill>
              <a:latin typeface="Calibri"/>
              <a:ea typeface="Calibri"/>
              <a:cs typeface="Calibri"/>
              <a:sym typeface="Calibri"/>
            </a:endParaRPr>
          </a:p>
        </p:txBody>
      </p:sp>
      <p:sp>
        <p:nvSpPr>
          <p:cNvPr id="640" name="Google Shape;640;p62"/>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641" name="Google Shape;641;p62"/>
          <p:cNvSpPr txBox="1"/>
          <p:nvPr/>
        </p:nvSpPr>
        <p:spPr>
          <a:xfrm>
            <a:off x="1815790" y="2226614"/>
            <a:ext cx="10376210" cy="356405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are the requirements for PFDs?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Are you required to have a lanyard-type engine cut-off switch? What about a self-circling feature?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During what hours may you operate a PWC legally?</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are the age restrictions for operating a PWC?</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6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Requirements Specific to PWC</a:t>
            </a:r>
            <a:endParaRPr/>
          </a:p>
        </p:txBody>
      </p:sp>
      <p:sp>
        <p:nvSpPr>
          <p:cNvPr id="648" name="Google Shape;648;p6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62</a:t>
            </a:fld>
            <a:endParaRPr sz="1200" b="0" i="0" u="none" strike="noStrike" cap="none">
              <a:solidFill>
                <a:srgbClr val="888888"/>
              </a:solidFill>
              <a:latin typeface="Calibri"/>
              <a:ea typeface="Calibri"/>
              <a:cs typeface="Calibri"/>
              <a:sym typeface="Calibri"/>
            </a:endParaRPr>
          </a:p>
        </p:txBody>
      </p:sp>
      <p:sp>
        <p:nvSpPr>
          <p:cNvPr id="649" name="Google Shape;649;p63"/>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 do illegal activities include:</a:t>
            </a:r>
            <a:endParaRPr/>
          </a:p>
        </p:txBody>
      </p:sp>
      <p:sp>
        <p:nvSpPr>
          <p:cNvPr id="650" name="Google Shape;650;p63"/>
          <p:cNvSpPr txBox="1"/>
          <p:nvPr/>
        </p:nvSpPr>
        <p:spPr>
          <a:xfrm>
            <a:off x="1815790" y="2226614"/>
            <a:ext cx="10376210" cy="36625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Jumping another vessel’s wake?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Weaving through traffic?</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Operating above “slow, no wake speed” in certain areas?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Chasing, harassing, or disturbing wildlife?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Any others?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Towing a Personal Legally</a:t>
            </a:r>
            <a:endParaRPr/>
          </a:p>
        </p:txBody>
      </p:sp>
      <p:sp>
        <p:nvSpPr>
          <p:cNvPr id="657" name="Google Shape;657;p6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63</a:t>
            </a:fld>
            <a:endParaRPr sz="1200" b="0" i="0" u="none" strike="noStrike" cap="none">
              <a:solidFill>
                <a:srgbClr val="888888"/>
              </a:solidFill>
              <a:latin typeface="Calibri"/>
              <a:ea typeface="Calibri"/>
              <a:cs typeface="Calibri"/>
              <a:sym typeface="Calibri"/>
            </a:endParaRPr>
          </a:p>
        </p:txBody>
      </p:sp>
      <p:sp>
        <p:nvSpPr>
          <p:cNvPr id="658" name="Google Shape;658;p64"/>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659" name="Google Shape;659;p64"/>
          <p:cNvSpPr txBox="1"/>
          <p:nvPr/>
        </p:nvSpPr>
        <p:spPr>
          <a:xfrm>
            <a:off x="1815790" y="2226614"/>
            <a:ext cx="10376210" cy="445044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are the requirements</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for PFDs?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During what hours may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you tow a person legally?</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Are you required to have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an observer on board?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What about a wide-angle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rearview mirror?</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pic>
        <p:nvPicPr>
          <p:cNvPr id="660" name="Google Shape;660;p64"/>
          <p:cNvPicPr preferRelativeResize="0"/>
          <p:nvPr/>
        </p:nvPicPr>
        <p:blipFill rotWithShape="1">
          <a:blip r:embed="rId3">
            <a:alphaModFix/>
          </a:blip>
          <a:srcRect/>
          <a:stretch/>
        </p:blipFill>
        <p:spPr>
          <a:xfrm>
            <a:off x="8478916" y="1666002"/>
            <a:ext cx="3142961" cy="487290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6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Towing a Personal Legally</a:t>
            </a:r>
            <a:endParaRPr/>
          </a:p>
        </p:txBody>
      </p:sp>
      <p:sp>
        <p:nvSpPr>
          <p:cNvPr id="667" name="Google Shape;667;p6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64</a:t>
            </a:fld>
            <a:endParaRPr sz="1200" b="0" i="0" u="none" strike="noStrike" cap="none">
              <a:solidFill>
                <a:srgbClr val="888888"/>
              </a:solidFill>
              <a:latin typeface="Calibri"/>
              <a:ea typeface="Calibri"/>
              <a:cs typeface="Calibri"/>
              <a:sym typeface="Calibri"/>
            </a:endParaRPr>
          </a:p>
        </p:txBody>
      </p:sp>
      <p:sp>
        <p:nvSpPr>
          <p:cNvPr id="668" name="Google Shape;668;p65"/>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669" name="Google Shape;669;p65"/>
          <p:cNvSpPr txBox="1"/>
          <p:nvPr/>
        </p:nvSpPr>
        <p:spPr>
          <a:xfrm>
            <a:off x="1815790" y="2226614"/>
            <a:ext cx="10376210" cy="198823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activities are illegal?</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Are you required to have a skier-down flag?</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6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Waste, Oil, and Trash Disposal</a:t>
            </a:r>
            <a:endParaRPr/>
          </a:p>
        </p:txBody>
      </p:sp>
      <p:sp>
        <p:nvSpPr>
          <p:cNvPr id="676" name="Google Shape;676;p6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65</a:t>
            </a:fld>
            <a:endParaRPr sz="1200" b="0" i="0" u="none" strike="noStrike" cap="none">
              <a:solidFill>
                <a:srgbClr val="888888"/>
              </a:solidFill>
              <a:latin typeface="Calibri"/>
              <a:ea typeface="Calibri"/>
              <a:cs typeface="Calibri"/>
              <a:sym typeface="Calibri"/>
            </a:endParaRPr>
          </a:p>
        </p:txBody>
      </p:sp>
      <p:sp>
        <p:nvSpPr>
          <p:cNvPr id="677" name="Google Shape;677;p6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Discharge of Sewage and Waste</a:t>
            </a:r>
            <a:endParaRPr/>
          </a:p>
        </p:txBody>
      </p:sp>
      <p:sp>
        <p:nvSpPr>
          <p:cNvPr id="678" name="Google Shape;678;p66"/>
          <p:cNvSpPr txBox="1"/>
          <p:nvPr/>
        </p:nvSpPr>
        <p:spPr>
          <a:xfrm>
            <a:off x="1815790" y="2226614"/>
            <a:ext cx="10376210" cy="415498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It is illegal to discharge waste, oil, or trash into any state or federally controlled waters.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Sewage carries disease. </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Trash thrown into water can cause injuries.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Pollution is unsightly.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The Refuse Act prohibits throwing, discharging, or depositing any refuse matter into U.S. waters. </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Waste, Oil, and Trash Disposal</a:t>
            </a:r>
            <a:endParaRPr/>
          </a:p>
        </p:txBody>
      </p:sp>
      <p:sp>
        <p:nvSpPr>
          <p:cNvPr id="685" name="Google Shape;685;p6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66</a:t>
            </a:fld>
            <a:endParaRPr sz="1200" b="0" i="0" u="none" strike="noStrike" cap="none">
              <a:solidFill>
                <a:srgbClr val="888888"/>
              </a:solidFill>
              <a:latin typeface="Calibri"/>
              <a:ea typeface="Calibri"/>
              <a:cs typeface="Calibri"/>
              <a:sym typeface="Calibri"/>
            </a:endParaRPr>
          </a:p>
        </p:txBody>
      </p:sp>
      <p:sp>
        <p:nvSpPr>
          <p:cNvPr id="686" name="Google Shape;686;p67"/>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Discharge of Sewage and Waste</a:t>
            </a:r>
            <a:endParaRPr/>
          </a:p>
        </p:txBody>
      </p:sp>
      <p:sp>
        <p:nvSpPr>
          <p:cNvPr id="687" name="Google Shape;687;p67"/>
          <p:cNvSpPr txBox="1"/>
          <p:nvPr/>
        </p:nvSpPr>
        <p:spPr>
          <a:xfrm>
            <a:off x="1815790" y="2226614"/>
            <a:ext cx="10376210" cy="395800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Recreational vessels with an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installed toilet must have a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marine sanitation device (MSD).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Types I and II MSDs treat</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waste. </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Type III MSDs do not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treat waste. </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pic>
        <p:nvPicPr>
          <p:cNvPr id="688" name="Google Shape;688;p67"/>
          <p:cNvPicPr preferRelativeResize="0"/>
          <p:nvPr/>
        </p:nvPicPr>
        <p:blipFill rotWithShape="1">
          <a:blip r:embed="rId3">
            <a:alphaModFix/>
          </a:blip>
          <a:srcRect/>
          <a:stretch/>
        </p:blipFill>
        <p:spPr>
          <a:xfrm>
            <a:off x="8902460" y="1980903"/>
            <a:ext cx="2719417" cy="462096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Waste, Oil, and Trash Disposal</a:t>
            </a:r>
            <a:endParaRPr/>
          </a:p>
        </p:txBody>
      </p:sp>
      <p:sp>
        <p:nvSpPr>
          <p:cNvPr id="695" name="Google Shape;695;p6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67</a:t>
            </a:fld>
            <a:endParaRPr sz="1200" b="0" i="0" u="none" strike="noStrike" cap="none">
              <a:solidFill>
                <a:srgbClr val="888888"/>
              </a:solidFill>
              <a:latin typeface="Calibri"/>
              <a:ea typeface="Calibri"/>
              <a:cs typeface="Calibri"/>
              <a:sym typeface="Calibri"/>
            </a:endParaRPr>
          </a:p>
        </p:txBody>
      </p:sp>
      <p:sp>
        <p:nvSpPr>
          <p:cNvPr id="696" name="Google Shape;696;p6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Discharge of Sewage and Waste</a:t>
            </a:r>
            <a:endParaRPr/>
          </a:p>
        </p:txBody>
      </p:sp>
      <p:sp>
        <p:nvSpPr>
          <p:cNvPr id="697" name="Google Shape;697;p68"/>
          <p:cNvSpPr txBox="1"/>
          <p:nvPr/>
        </p:nvSpPr>
        <p:spPr>
          <a:xfrm>
            <a:off x="1815790" y="2226614"/>
            <a:ext cx="10376210" cy="437658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Vessels 65 feet or less in length may use a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Type I, II, or III MSD. </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Vessels over 65 feet in length must install a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Type II or III MSD.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All MSDs must have USCG certification.</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Are there other requirements in your state?</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6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Waste, Oil, and Trash Disposal</a:t>
            </a:r>
            <a:endParaRPr/>
          </a:p>
        </p:txBody>
      </p:sp>
      <p:sp>
        <p:nvSpPr>
          <p:cNvPr id="704" name="Google Shape;704;p6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68</a:t>
            </a:fld>
            <a:endParaRPr sz="1200" b="0" i="0" u="none" strike="noStrike" cap="none">
              <a:solidFill>
                <a:srgbClr val="888888"/>
              </a:solidFill>
              <a:latin typeface="Calibri"/>
              <a:ea typeface="Calibri"/>
              <a:cs typeface="Calibri"/>
              <a:sym typeface="Calibri"/>
            </a:endParaRPr>
          </a:p>
        </p:txBody>
      </p:sp>
      <p:sp>
        <p:nvSpPr>
          <p:cNvPr id="705" name="Google Shape;705;p6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Discharge of Trash</a:t>
            </a:r>
            <a:endParaRPr/>
          </a:p>
        </p:txBody>
      </p:sp>
      <p:sp>
        <p:nvSpPr>
          <p:cNvPr id="706" name="Google Shape;706;p69"/>
          <p:cNvSpPr txBox="1"/>
          <p:nvPr/>
        </p:nvSpPr>
        <p:spPr>
          <a:xfrm>
            <a:off x="1815790" y="2226614"/>
            <a:ext cx="10376210" cy="467204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It is illegal to dump garbage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or plastics into any state or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federally controlled waters.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It is illegal to disturb,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chase, or harass wildlife.</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Many forms of litter can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kill birds, fish, and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marine mammals. </a:t>
            </a:r>
            <a:endParaRPr sz="1200" b="1" i="0" u="none" strike="noStrike" cap="none">
              <a:solidFill>
                <a:srgbClr val="002060"/>
              </a:solidFill>
              <a:latin typeface="Arial"/>
              <a:ea typeface="Arial"/>
              <a:cs typeface="Arial"/>
              <a:sym typeface="Arial"/>
            </a:endParaRPr>
          </a:p>
        </p:txBody>
      </p:sp>
      <p:pic>
        <p:nvPicPr>
          <p:cNvPr id="707" name="Google Shape;707;p69"/>
          <p:cNvPicPr preferRelativeResize="0"/>
          <p:nvPr/>
        </p:nvPicPr>
        <p:blipFill rotWithShape="1">
          <a:blip r:embed="rId3">
            <a:alphaModFix/>
          </a:blip>
          <a:srcRect/>
          <a:stretch/>
        </p:blipFill>
        <p:spPr>
          <a:xfrm>
            <a:off x="8002324" y="1918076"/>
            <a:ext cx="3619553" cy="467204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7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Waste, Oil, and Trash Disposal</a:t>
            </a:r>
            <a:endParaRPr/>
          </a:p>
        </p:txBody>
      </p:sp>
      <p:sp>
        <p:nvSpPr>
          <p:cNvPr id="714" name="Google Shape;714;p7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69</a:t>
            </a:fld>
            <a:endParaRPr sz="1200" b="0" i="0" u="none" strike="noStrike" cap="none">
              <a:solidFill>
                <a:srgbClr val="888888"/>
              </a:solidFill>
              <a:latin typeface="Calibri"/>
              <a:ea typeface="Calibri"/>
              <a:cs typeface="Calibri"/>
              <a:sym typeface="Calibri"/>
            </a:endParaRPr>
          </a:p>
        </p:txBody>
      </p:sp>
      <p:sp>
        <p:nvSpPr>
          <p:cNvPr id="715" name="Google Shape;715;p70"/>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Discharge of Trash</a:t>
            </a:r>
            <a:endParaRPr/>
          </a:p>
        </p:txBody>
      </p:sp>
      <p:sp>
        <p:nvSpPr>
          <p:cNvPr id="716" name="Google Shape;716;p70"/>
          <p:cNvSpPr txBox="1"/>
          <p:nvPr/>
        </p:nvSpPr>
        <p:spPr>
          <a:xfrm>
            <a:off x="1815790" y="2226614"/>
            <a:ext cx="10376210" cy="107721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On federal waters, display a 4” x 9” garbage disposal placard on any vessel 26 feet or longer.</a:t>
            </a:r>
            <a:endParaRPr/>
          </a:p>
        </p:txBody>
      </p:sp>
      <p:pic>
        <p:nvPicPr>
          <p:cNvPr id="717" name="Google Shape;717;p70"/>
          <p:cNvPicPr preferRelativeResize="0"/>
          <p:nvPr/>
        </p:nvPicPr>
        <p:blipFill rotWithShape="1">
          <a:blip r:embed="rId3">
            <a:alphaModFix/>
          </a:blip>
          <a:srcRect/>
          <a:stretch/>
        </p:blipFill>
        <p:spPr>
          <a:xfrm>
            <a:off x="3741912" y="3303832"/>
            <a:ext cx="4832745" cy="338854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Objectives</a:t>
            </a:r>
            <a:endParaRPr/>
          </a:p>
        </p:txBody>
      </p:sp>
      <p:sp>
        <p:nvSpPr>
          <p:cNvPr id="155" name="Google Shape;155;p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a:t>
            </a:fld>
            <a:endParaRPr sz="1200" b="0" i="0" u="none" strike="noStrike" cap="none">
              <a:solidFill>
                <a:srgbClr val="888888"/>
              </a:solidFill>
              <a:latin typeface="Calibri"/>
              <a:ea typeface="Calibri"/>
              <a:cs typeface="Calibri"/>
              <a:sym typeface="Calibri"/>
            </a:endParaRPr>
          </a:p>
        </p:txBody>
      </p:sp>
      <p:sp>
        <p:nvSpPr>
          <p:cNvPr id="156" name="Google Shape;156;p7"/>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You should be able to…</a:t>
            </a:r>
            <a:endParaRPr/>
          </a:p>
        </p:txBody>
      </p:sp>
      <p:sp>
        <p:nvSpPr>
          <p:cNvPr id="157" name="Google Shape;157;p7"/>
          <p:cNvSpPr txBox="1"/>
          <p:nvPr/>
        </p:nvSpPr>
        <p:spPr>
          <a:xfrm>
            <a:off x="1702420" y="2136708"/>
            <a:ext cx="10376210" cy="472129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Identify the classifications and uses of personal flotation devices (PFDs), and state the legal requirements.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Tell the legal requirements for fire extinguishers, backfire flame arrestors, ventilation systems, and mufflers.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Tell the legal requirements for navigation lights, visual distress signals, and sound-producing devices.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7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Waste, Oil, and Trash Disposal</a:t>
            </a:r>
            <a:endParaRPr/>
          </a:p>
        </p:txBody>
      </p:sp>
      <p:sp>
        <p:nvSpPr>
          <p:cNvPr id="724" name="Google Shape;724;p7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70</a:t>
            </a:fld>
            <a:endParaRPr sz="1200" b="0" i="0" u="none" strike="noStrike" cap="none">
              <a:solidFill>
                <a:srgbClr val="888888"/>
              </a:solidFill>
              <a:latin typeface="Calibri"/>
              <a:ea typeface="Calibri"/>
              <a:cs typeface="Calibri"/>
              <a:sym typeface="Calibri"/>
            </a:endParaRPr>
          </a:p>
        </p:txBody>
      </p:sp>
      <p:sp>
        <p:nvSpPr>
          <p:cNvPr id="725" name="Google Shape;725;p71"/>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Discharge of Oil and Other Hazardous Substances</a:t>
            </a:r>
            <a:endParaRPr/>
          </a:p>
        </p:txBody>
      </p:sp>
      <p:sp>
        <p:nvSpPr>
          <p:cNvPr id="726" name="Google Shape;726;p71"/>
          <p:cNvSpPr txBox="1"/>
          <p:nvPr/>
        </p:nvSpPr>
        <p:spPr>
          <a:xfrm>
            <a:off x="1815790" y="2226614"/>
            <a:ext cx="10376210" cy="324396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 not discharge hazardous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substances into U.S. waters.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 not dump oil into the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bilge.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Store and dispose of oil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waste properly.</a:t>
            </a:r>
            <a:endParaRPr/>
          </a:p>
        </p:txBody>
      </p:sp>
      <p:pic>
        <p:nvPicPr>
          <p:cNvPr id="727" name="Google Shape;727;p71"/>
          <p:cNvPicPr preferRelativeResize="0"/>
          <p:nvPr/>
        </p:nvPicPr>
        <p:blipFill rotWithShape="1">
          <a:blip r:embed="rId3">
            <a:alphaModFix/>
          </a:blip>
          <a:srcRect/>
          <a:stretch/>
        </p:blipFill>
        <p:spPr>
          <a:xfrm>
            <a:off x="7219916" y="3358569"/>
            <a:ext cx="4552299" cy="277481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7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Waste, Oil, and Trash Disposal</a:t>
            </a:r>
            <a:endParaRPr/>
          </a:p>
        </p:txBody>
      </p:sp>
      <p:sp>
        <p:nvSpPr>
          <p:cNvPr id="734" name="Google Shape;734;p7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71</a:t>
            </a:fld>
            <a:endParaRPr sz="1200" b="0" i="0" u="none" strike="noStrike" cap="none">
              <a:solidFill>
                <a:srgbClr val="888888"/>
              </a:solidFill>
              <a:latin typeface="Calibri"/>
              <a:ea typeface="Calibri"/>
              <a:cs typeface="Calibri"/>
              <a:sym typeface="Calibri"/>
            </a:endParaRPr>
          </a:p>
        </p:txBody>
      </p:sp>
      <p:sp>
        <p:nvSpPr>
          <p:cNvPr id="735" name="Google Shape;735;p72"/>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Discharge of Oil and Other Hazardous Substances</a:t>
            </a:r>
            <a:endParaRPr/>
          </a:p>
        </p:txBody>
      </p:sp>
      <p:sp>
        <p:nvSpPr>
          <p:cNvPr id="736" name="Google Shape;736;p72"/>
          <p:cNvSpPr txBox="1"/>
          <p:nvPr/>
        </p:nvSpPr>
        <p:spPr>
          <a:xfrm>
            <a:off x="1815790" y="2226614"/>
            <a:ext cx="10376210" cy="379796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Notify the National Response Center immediately if your vessel discharges oil or hazardous substances in water.</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Call 1-800-424-8802 to notify the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National Response Center.</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is the contact information in your state?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7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Waste, Oil, and Trash Disposal</a:t>
            </a:r>
            <a:endParaRPr/>
          </a:p>
        </p:txBody>
      </p:sp>
      <p:sp>
        <p:nvSpPr>
          <p:cNvPr id="743" name="Google Shape;743;p7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72</a:t>
            </a:fld>
            <a:endParaRPr sz="1200" b="0" i="0" u="none" strike="noStrike" cap="none">
              <a:solidFill>
                <a:srgbClr val="888888"/>
              </a:solidFill>
              <a:latin typeface="Calibri"/>
              <a:ea typeface="Calibri"/>
              <a:cs typeface="Calibri"/>
              <a:sym typeface="Calibri"/>
            </a:endParaRPr>
          </a:p>
        </p:txBody>
      </p:sp>
      <p:sp>
        <p:nvSpPr>
          <p:cNvPr id="744" name="Google Shape;744;p73"/>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Discharge of Oil and Other Hazardous Substances</a:t>
            </a:r>
            <a:endParaRPr/>
          </a:p>
        </p:txBody>
      </p:sp>
      <p:sp>
        <p:nvSpPr>
          <p:cNvPr id="745" name="Google Shape;745;p73"/>
          <p:cNvSpPr txBox="1"/>
          <p:nvPr/>
        </p:nvSpPr>
        <p:spPr>
          <a:xfrm>
            <a:off x="1815790" y="2226614"/>
            <a:ext cx="10376210" cy="107721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On federal waters, vessels 26 feet or longer must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display a 5” x 8” placard.</a:t>
            </a:r>
            <a:endParaRPr sz="1200" b="1" i="0" u="none" strike="noStrike" cap="none">
              <a:solidFill>
                <a:srgbClr val="002060"/>
              </a:solidFill>
              <a:latin typeface="Arial"/>
              <a:ea typeface="Arial"/>
              <a:cs typeface="Arial"/>
              <a:sym typeface="Arial"/>
            </a:endParaRPr>
          </a:p>
        </p:txBody>
      </p:sp>
      <p:pic>
        <p:nvPicPr>
          <p:cNvPr id="746" name="Google Shape;746;p73"/>
          <p:cNvPicPr preferRelativeResize="0"/>
          <p:nvPr/>
        </p:nvPicPr>
        <p:blipFill rotWithShape="1">
          <a:blip r:embed="rId3">
            <a:alphaModFix/>
          </a:blip>
          <a:srcRect/>
          <a:stretch/>
        </p:blipFill>
        <p:spPr>
          <a:xfrm>
            <a:off x="3350986" y="3303831"/>
            <a:ext cx="5625441" cy="341764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7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Waste, Oil, and Trash Disposal</a:t>
            </a:r>
            <a:endParaRPr/>
          </a:p>
        </p:txBody>
      </p:sp>
      <p:sp>
        <p:nvSpPr>
          <p:cNvPr id="753" name="Google Shape;753;p7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73</a:t>
            </a:fld>
            <a:endParaRPr sz="1200" b="0" i="0" u="none" strike="noStrike" cap="none">
              <a:solidFill>
                <a:srgbClr val="888888"/>
              </a:solidFill>
              <a:latin typeface="Calibri"/>
              <a:ea typeface="Calibri"/>
              <a:cs typeface="Calibri"/>
              <a:sym typeface="Calibri"/>
            </a:endParaRPr>
          </a:p>
        </p:txBody>
      </p:sp>
      <p:sp>
        <p:nvSpPr>
          <p:cNvPr id="754" name="Google Shape;754;p74"/>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Waste Management Plan</a:t>
            </a:r>
            <a:endParaRPr/>
          </a:p>
        </p:txBody>
      </p:sp>
      <p:sp>
        <p:nvSpPr>
          <p:cNvPr id="755" name="Google Shape;755;p74"/>
          <p:cNvSpPr txBox="1"/>
          <p:nvPr/>
        </p:nvSpPr>
        <p:spPr>
          <a:xfrm>
            <a:off x="1815790" y="2226614"/>
            <a:ext cx="10376210" cy="403187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Oceangoing vessels 40 feet or longer must have a written Waste Management Plan.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The plan should tell how to discharge: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Sewage and hazardous waste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Garbage and food waste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Plastics, bottles, and cans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Oil or diesel fuel</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Stop Spread of Nuisance Species</a:t>
            </a:r>
            <a:endParaRPr/>
          </a:p>
        </p:txBody>
      </p:sp>
      <p:sp>
        <p:nvSpPr>
          <p:cNvPr id="762" name="Google Shape;762;p7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74</a:t>
            </a:fld>
            <a:endParaRPr sz="1200" b="0" i="0" u="none" strike="noStrike" cap="none">
              <a:solidFill>
                <a:srgbClr val="888888"/>
              </a:solidFill>
              <a:latin typeface="Calibri"/>
              <a:ea typeface="Calibri"/>
              <a:cs typeface="Calibri"/>
              <a:sym typeface="Calibri"/>
            </a:endParaRPr>
          </a:p>
        </p:txBody>
      </p:sp>
      <p:sp>
        <p:nvSpPr>
          <p:cNvPr id="763" name="Google Shape;763;p75"/>
          <p:cNvSpPr txBox="1"/>
          <p:nvPr/>
        </p:nvSpPr>
        <p:spPr>
          <a:xfrm>
            <a:off x="1421850" y="1183661"/>
            <a:ext cx="10376210" cy="449969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Aquatic nuisance species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include zebra mussels,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quagga mussels, milfoil,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and hydrilla.</a:t>
            </a:r>
            <a:endParaRPr/>
          </a:p>
          <a:p>
            <a:pPr marL="342900" marR="0" lvl="0" indent="-342900" algn="l" rtl="0">
              <a:lnSpc>
                <a:spcPct val="100000"/>
              </a:lnSpc>
              <a:spcBef>
                <a:spcPts val="240"/>
              </a:spcBef>
              <a:spcAft>
                <a:spcPts val="0"/>
              </a:spcAft>
              <a:buClr>
                <a:srgbClr val="002060"/>
              </a:buClr>
              <a:buSzPts val="1200"/>
              <a:buFont typeface="Arial"/>
              <a:buChar char="•"/>
            </a:pPr>
            <a:r>
              <a:rPr lang="en-US" sz="1200" b="1" i="0" u="none" strike="noStrike" cap="none">
                <a:solidFill>
                  <a:srgbClr val="002060"/>
                </a:solidFill>
                <a:latin typeface="Arial"/>
                <a:ea typeface="Arial"/>
                <a:cs typeface="Arial"/>
                <a:sym typeface="Arial"/>
              </a:rPr>
              <a:t>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Introducing these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species can upset the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ecosystem and hurt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the environment</a:t>
            </a:r>
            <a:endParaRPr/>
          </a:p>
        </p:txBody>
      </p:sp>
      <p:pic>
        <p:nvPicPr>
          <p:cNvPr id="764" name="Google Shape;764;p75"/>
          <p:cNvPicPr preferRelativeResize="0"/>
          <p:nvPr/>
        </p:nvPicPr>
        <p:blipFill rotWithShape="1">
          <a:blip r:embed="rId3">
            <a:alphaModFix/>
          </a:blip>
          <a:srcRect/>
          <a:stretch/>
        </p:blipFill>
        <p:spPr>
          <a:xfrm>
            <a:off x="7804908" y="1386291"/>
            <a:ext cx="3621338" cy="470652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7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Stop Spread of Nuisance Species</a:t>
            </a:r>
            <a:endParaRPr/>
          </a:p>
        </p:txBody>
      </p:sp>
      <p:sp>
        <p:nvSpPr>
          <p:cNvPr id="771" name="Google Shape;771;p7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75</a:t>
            </a:fld>
            <a:endParaRPr sz="1200" b="0" i="0" u="none" strike="noStrike" cap="none">
              <a:solidFill>
                <a:srgbClr val="888888"/>
              </a:solidFill>
              <a:latin typeface="Calibri"/>
              <a:ea typeface="Calibri"/>
              <a:cs typeface="Calibri"/>
              <a:sym typeface="Calibri"/>
            </a:endParaRPr>
          </a:p>
        </p:txBody>
      </p:sp>
      <p:sp>
        <p:nvSpPr>
          <p:cNvPr id="772" name="Google Shape;772;p7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Prevent </a:t>
            </a:r>
            <a:r>
              <a:rPr lang="en-US" sz="3200" b="1">
                <a:solidFill>
                  <a:srgbClr val="002060"/>
                </a:solidFill>
                <a:latin typeface="Arial"/>
                <a:ea typeface="Arial"/>
                <a:cs typeface="Arial"/>
                <a:sym typeface="Arial"/>
              </a:rPr>
              <a:t>the </a:t>
            </a:r>
            <a:r>
              <a:rPr lang="en-US" sz="3200" b="1" i="0" u="none" strike="noStrike" cap="none">
                <a:solidFill>
                  <a:srgbClr val="002060"/>
                </a:solidFill>
                <a:latin typeface="Arial"/>
                <a:ea typeface="Arial"/>
                <a:cs typeface="Arial"/>
                <a:sym typeface="Arial"/>
              </a:rPr>
              <a:t>spread of aquatic nuisance species:</a:t>
            </a:r>
            <a:endParaRPr/>
          </a:p>
        </p:txBody>
      </p:sp>
      <p:sp>
        <p:nvSpPr>
          <p:cNvPr id="773" name="Google Shape;773;p76"/>
          <p:cNvSpPr txBox="1"/>
          <p:nvPr/>
        </p:nvSpPr>
        <p:spPr>
          <a:xfrm>
            <a:off x="1699545" y="2101673"/>
            <a:ext cx="10489580" cy="452431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Inspect your vessel and trailer. Remove any plants and animals.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Drain your motor, live well, and bilge on land.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Empty your bait bucket on land.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Rinse your vessel, propeller, trailer, and equipment.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Air-dry your vessel and equipment.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Stop the spread of nuisance species by following the above points.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77"/>
          <p:cNvSpPr txBox="1">
            <a:spLocks noGrp="1"/>
          </p:cNvSpPr>
          <p:nvPr>
            <p:ph type="ctrTitle"/>
          </p:nvPr>
        </p:nvSpPr>
        <p:spPr>
          <a:xfrm>
            <a:off x="1699545" y="412171"/>
            <a:ext cx="10273990" cy="86318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2060"/>
              </a:buClr>
              <a:buSzPct val="100000"/>
              <a:buFont typeface="Arial"/>
              <a:buNone/>
            </a:pPr>
            <a:r>
              <a:rPr lang="en-US">
                <a:solidFill>
                  <a:srgbClr val="002060"/>
                </a:solidFill>
              </a:rPr>
              <a:t>Boating Accidents and Casualties</a:t>
            </a:r>
            <a:br>
              <a:rPr lang="en-US">
                <a:solidFill>
                  <a:srgbClr val="002060"/>
                </a:solidFill>
              </a:rPr>
            </a:br>
            <a:r>
              <a:rPr lang="en-US">
                <a:solidFill>
                  <a:srgbClr val="002060"/>
                </a:solidFill>
              </a:rPr>
              <a:t>What the Law Requires You to Do</a:t>
            </a:r>
            <a:endParaRPr/>
          </a:p>
        </p:txBody>
      </p:sp>
      <p:sp>
        <p:nvSpPr>
          <p:cNvPr id="780" name="Google Shape;780;p7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76</a:t>
            </a:fld>
            <a:endParaRPr sz="1200" b="0" i="0" u="none" strike="noStrike" cap="none">
              <a:solidFill>
                <a:srgbClr val="888888"/>
              </a:solidFill>
              <a:latin typeface="Calibri"/>
              <a:ea typeface="Calibri"/>
              <a:cs typeface="Calibri"/>
              <a:sym typeface="Calibri"/>
            </a:endParaRPr>
          </a:p>
        </p:txBody>
      </p:sp>
      <p:sp>
        <p:nvSpPr>
          <p:cNvPr id="781" name="Google Shape;781;p77"/>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If you are involved in a boating accident, you must: </a:t>
            </a:r>
            <a:endParaRPr/>
          </a:p>
        </p:txBody>
      </p:sp>
      <p:sp>
        <p:nvSpPr>
          <p:cNvPr id="782" name="Google Shape;782;p77"/>
          <p:cNvSpPr txBox="1"/>
          <p:nvPr/>
        </p:nvSpPr>
        <p:spPr>
          <a:xfrm>
            <a:off x="1702420" y="2513373"/>
            <a:ext cx="10489580" cy="220983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Stop immediately and…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Assist injured persons, if it is safe to do so and…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Give your name, address, and vessel identification.</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78"/>
          <p:cNvSpPr txBox="1">
            <a:spLocks noGrp="1"/>
          </p:cNvSpPr>
          <p:nvPr>
            <p:ph type="ctrTitle"/>
          </p:nvPr>
        </p:nvSpPr>
        <p:spPr>
          <a:xfrm>
            <a:off x="1699545" y="412171"/>
            <a:ext cx="10273990" cy="86318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2060"/>
              </a:buClr>
              <a:buSzPct val="100000"/>
              <a:buFont typeface="Arial"/>
              <a:buNone/>
            </a:pPr>
            <a:r>
              <a:rPr lang="en-US">
                <a:solidFill>
                  <a:srgbClr val="002060"/>
                </a:solidFill>
              </a:rPr>
              <a:t>Boating Accidents and Casualties</a:t>
            </a:r>
            <a:br>
              <a:rPr lang="en-US">
                <a:solidFill>
                  <a:srgbClr val="002060"/>
                </a:solidFill>
              </a:rPr>
            </a:br>
            <a:r>
              <a:rPr lang="en-US">
                <a:solidFill>
                  <a:srgbClr val="002060"/>
                </a:solidFill>
              </a:rPr>
              <a:t>What the Law Requires You to Do</a:t>
            </a:r>
            <a:endParaRPr/>
          </a:p>
        </p:txBody>
      </p:sp>
      <p:sp>
        <p:nvSpPr>
          <p:cNvPr id="789" name="Google Shape;789;p7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77</a:t>
            </a:fld>
            <a:endParaRPr sz="1200" b="0" i="0" u="none" strike="noStrike" cap="none">
              <a:solidFill>
                <a:srgbClr val="888888"/>
              </a:solidFill>
              <a:latin typeface="Calibri"/>
              <a:ea typeface="Calibri"/>
              <a:cs typeface="Calibri"/>
              <a:sym typeface="Calibri"/>
            </a:endParaRPr>
          </a:p>
        </p:txBody>
      </p:sp>
      <p:sp>
        <p:nvSpPr>
          <p:cNvPr id="790" name="Google Shape;790;p7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 your state:</a:t>
            </a:r>
            <a:endParaRPr/>
          </a:p>
        </p:txBody>
      </p:sp>
      <p:sp>
        <p:nvSpPr>
          <p:cNvPr id="791" name="Google Shape;791;p78"/>
          <p:cNvSpPr txBox="1"/>
          <p:nvPr/>
        </p:nvSpPr>
        <p:spPr>
          <a:xfrm>
            <a:off x="1702420" y="2513373"/>
            <a:ext cx="10489580" cy="36625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types of accidents must be reported?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How do you report an accident?</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How soon must it be reported?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 you report it in writing or by some other means?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To whom do you report it?</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9"/>
          <p:cNvSpPr txBox="1">
            <a:spLocks noGrp="1"/>
          </p:cNvSpPr>
          <p:nvPr>
            <p:ph type="ctrTitle"/>
          </p:nvPr>
        </p:nvSpPr>
        <p:spPr>
          <a:xfrm>
            <a:off x="1699545" y="412171"/>
            <a:ext cx="10273990" cy="86318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2060"/>
              </a:buClr>
              <a:buSzPct val="100000"/>
              <a:buFont typeface="Arial"/>
              <a:buNone/>
            </a:pPr>
            <a:r>
              <a:rPr lang="en-US">
                <a:solidFill>
                  <a:srgbClr val="002060"/>
                </a:solidFill>
              </a:rPr>
              <a:t>Boating Accidents and Casualties</a:t>
            </a:r>
            <a:br>
              <a:rPr lang="en-US">
                <a:solidFill>
                  <a:srgbClr val="002060"/>
                </a:solidFill>
              </a:rPr>
            </a:br>
            <a:r>
              <a:rPr lang="en-US">
                <a:solidFill>
                  <a:srgbClr val="002060"/>
                </a:solidFill>
              </a:rPr>
              <a:t>What the Law Requires You to Do</a:t>
            </a:r>
            <a:endParaRPr/>
          </a:p>
        </p:txBody>
      </p:sp>
      <p:sp>
        <p:nvSpPr>
          <p:cNvPr id="798" name="Google Shape;798;p7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78</a:t>
            </a:fld>
            <a:endParaRPr sz="1200" b="0" i="0" u="none" strike="noStrike" cap="none">
              <a:solidFill>
                <a:srgbClr val="888888"/>
              </a:solidFill>
              <a:latin typeface="Calibri"/>
              <a:ea typeface="Calibri"/>
              <a:cs typeface="Calibri"/>
              <a:sym typeface="Calibri"/>
            </a:endParaRPr>
          </a:p>
        </p:txBody>
      </p:sp>
      <p:sp>
        <p:nvSpPr>
          <p:cNvPr id="799" name="Google Shape;799;p7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Sample Boating Accident Report Form</a:t>
            </a:r>
            <a:endParaRPr/>
          </a:p>
        </p:txBody>
      </p:sp>
      <p:pic>
        <p:nvPicPr>
          <p:cNvPr id="800" name="Google Shape;800;p79"/>
          <p:cNvPicPr preferRelativeResize="0"/>
          <p:nvPr/>
        </p:nvPicPr>
        <p:blipFill rotWithShape="1">
          <a:blip r:embed="rId3">
            <a:alphaModFix/>
          </a:blip>
          <a:srcRect/>
          <a:stretch/>
        </p:blipFill>
        <p:spPr>
          <a:xfrm>
            <a:off x="4525169" y="1980903"/>
            <a:ext cx="3687111" cy="474057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8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Enforcement</a:t>
            </a:r>
            <a:endParaRPr/>
          </a:p>
        </p:txBody>
      </p:sp>
      <p:sp>
        <p:nvSpPr>
          <p:cNvPr id="807" name="Google Shape;807;p8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79</a:t>
            </a:fld>
            <a:endParaRPr sz="1200" b="0" i="0" u="none" strike="noStrike" cap="none">
              <a:solidFill>
                <a:srgbClr val="888888"/>
              </a:solidFill>
              <a:latin typeface="Calibri"/>
              <a:ea typeface="Calibri"/>
              <a:cs typeface="Calibri"/>
              <a:sym typeface="Calibri"/>
            </a:endParaRPr>
          </a:p>
        </p:txBody>
      </p:sp>
      <p:sp>
        <p:nvSpPr>
          <p:cNvPr id="808" name="Google Shape;808;p80"/>
          <p:cNvSpPr txBox="1"/>
          <p:nvPr/>
        </p:nvSpPr>
        <p:spPr>
          <a:xfrm>
            <a:off x="1430476" y="1757773"/>
            <a:ext cx="10376210" cy="389645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Law enforcement officers have the right to stop a vessel.</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Who can stop your vessel on federal waters?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Who can stop your vessel on state waters?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 your state, what must boaters do if they are signaled to stop?</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Objectives</a:t>
            </a:r>
            <a:endParaRPr/>
          </a:p>
        </p:txBody>
      </p:sp>
      <p:sp>
        <p:nvSpPr>
          <p:cNvPr id="164" name="Google Shape;164;p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a:t>
            </a:fld>
            <a:endParaRPr sz="1200" b="0" i="0" u="none" strike="noStrike" cap="none">
              <a:solidFill>
                <a:srgbClr val="888888"/>
              </a:solidFill>
              <a:latin typeface="Calibri"/>
              <a:ea typeface="Calibri"/>
              <a:cs typeface="Calibri"/>
              <a:sym typeface="Calibri"/>
            </a:endParaRPr>
          </a:p>
        </p:txBody>
      </p:sp>
      <p:sp>
        <p:nvSpPr>
          <p:cNvPr id="165" name="Google Shape;165;p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You should be able to…</a:t>
            </a:r>
            <a:endParaRPr/>
          </a:p>
        </p:txBody>
      </p:sp>
      <p:sp>
        <p:nvSpPr>
          <p:cNvPr id="166" name="Google Shape;166;p8"/>
          <p:cNvSpPr txBox="1"/>
          <p:nvPr/>
        </p:nvSpPr>
        <p:spPr>
          <a:xfrm>
            <a:off x="1702420" y="1939731"/>
            <a:ext cx="10376210" cy="49182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Tell the requirements for other equipment such as diver-down flags or state-required equipment.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List the legal requirements specific to PWC.</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List the legal requirements for towing a person behind a vessel.</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how to dispose of waste, trash, and oil properly and how to use marine sanitation devices (MSDs) properly.</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Tell when and how to report a boating accident.</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Chapter 4 Review</a:t>
            </a:r>
            <a:endParaRPr/>
          </a:p>
        </p:txBody>
      </p:sp>
      <p:sp>
        <p:nvSpPr>
          <p:cNvPr id="815" name="Google Shape;815;p8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80</a:t>
            </a:fld>
            <a:endParaRPr sz="1200" b="0" i="0" u="none" strike="noStrike" cap="none">
              <a:solidFill>
                <a:srgbClr val="888888"/>
              </a:solidFill>
              <a:latin typeface="Calibri"/>
              <a:ea typeface="Calibri"/>
              <a:cs typeface="Calibri"/>
              <a:sym typeface="Calibri"/>
            </a:endParaRPr>
          </a:p>
        </p:txBody>
      </p:sp>
      <p:pic>
        <p:nvPicPr>
          <p:cNvPr id="816" name="Google Shape;816;p81"/>
          <p:cNvPicPr preferRelativeResize="0"/>
          <p:nvPr/>
        </p:nvPicPr>
        <p:blipFill rotWithShape="1">
          <a:blip r:embed="rId3">
            <a:alphaModFix/>
          </a:blip>
          <a:srcRect/>
          <a:stretch/>
        </p:blipFill>
        <p:spPr>
          <a:xfrm>
            <a:off x="2466087" y="1102246"/>
            <a:ext cx="8073477" cy="465350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8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23" name="Google Shape;823;p8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81</a:t>
            </a:fld>
            <a:endParaRPr sz="1200" b="0" i="0" u="none" strike="noStrike" cap="none">
              <a:solidFill>
                <a:srgbClr val="888888"/>
              </a:solidFill>
              <a:latin typeface="Calibri"/>
              <a:ea typeface="Calibri"/>
              <a:cs typeface="Calibri"/>
              <a:sym typeface="Calibri"/>
            </a:endParaRPr>
          </a:p>
        </p:txBody>
      </p:sp>
      <p:sp>
        <p:nvSpPr>
          <p:cNvPr id="824" name="Google Shape;824;p82"/>
          <p:cNvSpPr txBox="1"/>
          <p:nvPr/>
        </p:nvSpPr>
        <p:spPr>
          <a:xfrm>
            <a:off x="1600200" y="1308446"/>
            <a:ext cx="10376210" cy="4631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rgbClr val="002060"/>
                </a:solidFill>
                <a:latin typeface="Arial"/>
                <a:ea typeface="Arial"/>
                <a:cs typeface="Arial"/>
                <a:sym typeface="Arial"/>
              </a:rPr>
              <a:t>What is most important when selecting the right PFD</a:t>
            </a:r>
            <a:endParaRPr dirty="0"/>
          </a:p>
          <a:p>
            <a:pPr marL="0" marR="0" lvl="0" indent="0" algn="ctr" rtl="0">
              <a:lnSpc>
                <a:spcPct val="100000"/>
              </a:lnSpc>
              <a:spcBef>
                <a:spcPts val="640"/>
              </a:spcBef>
              <a:spcAft>
                <a:spcPts val="0"/>
              </a:spcAft>
              <a:buNone/>
            </a:pPr>
            <a:r>
              <a:rPr lang="en-US" sz="3200" b="1" i="0" u="none" strike="noStrike" cap="none" dirty="0">
                <a:solidFill>
                  <a:srgbClr val="002060"/>
                </a:solidFill>
                <a:latin typeface="Arial"/>
                <a:ea typeface="Arial"/>
                <a:cs typeface="Arial"/>
                <a:sym typeface="Arial"/>
              </a:rPr>
              <a:t>for a passenger?</a:t>
            </a:r>
            <a:endParaRPr dirty="0"/>
          </a:p>
          <a:p>
            <a:pPr marL="0" marR="0" lvl="0" indent="0" algn="ctr" rtl="0">
              <a:lnSpc>
                <a:spcPct val="100000"/>
              </a:lnSpc>
              <a:spcBef>
                <a:spcPts val="640"/>
              </a:spcBef>
              <a:spcAft>
                <a:spcPts val="0"/>
              </a:spcAft>
              <a:buNone/>
            </a:pPr>
            <a:endParaRPr sz="3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a.	Total number of passengers on board.</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b.	Color of the PFD.</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c.	Passenger’s weight and chest size.</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d.	Passenger’s age.</a:t>
            </a:r>
            <a:endParaRPr dirty="0"/>
          </a:p>
        </p:txBody>
      </p:sp>
      <p:pic>
        <p:nvPicPr>
          <p:cNvPr id="825" name="Google Shape;825;p82"/>
          <p:cNvPicPr preferRelativeResize="0"/>
          <p:nvPr/>
        </p:nvPicPr>
        <p:blipFill rotWithShape="1">
          <a:blip r:embed="rId3">
            <a:alphaModFix/>
          </a:blip>
          <a:srcRect/>
          <a:stretch/>
        </p:blipFill>
        <p:spPr>
          <a:xfrm>
            <a:off x="1267790" y="4421755"/>
            <a:ext cx="9234577" cy="9018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8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32" name="Google Shape;832;p8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82</a:t>
            </a:fld>
            <a:endParaRPr sz="1200" b="0" i="0" u="none" strike="noStrike" cap="none">
              <a:solidFill>
                <a:srgbClr val="888888"/>
              </a:solidFill>
              <a:latin typeface="Calibri"/>
              <a:ea typeface="Calibri"/>
              <a:cs typeface="Calibri"/>
              <a:sym typeface="Calibri"/>
            </a:endParaRPr>
          </a:p>
        </p:txBody>
      </p:sp>
      <p:sp>
        <p:nvSpPr>
          <p:cNvPr id="833" name="Google Shape;833;p83"/>
          <p:cNvSpPr txBox="1"/>
          <p:nvPr/>
        </p:nvSpPr>
        <p:spPr>
          <a:xfrm>
            <a:off x="1081454" y="1396128"/>
            <a:ext cx="11043138" cy="5124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rgbClr val="002060"/>
                </a:solidFill>
                <a:latin typeface="Arial"/>
                <a:ea typeface="Arial"/>
                <a:cs typeface="Arial"/>
                <a:sym typeface="Arial"/>
              </a:rPr>
              <a:t>What determines how many wearable PFDs are required on board a vessel?</a:t>
            </a:r>
            <a:endParaRPr dirty="0"/>
          </a:p>
          <a:p>
            <a:pPr marL="0" marR="0" lvl="0" indent="0" algn="ctr" rtl="0">
              <a:lnSpc>
                <a:spcPct val="100000"/>
              </a:lnSpc>
              <a:spcBef>
                <a:spcPts val="640"/>
              </a:spcBef>
              <a:spcAft>
                <a:spcPts val="0"/>
              </a:spcAft>
              <a:buNone/>
            </a:pPr>
            <a:endParaRPr sz="3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a.	Total number of people on board.</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b.	Number of seats on the vessel.</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c.	Ages of the people on board.</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d.	Length and width of the vessel.</a:t>
            </a:r>
            <a:endParaRPr dirty="0"/>
          </a:p>
          <a:p>
            <a:pPr marL="0" marR="0" lvl="0" indent="0" algn="ctr" rtl="0">
              <a:lnSpc>
                <a:spcPct val="100000"/>
              </a:lnSpc>
              <a:spcBef>
                <a:spcPts val="640"/>
              </a:spcBef>
              <a:spcAft>
                <a:spcPts val="0"/>
              </a:spcAft>
              <a:buNone/>
            </a:pPr>
            <a:r>
              <a:rPr lang="en-US" sz="3200" b="1" i="0" u="none" strike="noStrike" cap="none" dirty="0">
                <a:solidFill>
                  <a:srgbClr val="002060"/>
                </a:solidFill>
                <a:latin typeface="Arial"/>
                <a:ea typeface="Arial"/>
                <a:cs typeface="Arial"/>
                <a:sym typeface="Arial"/>
              </a:rPr>
              <a:t>.</a:t>
            </a:r>
            <a:endParaRPr dirty="0"/>
          </a:p>
        </p:txBody>
      </p:sp>
      <p:pic>
        <p:nvPicPr>
          <p:cNvPr id="834" name="Google Shape;834;p83"/>
          <p:cNvPicPr preferRelativeResize="0"/>
          <p:nvPr/>
        </p:nvPicPr>
        <p:blipFill rotWithShape="1">
          <a:blip r:embed="rId3">
            <a:alphaModFix/>
          </a:blip>
          <a:srcRect/>
          <a:stretch/>
        </p:blipFill>
        <p:spPr>
          <a:xfrm>
            <a:off x="997014" y="2690065"/>
            <a:ext cx="10877412" cy="11053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8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41" name="Google Shape;841;p8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83</a:t>
            </a:fld>
            <a:endParaRPr sz="1200" b="0" i="0" u="none" strike="noStrike" cap="none">
              <a:solidFill>
                <a:srgbClr val="888888"/>
              </a:solidFill>
              <a:latin typeface="Calibri"/>
              <a:ea typeface="Calibri"/>
              <a:cs typeface="Calibri"/>
              <a:sym typeface="Calibri"/>
            </a:endParaRPr>
          </a:p>
        </p:txBody>
      </p:sp>
      <p:sp>
        <p:nvSpPr>
          <p:cNvPr id="842" name="Google Shape;842;p84"/>
          <p:cNvSpPr txBox="1"/>
          <p:nvPr/>
        </p:nvSpPr>
        <p:spPr>
          <a:xfrm>
            <a:off x="1081454" y="1396128"/>
            <a:ext cx="11043138" cy="16681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Where is the best place to store a fire extinguisher on a boat?</a:t>
            </a:r>
            <a:endParaRPr/>
          </a:p>
          <a:p>
            <a:pPr marL="0" marR="0" lvl="0" indent="0" algn="ctr" rtl="0">
              <a:lnSpc>
                <a:spcPct val="100000"/>
              </a:lnSpc>
              <a:spcBef>
                <a:spcPts val="640"/>
              </a:spcBef>
              <a:spcAft>
                <a:spcPts val="0"/>
              </a:spcAft>
              <a:buNone/>
            </a:pPr>
            <a:endParaRPr sz="3200" b="1" i="0" u="none" strike="noStrike" cap="none">
              <a:solidFill>
                <a:srgbClr val="002060"/>
              </a:solidFill>
              <a:latin typeface="Arial"/>
              <a:ea typeface="Arial"/>
              <a:cs typeface="Arial"/>
              <a:sym typeface="Arial"/>
            </a:endParaRPr>
          </a:p>
        </p:txBody>
      </p:sp>
      <p:sp>
        <p:nvSpPr>
          <p:cNvPr id="843" name="Google Shape;843;p84"/>
          <p:cNvSpPr txBox="1"/>
          <p:nvPr/>
        </p:nvSpPr>
        <p:spPr>
          <a:xfrm>
            <a:off x="1344737" y="2412542"/>
            <a:ext cx="10682297" cy="292383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In the engine compartment.</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In a locked storage compartment.</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Mounted on an accessible location.</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Mounted in the bilge.</a:t>
            </a:r>
            <a:endParaRPr dirty="0"/>
          </a:p>
        </p:txBody>
      </p:sp>
      <p:pic>
        <p:nvPicPr>
          <p:cNvPr id="844" name="Google Shape;844;p84"/>
          <p:cNvPicPr preferRelativeResize="0"/>
          <p:nvPr/>
        </p:nvPicPr>
        <p:blipFill rotWithShape="1">
          <a:blip r:embed="rId3">
            <a:alphaModFix/>
          </a:blip>
          <a:srcRect/>
          <a:stretch/>
        </p:blipFill>
        <p:spPr>
          <a:xfrm>
            <a:off x="1098998" y="3693439"/>
            <a:ext cx="10877412" cy="11861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8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51" name="Google Shape;851;p8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84</a:t>
            </a:fld>
            <a:endParaRPr sz="1200" b="0" i="0" u="none" strike="noStrike" cap="none">
              <a:solidFill>
                <a:srgbClr val="888888"/>
              </a:solidFill>
              <a:latin typeface="Calibri"/>
              <a:ea typeface="Calibri"/>
              <a:cs typeface="Calibri"/>
              <a:sym typeface="Calibri"/>
            </a:endParaRPr>
          </a:p>
        </p:txBody>
      </p:sp>
      <p:sp>
        <p:nvSpPr>
          <p:cNvPr id="852" name="Google Shape;852;p85"/>
          <p:cNvSpPr txBox="1"/>
          <p:nvPr/>
        </p:nvSpPr>
        <p:spPr>
          <a:xfrm>
            <a:off x="1081454" y="1396128"/>
            <a:ext cx="11043138" cy="16681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What effect does alcohol have when you are operating a vessel?</a:t>
            </a:r>
            <a:endParaRPr/>
          </a:p>
          <a:p>
            <a:pPr marL="0" marR="0" lvl="0" indent="0" algn="ctr" rtl="0">
              <a:lnSpc>
                <a:spcPct val="100000"/>
              </a:lnSpc>
              <a:spcBef>
                <a:spcPts val="640"/>
              </a:spcBef>
              <a:spcAft>
                <a:spcPts val="0"/>
              </a:spcAft>
              <a:buNone/>
            </a:pPr>
            <a:endParaRPr sz="3200" b="1" i="0" u="none" strike="noStrike" cap="none">
              <a:solidFill>
                <a:srgbClr val="002060"/>
              </a:solidFill>
              <a:latin typeface="Arial"/>
              <a:ea typeface="Arial"/>
              <a:cs typeface="Arial"/>
              <a:sym typeface="Arial"/>
            </a:endParaRPr>
          </a:p>
        </p:txBody>
      </p:sp>
      <p:sp>
        <p:nvSpPr>
          <p:cNvPr id="853" name="Google Shape;853;p85"/>
          <p:cNvSpPr txBox="1"/>
          <p:nvPr/>
        </p:nvSpPr>
        <p:spPr>
          <a:xfrm>
            <a:off x="1442295" y="2825781"/>
            <a:ext cx="10682297" cy="34932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Makes it easier to pay attention.</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Helps you perform multiple tasks.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Helps you avoid dehydration.</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Increases the likelihood of accidents.</a:t>
            </a:r>
            <a:endParaRPr dirty="0"/>
          </a:p>
          <a:p>
            <a:pPr marL="514350" marR="0" lvl="0" indent="-311150" algn="l" rtl="0">
              <a:spcBef>
                <a:spcPts val="640"/>
              </a:spcBef>
              <a:spcAft>
                <a:spcPts val="0"/>
              </a:spcAft>
              <a:buClr>
                <a:schemeClr val="dk1"/>
              </a:buClr>
              <a:buSzPts val="3200"/>
              <a:buFont typeface="Calibri"/>
              <a:buNone/>
            </a:pPr>
            <a:endParaRPr sz="3200" b="1" dirty="0">
              <a:solidFill>
                <a:srgbClr val="002060"/>
              </a:solidFill>
              <a:latin typeface="Arial"/>
              <a:ea typeface="Arial"/>
              <a:cs typeface="Arial"/>
              <a:sym typeface="Arial"/>
            </a:endParaRPr>
          </a:p>
        </p:txBody>
      </p:sp>
      <p:pic>
        <p:nvPicPr>
          <p:cNvPr id="854" name="Google Shape;854;p85"/>
          <p:cNvPicPr preferRelativeResize="0"/>
          <p:nvPr/>
        </p:nvPicPr>
        <p:blipFill rotWithShape="1">
          <a:blip r:embed="rId3">
            <a:alphaModFix/>
          </a:blip>
          <a:srcRect/>
          <a:stretch/>
        </p:blipFill>
        <p:spPr>
          <a:xfrm>
            <a:off x="1164317" y="5048436"/>
            <a:ext cx="10877412" cy="11861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8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61" name="Google Shape;861;p8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85</a:t>
            </a:fld>
            <a:endParaRPr sz="1200" b="0" i="0" u="none" strike="noStrike" cap="none">
              <a:solidFill>
                <a:srgbClr val="888888"/>
              </a:solidFill>
              <a:latin typeface="Calibri"/>
              <a:ea typeface="Calibri"/>
              <a:cs typeface="Calibri"/>
              <a:sym typeface="Calibri"/>
            </a:endParaRPr>
          </a:p>
        </p:txBody>
      </p:sp>
      <p:sp>
        <p:nvSpPr>
          <p:cNvPr id="862" name="Google Shape;862;p86"/>
          <p:cNvSpPr txBox="1"/>
          <p:nvPr/>
        </p:nvSpPr>
        <p:spPr>
          <a:xfrm>
            <a:off x="1081454" y="1396128"/>
            <a:ext cx="11043138"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How does the effect of alcohol consumed while boating compare to the effect on land?</a:t>
            </a:r>
            <a:endParaRPr/>
          </a:p>
        </p:txBody>
      </p:sp>
      <p:sp>
        <p:nvSpPr>
          <p:cNvPr id="863" name="Google Shape;863;p86"/>
          <p:cNvSpPr txBox="1"/>
          <p:nvPr/>
        </p:nvSpPr>
        <p:spPr>
          <a:xfrm>
            <a:off x="1442295" y="2825781"/>
            <a:ext cx="10682297" cy="398566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About the same effect whether on land or 	boating.</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rPr>
              <a:t>b.	</a:t>
            </a:r>
            <a:r>
              <a:rPr lang="en-US" sz="3200" b="1" dirty="0">
                <a:solidFill>
                  <a:srgbClr val="002060"/>
                </a:solidFill>
                <a:latin typeface="Arial"/>
                <a:ea typeface="Arial"/>
                <a:cs typeface="Arial"/>
                <a:sym typeface="Arial"/>
              </a:rPr>
              <a:t>Much greater effect while boating.</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Much greater effect when on land.</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rPr>
              <a:t>d.	</a:t>
            </a:r>
            <a:r>
              <a:rPr lang="en-US" sz="3200" b="1" dirty="0">
                <a:solidFill>
                  <a:srgbClr val="002060"/>
                </a:solidFill>
                <a:latin typeface="Arial"/>
                <a:ea typeface="Arial"/>
                <a:cs typeface="Arial"/>
                <a:sym typeface="Arial"/>
              </a:rPr>
              <a:t>Slightly greater effect when on land.</a:t>
            </a:r>
            <a:endParaRPr dirty="0"/>
          </a:p>
          <a:p>
            <a:pPr marL="514350" marR="0" lvl="0" indent="-311150" algn="l" rtl="0">
              <a:spcBef>
                <a:spcPts val="640"/>
              </a:spcBef>
              <a:spcAft>
                <a:spcPts val="0"/>
              </a:spcAft>
              <a:buClr>
                <a:schemeClr val="dk1"/>
              </a:buClr>
              <a:buSzPts val="3200"/>
              <a:buFont typeface="Calibri"/>
              <a:buNone/>
            </a:pPr>
            <a:endParaRPr sz="3200" b="1" dirty="0">
              <a:solidFill>
                <a:srgbClr val="002060"/>
              </a:solidFill>
              <a:latin typeface="Arial"/>
              <a:ea typeface="Arial"/>
              <a:cs typeface="Arial"/>
              <a:sym typeface="Arial"/>
            </a:endParaRPr>
          </a:p>
        </p:txBody>
      </p:sp>
      <p:pic>
        <p:nvPicPr>
          <p:cNvPr id="864" name="Google Shape;864;p86"/>
          <p:cNvPicPr preferRelativeResize="0"/>
          <p:nvPr/>
        </p:nvPicPr>
        <p:blipFill rotWithShape="1">
          <a:blip r:embed="rId3">
            <a:alphaModFix/>
          </a:blip>
          <a:srcRect/>
          <a:stretch/>
        </p:blipFill>
        <p:spPr>
          <a:xfrm>
            <a:off x="1162188" y="3802156"/>
            <a:ext cx="10877412" cy="10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8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71" name="Google Shape;871;p8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86</a:t>
            </a:fld>
            <a:endParaRPr sz="1200" b="0" i="0" u="none" strike="noStrike" cap="none">
              <a:solidFill>
                <a:srgbClr val="888888"/>
              </a:solidFill>
              <a:latin typeface="Calibri"/>
              <a:ea typeface="Calibri"/>
              <a:cs typeface="Calibri"/>
              <a:sym typeface="Calibri"/>
            </a:endParaRPr>
          </a:p>
        </p:txBody>
      </p:sp>
      <p:sp>
        <p:nvSpPr>
          <p:cNvPr id="872" name="Google Shape;872;p87"/>
          <p:cNvSpPr txBox="1"/>
          <p:nvPr/>
        </p:nvSpPr>
        <p:spPr>
          <a:xfrm>
            <a:off x="1081454" y="1396128"/>
            <a:ext cx="1104313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What is true about operating a boat while intoxicated?</a:t>
            </a:r>
            <a:endParaRPr/>
          </a:p>
        </p:txBody>
      </p:sp>
      <p:sp>
        <p:nvSpPr>
          <p:cNvPr id="873" name="Google Shape;873;p87"/>
          <p:cNvSpPr txBox="1"/>
          <p:nvPr/>
        </p:nvSpPr>
        <p:spPr>
          <a:xfrm>
            <a:off x="1357303" y="2434875"/>
            <a:ext cx="10682297" cy="453662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It is not considered to be a major danger.</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Operating under the influence usually does not 	carry any penalties.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An operator with a blood alcohol concentration 	of 0.08% or higher is considered intoxicated.</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A person paddling a canoe is more likely to be 	affected than a person operating a power boat.</a:t>
            </a:r>
            <a:endParaRPr dirty="0"/>
          </a:p>
        </p:txBody>
      </p:sp>
      <p:pic>
        <p:nvPicPr>
          <p:cNvPr id="874" name="Google Shape;874;p87"/>
          <p:cNvPicPr preferRelativeResize="0"/>
          <p:nvPr/>
        </p:nvPicPr>
        <p:blipFill rotWithShape="1">
          <a:blip r:embed="rId3">
            <a:alphaModFix/>
          </a:blip>
          <a:srcRect/>
          <a:stretch/>
        </p:blipFill>
        <p:spPr>
          <a:xfrm>
            <a:off x="1098998" y="4461072"/>
            <a:ext cx="10877412" cy="11756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81" name="Google Shape;881;p8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87</a:t>
            </a:fld>
            <a:endParaRPr sz="1200" b="0" i="0" u="none" strike="noStrike" cap="none">
              <a:solidFill>
                <a:srgbClr val="888888"/>
              </a:solidFill>
              <a:latin typeface="Calibri"/>
              <a:ea typeface="Calibri"/>
              <a:cs typeface="Calibri"/>
              <a:sym typeface="Calibri"/>
            </a:endParaRPr>
          </a:p>
        </p:txBody>
      </p:sp>
      <p:sp>
        <p:nvSpPr>
          <p:cNvPr id="882" name="Google Shape;882;p88"/>
          <p:cNvSpPr txBox="1"/>
          <p:nvPr/>
        </p:nvSpPr>
        <p:spPr>
          <a:xfrm>
            <a:off x="1081454" y="1396128"/>
            <a:ext cx="11043138"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rgbClr val="002060"/>
                </a:solidFill>
                <a:latin typeface="Arial"/>
                <a:ea typeface="Arial"/>
                <a:cs typeface="Arial"/>
                <a:sym typeface="Arial"/>
              </a:rPr>
              <a:t>A recreational vessel is approaching a U.S. Naval vessel. At what distance from the U.S. Naval vessel must the recreational vessel slow to minimum speed?</a:t>
            </a:r>
            <a:endParaRPr dirty="0"/>
          </a:p>
        </p:txBody>
      </p:sp>
      <p:sp>
        <p:nvSpPr>
          <p:cNvPr id="883" name="Google Shape;883;p88"/>
          <p:cNvSpPr txBox="1"/>
          <p:nvPr/>
        </p:nvSpPr>
        <p:spPr>
          <a:xfrm>
            <a:off x="1442295" y="3015784"/>
            <a:ext cx="10682297" cy="34932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200 yards.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300 yards.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400 yards.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rPr>
              <a:t>d.	</a:t>
            </a:r>
            <a:r>
              <a:rPr lang="en-US" sz="3200" b="1" dirty="0">
                <a:solidFill>
                  <a:srgbClr val="002060"/>
                </a:solidFill>
                <a:latin typeface="Arial"/>
                <a:ea typeface="Arial"/>
                <a:cs typeface="Arial"/>
                <a:sym typeface="Arial"/>
              </a:rPr>
              <a:t>500 yards.</a:t>
            </a:r>
            <a:endParaRPr dirty="0"/>
          </a:p>
          <a:p>
            <a:pPr marL="514350" marR="0" lvl="0" indent="-311150" algn="l" rtl="0">
              <a:spcBef>
                <a:spcPts val="640"/>
              </a:spcBef>
              <a:spcAft>
                <a:spcPts val="0"/>
              </a:spcAft>
              <a:buClr>
                <a:schemeClr val="dk1"/>
              </a:buClr>
              <a:buSzPts val="3200"/>
              <a:buFont typeface="Calibri"/>
              <a:buNone/>
            </a:pPr>
            <a:endParaRPr sz="3200" b="1" dirty="0">
              <a:solidFill>
                <a:srgbClr val="002060"/>
              </a:solidFill>
              <a:latin typeface="Arial"/>
              <a:ea typeface="Arial"/>
              <a:cs typeface="Arial"/>
              <a:sym typeface="Arial"/>
            </a:endParaRPr>
          </a:p>
        </p:txBody>
      </p:sp>
      <p:pic>
        <p:nvPicPr>
          <p:cNvPr id="884" name="Google Shape;884;p88"/>
          <p:cNvPicPr preferRelativeResize="0"/>
          <p:nvPr/>
        </p:nvPicPr>
        <p:blipFill rotWithShape="1">
          <a:blip r:embed="rId3">
            <a:alphaModFix/>
          </a:blip>
          <a:srcRect/>
          <a:stretch/>
        </p:blipFill>
        <p:spPr>
          <a:xfrm>
            <a:off x="1162188" y="5149615"/>
            <a:ext cx="10877412" cy="10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8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91" name="Google Shape;891;p8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88</a:t>
            </a:fld>
            <a:endParaRPr sz="1200" b="0" i="0" u="none" strike="noStrike" cap="none">
              <a:solidFill>
                <a:srgbClr val="888888"/>
              </a:solidFill>
              <a:latin typeface="Calibri"/>
              <a:ea typeface="Calibri"/>
              <a:cs typeface="Calibri"/>
              <a:sym typeface="Calibri"/>
            </a:endParaRPr>
          </a:p>
        </p:txBody>
      </p:sp>
      <p:sp>
        <p:nvSpPr>
          <p:cNvPr id="892" name="Google Shape;892;p89"/>
          <p:cNvSpPr txBox="1"/>
          <p:nvPr/>
        </p:nvSpPr>
        <p:spPr>
          <a:xfrm>
            <a:off x="1081454" y="1396128"/>
            <a:ext cx="1104313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When must navigation lights be displayed?</a:t>
            </a:r>
            <a:endParaRPr/>
          </a:p>
        </p:txBody>
      </p:sp>
      <p:sp>
        <p:nvSpPr>
          <p:cNvPr id="893" name="Google Shape;893;p89"/>
          <p:cNvSpPr txBox="1"/>
          <p:nvPr/>
        </p:nvSpPr>
        <p:spPr>
          <a:xfrm>
            <a:off x="1509703" y="2504935"/>
            <a:ext cx="10682297" cy="398566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A night when there is risk of collision.</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Only when adrift at night.</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From sunset to sunrise and when visibility is 	restricted.</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Only when you are anchored or in fog.</a:t>
            </a:r>
            <a:endParaRPr dirty="0"/>
          </a:p>
          <a:p>
            <a:pPr marL="514350" marR="0" lvl="0" indent="-311150" algn="l" rtl="0">
              <a:spcBef>
                <a:spcPts val="640"/>
              </a:spcBef>
              <a:spcAft>
                <a:spcPts val="0"/>
              </a:spcAft>
              <a:buClr>
                <a:schemeClr val="dk1"/>
              </a:buClr>
              <a:buSzPts val="3200"/>
              <a:buFont typeface="Calibri"/>
              <a:buNone/>
            </a:pPr>
            <a:endParaRPr sz="3200" b="1" dirty="0">
              <a:solidFill>
                <a:srgbClr val="002060"/>
              </a:solidFill>
              <a:latin typeface="Arial"/>
              <a:ea typeface="Arial"/>
              <a:cs typeface="Arial"/>
              <a:sym typeface="Arial"/>
            </a:endParaRPr>
          </a:p>
        </p:txBody>
      </p:sp>
      <p:pic>
        <p:nvPicPr>
          <p:cNvPr id="894" name="Google Shape;894;p89"/>
          <p:cNvPicPr preferRelativeResize="0"/>
          <p:nvPr/>
        </p:nvPicPr>
        <p:blipFill rotWithShape="1">
          <a:blip r:embed="rId3">
            <a:alphaModFix/>
          </a:blip>
          <a:srcRect/>
          <a:stretch/>
        </p:blipFill>
        <p:spPr>
          <a:xfrm>
            <a:off x="1098998" y="3997367"/>
            <a:ext cx="10877412" cy="11508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9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901" name="Google Shape;901;p9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89</a:t>
            </a:fld>
            <a:endParaRPr sz="1200" b="0" i="0" u="none" strike="noStrike" cap="none">
              <a:solidFill>
                <a:srgbClr val="888888"/>
              </a:solidFill>
              <a:latin typeface="Calibri"/>
              <a:ea typeface="Calibri"/>
              <a:cs typeface="Calibri"/>
              <a:sym typeface="Calibri"/>
            </a:endParaRPr>
          </a:p>
        </p:txBody>
      </p:sp>
      <p:sp>
        <p:nvSpPr>
          <p:cNvPr id="902" name="Google Shape;902;p90"/>
          <p:cNvSpPr txBox="1"/>
          <p:nvPr/>
        </p:nvSpPr>
        <p:spPr>
          <a:xfrm>
            <a:off x="1095831" y="1120939"/>
            <a:ext cx="11043138"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Visibility is restricted due to fog.  What should the vessel operator do to avoid risk of collision?</a:t>
            </a:r>
            <a:endParaRPr/>
          </a:p>
        </p:txBody>
      </p:sp>
      <p:sp>
        <p:nvSpPr>
          <p:cNvPr id="903" name="Google Shape;903;p90"/>
          <p:cNvSpPr txBox="1"/>
          <p:nvPr/>
        </p:nvSpPr>
        <p:spPr>
          <a:xfrm>
            <a:off x="1316966" y="2268778"/>
            <a:ext cx="10810501" cy="4624302"/>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Speed up as much as possible to go around other 	vessels.</a:t>
            </a:r>
            <a:endParaRPr dirty="0"/>
          </a:p>
          <a:p>
            <a:pPr marL="514350" marR="0" lvl="0" indent="-469900" algn="l" rtl="0">
              <a:spcBef>
                <a:spcPts val="140"/>
              </a:spcBef>
              <a:spcAft>
                <a:spcPts val="0"/>
              </a:spcAft>
              <a:buClr>
                <a:schemeClr val="dk1"/>
              </a:buClr>
              <a:buSzPts val="700"/>
              <a:buFont typeface="Calibri"/>
              <a:buNone/>
            </a:pPr>
            <a:endParaRPr sz="7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Reduce speed to the minimum needed to stay on 	course.</a:t>
            </a:r>
            <a:endParaRPr dirty="0"/>
          </a:p>
          <a:p>
            <a:pPr marL="514350" marR="0" lvl="0" indent="-469900" algn="l" rtl="0">
              <a:spcBef>
                <a:spcPts val="140"/>
              </a:spcBef>
              <a:spcAft>
                <a:spcPts val="0"/>
              </a:spcAft>
              <a:buClr>
                <a:schemeClr val="dk1"/>
              </a:buClr>
              <a:buSzPts val="700"/>
              <a:buFont typeface="Calibri"/>
              <a:buNone/>
            </a:pPr>
            <a:endParaRPr sz="7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Sound two long blasts with a sound-producing 	device.</a:t>
            </a:r>
            <a:endParaRPr dirty="0"/>
          </a:p>
          <a:p>
            <a:pPr marL="514350" marR="0" lvl="0" indent="-469900" algn="l" rtl="0">
              <a:spcBef>
                <a:spcPts val="140"/>
              </a:spcBef>
              <a:spcAft>
                <a:spcPts val="0"/>
              </a:spcAft>
              <a:buClr>
                <a:schemeClr val="dk1"/>
              </a:buClr>
              <a:buSzPts val="700"/>
              <a:buFont typeface="Calibri"/>
              <a:buNone/>
            </a:pPr>
            <a:endParaRPr sz="7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Maintain the same speed until the other vessel is 	visible.</a:t>
            </a:r>
            <a:endParaRPr dirty="0"/>
          </a:p>
        </p:txBody>
      </p:sp>
      <p:pic>
        <p:nvPicPr>
          <p:cNvPr id="904" name="Google Shape;904;p90"/>
          <p:cNvPicPr preferRelativeResize="0"/>
          <p:nvPr/>
        </p:nvPicPr>
        <p:blipFill rotWithShape="1">
          <a:blip r:embed="rId3">
            <a:alphaModFix/>
          </a:blip>
          <a:srcRect/>
          <a:stretch/>
        </p:blipFill>
        <p:spPr>
          <a:xfrm>
            <a:off x="1178694" y="3478790"/>
            <a:ext cx="10877412" cy="10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Certificate of Number and Decal</a:t>
            </a:r>
            <a:endParaRPr/>
          </a:p>
        </p:txBody>
      </p:sp>
      <p:sp>
        <p:nvSpPr>
          <p:cNvPr id="173" name="Google Shape;173;p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9</a:t>
            </a:fld>
            <a:endParaRPr sz="1200" b="0" i="0" u="none" strike="noStrike" cap="none">
              <a:solidFill>
                <a:srgbClr val="888888"/>
              </a:solidFill>
              <a:latin typeface="Calibri"/>
              <a:ea typeface="Calibri"/>
              <a:cs typeface="Calibri"/>
              <a:sym typeface="Calibri"/>
            </a:endParaRPr>
          </a:p>
        </p:txBody>
      </p:sp>
      <p:sp>
        <p:nvSpPr>
          <p:cNvPr id="174" name="Google Shape;174;p9"/>
          <p:cNvSpPr txBox="1"/>
          <p:nvPr/>
        </p:nvSpPr>
        <p:spPr>
          <a:xfrm>
            <a:off x="1600200" y="1396128"/>
            <a:ext cx="10376210" cy="275152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You must have a Certificate of Number and a validation decal(s) to operate your vessel legally.</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Registration must be carried on board whenever the vessel is being operated.</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9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911" name="Google Shape;911;p9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90</a:t>
            </a:fld>
            <a:endParaRPr sz="1200" b="0" i="0" u="none" strike="noStrike" cap="none">
              <a:solidFill>
                <a:srgbClr val="888888"/>
              </a:solidFill>
              <a:latin typeface="Calibri"/>
              <a:ea typeface="Calibri"/>
              <a:cs typeface="Calibri"/>
              <a:sym typeface="Calibri"/>
            </a:endParaRPr>
          </a:p>
        </p:txBody>
      </p:sp>
      <p:sp>
        <p:nvSpPr>
          <p:cNvPr id="912" name="Google Shape;912;p91"/>
          <p:cNvSpPr txBox="1"/>
          <p:nvPr/>
        </p:nvSpPr>
        <p:spPr>
          <a:xfrm>
            <a:off x="1081454" y="1396128"/>
            <a:ext cx="11043138" cy="16681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What is the best way to minimize the risk of drowning while boating?</a:t>
            </a:r>
            <a:endParaRPr/>
          </a:p>
          <a:p>
            <a:pPr marL="0" marR="0" lvl="0" indent="0" algn="ctr" rtl="0">
              <a:lnSpc>
                <a:spcPct val="100000"/>
              </a:lnSpc>
              <a:spcBef>
                <a:spcPts val="640"/>
              </a:spcBef>
              <a:spcAft>
                <a:spcPts val="0"/>
              </a:spcAft>
              <a:buNone/>
            </a:pPr>
            <a:endParaRPr sz="3200" b="1" i="0" u="none" strike="noStrike" cap="none">
              <a:solidFill>
                <a:srgbClr val="002060"/>
              </a:solidFill>
              <a:latin typeface="Arial"/>
              <a:ea typeface="Arial"/>
              <a:cs typeface="Arial"/>
              <a:sym typeface="Arial"/>
            </a:endParaRPr>
          </a:p>
        </p:txBody>
      </p:sp>
      <p:sp>
        <p:nvSpPr>
          <p:cNvPr id="913" name="Google Shape;913;p91"/>
          <p:cNvSpPr txBox="1"/>
          <p:nvPr/>
        </p:nvSpPr>
        <p:spPr>
          <a:xfrm>
            <a:off x="1442295" y="2825781"/>
            <a:ext cx="10682297" cy="3908722"/>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Have everyone wear an appropriate PFD at all 	times.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Put on your PFD after you are in the water.</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rPr>
              <a:t>c.	A</a:t>
            </a:r>
            <a:r>
              <a:rPr lang="en-US" sz="3200" b="1" dirty="0">
                <a:solidFill>
                  <a:srgbClr val="002060"/>
                </a:solidFill>
                <a:latin typeface="Arial"/>
                <a:ea typeface="Arial"/>
                <a:cs typeface="Arial"/>
                <a:sym typeface="Arial"/>
              </a:rPr>
              <a:t>llow on board only those persons who can pass 	a swim test.</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Make sure you have a lifeguard on board.</a:t>
            </a:r>
            <a:endParaRPr dirty="0"/>
          </a:p>
        </p:txBody>
      </p:sp>
      <p:pic>
        <p:nvPicPr>
          <p:cNvPr id="914" name="Google Shape;914;p91"/>
          <p:cNvPicPr preferRelativeResize="0"/>
          <p:nvPr/>
        </p:nvPicPr>
        <p:blipFill rotWithShape="1">
          <a:blip r:embed="rId3">
            <a:alphaModFix/>
          </a:blip>
          <a:srcRect/>
          <a:stretch/>
        </p:blipFill>
        <p:spPr>
          <a:xfrm>
            <a:off x="1081454" y="2825781"/>
            <a:ext cx="10877412" cy="1103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9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End Chapter 4</a:t>
            </a:r>
            <a:endParaRPr/>
          </a:p>
        </p:txBody>
      </p:sp>
      <p:sp>
        <p:nvSpPr>
          <p:cNvPr id="921" name="Google Shape;921;p9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91</a:t>
            </a:fld>
            <a:endParaRPr sz="1200" b="0" i="0" u="none" strike="noStrike" cap="none">
              <a:solidFill>
                <a:srgbClr val="888888"/>
              </a:solidFill>
              <a:latin typeface="Calibri"/>
              <a:ea typeface="Calibri"/>
              <a:cs typeface="Calibri"/>
              <a:sym typeface="Calibri"/>
            </a:endParaRPr>
          </a:p>
        </p:txBody>
      </p:sp>
      <p:pic>
        <p:nvPicPr>
          <p:cNvPr id="922" name="Google Shape;922;p92"/>
          <p:cNvPicPr preferRelativeResize="0"/>
          <p:nvPr/>
        </p:nvPicPr>
        <p:blipFill rotWithShape="1">
          <a:blip r:embed="rId3">
            <a:alphaModFix/>
          </a:blip>
          <a:srcRect/>
          <a:stretch/>
        </p:blipFill>
        <p:spPr>
          <a:xfrm>
            <a:off x="3654341" y="1555477"/>
            <a:ext cx="6519584" cy="4680101"/>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9718</Words>
  <Application>Microsoft Macintosh PowerPoint</Application>
  <PresentationFormat>Widescreen</PresentationFormat>
  <Paragraphs>1221</Paragraphs>
  <Slides>91</Slides>
  <Notes>91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91</vt:i4>
      </vt:variant>
    </vt:vector>
  </HeadingPairs>
  <TitlesOfParts>
    <vt:vector size="95" baseType="lpstr">
      <vt:lpstr>Arial</vt:lpstr>
      <vt:lpstr>Calibri</vt:lpstr>
      <vt:lpstr>Play</vt:lpstr>
      <vt:lpstr>1_Office Theme</vt:lpstr>
      <vt:lpstr>Chapter 4</vt:lpstr>
      <vt:lpstr>Key Topics</vt:lpstr>
      <vt:lpstr>Key Topics</vt:lpstr>
      <vt:lpstr>Key Topics</vt:lpstr>
      <vt:lpstr>Objectives</vt:lpstr>
      <vt:lpstr>Objectives</vt:lpstr>
      <vt:lpstr>Objectives</vt:lpstr>
      <vt:lpstr>Objectives</vt:lpstr>
      <vt:lpstr>Certificate of Number and Decal</vt:lpstr>
      <vt:lpstr>Certificate of Number and Decal</vt:lpstr>
      <vt:lpstr>Other Facts About Titling  and Registration</vt:lpstr>
      <vt:lpstr>Other Facts About Titling  and Registration</vt:lpstr>
      <vt:lpstr>Hull Identification Number</vt:lpstr>
      <vt:lpstr>Capacity Plate/Certificate of Compliance</vt:lpstr>
      <vt:lpstr>Who May Operate a Vessel</vt:lpstr>
      <vt:lpstr>Who May Operate a Vessel</vt:lpstr>
      <vt:lpstr>Unlawful Operation of a Vessel</vt:lpstr>
      <vt:lpstr>Unlawful Operation of a Vessel</vt:lpstr>
      <vt:lpstr>Alcohol and Drugs</vt:lpstr>
      <vt:lpstr>Obstructing Navigation</vt:lpstr>
      <vt:lpstr>Homeland Security Restrictions</vt:lpstr>
      <vt:lpstr>Personal Flotation Devices (PFDs)</vt:lpstr>
      <vt:lpstr>Personal Flotation Devices (PFDs)</vt:lpstr>
      <vt:lpstr>New Icons</vt:lpstr>
      <vt:lpstr>New Icons: Comparisons</vt:lpstr>
      <vt:lpstr>Personal Flotation Devices</vt:lpstr>
      <vt:lpstr>Personal Flotation Devices</vt:lpstr>
      <vt:lpstr>Recreational Boat Cutoff Switch</vt:lpstr>
      <vt:lpstr>Recreational Boat Cutoff Switch</vt:lpstr>
      <vt:lpstr>Recreational Boat Cutoff Switch</vt:lpstr>
      <vt:lpstr>Recreational Boat Cutoff Switch</vt:lpstr>
      <vt:lpstr>Fire Extinguishers</vt:lpstr>
      <vt:lpstr>Fire Extinguishers</vt:lpstr>
      <vt:lpstr>Fire Extinguishers</vt:lpstr>
      <vt:lpstr>Fire Extinguishers</vt:lpstr>
      <vt:lpstr>Fire Extinguishers</vt:lpstr>
      <vt:lpstr>Backfire Flame Arrestors</vt:lpstr>
      <vt:lpstr>Backfire Flame Arrestors</vt:lpstr>
      <vt:lpstr>Ventilation Systems</vt:lpstr>
      <vt:lpstr>Carbon Monoxide</vt:lpstr>
      <vt:lpstr>Mufflers and Noise Level Limits</vt:lpstr>
      <vt:lpstr>Navigation Lights</vt:lpstr>
      <vt:lpstr>Navigation Lights</vt:lpstr>
      <vt:lpstr>Navigation Lights</vt:lpstr>
      <vt:lpstr>Navigation Lights</vt:lpstr>
      <vt:lpstr>Navigation Lights</vt:lpstr>
      <vt:lpstr>Navigation Lights</vt:lpstr>
      <vt:lpstr>Visual Distress Signals</vt:lpstr>
      <vt:lpstr>Visual Distress Signals</vt:lpstr>
      <vt:lpstr>Visual Distress Signals</vt:lpstr>
      <vt:lpstr>Visual Distress Signals</vt:lpstr>
      <vt:lpstr>Visual Distress Signals</vt:lpstr>
      <vt:lpstr>Visual Distress Signals</vt:lpstr>
      <vt:lpstr>Visual Distress Signals</vt:lpstr>
      <vt:lpstr>Sound-Producing Devices</vt:lpstr>
      <vt:lpstr>Sound-Producing Devices</vt:lpstr>
      <vt:lpstr>Sound-Producing Devices</vt:lpstr>
      <vt:lpstr>Sound-Producing Devices</vt:lpstr>
      <vt:lpstr>Other Equipment and Regulations</vt:lpstr>
      <vt:lpstr>Other Equipment and Regulations</vt:lpstr>
      <vt:lpstr>Requirements Specific to PWC</vt:lpstr>
      <vt:lpstr>Requirements Specific to PWC</vt:lpstr>
      <vt:lpstr>Towing a Personal Legally</vt:lpstr>
      <vt:lpstr>Towing a Personal Legally</vt:lpstr>
      <vt:lpstr>Waste, Oil, and Trash Disposal</vt:lpstr>
      <vt:lpstr>Waste, Oil, and Trash Disposal</vt:lpstr>
      <vt:lpstr>Waste, Oil, and Trash Disposal</vt:lpstr>
      <vt:lpstr>Waste, Oil, and Trash Disposal</vt:lpstr>
      <vt:lpstr>Waste, Oil, and Trash Disposal</vt:lpstr>
      <vt:lpstr>Waste, Oil, and Trash Disposal</vt:lpstr>
      <vt:lpstr>Waste, Oil, and Trash Disposal</vt:lpstr>
      <vt:lpstr>Waste, Oil, and Trash Disposal</vt:lpstr>
      <vt:lpstr>Waste, Oil, and Trash Disposal</vt:lpstr>
      <vt:lpstr>Stop Spread of Nuisance Species</vt:lpstr>
      <vt:lpstr>Stop Spread of Nuisance Species</vt:lpstr>
      <vt:lpstr>Boating Accidents and Casualties What the Law Requires You to Do</vt:lpstr>
      <vt:lpstr>Boating Accidents and Casualties What the Law Requires You to Do</vt:lpstr>
      <vt:lpstr>Boating Accidents and Casualties What the Law Requires You to Do</vt:lpstr>
      <vt:lpstr>Enforcement</vt:lpstr>
      <vt:lpstr>Chapter 4 Review</vt:lpstr>
      <vt:lpstr>Review Exercises</vt:lpstr>
      <vt:lpstr>Review Exercises</vt:lpstr>
      <vt:lpstr>Review Exercises</vt:lpstr>
      <vt:lpstr>Review Exercises</vt:lpstr>
      <vt:lpstr>Review Exercises</vt:lpstr>
      <vt:lpstr>Review Exercises</vt:lpstr>
      <vt:lpstr>Review Exercises</vt:lpstr>
      <vt:lpstr>Review Exercises</vt:lpstr>
      <vt:lpstr>Review Exercises</vt:lpstr>
      <vt:lpstr>Review Exercises</vt:lpstr>
      <vt:lpstr>End Chapter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Karen Miller</dc:creator>
  <cp:lastModifiedBy>Greg Fonzeno</cp:lastModifiedBy>
  <cp:revision>2</cp:revision>
  <dcterms:created xsi:type="dcterms:W3CDTF">2024-12-29T20:28:14Z</dcterms:created>
  <dcterms:modified xsi:type="dcterms:W3CDTF">2025-02-11T15:53:03Z</dcterms:modified>
</cp:coreProperties>
</file>