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8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Lst>
  <p:sldSz cx="12192000" cy="6858000"/>
  <p:notesSz cx="6858000" cy="9144000"/>
  <p:embeddedFontLst>
    <p:embeddedFont>
      <p:font typeface="Tahoma" panose="020B0604030504040204" pitchFamily="34" charset="0"/>
      <p:regular r:id="rId88"/>
      <p:bold r:id="rId8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2" roundtripDataSignature="AMtx7mjCQWfIoMS3tqXGoO0L+9rhHMS2E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p:restoredTop sz="94673"/>
  </p:normalViewPr>
  <p:slideViewPr>
    <p:cSldViewPr snapToGrid="0">
      <p:cViewPr varScale="1">
        <p:scale>
          <a:sx n="102" d="100"/>
          <a:sy n="102" d="100"/>
        </p:scale>
        <p:origin x="1192" y="4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font" Target="fonts/font2.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font" Target="fonts/font1.fntdata"/><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customschemas.google.com/relationships/presentationmetadata" Target="meta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1: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Add text here</a:t>
            </a:r>
            <a:endParaRPr/>
          </a:p>
          <a:p>
            <a:pPr marL="0" lvl="0" indent="0" algn="l" rtl="0">
              <a:spcBef>
                <a:spcPts val="0"/>
              </a:spcBef>
              <a:spcAft>
                <a:spcPts val="0"/>
              </a:spcAft>
              <a:buNone/>
            </a:pPr>
            <a:endParaRPr/>
          </a:p>
        </p:txBody>
      </p:sp>
      <p:sp>
        <p:nvSpPr>
          <p:cNvPr id="101" name="Google Shape;101;p1: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0: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0:notes"/>
          <p:cNvSpPr txBox="1">
            <a:spLocks noGrp="1"/>
          </p:cNvSpPr>
          <p:nvPr>
            <p:ph type="body" idx="1"/>
          </p:nvPr>
        </p:nvSpPr>
        <p:spPr>
          <a:xfrm>
            <a:off x="362857" y="3384551"/>
            <a:ext cx="6155418" cy="510630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Too many boats are grounding, colliding or coming into close quarters with each other simply because masters are unaware of what is happening within and around their boats. In other words, they lacked situational awareness.</a:t>
            </a:r>
            <a:endParaRPr/>
          </a:p>
          <a:p>
            <a:pPr marL="0" lvl="0" indent="0" algn="l" rtl="0">
              <a:spcBef>
                <a:spcPts val="0"/>
              </a:spcBef>
              <a:spcAft>
                <a:spcPts val="0"/>
              </a:spcAft>
              <a:buNone/>
            </a:pPr>
            <a:r>
              <a:rPr lang="en-US"/>
              <a:t>Situational awareness means:</a:t>
            </a:r>
            <a:endParaRPr/>
          </a:p>
          <a:p>
            <a:pPr marL="171450" lvl="0" indent="-171450" algn="l" rtl="0">
              <a:spcBef>
                <a:spcPts val="0"/>
              </a:spcBef>
              <a:spcAft>
                <a:spcPts val="0"/>
              </a:spcAft>
              <a:buClr>
                <a:schemeClr val="dk1"/>
              </a:buClr>
              <a:buSzPts val="1200"/>
              <a:buFont typeface="Arial"/>
              <a:buChar char="•"/>
            </a:pPr>
            <a:r>
              <a:rPr lang="en-US"/>
              <a:t>having a good perception of your surroundings at all times</a:t>
            </a:r>
            <a:endParaRPr/>
          </a:p>
          <a:p>
            <a:pPr marL="171450" lvl="0" indent="-171450" algn="l" rtl="0">
              <a:spcBef>
                <a:spcPts val="0"/>
              </a:spcBef>
              <a:spcAft>
                <a:spcPts val="0"/>
              </a:spcAft>
              <a:buClr>
                <a:schemeClr val="dk1"/>
              </a:buClr>
              <a:buSzPts val="1200"/>
              <a:buFont typeface="Arial"/>
              <a:buChar char="•"/>
            </a:pPr>
            <a:r>
              <a:rPr lang="en-US"/>
              <a:t>comprehending what’s happening around you</a:t>
            </a:r>
            <a:endParaRPr/>
          </a:p>
          <a:p>
            <a:pPr marL="171450" lvl="0" indent="-171450" algn="l" rtl="0">
              <a:spcBef>
                <a:spcPts val="0"/>
              </a:spcBef>
              <a:spcAft>
                <a:spcPts val="0"/>
              </a:spcAft>
              <a:buClr>
                <a:schemeClr val="dk1"/>
              </a:buClr>
              <a:buSzPts val="1200"/>
              <a:buFont typeface="Arial"/>
              <a:buChar char="•"/>
            </a:pPr>
            <a:r>
              <a:rPr lang="en-US"/>
              <a:t>predicting how this will affect your boat.</a:t>
            </a:r>
            <a:endParaRPr/>
          </a:p>
          <a:p>
            <a:pPr marL="0" lvl="0" indent="0" algn="l" rtl="0">
              <a:spcBef>
                <a:spcPts val="0"/>
              </a:spcBef>
              <a:spcAft>
                <a:spcPts val="0"/>
              </a:spcAft>
              <a:buNone/>
            </a:pPr>
            <a:r>
              <a:rPr lang="en-US"/>
              <a:t>The following are what you need to know to have good situational awareness:</a:t>
            </a:r>
            <a:endParaRPr/>
          </a:p>
          <a:p>
            <a:pPr marL="171450" lvl="0" indent="-171450" algn="l" rtl="0">
              <a:spcBef>
                <a:spcPts val="0"/>
              </a:spcBef>
              <a:spcAft>
                <a:spcPts val="0"/>
              </a:spcAft>
              <a:buClr>
                <a:schemeClr val="dk1"/>
              </a:buClr>
              <a:buSzPts val="1200"/>
              <a:buFont typeface="Arial"/>
              <a:buChar char="•"/>
            </a:pPr>
            <a:r>
              <a:rPr lang="en-US"/>
              <a:t>Be aware of your environment, including:</a:t>
            </a:r>
            <a:endParaRPr/>
          </a:p>
          <a:p>
            <a:pPr marL="171450" lvl="0" indent="-171450" algn="l" rtl="0">
              <a:spcBef>
                <a:spcPts val="0"/>
              </a:spcBef>
              <a:spcAft>
                <a:spcPts val="0"/>
              </a:spcAft>
              <a:buClr>
                <a:schemeClr val="dk1"/>
              </a:buClr>
              <a:buSzPts val="1200"/>
              <a:buFont typeface="Arial"/>
              <a:buChar char="•"/>
            </a:pPr>
            <a:r>
              <a:rPr lang="en-US"/>
              <a:t>other boats in the area</a:t>
            </a:r>
            <a:endParaRPr/>
          </a:p>
          <a:p>
            <a:pPr marL="171450" lvl="0" indent="-171450" algn="l" rtl="0">
              <a:spcBef>
                <a:spcPts val="0"/>
              </a:spcBef>
              <a:spcAft>
                <a:spcPts val="0"/>
              </a:spcAft>
              <a:buClr>
                <a:schemeClr val="dk1"/>
              </a:buClr>
              <a:buSzPts val="1200"/>
              <a:buFont typeface="Arial"/>
              <a:buChar char="•"/>
            </a:pPr>
            <a:r>
              <a:rPr lang="en-US"/>
              <a:t>communications between vessel traffic services and other boats</a:t>
            </a:r>
            <a:endParaRPr/>
          </a:p>
          <a:p>
            <a:pPr marL="171450" lvl="0" indent="-171450" algn="l" rtl="0">
              <a:spcBef>
                <a:spcPts val="0"/>
              </a:spcBef>
              <a:spcAft>
                <a:spcPts val="0"/>
              </a:spcAft>
              <a:buClr>
                <a:schemeClr val="dk1"/>
              </a:buClr>
              <a:buSzPts val="1200"/>
              <a:buFont typeface="Arial"/>
              <a:buChar char="•"/>
            </a:pPr>
            <a:r>
              <a:rPr lang="en-US"/>
              <a:t>weather</a:t>
            </a:r>
            <a:endParaRPr/>
          </a:p>
          <a:p>
            <a:pPr marL="171450" lvl="0" indent="-171450" algn="l" rtl="0">
              <a:spcBef>
                <a:spcPts val="0"/>
              </a:spcBef>
              <a:spcAft>
                <a:spcPts val="0"/>
              </a:spcAft>
              <a:buClr>
                <a:schemeClr val="dk1"/>
              </a:buClr>
              <a:buSzPts val="1200"/>
              <a:buFont typeface="Arial"/>
              <a:buChar char="•"/>
            </a:pPr>
            <a:r>
              <a:rPr lang="en-US"/>
              <a:t>sea state</a:t>
            </a:r>
            <a:endParaRPr/>
          </a:p>
          <a:p>
            <a:pPr marL="171450" lvl="0" indent="-171450" algn="l" rtl="0">
              <a:spcBef>
                <a:spcPts val="0"/>
              </a:spcBef>
              <a:spcAft>
                <a:spcPts val="0"/>
              </a:spcAft>
              <a:buClr>
                <a:schemeClr val="dk1"/>
              </a:buClr>
              <a:buSzPts val="1200"/>
              <a:buFont typeface="Arial"/>
              <a:buChar char="•"/>
            </a:pPr>
            <a:r>
              <a:rPr lang="en-US"/>
              <a:t>depth of water</a:t>
            </a:r>
            <a:endParaRPr/>
          </a:p>
          <a:p>
            <a:pPr marL="171450" lvl="0" indent="-171450" algn="l" rtl="0">
              <a:spcBef>
                <a:spcPts val="0"/>
              </a:spcBef>
              <a:spcAft>
                <a:spcPts val="0"/>
              </a:spcAft>
              <a:buClr>
                <a:schemeClr val="dk1"/>
              </a:buClr>
              <a:buSzPts val="1200"/>
              <a:buFont typeface="Arial"/>
              <a:buChar char="•"/>
            </a:pPr>
            <a:r>
              <a:rPr lang="en-US"/>
              <a:t>tide and current</a:t>
            </a:r>
            <a:endParaRPr/>
          </a:p>
          <a:p>
            <a:pPr marL="171450" lvl="0" indent="-171450" algn="l" rtl="0">
              <a:spcBef>
                <a:spcPts val="0"/>
              </a:spcBef>
              <a:spcAft>
                <a:spcPts val="0"/>
              </a:spcAft>
              <a:buClr>
                <a:schemeClr val="dk1"/>
              </a:buClr>
              <a:buSzPts val="1200"/>
              <a:buFont typeface="Arial"/>
              <a:buChar char="•"/>
            </a:pPr>
            <a:r>
              <a:rPr lang="en-US"/>
              <a:t>Having mode awareness—know your boat’s configuration, equipment, and systems. These systems include autopilot, radar, GPS, AIS, compass, propulsion, and their engaged modes. Be aware of the status of your boat’s systems.</a:t>
            </a:r>
            <a:endParaRPr/>
          </a:p>
          <a:p>
            <a:pPr marL="171450" lvl="0" indent="-171450" algn="l" rtl="0">
              <a:spcBef>
                <a:spcPts val="0"/>
              </a:spcBef>
              <a:spcAft>
                <a:spcPts val="0"/>
              </a:spcAft>
              <a:buClr>
                <a:schemeClr val="dk1"/>
              </a:buClr>
              <a:buSzPts val="1200"/>
              <a:buFont typeface="Arial"/>
              <a:buChar char="•"/>
            </a:pPr>
            <a:r>
              <a:rPr lang="en-US"/>
              <a:t>Keep spatial orientation—know the geographical position of the boat within the operational location.</a:t>
            </a:r>
            <a:endParaRPr/>
          </a:p>
          <a:p>
            <a:pPr marL="171450" lvl="0" indent="-171450" algn="l" rtl="0">
              <a:spcBef>
                <a:spcPts val="0"/>
              </a:spcBef>
              <a:spcAft>
                <a:spcPts val="0"/>
              </a:spcAft>
              <a:buClr>
                <a:schemeClr val="dk1"/>
              </a:buClr>
              <a:buSzPts val="1200"/>
              <a:buFont typeface="Arial"/>
              <a:buChar char="•"/>
            </a:pPr>
            <a:r>
              <a:rPr lang="en-US"/>
              <a:t>Keep a time horizon—manage time for things like fuel status and always allow time for unplanned events or emergencies.</a:t>
            </a:r>
            <a:endParaRPr/>
          </a:p>
          <a:p>
            <a:pPr marL="171450" lvl="0" indent="-171450" algn="l" rtl="0">
              <a:spcBef>
                <a:spcPts val="0"/>
              </a:spcBef>
              <a:spcAft>
                <a:spcPts val="0"/>
              </a:spcAft>
              <a:buClr>
                <a:schemeClr val="dk1"/>
              </a:buClr>
              <a:buSzPts val="1200"/>
              <a:buFont typeface="Arial"/>
              <a:buChar char="•"/>
            </a:pPr>
            <a:r>
              <a:rPr lang="en-US"/>
              <a:t>Put simply, situational awareness means having an accurate understanding of what is happening around you and what is likely to happen.</a:t>
            </a:r>
            <a:endParaRPr/>
          </a:p>
          <a:p>
            <a:pPr marL="0" lvl="0" indent="0" algn="l" rtl="0">
              <a:spcBef>
                <a:spcPts val="0"/>
              </a:spcBef>
              <a:spcAft>
                <a:spcPts val="0"/>
              </a:spcAft>
              <a:buNone/>
            </a:pPr>
            <a:r>
              <a:rPr lang="en-US"/>
              <a:t>You must:</a:t>
            </a:r>
            <a:endParaRPr/>
          </a:p>
          <a:p>
            <a:pPr marL="228600" lvl="0" indent="-228600" algn="l" rtl="0">
              <a:spcBef>
                <a:spcPts val="0"/>
              </a:spcBef>
              <a:spcAft>
                <a:spcPts val="0"/>
              </a:spcAft>
              <a:buClr>
                <a:schemeClr val="dk1"/>
              </a:buClr>
              <a:buSzPts val="1200"/>
              <a:buFont typeface="Play"/>
              <a:buAutoNum type="arabicPeriod"/>
            </a:pPr>
            <a:r>
              <a:rPr lang="en-US"/>
              <a:t>Perceive what is happening.</a:t>
            </a:r>
            <a:endParaRPr/>
          </a:p>
          <a:p>
            <a:pPr marL="228600" lvl="0" indent="-228600" algn="l" rtl="0">
              <a:spcBef>
                <a:spcPts val="0"/>
              </a:spcBef>
              <a:spcAft>
                <a:spcPts val="0"/>
              </a:spcAft>
              <a:buClr>
                <a:schemeClr val="dk1"/>
              </a:buClr>
              <a:buSzPts val="1200"/>
              <a:buFont typeface="Play"/>
              <a:buAutoNum type="arabicPeriod"/>
            </a:pPr>
            <a:r>
              <a:rPr lang="en-US"/>
              <a:t>Understand what is happening.</a:t>
            </a:r>
            <a:endParaRPr/>
          </a:p>
          <a:p>
            <a:pPr marL="228600" lvl="0" indent="-228600" algn="l" rtl="0">
              <a:spcBef>
                <a:spcPts val="0"/>
              </a:spcBef>
              <a:spcAft>
                <a:spcPts val="0"/>
              </a:spcAft>
              <a:buClr>
                <a:schemeClr val="dk1"/>
              </a:buClr>
              <a:buSzPts val="1200"/>
              <a:buFont typeface="Play"/>
              <a:buAutoNum type="arabicPeriod"/>
            </a:pPr>
            <a:r>
              <a:rPr lang="en-US"/>
              <a:t>Use this to think ahead.</a:t>
            </a:r>
            <a:endParaRPr/>
          </a:p>
          <a:p>
            <a:pPr marL="0" lvl="0" indent="0" algn="l" rtl="0">
              <a:spcBef>
                <a:spcPts val="0"/>
              </a:spcBef>
              <a:spcAft>
                <a:spcPts val="0"/>
              </a:spcAft>
              <a:buNone/>
            </a:pPr>
            <a:endParaRPr/>
          </a:p>
        </p:txBody>
      </p:sp>
      <p:sp>
        <p:nvSpPr>
          <p:cNvPr id="181" name="Google Shape;181;p10: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1: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11: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11: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2: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2: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Meeting, Crossing, Overtaking </a:t>
            </a:r>
            <a:r>
              <a:rPr lang="en-US"/>
              <a:t>are three situations where boater need to know what actions they are required to perform.</a:t>
            </a:r>
            <a:endParaRPr/>
          </a:p>
          <a:p>
            <a:pPr marL="0" lvl="0" indent="0" algn="l" rtl="0">
              <a:spcBef>
                <a:spcPts val="0"/>
              </a:spcBef>
              <a:spcAft>
                <a:spcPts val="0"/>
              </a:spcAft>
              <a:buNone/>
            </a:pPr>
            <a:endParaRPr/>
          </a:p>
          <a:p>
            <a:pPr marL="0" lvl="0" indent="0" algn="l" rtl="0">
              <a:spcBef>
                <a:spcPts val="0"/>
              </a:spcBef>
              <a:spcAft>
                <a:spcPts val="0"/>
              </a:spcAft>
              <a:buNone/>
            </a:pPr>
            <a:r>
              <a:rPr lang="en-US"/>
              <a:t>Two power boats – depends on position and direction and speed of travel</a:t>
            </a:r>
            <a:endParaRPr/>
          </a:p>
          <a:p>
            <a:pPr marL="0" lvl="0" indent="0" algn="l" rtl="0">
              <a:spcBef>
                <a:spcPts val="0"/>
              </a:spcBef>
              <a:spcAft>
                <a:spcPts val="0"/>
              </a:spcAft>
              <a:buNone/>
            </a:pPr>
            <a:endParaRPr/>
          </a:p>
          <a:p>
            <a:pPr marL="0" lvl="0" indent="0" algn="l" rtl="0">
              <a:spcBef>
                <a:spcPts val="0"/>
              </a:spcBef>
              <a:spcAft>
                <a:spcPts val="0"/>
              </a:spcAft>
              <a:buNone/>
            </a:pPr>
            <a:r>
              <a:rPr lang="en-US"/>
              <a:t>Power and Sail – power give way - sail is stand on </a:t>
            </a:r>
            <a:r>
              <a:rPr lang="en-US" b="1"/>
              <a:t>EXCEPT</a:t>
            </a:r>
            <a:r>
              <a:rPr lang="en-US"/>
              <a:t> when overtaking. </a:t>
            </a:r>
            <a:r>
              <a:rPr lang="en-US" b="1"/>
              <a:t>In every case, the overtaking vessel is the give way vessel.</a:t>
            </a:r>
            <a:endParaRPr/>
          </a:p>
          <a:p>
            <a:pPr marL="0" lvl="0" indent="0" algn="l" rtl="0">
              <a:spcBef>
                <a:spcPts val="0"/>
              </a:spcBef>
              <a:spcAft>
                <a:spcPts val="0"/>
              </a:spcAft>
              <a:buNone/>
            </a:pPr>
            <a:endParaRPr/>
          </a:p>
          <a:p>
            <a:pPr marL="0" lvl="0" indent="0" algn="l" rtl="0">
              <a:spcBef>
                <a:spcPts val="0"/>
              </a:spcBef>
              <a:spcAft>
                <a:spcPts val="0"/>
              </a:spcAft>
              <a:buNone/>
            </a:pPr>
            <a:r>
              <a:rPr lang="en-US"/>
              <a:t>Two sail boats – With the wind on the same side, the sailboat on the starboard tack stands on. On different sides, the boat to the downwind side (leeward) is the stand on vessel.</a:t>
            </a:r>
            <a:endParaRPr/>
          </a:p>
          <a:p>
            <a:pPr marL="0" lvl="0" indent="0" algn="l" rtl="0">
              <a:spcBef>
                <a:spcPts val="0"/>
              </a:spcBef>
              <a:spcAft>
                <a:spcPts val="0"/>
              </a:spcAft>
              <a:buNone/>
            </a:pPr>
            <a:endParaRPr/>
          </a:p>
        </p:txBody>
      </p:sp>
      <p:sp>
        <p:nvSpPr>
          <p:cNvPr id="199" name="Google Shape;199;p12: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3: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13: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13: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4: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4: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Ask if the students can guess if there is a higher category than those shown on the slide. The higher category of boats must stay clear of those below it.</a:t>
            </a:r>
            <a:endParaRPr/>
          </a:p>
          <a:p>
            <a:pPr marL="0" lvl="0" indent="0" algn="l" rtl="0">
              <a:spcBef>
                <a:spcPts val="0"/>
              </a:spcBef>
              <a:spcAft>
                <a:spcPts val="0"/>
              </a:spcAft>
              <a:buNone/>
            </a:pPr>
            <a:endParaRPr/>
          </a:p>
          <a:p>
            <a:pPr marL="0" lvl="0" indent="0" algn="l" rtl="0">
              <a:spcBef>
                <a:spcPts val="0"/>
              </a:spcBef>
              <a:spcAft>
                <a:spcPts val="0"/>
              </a:spcAft>
              <a:buNone/>
            </a:pPr>
            <a:r>
              <a:rPr lang="en-US"/>
              <a:t>A sailboat under power is considered a Powerboat.</a:t>
            </a:r>
            <a:endParaRPr/>
          </a:p>
          <a:p>
            <a:pPr marL="0" lvl="0" indent="0" algn="l" rtl="0">
              <a:spcBef>
                <a:spcPts val="0"/>
              </a:spcBef>
              <a:spcAft>
                <a:spcPts val="0"/>
              </a:spcAft>
              <a:buNone/>
            </a:pPr>
            <a:endParaRPr/>
          </a:p>
          <a:p>
            <a:pPr marL="0" lvl="0" indent="0" algn="l" rtl="0">
              <a:spcBef>
                <a:spcPts val="0"/>
              </a:spcBef>
              <a:spcAft>
                <a:spcPts val="0"/>
              </a:spcAft>
              <a:buNone/>
            </a:pPr>
            <a:r>
              <a:rPr lang="en-US"/>
              <a:t>One additional category not shown is the seaplane at the very top of the list</a:t>
            </a:r>
            <a:endParaRPr/>
          </a:p>
          <a:p>
            <a:pPr marL="0" lvl="0" indent="0" algn="l" rtl="0">
              <a:spcBef>
                <a:spcPts val="0"/>
              </a:spcBef>
              <a:spcAft>
                <a:spcPts val="0"/>
              </a:spcAft>
              <a:buNone/>
            </a:pPr>
            <a:endParaRPr/>
          </a:p>
        </p:txBody>
      </p:sp>
      <p:sp>
        <p:nvSpPr>
          <p:cNvPr id="215" name="Google Shape;215;p14: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5: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15: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slide sets up the basis for the Navrules as they pertain to stand on versus give way and identifies direction of vessels at night. Spend enough time so the students completely understand this slide and its importance. </a:t>
            </a:r>
            <a:endParaRPr/>
          </a:p>
          <a:p>
            <a:pPr marL="0" lvl="0" indent="0" algn="l" rtl="0">
              <a:spcBef>
                <a:spcPts val="0"/>
              </a:spcBef>
              <a:spcAft>
                <a:spcPts val="0"/>
              </a:spcAft>
              <a:buNone/>
            </a:pPr>
            <a:r>
              <a:rPr lang="en-US"/>
              <a:t>Explain significance of colors – red equals danger, stop, don’t go here. Green means go, safe to proceed, etc.</a:t>
            </a:r>
            <a:endParaRPr/>
          </a:p>
          <a:p>
            <a:pPr marL="0" lvl="0" indent="0" algn="l" rtl="0">
              <a:spcBef>
                <a:spcPts val="0"/>
              </a:spcBef>
              <a:spcAft>
                <a:spcPts val="0"/>
              </a:spcAft>
              <a:buNone/>
            </a:pPr>
            <a:endParaRPr/>
          </a:p>
          <a:p>
            <a:pPr marL="0" lvl="0" indent="0" algn="l" rtl="0">
              <a:spcBef>
                <a:spcPts val="0"/>
              </a:spcBef>
              <a:spcAft>
                <a:spcPts val="0"/>
              </a:spcAft>
              <a:buNone/>
            </a:pPr>
            <a:r>
              <a:rPr lang="en-US"/>
              <a:t>Ask if any student can identify why most boat pilot positions will be on starboard side. Starboard side pilot placement provides unrestricted visibility to your “danger zone.”</a:t>
            </a:r>
            <a:endParaRPr/>
          </a:p>
          <a:p>
            <a:pPr marL="0" lvl="0" indent="0" algn="l" rtl="0">
              <a:spcBef>
                <a:spcPts val="0"/>
              </a:spcBef>
              <a:spcAft>
                <a:spcPts val="0"/>
              </a:spcAft>
              <a:buNone/>
            </a:pPr>
            <a:endParaRPr/>
          </a:p>
          <a:p>
            <a:pPr marL="0" lvl="0" indent="0" algn="l" rtl="0">
              <a:spcBef>
                <a:spcPts val="0"/>
              </a:spcBef>
              <a:spcAft>
                <a:spcPts val="0"/>
              </a:spcAft>
              <a:buNone/>
            </a:pPr>
            <a:r>
              <a:rPr lang="en-US"/>
              <a:t>Explain “danger zone” is to their right from straight ahead to 112.5 degrees. Any other vessel appearing  in this area – you are give-way vessel. A vessel appearing anywhere else (in red or white sectors) you are stand on vessel. </a:t>
            </a:r>
            <a:endParaRPr/>
          </a:p>
          <a:p>
            <a:pPr marL="0" lvl="0" indent="0" algn="l" rtl="0">
              <a:spcBef>
                <a:spcPts val="0"/>
              </a:spcBef>
              <a:spcAft>
                <a:spcPts val="0"/>
              </a:spcAft>
              <a:buNone/>
            </a:pPr>
            <a:endParaRPr/>
          </a:p>
        </p:txBody>
      </p:sp>
      <p:sp>
        <p:nvSpPr>
          <p:cNvPr id="223" name="Google Shape;223;p15: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6: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16: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Give Way Vessel </a:t>
            </a:r>
            <a:r>
              <a:rPr lang="en-US" u="sng"/>
              <a:t>must</a:t>
            </a:r>
            <a:r>
              <a:rPr lang="en-US"/>
              <a:t> stay out of the way of other boats. Slowing down and changing course noticeably are visual signs to other boats that you are altering course to avoid collision.</a:t>
            </a:r>
            <a:endParaRPr/>
          </a:p>
          <a:p>
            <a:pPr marL="0" lvl="0" indent="0" algn="l" rtl="0">
              <a:spcBef>
                <a:spcPts val="0"/>
              </a:spcBef>
              <a:spcAft>
                <a:spcPts val="0"/>
              </a:spcAft>
              <a:buNone/>
            </a:pPr>
            <a:endParaRPr/>
          </a:p>
          <a:p>
            <a:pPr marL="0" lvl="0" indent="0" algn="l" rtl="0">
              <a:spcBef>
                <a:spcPts val="0"/>
              </a:spcBef>
              <a:spcAft>
                <a:spcPts val="0"/>
              </a:spcAft>
              <a:buNone/>
            </a:pPr>
            <a:r>
              <a:rPr lang="en-US" b="1"/>
              <a:t>Stand on Vessel </a:t>
            </a:r>
            <a:r>
              <a:rPr lang="en-US" u="sng"/>
              <a:t>must</a:t>
            </a:r>
            <a:r>
              <a:rPr lang="en-US"/>
              <a:t> maintain course and speed and act in a predictable manner so the give way boats can decide what maneuver they need to make to stay clear and avoid collision.</a:t>
            </a:r>
            <a:endParaRPr/>
          </a:p>
          <a:p>
            <a:pPr marL="0" lvl="0" indent="0" algn="l" rtl="0">
              <a:spcBef>
                <a:spcPts val="0"/>
              </a:spcBef>
              <a:spcAft>
                <a:spcPts val="0"/>
              </a:spcAft>
              <a:buNone/>
            </a:pPr>
            <a:endParaRPr/>
          </a:p>
          <a:p>
            <a:pPr marL="0" lvl="0" indent="0" algn="l" rtl="0">
              <a:spcBef>
                <a:spcPts val="0"/>
              </a:spcBef>
              <a:spcAft>
                <a:spcPts val="0"/>
              </a:spcAft>
              <a:buNone/>
            </a:pPr>
            <a:r>
              <a:rPr lang="en-US"/>
              <a:t>If the give way vessel does not take appropriate action and a risk of collision exists, then you as the stand on vessel must break the rule and change speed or course to avoid collision even though it breaks the rule. Avoid collision at all costs – even running aground is preferable to collision! This is Rule 2 of the Navrules.</a:t>
            </a:r>
            <a:endParaRPr/>
          </a:p>
          <a:p>
            <a:pPr marL="0" lvl="0" indent="0" algn="l" rtl="0">
              <a:spcBef>
                <a:spcPts val="0"/>
              </a:spcBef>
              <a:spcAft>
                <a:spcPts val="0"/>
              </a:spcAft>
              <a:buNone/>
            </a:pPr>
            <a:endParaRPr/>
          </a:p>
          <a:p>
            <a:pPr marL="0" lvl="0" indent="0" algn="l" rtl="0">
              <a:spcBef>
                <a:spcPts val="0"/>
              </a:spcBef>
              <a:spcAft>
                <a:spcPts val="0"/>
              </a:spcAft>
              <a:buNone/>
            </a:pPr>
            <a:r>
              <a:rPr lang="en-US" b="1"/>
              <a:t>Discuss</a:t>
            </a:r>
            <a:r>
              <a:rPr lang="en-US"/>
              <a:t>: that a sailboat with it’s engine running, either with or without sails raised, is considered by the Navigation Rules to be a power-driven vessel</a:t>
            </a:r>
            <a:endParaRPr/>
          </a:p>
          <a:p>
            <a:pPr marL="0" lvl="0" indent="0" algn="l" rtl="0">
              <a:spcBef>
                <a:spcPts val="0"/>
              </a:spcBef>
              <a:spcAft>
                <a:spcPts val="0"/>
              </a:spcAft>
              <a:buNone/>
            </a:pPr>
            <a:endParaRPr/>
          </a:p>
        </p:txBody>
      </p:sp>
      <p:sp>
        <p:nvSpPr>
          <p:cNvPr id="232" name="Google Shape;232;p16: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7: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p17: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Ask</a:t>
            </a:r>
            <a:r>
              <a:rPr lang="en-US"/>
              <a:t>: If two powerboats are meeting head on, which one is the give way vessel? If one is a sailboat, which gives way?</a:t>
            </a:r>
            <a:endParaRPr/>
          </a:p>
          <a:p>
            <a:pPr marL="171450" lvl="0" indent="-95250" algn="l" rtl="0">
              <a:spcBef>
                <a:spcPts val="0"/>
              </a:spcBef>
              <a:spcAft>
                <a:spcPts val="0"/>
              </a:spcAft>
              <a:buClr>
                <a:schemeClr val="dk1"/>
              </a:buClr>
              <a:buSzPts val="1200"/>
              <a:buFont typeface="Arial"/>
              <a:buNone/>
            </a:pPr>
            <a:endParaRPr b="1"/>
          </a:p>
        </p:txBody>
      </p:sp>
      <p:sp>
        <p:nvSpPr>
          <p:cNvPr id="242" name="Google Shape;242;p17: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8: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18: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Ask: If two powerboats are crossing, which one gives way? If one is a sailboat, which gives way?</a:t>
            </a:r>
            <a:endParaRPr/>
          </a:p>
          <a:p>
            <a:pPr marL="0" lvl="0" indent="0" algn="l" rtl="0">
              <a:spcBef>
                <a:spcPts val="0"/>
              </a:spcBef>
              <a:spcAft>
                <a:spcPts val="0"/>
              </a:spcAft>
              <a:buNone/>
            </a:pPr>
            <a:endParaRPr/>
          </a:p>
        </p:txBody>
      </p:sp>
      <p:sp>
        <p:nvSpPr>
          <p:cNvPr id="256" name="Google Shape;256;p18: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9: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9: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ASK</a:t>
            </a:r>
            <a:r>
              <a:rPr lang="en-US"/>
              <a:t>: Who gives way when one boat overtakes another? If one is a sailboat, which gives way?</a:t>
            </a:r>
            <a:endParaRPr/>
          </a:p>
          <a:p>
            <a:pPr marL="0" lvl="0" indent="0" algn="l" rtl="0">
              <a:spcBef>
                <a:spcPts val="0"/>
              </a:spcBef>
              <a:spcAft>
                <a:spcPts val="0"/>
              </a:spcAft>
              <a:buNone/>
            </a:pPr>
            <a:endParaRPr/>
          </a:p>
        </p:txBody>
      </p:sp>
      <p:sp>
        <p:nvSpPr>
          <p:cNvPr id="264" name="Google Shape;264;p19: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2: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p2: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Introduce these topics quickly as each will be detailed in later slides.</a:t>
            </a:r>
            <a:endParaRPr/>
          </a:p>
          <a:p>
            <a:pPr marL="0" lvl="0" indent="0" algn="l" rtl="0">
              <a:spcBef>
                <a:spcPts val="0"/>
              </a:spcBef>
              <a:spcAft>
                <a:spcPts val="0"/>
              </a:spcAft>
              <a:buNone/>
            </a:pPr>
            <a:endParaRPr/>
          </a:p>
          <a:p>
            <a:pPr marL="0" lvl="0" indent="0" algn="l" rtl="0">
              <a:spcBef>
                <a:spcPts val="0"/>
              </a:spcBef>
              <a:spcAft>
                <a:spcPts val="0"/>
              </a:spcAft>
              <a:buNone/>
            </a:pPr>
            <a:r>
              <a:rPr lang="en-US"/>
              <a:t>Instructor notes also reference Nav Rule numbers and in many cases, multiple Nav Rules apply to the situations depicted. It is not important for the student to know the Nav Rule specifically, but what it means in plain English. You are teaching the concepts – not the rules. Students can procure or download a copy of the Nav Rules from the Coast Guard Navcenter at https://www.navcen.uscg.gov/ if they want detailed information.</a:t>
            </a:r>
            <a:endParaRPr/>
          </a:p>
          <a:p>
            <a:pPr marL="0" lvl="0" indent="0" algn="l" rtl="0">
              <a:spcBef>
                <a:spcPts val="0"/>
              </a:spcBef>
              <a:spcAft>
                <a:spcPts val="0"/>
              </a:spcAft>
              <a:buNone/>
            </a:pPr>
            <a:endParaRPr/>
          </a:p>
        </p:txBody>
      </p:sp>
      <p:sp>
        <p:nvSpPr>
          <p:cNvPr id="110" name="Google Shape;110;p2: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44: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44: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ASK: Why we use sound signals:</a:t>
            </a:r>
            <a:endParaRPr/>
          </a:p>
          <a:p>
            <a:pPr marL="0" lvl="0" indent="0" algn="l" rtl="0">
              <a:spcBef>
                <a:spcPts val="0"/>
              </a:spcBef>
              <a:spcAft>
                <a:spcPts val="0"/>
              </a:spcAft>
              <a:buNone/>
            </a:pPr>
            <a:r>
              <a:rPr lang="en-US"/>
              <a:t>We use sound signals to alert other boats to</a:t>
            </a:r>
            <a:endParaRPr/>
          </a:p>
          <a:p>
            <a:pPr marL="0" lvl="0" indent="0" algn="l" rtl="0">
              <a:spcBef>
                <a:spcPts val="0"/>
              </a:spcBef>
              <a:spcAft>
                <a:spcPts val="0"/>
              </a:spcAft>
              <a:buNone/>
            </a:pPr>
            <a:r>
              <a:rPr lang="en-US"/>
              <a:t>	our intentions</a:t>
            </a:r>
            <a:endParaRPr/>
          </a:p>
          <a:p>
            <a:pPr marL="0" lvl="0" indent="0" algn="l" rtl="0">
              <a:spcBef>
                <a:spcPts val="0"/>
              </a:spcBef>
              <a:spcAft>
                <a:spcPts val="0"/>
              </a:spcAft>
              <a:buNone/>
            </a:pPr>
            <a:r>
              <a:rPr lang="en-US"/>
              <a:t>	identify our boat type and position in restricted visibility</a:t>
            </a:r>
            <a:endParaRPr/>
          </a:p>
          <a:p>
            <a:pPr marL="0" lvl="0" indent="0" algn="l" rtl="0">
              <a:spcBef>
                <a:spcPts val="0"/>
              </a:spcBef>
              <a:spcAft>
                <a:spcPts val="0"/>
              </a:spcAft>
              <a:buNone/>
            </a:pPr>
            <a:endParaRPr/>
          </a:p>
          <a:p>
            <a:pPr marL="0" lvl="0" indent="0" algn="l" rtl="0">
              <a:spcBef>
                <a:spcPts val="0"/>
              </a:spcBef>
              <a:spcAft>
                <a:spcPts val="0"/>
              </a:spcAft>
              <a:buNone/>
            </a:pPr>
            <a:r>
              <a:rPr lang="en-US"/>
              <a:t>ASK: what is a prolonged and a short blast?</a:t>
            </a:r>
            <a:endParaRPr/>
          </a:p>
          <a:p>
            <a:pPr marL="0" lvl="0" indent="0" algn="l" rtl="0">
              <a:spcBef>
                <a:spcPts val="0"/>
              </a:spcBef>
              <a:spcAft>
                <a:spcPts val="0"/>
              </a:spcAft>
              <a:buNone/>
            </a:pPr>
            <a:endParaRPr/>
          </a:p>
          <a:p>
            <a:pPr marL="0" lvl="0" indent="0" algn="l" rtl="0">
              <a:spcBef>
                <a:spcPts val="0"/>
              </a:spcBef>
              <a:spcAft>
                <a:spcPts val="0"/>
              </a:spcAft>
              <a:buNone/>
            </a:pPr>
            <a:r>
              <a:rPr lang="en-US"/>
              <a:t>Short Blast : About One Second Long</a:t>
            </a:r>
            <a:endParaRPr/>
          </a:p>
          <a:p>
            <a:pPr marL="0" lvl="0" indent="0" algn="l" rtl="0">
              <a:spcBef>
                <a:spcPts val="0"/>
              </a:spcBef>
              <a:spcAft>
                <a:spcPts val="0"/>
              </a:spcAft>
              <a:buNone/>
            </a:pPr>
            <a:r>
              <a:rPr lang="en-US"/>
              <a:t>Prolonged Blast : 4 to 6 Seconds</a:t>
            </a:r>
            <a:endParaRPr/>
          </a:p>
          <a:p>
            <a:pPr marL="0" lvl="0" indent="0" algn="l" rtl="0">
              <a:spcBef>
                <a:spcPts val="0"/>
              </a:spcBef>
              <a:spcAft>
                <a:spcPts val="0"/>
              </a:spcAft>
              <a:buNone/>
            </a:pPr>
            <a:endParaRPr/>
          </a:p>
        </p:txBody>
      </p:sp>
      <p:sp>
        <p:nvSpPr>
          <p:cNvPr id="272" name="Google Shape;272;p44: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45: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p45: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This section is one of the most confusing to new boaters. The way the Navrules and the book is written can confuse which signal to use. Instead of the examples used in the book which indicate the direction you intend to pass the OTHER boat, perhaps the following reference to which way the boater needs to TURN may help in understanding.</a:t>
            </a:r>
            <a:endParaRPr/>
          </a:p>
          <a:p>
            <a:pPr marL="0" lvl="0" indent="0" algn="l" rtl="0">
              <a:spcBef>
                <a:spcPts val="0"/>
              </a:spcBef>
              <a:spcAft>
                <a:spcPts val="0"/>
              </a:spcAft>
              <a:buNone/>
            </a:pPr>
            <a:endParaRPr/>
          </a:p>
          <a:p>
            <a:pPr marL="0" lvl="0" indent="0" algn="l" rtl="0">
              <a:spcBef>
                <a:spcPts val="0"/>
              </a:spcBef>
              <a:spcAft>
                <a:spcPts val="0"/>
              </a:spcAft>
              <a:buNone/>
            </a:pPr>
            <a:r>
              <a:rPr lang="en-US"/>
              <a:t>One short blast means “I am turning to the right (my starboard) to pass you.</a:t>
            </a:r>
            <a:endParaRPr/>
          </a:p>
          <a:p>
            <a:pPr marL="0" lvl="0" indent="0" algn="l" rtl="0">
              <a:spcBef>
                <a:spcPts val="0"/>
              </a:spcBef>
              <a:spcAft>
                <a:spcPts val="0"/>
              </a:spcAft>
              <a:buNone/>
            </a:pPr>
            <a:r>
              <a:rPr lang="en-US"/>
              <a:t>Two short blasts means “I am turning to the left (my port) to pass you.</a:t>
            </a:r>
            <a:endParaRPr/>
          </a:p>
          <a:p>
            <a:pPr marL="0" lvl="0" indent="0" algn="l" rtl="0">
              <a:spcBef>
                <a:spcPts val="0"/>
              </a:spcBef>
              <a:spcAft>
                <a:spcPts val="0"/>
              </a:spcAft>
              <a:buNone/>
            </a:pPr>
            <a:r>
              <a:rPr lang="en-US"/>
              <a:t>Three short blasts means “I am operating in reverse propulsion” or “I am backing up”..</a:t>
            </a:r>
            <a:endParaRPr/>
          </a:p>
          <a:p>
            <a:pPr marL="0" lvl="0" indent="0" algn="l" rtl="0">
              <a:spcBef>
                <a:spcPts val="0"/>
              </a:spcBef>
              <a:spcAft>
                <a:spcPts val="0"/>
              </a:spcAft>
              <a:buNone/>
            </a:pPr>
            <a:endParaRPr/>
          </a:p>
          <a:p>
            <a:pPr marL="0" lvl="0" indent="0" algn="l" rtl="0">
              <a:spcBef>
                <a:spcPts val="0"/>
              </a:spcBef>
              <a:spcAft>
                <a:spcPts val="0"/>
              </a:spcAft>
              <a:buNone/>
            </a:pPr>
            <a:r>
              <a:rPr lang="en-US"/>
              <a:t>One good way to teach this is to think about an analog lock and the minute hands. When the minute hands point toward the 1 o’clock position, it is to the right of center,</a:t>
            </a:r>
            <a:endParaRPr/>
          </a:p>
          <a:p>
            <a:pPr marL="0" lvl="0" indent="0" algn="l" rtl="0">
              <a:spcBef>
                <a:spcPts val="0"/>
              </a:spcBef>
              <a:spcAft>
                <a:spcPts val="0"/>
              </a:spcAft>
              <a:buNone/>
            </a:pPr>
            <a:r>
              <a:rPr lang="en-US"/>
              <a:t>and you are pointing your boat in that direction. This is a “one whistle” or on the radio would translate to “passing you on the ones”. </a:t>
            </a:r>
            <a:endParaRPr/>
          </a:p>
          <a:p>
            <a:pPr marL="0" lvl="0" indent="0" algn="l" rtl="0">
              <a:spcBef>
                <a:spcPts val="0"/>
              </a:spcBef>
              <a:spcAft>
                <a:spcPts val="0"/>
              </a:spcAft>
              <a:buNone/>
            </a:pPr>
            <a:endParaRPr/>
          </a:p>
          <a:p>
            <a:pPr marL="0" lvl="0" indent="0" algn="l" rtl="0">
              <a:spcBef>
                <a:spcPts val="0"/>
              </a:spcBef>
              <a:spcAft>
                <a:spcPts val="0"/>
              </a:spcAft>
              <a:buNone/>
            </a:pPr>
            <a:r>
              <a:rPr lang="en-US"/>
              <a:t>Conversely, if the minute hand is pointing toward the 11 o’clock position, think of it as two “ones” or added together making a “two”. This means your boat is pointing to the left </a:t>
            </a:r>
            <a:endParaRPr/>
          </a:p>
          <a:p>
            <a:pPr marL="0" lvl="0" indent="0" algn="l" rtl="0">
              <a:spcBef>
                <a:spcPts val="0"/>
              </a:spcBef>
              <a:spcAft>
                <a:spcPts val="0"/>
              </a:spcAft>
              <a:buNone/>
            </a:pPr>
            <a:r>
              <a:rPr lang="en-US"/>
              <a:t>of center. This would be a “two whistle or on the radio would translate to “passing you on the twos.”</a:t>
            </a:r>
            <a:endParaRPr/>
          </a:p>
          <a:p>
            <a:pPr marL="0" lvl="0" indent="0" algn="l" rtl="0">
              <a:spcBef>
                <a:spcPts val="0"/>
              </a:spcBef>
              <a:spcAft>
                <a:spcPts val="0"/>
              </a:spcAft>
              <a:buNone/>
            </a:pPr>
            <a:endParaRPr/>
          </a:p>
          <a:p>
            <a:pPr marL="0" lvl="0" indent="0" algn="l" rtl="0">
              <a:spcBef>
                <a:spcPts val="0"/>
              </a:spcBef>
              <a:spcAft>
                <a:spcPts val="0"/>
              </a:spcAft>
              <a:buNone/>
            </a:pPr>
            <a:r>
              <a:rPr lang="en-US"/>
              <a:t>This is an easy to remember mnemonic unless your students have only referenced digital clocks and not used analog clocks!</a:t>
            </a:r>
            <a:endParaRPr/>
          </a:p>
          <a:p>
            <a:pPr marL="0" lvl="0" indent="0" algn="l" rtl="0">
              <a:spcBef>
                <a:spcPts val="0"/>
              </a:spcBef>
              <a:spcAft>
                <a:spcPts val="0"/>
              </a:spcAft>
              <a:buNone/>
            </a:pPr>
            <a:endParaRPr/>
          </a:p>
        </p:txBody>
      </p:sp>
      <p:sp>
        <p:nvSpPr>
          <p:cNvPr id="280" name="Google Shape;280;p45: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46: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p46: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One prolonged blast every two minutes is the signal used by power driven vessels when underway.</a:t>
            </a:r>
            <a:endParaRPr/>
          </a:p>
          <a:p>
            <a:pPr marL="0" lvl="0" indent="0" algn="l" rtl="0">
              <a:spcBef>
                <a:spcPts val="0"/>
              </a:spcBef>
              <a:spcAft>
                <a:spcPts val="0"/>
              </a:spcAft>
              <a:buNone/>
            </a:pPr>
            <a:endParaRPr/>
          </a:p>
          <a:p>
            <a:pPr marL="0" lvl="0" indent="0" algn="l" rtl="0">
              <a:spcBef>
                <a:spcPts val="0"/>
              </a:spcBef>
              <a:spcAft>
                <a:spcPts val="0"/>
              </a:spcAft>
              <a:buNone/>
            </a:pPr>
            <a:r>
              <a:rPr lang="en-US"/>
              <a:t>One prolonged blast plus two short blasts every two minutes is the signal used by sailing vessels when underway.</a:t>
            </a:r>
            <a:endParaRPr/>
          </a:p>
          <a:p>
            <a:pPr marL="0" lvl="0" indent="0" algn="l" rtl="0">
              <a:spcBef>
                <a:spcPts val="0"/>
              </a:spcBef>
              <a:spcAft>
                <a:spcPts val="0"/>
              </a:spcAft>
              <a:buNone/>
            </a:pPr>
            <a:endParaRPr/>
          </a:p>
        </p:txBody>
      </p:sp>
      <p:sp>
        <p:nvSpPr>
          <p:cNvPr id="289" name="Google Shape;289;p46: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47: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47: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One long blast is a warning signal and can be used when “getting underway” or coming around a blind bend.</a:t>
            </a:r>
            <a:endParaRPr/>
          </a:p>
          <a:p>
            <a:pPr marL="0" lvl="0" indent="0" algn="l" rtl="0">
              <a:spcBef>
                <a:spcPts val="0"/>
              </a:spcBef>
              <a:spcAft>
                <a:spcPts val="0"/>
              </a:spcAft>
              <a:buNone/>
            </a:pPr>
            <a:endParaRPr/>
          </a:p>
          <a:p>
            <a:pPr marL="0" lvl="0" indent="0" algn="l" rtl="0">
              <a:spcBef>
                <a:spcPts val="0"/>
              </a:spcBef>
              <a:spcAft>
                <a:spcPts val="0"/>
              </a:spcAft>
              <a:buNone/>
            </a:pPr>
            <a:r>
              <a:rPr lang="en-US"/>
              <a:t>Five or more short indicates disagreement or danger. Stop and reconcile why this sound signal was heard.</a:t>
            </a:r>
            <a:endParaRPr/>
          </a:p>
          <a:p>
            <a:pPr marL="0" lvl="0" indent="0" algn="l" rtl="0">
              <a:spcBef>
                <a:spcPts val="0"/>
              </a:spcBef>
              <a:spcAft>
                <a:spcPts val="0"/>
              </a:spcAft>
              <a:buNone/>
            </a:pPr>
            <a:endParaRPr/>
          </a:p>
        </p:txBody>
      </p:sp>
      <p:sp>
        <p:nvSpPr>
          <p:cNvPr id="298" name="Google Shape;298;p47: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0: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p20: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When approaching a narrow channel, stay to the starboard side and, using a prolonged blast, announce your approach to vessels that may be around the bend. </a:t>
            </a:r>
            <a:endParaRPr/>
          </a:p>
          <a:p>
            <a:pPr marL="0" lvl="0" indent="0" algn="l" rtl="0">
              <a:spcBef>
                <a:spcPts val="0"/>
              </a:spcBef>
              <a:spcAft>
                <a:spcPts val="0"/>
              </a:spcAft>
              <a:buNone/>
            </a:pPr>
            <a:r>
              <a:rPr lang="en-US"/>
              <a:t>When operating within a narrow channel, vessels must keep as near as is safe and practical to the outer limit of a narrow channel on their starboard side.</a:t>
            </a:r>
            <a:endParaRPr/>
          </a:p>
          <a:p>
            <a:pPr marL="0" lvl="0" indent="0" algn="l" rtl="0">
              <a:spcBef>
                <a:spcPts val="0"/>
              </a:spcBef>
              <a:spcAft>
                <a:spcPts val="0"/>
              </a:spcAft>
              <a:buNone/>
            </a:pPr>
            <a:endParaRPr/>
          </a:p>
        </p:txBody>
      </p:sp>
      <p:sp>
        <p:nvSpPr>
          <p:cNvPr id="307" name="Google Shape;307;p20: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1: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21: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Safe speed is Rule 6. Excessive speed is high on the list of the things that are contributing factors to accidents and if one occurs, a slower speed impact causes less damage to the vessel and occupants than one at higher speed. Slow down when visibility is limited (darkness, fog, etc.) and in areas without clear sight lines.</a:t>
            </a:r>
            <a:endParaRPr/>
          </a:p>
          <a:p>
            <a:pPr marL="0" lvl="0" indent="0" algn="l" rtl="0">
              <a:spcBef>
                <a:spcPts val="0"/>
              </a:spcBef>
              <a:spcAft>
                <a:spcPts val="0"/>
              </a:spcAft>
              <a:buNone/>
            </a:pPr>
            <a:endParaRPr/>
          </a:p>
        </p:txBody>
      </p:sp>
      <p:sp>
        <p:nvSpPr>
          <p:cNvPr id="315" name="Google Shape;315;p21: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2: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22: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is also Rule 6 </a:t>
            </a:r>
            <a:endParaRPr/>
          </a:p>
          <a:p>
            <a:pPr marL="0" lvl="0" indent="0" algn="l" rtl="0">
              <a:spcBef>
                <a:spcPts val="0"/>
              </a:spcBef>
              <a:spcAft>
                <a:spcPts val="0"/>
              </a:spcAft>
              <a:buNone/>
            </a:pPr>
            <a:endParaRPr/>
          </a:p>
          <a:p>
            <a:pPr marL="0" lvl="0" indent="0" algn="l" rtl="0">
              <a:spcBef>
                <a:spcPts val="0"/>
              </a:spcBef>
              <a:spcAft>
                <a:spcPts val="0"/>
              </a:spcAft>
              <a:buNone/>
            </a:pPr>
            <a:r>
              <a:rPr lang="en-US"/>
              <a:t>State laws may vary when Navigation lights must be illuminated. Know your state laws and quote them here. Proactively, turn them on at the first sign that visibility is deteriorating even if not legally required.</a:t>
            </a:r>
            <a:endParaRPr/>
          </a:p>
          <a:p>
            <a:pPr marL="0" lvl="0" indent="0" algn="l" rtl="0">
              <a:spcBef>
                <a:spcPts val="0"/>
              </a:spcBef>
              <a:spcAft>
                <a:spcPts val="0"/>
              </a:spcAft>
              <a:buNone/>
            </a:pPr>
            <a:endParaRPr/>
          </a:p>
          <a:p>
            <a:pPr marL="0" lvl="0" indent="0" algn="l" rtl="0">
              <a:spcBef>
                <a:spcPts val="0"/>
              </a:spcBef>
              <a:spcAft>
                <a:spcPts val="0"/>
              </a:spcAft>
              <a:buNone/>
            </a:pPr>
            <a:r>
              <a:rPr lang="en-US"/>
              <a:t>Different light configurations are shown in the textbook. Point out the various combinations of red, green, and white lights and what colors you see give you clues about the direction and possibly the type of vessel about to be encountered.</a:t>
            </a:r>
            <a:endParaRPr/>
          </a:p>
          <a:p>
            <a:pPr marL="0" lvl="0" indent="0" algn="l" rtl="0">
              <a:spcBef>
                <a:spcPts val="0"/>
              </a:spcBef>
              <a:spcAft>
                <a:spcPts val="0"/>
              </a:spcAft>
              <a:buNone/>
            </a:pPr>
            <a:endParaRPr/>
          </a:p>
          <a:p>
            <a:pPr marL="0" lvl="0" indent="0" algn="l" rtl="0">
              <a:spcBef>
                <a:spcPts val="0"/>
              </a:spcBef>
              <a:spcAft>
                <a:spcPts val="0"/>
              </a:spcAft>
              <a:buNone/>
            </a:pPr>
            <a:r>
              <a:rPr lang="en-US"/>
              <a:t>Don’t forget it is very easy to confuse the lights of boats on the water with background lights of things on shore. Familiarity with the area during daylight hours in good visibility helps establish a point of reference when the same area is transited in periods of darkness or reduced visibility. Slow down and come to a stop if you are not certain about what lights you see are telling you so you can take appropriate actions.</a:t>
            </a:r>
            <a:endParaRPr/>
          </a:p>
          <a:p>
            <a:pPr marL="0" lvl="0" indent="0" algn="l" rtl="0">
              <a:spcBef>
                <a:spcPts val="0"/>
              </a:spcBef>
              <a:spcAft>
                <a:spcPts val="0"/>
              </a:spcAft>
              <a:buNone/>
            </a:pPr>
            <a:endParaRPr/>
          </a:p>
        </p:txBody>
      </p:sp>
      <p:sp>
        <p:nvSpPr>
          <p:cNvPr id="324" name="Google Shape;324;p22: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3: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23: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Ask: Why do boats have lights?</a:t>
            </a:r>
            <a:endParaRPr/>
          </a:p>
          <a:p>
            <a:pPr marL="0" lvl="0" indent="0" algn="l" rtl="0">
              <a:spcBef>
                <a:spcPts val="0"/>
              </a:spcBef>
              <a:spcAft>
                <a:spcPts val="0"/>
              </a:spcAft>
              <a:buNone/>
            </a:pPr>
            <a:r>
              <a:rPr lang="en-US"/>
              <a:t> To identify the type of boat</a:t>
            </a:r>
            <a:endParaRPr/>
          </a:p>
          <a:p>
            <a:pPr marL="0" lvl="0" indent="0" algn="l" rtl="0">
              <a:spcBef>
                <a:spcPts val="0"/>
              </a:spcBef>
              <a:spcAft>
                <a:spcPts val="0"/>
              </a:spcAft>
              <a:buNone/>
            </a:pPr>
            <a:r>
              <a:rPr lang="en-US"/>
              <a:t> To identify which boat is stand on and give way.</a:t>
            </a:r>
            <a:endParaRPr/>
          </a:p>
          <a:p>
            <a:pPr marL="0" lvl="0" indent="0" algn="l" rtl="0">
              <a:spcBef>
                <a:spcPts val="0"/>
              </a:spcBef>
              <a:spcAft>
                <a:spcPts val="0"/>
              </a:spcAft>
              <a:buNone/>
            </a:pPr>
            <a:endParaRPr/>
          </a:p>
          <a:p>
            <a:pPr marL="0" lvl="0" indent="0" algn="l" rtl="0">
              <a:spcBef>
                <a:spcPts val="0"/>
              </a:spcBef>
              <a:spcAft>
                <a:spcPts val="0"/>
              </a:spcAft>
              <a:buNone/>
            </a:pPr>
            <a:r>
              <a:rPr lang="en-US"/>
              <a:t>Ask: What are the colors and names of the lights you need?</a:t>
            </a:r>
            <a:endParaRPr/>
          </a:p>
          <a:p>
            <a:pPr marL="0" lvl="0" indent="0" algn="l" rtl="0">
              <a:spcBef>
                <a:spcPts val="0"/>
              </a:spcBef>
              <a:spcAft>
                <a:spcPts val="0"/>
              </a:spcAft>
              <a:buNone/>
            </a:pPr>
            <a:endParaRPr/>
          </a:p>
          <a:p>
            <a:pPr marL="0" lvl="0" indent="0" algn="l" rtl="0">
              <a:spcBef>
                <a:spcPts val="0"/>
              </a:spcBef>
              <a:spcAft>
                <a:spcPts val="0"/>
              </a:spcAft>
              <a:buNone/>
            </a:pPr>
            <a:r>
              <a:rPr lang="en-US"/>
              <a:t>Discuss arc of visibility for each.</a:t>
            </a:r>
            <a:endParaRPr/>
          </a:p>
          <a:p>
            <a:pPr marL="0" lvl="0" indent="0" algn="l" rtl="0">
              <a:spcBef>
                <a:spcPts val="0"/>
              </a:spcBef>
              <a:spcAft>
                <a:spcPts val="0"/>
              </a:spcAft>
              <a:buNone/>
            </a:pPr>
            <a:endParaRPr/>
          </a:p>
          <a:p>
            <a:pPr marL="0" lvl="0" indent="0" algn="l" rtl="0">
              <a:spcBef>
                <a:spcPts val="0"/>
              </a:spcBef>
              <a:spcAft>
                <a:spcPts val="0"/>
              </a:spcAft>
              <a:buNone/>
            </a:pPr>
            <a:r>
              <a:rPr lang="en-US"/>
              <a:t>Point out that sailboats under sail do not display a masthead light.</a:t>
            </a:r>
            <a:endParaRPr/>
          </a:p>
          <a:p>
            <a:pPr marL="0" lvl="0" indent="0" algn="l" rtl="0">
              <a:spcBef>
                <a:spcPts val="0"/>
              </a:spcBef>
              <a:spcAft>
                <a:spcPts val="0"/>
              </a:spcAft>
              <a:buNone/>
            </a:pPr>
            <a:endParaRPr/>
          </a:p>
          <a:p>
            <a:pPr marL="0" lvl="0" indent="0" algn="l" rtl="0">
              <a:spcBef>
                <a:spcPts val="0"/>
              </a:spcBef>
              <a:spcAft>
                <a:spcPts val="0"/>
              </a:spcAft>
              <a:buNone/>
            </a:pPr>
            <a:r>
              <a:rPr lang="en-US"/>
              <a:t>Side lights</a:t>
            </a:r>
            <a:endParaRPr/>
          </a:p>
          <a:p>
            <a:pPr marL="0" lvl="0" indent="0" algn="l" rtl="0">
              <a:spcBef>
                <a:spcPts val="0"/>
              </a:spcBef>
              <a:spcAft>
                <a:spcPts val="0"/>
              </a:spcAft>
              <a:buNone/>
            </a:pPr>
            <a:r>
              <a:rPr lang="en-US"/>
              <a:t>Red and green seen at front of boat</a:t>
            </a:r>
            <a:endParaRPr/>
          </a:p>
          <a:p>
            <a:pPr marL="0" lvl="0" indent="0" algn="l" rtl="0">
              <a:spcBef>
                <a:spcPts val="0"/>
              </a:spcBef>
              <a:spcAft>
                <a:spcPts val="0"/>
              </a:spcAft>
              <a:buNone/>
            </a:pPr>
            <a:r>
              <a:rPr lang="en-US"/>
              <a:t>Stern lights</a:t>
            </a:r>
            <a:endParaRPr/>
          </a:p>
          <a:p>
            <a:pPr marL="0" lvl="0" indent="0" algn="l" rtl="0">
              <a:spcBef>
                <a:spcPts val="0"/>
              </a:spcBef>
              <a:spcAft>
                <a:spcPts val="0"/>
              </a:spcAft>
              <a:buNone/>
            </a:pPr>
            <a:r>
              <a:rPr lang="en-US"/>
              <a:t>White seen at rear of boat</a:t>
            </a:r>
            <a:endParaRPr/>
          </a:p>
          <a:p>
            <a:pPr marL="0" lvl="0" indent="0" algn="l" rtl="0">
              <a:spcBef>
                <a:spcPts val="0"/>
              </a:spcBef>
              <a:spcAft>
                <a:spcPts val="0"/>
              </a:spcAft>
              <a:buNone/>
            </a:pPr>
            <a:r>
              <a:rPr lang="en-US"/>
              <a:t>Masthead light</a:t>
            </a:r>
            <a:endParaRPr/>
          </a:p>
          <a:p>
            <a:pPr marL="0" lvl="0" indent="0" algn="l" rtl="0">
              <a:spcBef>
                <a:spcPts val="0"/>
              </a:spcBef>
              <a:spcAft>
                <a:spcPts val="0"/>
              </a:spcAft>
              <a:buNone/>
            </a:pPr>
            <a:r>
              <a:rPr lang="en-US"/>
              <a:t>White seen from forward and sides</a:t>
            </a:r>
            <a:endParaRPr/>
          </a:p>
          <a:p>
            <a:pPr marL="0" lvl="0" indent="0" algn="l" rtl="0">
              <a:spcBef>
                <a:spcPts val="0"/>
              </a:spcBef>
              <a:spcAft>
                <a:spcPts val="0"/>
              </a:spcAft>
              <a:buNone/>
            </a:pPr>
            <a:r>
              <a:rPr lang="en-US"/>
              <a:t>All round white light</a:t>
            </a:r>
            <a:endParaRPr/>
          </a:p>
          <a:p>
            <a:pPr marL="0" lvl="0" indent="0" algn="l" rtl="0">
              <a:spcBef>
                <a:spcPts val="0"/>
              </a:spcBef>
              <a:spcAft>
                <a:spcPts val="0"/>
              </a:spcAft>
              <a:buNone/>
            </a:pPr>
            <a:r>
              <a:rPr lang="en-US"/>
              <a:t>Seen from all directions</a:t>
            </a:r>
            <a:endParaRPr/>
          </a:p>
          <a:p>
            <a:pPr marL="0" lvl="0" indent="0" algn="l" rtl="0">
              <a:spcBef>
                <a:spcPts val="0"/>
              </a:spcBef>
              <a:spcAft>
                <a:spcPts val="0"/>
              </a:spcAft>
              <a:buNone/>
            </a:pPr>
            <a:endParaRPr/>
          </a:p>
        </p:txBody>
      </p:sp>
      <p:sp>
        <p:nvSpPr>
          <p:cNvPr id="332" name="Google Shape;332;p23: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24: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24: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is Rule 24. Yellow light is the universal signal for towing behind or pushing ahead. Different tow vessel light configurations are for different towing situations and lengths of tows. Just like the law of Gross Tonnage (not in the Navrules anywhere) if it has more lights than you do, stay out of the way.</a:t>
            </a:r>
            <a:endParaRPr/>
          </a:p>
          <a:p>
            <a:pPr marL="0" lvl="0" indent="0" algn="l" rtl="0">
              <a:spcBef>
                <a:spcPts val="0"/>
              </a:spcBef>
              <a:spcAft>
                <a:spcPts val="0"/>
              </a:spcAft>
              <a:buNone/>
            </a:pPr>
            <a:endParaRPr/>
          </a:p>
          <a:p>
            <a:pPr marL="0" lvl="0" indent="0" algn="l" rtl="0">
              <a:spcBef>
                <a:spcPts val="0"/>
              </a:spcBef>
              <a:spcAft>
                <a:spcPts val="0"/>
              </a:spcAft>
              <a:buNone/>
            </a:pPr>
            <a:r>
              <a:rPr lang="en-US"/>
              <a:t>Emphasize that there may be many yards between the vessel towing and being towed and the danger of crossing between the two.</a:t>
            </a:r>
            <a:endParaRPr/>
          </a:p>
          <a:p>
            <a:pPr marL="0" lvl="0" indent="0" algn="l" rtl="0">
              <a:spcBef>
                <a:spcPts val="0"/>
              </a:spcBef>
              <a:spcAft>
                <a:spcPts val="0"/>
              </a:spcAft>
              <a:buNone/>
            </a:pPr>
            <a:endParaRPr/>
          </a:p>
          <a:p>
            <a:pPr marL="0" lvl="0" indent="0" algn="l" rtl="0">
              <a:spcBef>
                <a:spcPts val="0"/>
              </a:spcBef>
              <a:spcAft>
                <a:spcPts val="0"/>
              </a:spcAft>
              <a:buNone/>
            </a:pPr>
            <a:r>
              <a:rPr lang="en-US"/>
              <a:t>Point out the two white masthead lights, indicating a vessel towing.</a:t>
            </a:r>
            <a:endParaRPr/>
          </a:p>
          <a:p>
            <a:pPr marL="0" lvl="0" indent="0" algn="l" rtl="0">
              <a:spcBef>
                <a:spcPts val="0"/>
              </a:spcBef>
              <a:spcAft>
                <a:spcPts val="0"/>
              </a:spcAft>
              <a:buNone/>
            </a:pPr>
            <a:endParaRPr/>
          </a:p>
        </p:txBody>
      </p:sp>
      <p:sp>
        <p:nvSpPr>
          <p:cNvPr id="341" name="Google Shape;341;p24: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5: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p25: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Emphasize that there may be many yards between the vessel towing and being towed and the danger of crossing between the two.</a:t>
            </a:r>
            <a:endParaRPr/>
          </a:p>
          <a:p>
            <a:pPr marL="0" lvl="0" indent="0" algn="l" rtl="0">
              <a:spcBef>
                <a:spcPts val="0"/>
              </a:spcBef>
              <a:spcAft>
                <a:spcPts val="0"/>
              </a:spcAft>
              <a:buNone/>
            </a:pPr>
            <a:endParaRPr/>
          </a:p>
          <a:p>
            <a:pPr marL="0" lvl="0" indent="0" algn="l" rtl="0">
              <a:spcBef>
                <a:spcPts val="0"/>
              </a:spcBef>
              <a:spcAft>
                <a:spcPts val="0"/>
              </a:spcAft>
              <a:buNone/>
            </a:pPr>
            <a:r>
              <a:rPr lang="en-US"/>
              <a:t>Point out the two white masthead lights, indicating a vessel towing.</a:t>
            </a:r>
            <a:endParaRPr/>
          </a:p>
          <a:p>
            <a:pPr marL="0" lvl="0" indent="0" algn="l" rtl="0">
              <a:spcBef>
                <a:spcPts val="0"/>
              </a:spcBef>
              <a:spcAft>
                <a:spcPts val="0"/>
              </a:spcAft>
              <a:buNone/>
            </a:pPr>
            <a:endParaRPr/>
          </a:p>
        </p:txBody>
      </p:sp>
      <p:sp>
        <p:nvSpPr>
          <p:cNvPr id="351" name="Google Shape;351;p25: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3: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3: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Introduce these topics quickly as each will be detailed in later slides.</a:t>
            </a:r>
            <a:endParaRPr/>
          </a:p>
          <a:p>
            <a:pPr marL="0" lvl="0" indent="0" algn="l" rtl="0">
              <a:spcBef>
                <a:spcPts val="0"/>
              </a:spcBef>
              <a:spcAft>
                <a:spcPts val="0"/>
              </a:spcAft>
              <a:buNone/>
            </a:pPr>
            <a:endParaRPr/>
          </a:p>
        </p:txBody>
      </p:sp>
      <p:sp>
        <p:nvSpPr>
          <p:cNvPr id="118" name="Google Shape;118;p3: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26: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p26: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Greens will always be odd number and reds will always be even numbered. In reduced visibility or at a distance, you can tell the shape of the ATON before you can tell the color and you can tell the color before you can read the number. Note that greens are shaped like a can and reds are shaped like a Nun’s cap, therefore the names can and nun buoys.</a:t>
            </a:r>
            <a:endParaRPr/>
          </a:p>
          <a:p>
            <a:pPr marL="0" lvl="0" indent="0" algn="l" rtl="0">
              <a:spcBef>
                <a:spcPts val="0"/>
              </a:spcBef>
              <a:spcAft>
                <a:spcPts val="0"/>
              </a:spcAft>
              <a:buNone/>
            </a:pPr>
            <a:endParaRPr/>
          </a:p>
        </p:txBody>
      </p:sp>
      <p:sp>
        <p:nvSpPr>
          <p:cNvPr id="361" name="Google Shape;361;p26: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27: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p27: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ahoma"/>
                <a:ea typeface="Tahoma"/>
                <a:cs typeface="Tahoma"/>
                <a:sym typeface="Tahoma"/>
              </a:rPr>
              <a:t>Light will indicate color of the marker for navigational reference. All lighted buoys will have different flashing patterns which correspond to the symbol on the chart. This allows differentiation of each specific ATON at night. </a:t>
            </a:r>
            <a:endParaRPr/>
          </a:p>
          <a:p>
            <a:pPr marL="0" lvl="0" indent="0" algn="l" rtl="0">
              <a:spcBef>
                <a:spcPts val="0"/>
              </a:spcBef>
              <a:spcAft>
                <a:spcPts val="0"/>
              </a:spcAft>
              <a:buNone/>
            </a:pPr>
            <a:endParaRPr/>
          </a:p>
        </p:txBody>
      </p:sp>
      <p:sp>
        <p:nvSpPr>
          <p:cNvPr id="373" name="Google Shape;373;p27: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28: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p28: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All ATONS are reflective of light and of radar if your boat is equipped with radar. ATONS such as these are on fixed posts or pilings which indicate that they are embedded in the bottom and it is shallow in the vicinity of the ATON. Give any fixed marker a wide berth and don’t get too close.</a:t>
            </a:r>
            <a:endParaRPr/>
          </a:p>
          <a:p>
            <a:pPr marL="0" lvl="0" indent="0" algn="l" rtl="0">
              <a:spcBef>
                <a:spcPts val="0"/>
              </a:spcBef>
              <a:spcAft>
                <a:spcPts val="0"/>
              </a:spcAft>
              <a:buNone/>
            </a:pPr>
            <a:endParaRPr/>
          </a:p>
        </p:txBody>
      </p:sp>
      <p:sp>
        <p:nvSpPr>
          <p:cNvPr id="385" name="Google Shape;385;p28: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29: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p29: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7" name="Google Shape;397;p29: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34: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p34: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 especially careful when following the ICW near inlets as sometimes the ICW yellow markings may be on a Navaid marking the inlet and may or may not be on a color or shape marker as you expect. It is possible to have a yellow triangle on a green inlet marker and a yellow square on a red inlet marker. This apparent conflict only occurs near inlets where the ICW intersects.</a:t>
            </a:r>
            <a:endParaRPr/>
          </a:p>
          <a:p>
            <a:pPr marL="0" lvl="0" indent="0" algn="l" rtl="0">
              <a:spcBef>
                <a:spcPts val="0"/>
              </a:spcBef>
              <a:spcAft>
                <a:spcPts val="0"/>
              </a:spcAft>
              <a:buNone/>
            </a:pPr>
            <a:endParaRPr/>
          </a:p>
          <a:p>
            <a:pPr marL="0" lvl="0" indent="0" algn="l" rtl="0">
              <a:spcBef>
                <a:spcPts val="0"/>
              </a:spcBef>
              <a:spcAft>
                <a:spcPts val="0"/>
              </a:spcAft>
              <a:buNone/>
            </a:pPr>
            <a:r>
              <a:rPr lang="en-US"/>
              <a:t>Follow the proper markings for the route you intend to follow. If you are following the ICW and you wish to continue to follow it past the inlet, only pay attention to the yellow marks and disregard the shape or color of buoy or daymark they appear on.</a:t>
            </a:r>
            <a:endParaRPr/>
          </a:p>
          <a:p>
            <a:pPr marL="0" lvl="0" indent="0" algn="l" rtl="0">
              <a:spcBef>
                <a:spcPts val="0"/>
              </a:spcBef>
              <a:spcAft>
                <a:spcPts val="0"/>
              </a:spcAft>
              <a:buNone/>
            </a:pPr>
            <a:endParaRPr/>
          </a:p>
          <a:p>
            <a:pPr marL="0" lvl="0" indent="0" algn="l" rtl="0">
              <a:spcBef>
                <a:spcPts val="0"/>
              </a:spcBef>
              <a:spcAft>
                <a:spcPts val="0"/>
              </a:spcAft>
              <a:buNone/>
            </a:pPr>
            <a:r>
              <a:rPr lang="en-US"/>
              <a:t>Reconcile your position with a chart to insure safe passage.</a:t>
            </a:r>
            <a:endParaRPr/>
          </a:p>
          <a:p>
            <a:pPr marL="0" lvl="0" indent="0" algn="l" rtl="0">
              <a:spcBef>
                <a:spcPts val="0"/>
              </a:spcBef>
              <a:spcAft>
                <a:spcPts val="0"/>
              </a:spcAft>
              <a:buNone/>
            </a:pPr>
            <a:endParaRPr/>
          </a:p>
        </p:txBody>
      </p:sp>
      <p:sp>
        <p:nvSpPr>
          <p:cNvPr id="407" name="Google Shape;407;p34: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30: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p30: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When returning from sea or going upstream in a river or creek, when you are going in the direction from the sea to the origination of the waterway upstream, keep the reds on the right. Conversely, the greens will be on the left. When going downstream back toward the sea and away from the origin of the waterway, you would keep the greens on the right and reds on the left. Remember this by the mnemonic “Red, Right, Returning”.</a:t>
            </a:r>
            <a:endParaRPr/>
          </a:p>
          <a:p>
            <a:pPr marL="0" lvl="0" indent="0" algn="l" rtl="0">
              <a:spcBef>
                <a:spcPts val="0"/>
              </a:spcBef>
              <a:spcAft>
                <a:spcPts val="0"/>
              </a:spcAft>
              <a:buNone/>
            </a:pPr>
            <a:endParaRPr/>
          </a:p>
        </p:txBody>
      </p:sp>
      <p:sp>
        <p:nvSpPr>
          <p:cNvPr id="416" name="Google Shape;416;p30: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31: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31: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5" name="Google Shape;425;p31: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32: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p32: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When in the Intercoastal Waterway, the red, right, returning follows a clockwise direction around the US. If you start in Norfolk VA and are going to Miami on the east coast of the US, then keep the reds on the right. </a:t>
            </a:r>
            <a:endParaRPr/>
          </a:p>
          <a:p>
            <a:pPr marL="0" lvl="0" indent="0" algn="l" rtl="0">
              <a:spcBef>
                <a:spcPts val="0"/>
              </a:spcBef>
              <a:spcAft>
                <a:spcPts val="0"/>
              </a:spcAft>
              <a:buNone/>
            </a:pPr>
            <a:endParaRPr/>
          </a:p>
          <a:p>
            <a:pPr marL="0" lvl="0" indent="0" algn="l" rtl="0">
              <a:spcBef>
                <a:spcPts val="0"/>
              </a:spcBef>
              <a:spcAft>
                <a:spcPts val="0"/>
              </a:spcAft>
              <a:buNone/>
            </a:pPr>
            <a:r>
              <a:rPr lang="en-US"/>
              <a:t>However, the ICW intersects various inlets from the ocean and there is a system to differentiate between ATONs that mark the safe water for an inlet and the safe water for the ICW. This special marking is yellow squares (treat it as a green marker) or a yellow triangle (treat it as a red). This indicates you are following the ICW and then you can correlate with your charts the numbers on the ATON to confirm where you are. Notice that the fixed ATONS in this illustration are green squares and red triangles which also correspond to the yellow squares and yellow triangles. </a:t>
            </a:r>
            <a:endParaRPr/>
          </a:p>
          <a:p>
            <a:pPr marL="0" lvl="0" indent="0" algn="l" rtl="0">
              <a:spcBef>
                <a:spcPts val="0"/>
              </a:spcBef>
              <a:spcAft>
                <a:spcPts val="0"/>
              </a:spcAft>
              <a:buNone/>
            </a:pPr>
            <a:endParaRPr/>
          </a:p>
          <a:p>
            <a:pPr marL="0" lvl="0" indent="0" algn="l" rtl="0">
              <a:spcBef>
                <a:spcPts val="0"/>
              </a:spcBef>
              <a:spcAft>
                <a:spcPts val="0"/>
              </a:spcAft>
              <a:buNone/>
            </a:pPr>
            <a:r>
              <a:rPr lang="en-US"/>
              <a:t>However, ANYWHERE the ICW intersects an inlet, caution MUST be taken to follow the yellow squares or yellow triangles. Sometimes, a single ATON will serve as a marker for both the ICW and the inlet and NOT ALWAYS are they on the same color ATON you expect them to be on. An example is a green ATON marking the right side of an inlet from the ocean, but containing a yellow triangle. This means keep it to the right if coming in from the ocean, and also to keep it to your right and treat it as a red marker if you are traveling southbound on the east coast of the US. If you treated it as a yellow square which you would expect to see on a green painted ATON, you would pass on the wrong side and possibly run aground.</a:t>
            </a:r>
            <a:endParaRPr/>
          </a:p>
          <a:p>
            <a:pPr marL="0" lvl="0" indent="0" algn="l" rtl="0">
              <a:spcBef>
                <a:spcPts val="0"/>
              </a:spcBef>
              <a:spcAft>
                <a:spcPts val="0"/>
              </a:spcAft>
              <a:buNone/>
            </a:pPr>
            <a:endParaRPr/>
          </a:p>
        </p:txBody>
      </p:sp>
      <p:sp>
        <p:nvSpPr>
          <p:cNvPr id="434" name="Google Shape;434;p32: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33: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p33: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US"/>
              <a:t>These are statute miles in the inland rivers. Charts reference the river miles and often marinas and other services reference the mile marker for their locations. It works in a similar fashion to highways and interstates.</a:t>
            </a:r>
            <a:endParaRPr/>
          </a:p>
          <a:p>
            <a:pPr marL="0" lvl="0" indent="0" algn="l" rtl="0">
              <a:spcBef>
                <a:spcPts val="0"/>
              </a:spcBef>
              <a:spcAft>
                <a:spcPts val="0"/>
              </a:spcAft>
              <a:buNone/>
            </a:pPr>
            <a:endParaRPr/>
          </a:p>
        </p:txBody>
      </p:sp>
      <p:sp>
        <p:nvSpPr>
          <p:cNvPr id="446" name="Google Shape;446;p33: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35: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5" name="Google Shape;455;p35: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Square box indicates information. It is not regulatory or restrictive.</a:t>
            </a:r>
            <a:endParaRPr/>
          </a:p>
          <a:p>
            <a:pPr marL="0" lvl="0" indent="0" algn="l" rtl="0">
              <a:spcBef>
                <a:spcPts val="0"/>
              </a:spcBef>
              <a:spcAft>
                <a:spcPts val="0"/>
              </a:spcAft>
              <a:buNone/>
            </a:pPr>
            <a:endParaRPr/>
          </a:p>
          <a:p>
            <a:pPr marL="0" lvl="0" indent="0" algn="l" rtl="0">
              <a:spcBef>
                <a:spcPts val="0"/>
              </a:spcBef>
              <a:spcAft>
                <a:spcPts val="0"/>
              </a:spcAft>
              <a:buNone/>
            </a:pPr>
            <a:r>
              <a:rPr lang="en-US"/>
              <a:t>Diamond indicates danger in the area.</a:t>
            </a:r>
            <a:endParaRPr/>
          </a:p>
          <a:p>
            <a:pPr marL="0" lvl="0" indent="0" algn="l" rtl="0">
              <a:spcBef>
                <a:spcPts val="0"/>
              </a:spcBef>
              <a:spcAft>
                <a:spcPts val="0"/>
              </a:spcAft>
              <a:buNone/>
            </a:pPr>
            <a:endParaRPr/>
          </a:p>
        </p:txBody>
      </p:sp>
      <p:sp>
        <p:nvSpPr>
          <p:cNvPr id="456" name="Google Shape;456;p35: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4: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4: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Key objectives of Chapter three</a:t>
            </a:r>
            <a:endParaRPr/>
          </a:p>
          <a:p>
            <a:pPr marL="0" lvl="0" indent="0" algn="l" rtl="0">
              <a:spcBef>
                <a:spcPts val="0"/>
              </a:spcBef>
              <a:spcAft>
                <a:spcPts val="0"/>
              </a:spcAft>
              <a:buNone/>
            </a:pPr>
            <a:endParaRPr/>
          </a:p>
        </p:txBody>
      </p:sp>
      <p:sp>
        <p:nvSpPr>
          <p:cNvPr id="126" name="Google Shape;126;p4: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36: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p36: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controlled area has restrictions or limitations. No wake means just that – slow enough that your boat does not produce a wake from the bow. You may need to place the gear shift in neutral and shift in and out of gear to maintain slow enough speed if you have a higher horsepower boat. Note that in windy weather or conditions with strong current, you must maintain enough power for directional control even if it causes a small wake. Do not loose steering control regardless of the restriction on wake.</a:t>
            </a:r>
            <a:endParaRPr/>
          </a:p>
          <a:p>
            <a:pPr marL="0" lvl="0" indent="0" algn="l" rtl="0">
              <a:spcBef>
                <a:spcPts val="0"/>
              </a:spcBef>
              <a:spcAft>
                <a:spcPts val="0"/>
              </a:spcAft>
              <a:buNone/>
            </a:pPr>
            <a:endParaRPr/>
          </a:p>
          <a:p>
            <a:pPr marL="0" lvl="0" indent="0" algn="l" rtl="0">
              <a:spcBef>
                <a:spcPts val="0"/>
              </a:spcBef>
              <a:spcAft>
                <a:spcPts val="0"/>
              </a:spcAft>
              <a:buNone/>
            </a:pPr>
            <a:r>
              <a:rPr lang="en-US"/>
              <a:t>The exclusion means just that – do not go here!</a:t>
            </a:r>
            <a:endParaRPr/>
          </a:p>
          <a:p>
            <a:pPr marL="0" lvl="0" indent="0" algn="l" rtl="0">
              <a:spcBef>
                <a:spcPts val="0"/>
              </a:spcBef>
              <a:spcAft>
                <a:spcPts val="0"/>
              </a:spcAft>
              <a:buNone/>
            </a:pPr>
            <a:endParaRPr/>
          </a:p>
        </p:txBody>
      </p:sp>
      <p:sp>
        <p:nvSpPr>
          <p:cNvPr id="468" name="Google Shape;468;p36: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37: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p37: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Sometimes referred as the “sea buoy” which means that now you have reached the end of the marked channel and the water is safe for navigation all around. If coming into a channel from sea, plot this buoy as your point to begin your course in the marked waterway. Do not plot your course DIRECTLTY on the ATON, but a few yards away is OK.</a:t>
            </a:r>
            <a:endParaRPr/>
          </a:p>
          <a:p>
            <a:pPr marL="0" lvl="0" indent="0" algn="l" rtl="0">
              <a:spcBef>
                <a:spcPts val="0"/>
              </a:spcBef>
              <a:spcAft>
                <a:spcPts val="0"/>
              </a:spcAft>
              <a:buNone/>
            </a:pPr>
            <a:endParaRPr/>
          </a:p>
          <a:p>
            <a:pPr marL="0" lvl="0" indent="0" algn="l" rtl="0">
              <a:spcBef>
                <a:spcPts val="0"/>
              </a:spcBef>
              <a:spcAft>
                <a:spcPts val="0"/>
              </a:spcAft>
              <a:buNone/>
            </a:pPr>
            <a:r>
              <a:rPr lang="en-US"/>
              <a:t>The black stripe buoy is used on inland lakes and rivers to indicate the “end of the reef” which means DO NOT PASS BETWEEN THIS MARKER AND THE NEAREST SHORE! Often there are other intermediate markers on fixed poles to indicate the line of obstruction. Give these areas a wide berth as they are often on fixed poles which means shallow water around them.</a:t>
            </a:r>
            <a:endParaRPr/>
          </a:p>
          <a:p>
            <a:pPr marL="0" lvl="0" indent="0" algn="l" rtl="0">
              <a:spcBef>
                <a:spcPts val="0"/>
              </a:spcBef>
              <a:spcAft>
                <a:spcPts val="0"/>
              </a:spcAft>
              <a:buNone/>
            </a:pPr>
            <a:endParaRPr/>
          </a:p>
        </p:txBody>
      </p:sp>
      <p:sp>
        <p:nvSpPr>
          <p:cNvPr id="480" name="Google Shape;480;p37: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38: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1" name="Google Shape;491;p38: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These are designed for boaters to tie up without the need to deploy an anchor. Often, they are laid out in an efficient pattern that allows many other boats to use a designated anchorage and have sufficient swing room as wind or current conditions change. Every part of the buoy that touches the water will be slimy so be prepared with gloves as you pick up the pendant to attach a short line from your boat to the pendant. The line is anchored to the bottom securely. Look at other boats in the anchorage to see how much line they have out. If you match that length, the entire anchorage will swing in unison and no one will tangle up with another boat (at least in theory).</a:t>
            </a:r>
            <a:endParaRPr/>
          </a:p>
          <a:p>
            <a:pPr marL="0" lvl="0" indent="0" algn="l" rtl="0">
              <a:spcBef>
                <a:spcPts val="0"/>
              </a:spcBef>
              <a:spcAft>
                <a:spcPts val="0"/>
              </a:spcAft>
              <a:buNone/>
            </a:pPr>
            <a:endParaRPr/>
          </a:p>
        </p:txBody>
      </p:sp>
      <p:sp>
        <p:nvSpPr>
          <p:cNvPr id="492" name="Google Shape;492;p38: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39: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p39: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Junction buoys indicates a split in a channel.  The upper band tells the boater which channel is the preferred channel.  The preferred channel is the deepest and widest channel.  A boater may need to go into the non-preferred channel to get to their dock, local restaurant, fuel, etc. </a:t>
            </a:r>
            <a:endParaRPr/>
          </a:p>
        </p:txBody>
      </p:sp>
      <p:sp>
        <p:nvSpPr>
          <p:cNvPr id="503" name="Google Shape;503;p39: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40: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p40: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boat approaches the channel and sees a junction buoy with a red top band.  Which course will the boat follow to stay in the preferred channel?</a:t>
            </a:r>
            <a:endParaRPr/>
          </a:p>
          <a:p>
            <a:pPr marL="0" lvl="0" indent="0" algn="l" rtl="0">
              <a:spcBef>
                <a:spcPts val="0"/>
              </a:spcBef>
              <a:spcAft>
                <a:spcPts val="0"/>
              </a:spcAft>
              <a:buNone/>
            </a:pPr>
            <a:endParaRPr/>
          </a:p>
        </p:txBody>
      </p:sp>
      <p:sp>
        <p:nvSpPr>
          <p:cNvPr id="512" name="Google Shape;512;p40: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41: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0" name="Google Shape;520;p41: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Correlate your direction as read on the compass with a chart and along with ATON sightings and a chart, you can quickly find where you are in relation to where you think you are. Electric current and magnets affect the ability of the compass to show your current heading. When installing a new compass, engage each electrical component while watching the compass to see if turning on that electrical load has any affect on the compass. Simply rerouting any interfering equipment or power runs to the equipment will solve most issues</a:t>
            </a:r>
            <a:endParaRPr/>
          </a:p>
          <a:p>
            <a:pPr marL="0" lvl="0" indent="0" algn="l" rtl="0">
              <a:spcBef>
                <a:spcPts val="0"/>
              </a:spcBef>
              <a:spcAft>
                <a:spcPts val="0"/>
              </a:spcAft>
              <a:buNone/>
            </a:pPr>
            <a:endParaRPr/>
          </a:p>
        </p:txBody>
      </p:sp>
      <p:sp>
        <p:nvSpPr>
          <p:cNvPr id="521" name="Google Shape;521;p41: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42: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p42: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While charts may not be readily available longer, maps to lakes are still available. Should be mindful that electronics can go out, and some other form of navigation may be needed. Be careful not to turn this into a navigation class. You may wish to mention the Weekend Navigator or other Auxiliary navigation products as an additional class for those who are interested. You may wish to pull out a local chart and show a few features and especially any areas of concern or challenging areas.</a:t>
            </a:r>
            <a:endParaRPr/>
          </a:p>
          <a:p>
            <a:pPr marL="0" lvl="0" indent="0" algn="l" rtl="0">
              <a:spcBef>
                <a:spcPts val="0"/>
              </a:spcBef>
              <a:spcAft>
                <a:spcPts val="0"/>
              </a:spcAft>
              <a:buNone/>
            </a:pPr>
            <a:endParaRPr/>
          </a:p>
        </p:txBody>
      </p:sp>
      <p:sp>
        <p:nvSpPr>
          <p:cNvPr id="531" name="Google Shape;531;p42: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43: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9" name="Google Shape;539;p43: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Briefly explain the symbols on the chart above. Cover the RG “A” and what that means with primary and secondary channels. Also cover the flashing light characteristics and the tank light on shore.</a:t>
            </a:r>
            <a:endParaRPr/>
          </a:p>
          <a:p>
            <a:pPr marL="0" lvl="0" indent="0" algn="l" rtl="0">
              <a:spcBef>
                <a:spcPts val="0"/>
              </a:spcBef>
              <a:spcAft>
                <a:spcPts val="0"/>
              </a:spcAft>
              <a:buNone/>
            </a:pPr>
            <a:endParaRPr/>
          </a:p>
        </p:txBody>
      </p:sp>
      <p:sp>
        <p:nvSpPr>
          <p:cNvPr id="540" name="Google Shape;540;p43: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48: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7" name="Google Shape;547;p48: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starting the engine, run the blower for at least 4 minutes. While blower is evacuating the bilge of any accumulated fumes, conduct a checklist of safety equipment on board and orientate all aboard the location of safety equipment. Check the fit of all in their life jackets and pay particular attention to fitting children in an appropriate size life jacket. Open the engine compartment and sniff before attempting to start engine. If you smell gas fumes – STOP! </a:t>
            </a:r>
            <a:endParaRPr/>
          </a:p>
          <a:p>
            <a:pPr marL="0" lvl="0" indent="0" algn="l" rtl="0">
              <a:spcBef>
                <a:spcPts val="0"/>
              </a:spcBef>
              <a:spcAft>
                <a:spcPts val="0"/>
              </a:spcAft>
              <a:buNone/>
            </a:pPr>
            <a:endParaRPr/>
          </a:p>
          <a:p>
            <a:pPr marL="0" lvl="0" indent="0" algn="l" rtl="0">
              <a:spcBef>
                <a:spcPts val="0"/>
              </a:spcBef>
              <a:spcAft>
                <a:spcPts val="0"/>
              </a:spcAft>
              <a:buNone/>
            </a:pPr>
            <a:r>
              <a:rPr lang="en-US"/>
              <a:t>Once engine is running, wait for it to warm up to operating temperature. Verify there is sufficient fuel for the journey. Verify that horn and all lights work before leaving the dock. Alert the crew when you put the boat in gear in forward and reverse to verify thrust before casting off the dock lines. </a:t>
            </a:r>
            <a:endParaRPr/>
          </a:p>
          <a:p>
            <a:pPr marL="0" lvl="0" indent="0" algn="l" rtl="0">
              <a:spcBef>
                <a:spcPts val="0"/>
              </a:spcBef>
              <a:spcAft>
                <a:spcPts val="0"/>
              </a:spcAft>
              <a:buNone/>
            </a:pPr>
            <a:endParaRPr/>
          </a:p>
          <a:p>
            <a:pPr marL="0" lvl="0" indent="0" algn="l" rtl="0">
              <a:spcBef>
                <a:spcPts val="0"/>
              </a:spcBef>
              <a:spcAft>
                <a:spcPts val="0"/>
              </a:spcAft>
              <a:buNone/>
            </a:pPr>
            <a:r>
              <a:rPr lang="en-US"/>
              <a:t>If your boat has a engine shut off safety lanyard on the throttle/shift lever, connect it to your life jacket. By Federal law, the shut off switches are factory installed on boats less than 26 feet in length and are intended to shut off the engine should the operator be separated from the helm resulting in loss of control of the boat.</a:t>
            </a:r>
            <a:endParaRPr/>
          </a:p>
          <a:p>
            <a:pPr marL="0" lvl="0" indent="0" algn="l" rtl="0">
              <a:spcBef>
                <a:spcPts val="0"/>
              </a:spcBef>
              <a:spcAft>
                <a:spcPts val="0"/>
              </a:spcAft>
              <a:buNone/>
            </a:pPr>
            <a:endParaRPr/>
          </a:p>
          <a:p>
            <a:pPr marL="0" lvl="0" indent="0" algn="l" rtl="0">
              <a:spcBef>
                <a:spcPts val="0"/>
              </a:spcBef>
              <a:spcAft>
                <a:spcPts val="0"/>
              </a:spcAft>
              <a:buNone/>
            </a:pPr>
            <a:r>
              <a:rPr lang="en-US"/>
              <a:t>Verify visually that the way is clear before casting off the lines.</a:t>
            </a:r>
            <a:endParaRPr/>
          </a:p>
          <a:p>
            <a:pPr marL="0" lvl="0" indent="0" algn="l" rtl="0">
              <a:spcBef>
                <a:spcPts val="0"/>
              </a:spcBef>
              <a:spcAft>
                <a:spcPts val="0"/>
              </a:spcAft>
              <a:buNone/>
            </a:pPr>
            <a:endParaRPr/>
          </a:p>
        </p:txBody>
      </p:sp>
      <p:sp>
        <p:nvSpPr>
          <p:cNvPr id="548" name="Google Shape;548;p48: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49: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6" name="Google Shape;556;p49: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next slide will help illustrate these concepts. Consider using the Boat America video demonstrating casting off and docking techniques.</a:t>
            </a:r>
            <a:endParaRPr/>
          </a:p>
          <a:p>
            <a:pPr marL="0" lvl="0" indent="0" algn="l" rtl="0">
              <a:spcBef>
                <a:spcPts val="0"/>
              </a:spcBef>
              <a:spcAft>
                <a:spcPts val="0"/>
              </a:spcAft>
              <a:buNone/>
            </a:pPr>
            <a:endParaRPr/>
          </a:p>
          <a:p>
            <a:pPr marL="0" lvl="0" indent="0" algn="l" rtl="0">
              <a:spcBef>
                <a:spcPts val="0"/>
              </a:spcBef>
              <a:spcAft>
                <a:spcPts val="0"/>
              </a:spcAft>
              <a:buNone/>
            </a:pPr>
            <a:r>
              <a:rPr lang="en-US"/>
              <a:t>Ask:  for a volunteer to describe casting off with wind/current off the dock.</a:t>
            </a:r>
            <a:endParaRPr/>
          </a:p>
          <a:p>
            <a:pPr marL="0" lvl="0" indent="0" algn="l" rtl="0">
              <a:spcBef>
                <a:spcPts val="0"/>
              </a:spcBef>
              <a:spcAft>
                <a:spcPts val="0"/>
              </a:spcAft>
              <a:buNone/>
            </a:pPr>
            <a:endParaRPr/>
          </a:p>
          <a:p>
            <a:pPr marL="0" lvl="0" indent="0" algn="l" rtl="0">
              <a:spcBef>
                <a:spcPts val="0"/>
              </a:spcBef>
              <a:spcAft>
                <a:spcPts val="0"/>
              </a:spcAft>
              <a:buNone/>
            </a:pPr>
            <a:r>
              <a:rPr lang="en-US"/>
              <a:t>  Release lines</a:t>
            </a:r>
            <a:endParaRPr/>
          </a:p>
          <a:p>
            <a:pPr marL="0" lvl="0" indent="0" algn="l" rtl="0">
              <a:spcBef>
                <a:spcPts val="0"/>
              </a:spcBef>
              <a:spcAft>
                <a:spcPts val="0"/>
              </a:spcAft>
              <a:buNone/>
            </a:pPr>
            <a:r>
              <a:rPr lang="en-US"/>
              <a:t>  Push boat away</a:t>
            </a:r>
            <a:endParaRPr/>
          </a:p>
          <a:p>
            <a:pPr marL="0" lvl="0" indent="0" algn="l" rtl="0">
              <a:spcBef>
                <a:spcPts val="0"/>
              </a:spcBef>
              <a:spcAft>
                <a:spcPts val="0"/>
              </a:spcAft>
              <a:buNone/>
            </a:pPr>
            <a:r>
              <a:rPr lang="en-US"/>
              <a:t>  Shift into Forward and ease away</a:t>
            </a:r>
            <a:endParaRPr/>
          </a:p>
          <a:p>
            <a:pPr marL="0" lvl="0" indent="0" algn="l" rtl="0">
              <a:spcBef>
                <a:spcPts val="0"/>
              </a:spcBef>
              <a:spcAft>
                <a:spcPts val="0"/>
              </a:spcAft>
              <a:buNone/>
            </a:pPr>
            <a:endParaRPr/>
          </a:p>
          <a:p>
            <a:pPr marL="0" lvl="0" indent="0" algn="l" rtl="0">
              <a:spcBef>
                <a:spcPts val="0"/>
              </a:spcBef>
              <a:spcAft>
                <a:spcPts val="0"/>
              </a:spcAft>
              <a:buNone/>
            </a:pPr>
            <a:r>
              <a:rPr lang="en-US"/>
              <a:t>Ask:  for a volunteer to describe casting off with wind/current on the dock.</a:t>
            </a:r>
            <a:endParaRPr/>
          </a:p>
          <a:p>
            <a:pPr marL="0" lvl="0" indent="0" algn="l" rtl="0">
              <a:spcBef>
                <a:spcPts val="0"/>
              </a:spcBef>
              <a:spcAft>
                <a:spcPts val="0"/>
              </a:spcAft>
              <a:buNone/>
            </a:pPr>
            <a:endParaRPr/>
          </a:p>
          <a:p>
            <a:pPr marL="0" lvl="0" indent="0" algn="l" rtl="0">
              <a:spcBef>
                <a:spcPts val="0"/>
              </a:spcBef>
              <a:spcAft>
                <a:spcPts val="0"/>
              </a:spcAft>
              <a:buNone/>
            </a:pPr>
            <a:r>
              <a:rPr lang="en-US"/>
              <a:t>  Release stern line – leave bow spring line on</a:t>
            </a:r>
            <a:endParaRPr/>
          </a:p>
          <a:p>
            <a:pPr marL="0" lvl="0" indent="0" algn="l" rtl="0">
              <a:spcBef>
                <a:spcPts val="0"/>
              </a:spcBef>
              <a:spcAft>
                <a:spcPts val="0"/>
              </a:spcAft>
              <a:buNone/>
            </a:pPr>
            <a:r>
              <a:rPr lang="en-US"/>
              <a:t>  Put into “forward gear”</a:t>
            </a:r>
            <a:endParaRPr/>
          </a:p>
          <a:p>
            <a:pPr marL="0" lvl="0" indent="0" algn="l" rtl="0">
              <a:spcBef>
                <a:spcPts val="0"/>
              </a:spcBef>
              <a:spcAft>
                <a:spcPts val="0"/>
              </a:spcAft>
              <a:buNone/>
            </a:pPr>
            <a:r>
              <a:rPr lang="en-US"/>
              <a:t>  Boat stern will edge out</a:t>
            </a:r>
            <a:endParaRPr/>
          </a:p>
          <a:p>
            <a:pPr marL="0" lvl="0" indent="0" algn="l" rtl="0">
              <a:spcBef>
                <a:spcPts val="0"/>
              </a:spcBef>
              <a:spcAft>
                <a:spcPts val="0"/>
              </a:spcAft>
              <a:buNone/>
            </a:pPr>
            <a:r>
              <a:rPr lang="en-US"/>
              <a:t>  Release bow spring line and back out</a:t>
            </a:r>
            <a:endParaRPr/>
          </a:p>
        </p:txBody>
      </p:sp>
      <p:sp>
        <p:nvSpPr>
          <p:cNvPr id="557" name="Google Shape;557;p49: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5: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5: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Review the objectives of the chapter.</a:t>
            </a:r>
            <a:endParaRPr/>
          </a:p>
          <a:p>
            <a:pPr marL="0" lvl="0" indent="0" algn="l" rtl="0">
              <a:spcBef>
                <a:spcPts val="0"/>
              </a:spcBef>
              <a:spcAft>
                <a:spcPts val="0"/>
              </a:spcAft>
              <a:buNone/>
            </a:pPr>
            <a:endParaRPr/>
          </a:p>
        </p:txBody>
      </p:sp>
      <p:sp>
        <p:nvSpPr>
          <p:cNvPr id="135" name="Google Shape;135;p5: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50: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p50: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Ask:  for a volunteer to describe casting off with wind/current off the dock.</a:t>
            </a:r>
            <a:endParaRPr/>
          </a:p>
          <a:p>
            <a:pPr marL="0" lvl="0" indent="0" algn="l" rtl="0">
              <a:spcBef>
                <a:spcPts val="0"/>
              </a:spcBef>
              <a:spcAft>
                <a:spcPts val="0"/>
              </a:spcAft>
              <a:buNone/>
            </a:pPr>
            <a:endParaRPr/>
          </a:p>
          <a:p>
            <a:pPr marL="0" lvl="0" indent="0" algn="l" rtl="0">
              <a:spcBef>
                <a:spcPts val="0"/>
              </a:spcBef>
              <a:spcAft>
                <a:spcPts val="0"/>
              </a:spcAft>
              <a:buNone/>
            </a:pPr>
            <a:r>
              <a:rPr lang="en-US"/>
              <a:t>  Release lines</a:t>
            </a:r>
            <a:endParaRPr/>
          </a:p>
          <a:p>
            <a:pPr marL="0" lvl="0" indent="0" algn="l" rtl="0">
              <a:spcBef>
                <a:spcPts val="0"/>
              </a:spcBef>
              <a:spcAft>
                <a:spcPts val="0"/>
              </a:spcAft>
              <a:buNone/>
            </a:pPr>
            <a:r>
              <a:rPr lang="en-US"/>
              <a:t>  Push boat away</a:t>
            </a:r>
            <a:endParaRPr/>
          </a:p>
          <a:p>
            <a:pPr marL="0" lvl="0" indent="0" algn="l" rtl="0">
              <a:spcBef>
                <a:spcPts val="0"/>
              </a:spcBef>
              <a:spcAft>
                <a:spcPts val="0"/>
              </a:spcAft>
              <a:buNone/>
            </a:pPr>
            <a:r>
              <a:rPr lang="en-US"/>
              <a:t>  Shift into Forward and ease away</a:t>
            </a:r>
            <a:endParaRPr/>
          </a:p>
          <a:p>
            <a:pPr marL="0" lvl="0" indent="0" algn="l" rtl="0">
              <a:spcBef>
                <a:spcPts val="0"/>
              </a:spcBef>
              <a:spcAft>
                <a:spcPts val="0"/>
              </a:spcAft>
              <a:buNone/>
            </a:pPr>
            <a:endParaRPr/>
          </a:p>
        </p:txBody>
      </p:sp>
      <p:sp>
        <p:nvSpPr>
          <p:cNvPr id="566" name="Google Shape;566;p50: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51: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6" name="Google Shape;576;p51: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Control of a boat is from the stern with the engine – you have almost no control of the bow without thrusters</a:t>
            </a:r>
            <a:endParaRPr/>
          </a:p>
          <a:p>
            <a:pPr marL="0" lvl="0" indent="0" algn="l" rtl="0">
              <a:spcBef>
                <a:spcPts val="0"/>
              </a:spcBef>
              <a:spcAft>
                <a:spcPts val="0"/>
              </a:spcAft>
              <a:buNone/>
            </a:pPr>
            <a:endParaRPr/>
          </a:p>
          <a:p>
            <a:pPr marL="0" lvl="0" indent="0" algn="l" rtl="0">
              <a:spcBef>
                <a:spcPts val="0"/>
              </a:spcBef>
              <a:spcAft>
                <a:spcPts val="0"/>
              </a:spcAft>
              <a:buNone/>
            </a:pPr>
            <a:r>
              <a:rPr lang="en-US"/>
              <a:t>Ask:  for a volunteer to describe casting off with wind/current on the dock.</a:t>
            </a:r>
            <a:endParaRPr/>
          </a:p>
          <a:p>
            <a:pPr marL="0" lvl="0" indent="0" algn="l" rtl="0">
              <a:spcBef>
                <a:spcPts val="0"/>
              </a:spcBef>
              <a:spcAft>
                <a:spcPts val="0"/>
              </a:spcAft>
              <a:buNone/>
            </a:pPr>
            <a:r>
              <a:rPr lang="en-US"/>
              <a:t>  Release stern line – leave bow spring line on</a:t>
            </a:r>
            <a:endParaRPr/>
          </a:p>
          <a:p>
            <a:pPr marL="0" lvl="0" indent="0" algn="l" rtl="0">
              <a:spcBef>
                <a:spcPts val="0"/>
              </a:spcBef>
              <a:spcAft>
                <a:spcPts val="0"/>
              </a:spcAft>
              <a:buNone/>
            </a:pPr>
            <a:r>
              <a:rPr lang="en-US"/>
              <a:t>  Put into “forward gear”</a:t>
            </a:r>
            <a:endParaRPr/>
          </a:p>
          <a:p>
            <a:pPr marL="0" lvl="0" indent="0" algn="l" rtl="0">
              <a:spcBef>
                <a:spcPts val="0"/>
              </a:spcBef>
              <a:spcAft>
                <a:spcPts val="0"/>
              </a:spcAft>
              <a:buNone/>
            </a:pPr>
            <a:r>
              <a:rPr lang="en-US"/>
              <a:t>  Boat stern will edge out</a:t>
            </a:r>
            <a:endParaRPr/>
          </a:p>
          <a:p>
            <a:pPr marL="0" lvl="0" indent="0" algn="l" rtl="0">
              <a:spcBef>
                <a:spcPts val="0"/>
              </a:spcBef>
              <a:spcAft>
                <a:spcPts val="0"/>
              </a:spcAft>
              <a:buNone/>
            </a:pPr>
            <a:r>
              <a:rPr lang="en-US"/>
              <a:t>  Release bow spring line and back out</a:t>
            </a:r>
            <a:endParaRPr/>
          </a:p>
          <a:p>
            <a:pPr marL="0" lvl="0" indent="0" algn="l" rtl="0">
              <a:spcBef>
                <a:spcPts val="0"/>
              </a:spcBef>
              <a:spcAft>
                <a:spcPts val="0"/>
              </a:spcAft>
              <a:buNone/>
            </a:pPr>
            <a:endParaRPr/>
          </a:p>
        </p:txBody>
      </p:sp>
      <p:sp>
        <p:nvSpPr>
          <p:cNvPr id="577" name="Google Shape;577;p51: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52: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7" name="Google Shape;587;p52:notes"/>
          <p:cNvSpPr txBox="1">
            <a:spLocks noGrp="1"/>
          </p:cNvSpPr>
          <p:nvPr>
            <p:ph type="body" idx="1"/>
          </p:nvPr>
        </p:nvSpPr>
        <p:spPr>
          <a:xfrm>
            <a:off x="178806" y="3493193"/>
            <a:ext cx="6500388" cy="510630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100"/>
              <a:t>Stand off the dock and come to a complete stop in an open area that allows maneuverability so you can judge the effect of wind or current or both on your boat and how you will need to counteract that motion to successfully dock the boat. Don’t be afraid to stop and start over as many times as needed to avoid uncontrolled motion of the boat that could result in damage to crew or the boat.</a:t>
            </a:r>
            <a:endParaRPr/>
          </a:p>
          <a:p>
            <a:pPr marL="0" lvl="0" indent="0" algn="l" rtl="0">
              <a:spcBef>
                <a:spcPts val="0"/>
              </a:spcBef>
              <a:spcAft>
                <a:spcPts val="0"/>
              </a:spcAft>
              <a:buNone/>
            </a:pPr>
            <a:endParaRPr sz="600"/>
          </a:p>
          <a:p>
            <a:pPr marL="0" lvl="0" indent="0" algn="l" rtl="0">
              <a:spcBef>
                <a:spcPts val="0"/>
              </a:spcBef>
              <a:spcAft>
                <a:spcPts val="0"/>
              </a:spcAft>
              <a:buNone/>
            </a:pPr>
            <a:r>
              <a:rPr lang="en-US" sz="1100"/>
              <a:t>Before approaching the dock ASK- </a:t>
            </a:r>
            <a:endParaRPr/>
          </a:p>
          <a:p>
            <a:pPr marL="0" lvl="0" indent="0" algn="l" rtl="0">
              <a:spcBef>
                <a:spcPts val="0"/>
              </a:spcBef>
              <a:spcAft>
                <a:spcPts val="0"/>
              </a:spcAft>
              <a:buNone/>
            </a:pPr>
            <a:endParaRPr sz="600"/>
          </a:p>
          <a:p>
            <a:pPr marL="0" lvl="0" indent="0" algn="l" rtl="0">
              <a:spcBef>
                <a:spcPts val="0"/>
              </a:spcBef>
              <a:spcAft>
                <a:spcPts val="0"/>
              </a:spcAft>
              <a:buNone/>
            </a:pPr>
            <a:r>
              <a:rPr lang="en-US" sz="1100"/>
              <a:t>What is the direction of the wind/current?</a:t>
            </a:r>
            <a:endParaRPr/>
          </a:p>
          <a:p>
            <a:pPr marL="0" lvl="0" indent="0" algn="l" rtl="0">
              <a:spcBef>
                <a:spcPts val="0"/>
              </a:spcBef>
              <a:spcAft>
                <a:spcPts val="0"/>
              </a:spcAft>
              <a:buNone/>
            </a:pPr>
            <a:r>
              <a:rPr lang="en-US" sz="1100"/>
              <a:t>  Are fenders out?	  Are dock lines ready?	Crew ready?	SLOW approach</a:t>
            </a:r>
            <a:endParaRPr/>
          </a:p>
          <a:p>
            <a:pPr marL="0" lvl="0" indent="0" algn="l" rtl="0">
              <a:spcBef>
                <a:spcPts val="0"/>
              </a:spcBef>
              <a:spcAft>
                <a:spcPts val="0"/>
              </a:spcAft>
              <a:buNone/>
            </a:pPr>
            <a:endParaRPr sz="600"/>
          </a:p>
          <a:p>
            <a:pPr marL="0" lvl="0" indent="0" algn="l" rtl="0">
              <a:spcBef>
                <a:spcPts val="0"/>
              </a:spcBef>
              <a:spcAft>
                <a:spcPts val="0"/>
              </a:spcAft>
              <a:buNone/>
            </a:pPr>
            <a:r>
              <a:rPr lang="en-US" sz="1100"/>
              <a:t>Remind that hands, arms legs, and feet should never be used to fend off. Use boathook!</a:t>
            </a:r>
            <a:endParaRPr/>
          </a:p>
          <a:p>
            <a:pPr marL="0" lvl="0" indent="0" algn="l" rtl="0">
              <a:spcBef>
                <a:spcPts val="0"/>
              </a:spcBef>
              <a:spcAft>
                <a:spcPts val="0"/>
              </a:spcAft>
              <a:buNone/>
            </a:pPr>
            <a:endParaRPr sz="600"/>
          </a:p>
          <a:p>
            <a:pPr marL="0" lvl="0" indent="0" algn="l" rtl="0">
              <a:spcBef>
                <a:spcPts val="0"/>
              </a:spcBef>
              <a:spcAft>
                <a:spcPts val="0"/>
              </a:spcAft>
              <a:buNone/>
            </a:pPr>
            <a:r>
              <a:rPr lang="en-US" sz="1100"/>
              <a:t>No Wind or Current</a:t>
            </a:r>
            <a:endParaRPr/>
          </a:p>
          <a:p>
            <a:pPr marL="0" lvl="0" indent="0" algn="l" rtl="0">
              <a:spcBef>
                <a:spcPts val="0"/>
              </a:spcBef>
              <a:spcAft>
                <a:spcPts val="0"/>
              </a:spcAft>
              <a:buNone/>
            </a:pPr>
            <a:endParaRPr sz="600"/>
          </a:p>
          <a:p>
            <a:pPr marL="171450" lvl="0" indent="-171450" algn="l" rtl="0">
              <a:spcBef>
                <a:spcPts val="0"/>
              </a:spcBef>
              <a:spcAft>
                <a:spcPts val="0"/>
              </a:spcAft>
              <a:buClr>
                <a:schemeClr val="dk1"/>
              </a:buClr>
              <a:buSzPts val="1200"/>
              <a:buFont typeface="Arial"/>
              <a:buChar char="•"/>
            </a:pPr>
            <a:r>
              <a:rPr lang="en-US"/>
              <a:t>  </a:t>
            </a:r>
            <a:r>
              <a:rPr lang="en-US" sz="1100"/>
              <a:t>Slow approach</a:t>
            </a:r>
            <a:endParaRPr/>
          </a:p>
          <a:p>
            <a:pPr marL="171450" lvl="0" indent="-171450" algn="l" rtl="0">
              <a:spcBef>
                <a:spcPts val="0"/>
              </a:spcBef>
              <a:spcAft>
                <a:spcPts val="0"/>
              </a:spcAft>
              <a:buClr>
                <a:schemeClr val="dk1"/>
              </a:buClr>
              <a:buSzPts val="1100"/>
              <a:buFont typeface="Arial"/>
              <a:buChar char="•"/>
            </a:pPr>
            <a:r>
              <a:rPr lang="en-US" sz="1100"/>
              <a:t>  Narrow angle</a:t>
            </a:r>
            <a:endParaRPr/>
          </a:p>
          <a:p>
            <a:pPr marL="171450" lvl="0" indent="-171450" algn="l" rtl="0">
              <a:spcBef>
                <a:spcPts val="0"/>
              </a:spcBef>
              <a:spcAft>
                <a:spcPts val="0"/>
              </a:spcAft>
              <a:buClr>
                <a:schemeClr val="dk1"/>
              </a:buClr>
              <a:buSzPts val="1100"/>
              <a:buFont typeface="Arial"/>
              <a:buChar char="•"/>
            </a:pPr>
            <a:r>
              <a:rPr lang="en-US" sz="1100"/>
              <a:t>  Step off and secure bow/stern lines</a:t>
            </a:r>
            <a:endParaRPr/>
          </a:p>
          <a:p>
            <a:pPr marL="0" lvl="0" indent="0" algn="l" rtl="0">
              <a:spcBef>
                <a:spcPts val="0"/>
              </a:spcBef>
              <a:spcAft>
                <a:spcPts val="0"/>
              </a:spcAft>
              <a:buNone/>
            </a:pPr>
            <a:endParaRPr sz="600"/>
          </a:p>
          <a:p>
            <a:pPr marL="0" lvl="0" indent="0" algn="l" rtl="0">
              <a:spcBef>
                <a:spcPts val="0"/>
              </a:spcBef>
              <a:spcAft>
                <a:spcPts val="0"/>
              </a:spcAft>
              <a:buNone/>
            </a:pPr>
            <a:r>
              <a:rPr lang="en-US" sz="1100"/>
              <a:t>Wind or Current off the dock</a:t>
            </a:r>
            <a:endParaRPr/>
          </a:p>
          <a:p>
            <a:pPr marL="0" lvl="0" indent="0" algn="l" rtl="0">
              <a:spcBef>
                <a:spcPts val="0"/>
              </a:spcBef>
              <a:spcAft>
                <a:spcPts val="0"/>
              </a:spcAft>
              <a:buNone/>
            </a:pPr>
            <a:endParaRPr sz="600"/>
          </a:p>
          <a:p>
            <a:pPr marL="171450" lvl="0" indent="-171450" algn="l" rtl="0">
              <a:spcBef>
                <a:spcPts val="0"/>
              </a:spcBef>
              <a:spcAft>
                <a:spcPts val="0"/>
              </a:spcAft>
              <a:buClr>
                <a:schemeClr val="dk1"/>
              </a:buClr>
              <a:buSzPts val="1200"/>
              <a:buFont typeface="Arial"/>
              <a:buChar char="•"/>
            </a:pPr>
            <a:r>
              <a:rPr lang="en-US"/>
              <a:t>  </a:t>
            </a:r>
            <a:r>
              <a:rPr lang="en-US" sz="1100"/>
              <a:t>Sharp angle of approach</a:t>
            </a:r>
            <a:endParaRPr/>
          </a:p>
          <a:p>
            <a:pPr marL="171450" lvl="0" indent="-171450" algn="l" rtl="0">
              <a:spcBef>
                <a:spcPts val="0"/>
              </a:spcBef>
              <a:spcAft>
                <a:spcPts val="0"/>
              </a:spcAft>
              <a:buClr>
                <a:schemeClr val="dk1"/>
              </a:buClr>
              <a:buSzPts val="1100"/>
              <a:buFont typeface="Arial"/>
              <a:buChar char="•"/>
            </a:pPr>
            <a:r>
              <a:rPr lang="en-US" sz="1100"/>
              <a:t>  Bow line is secured by tossing a large “loop” around dock cleat and making the line fast to the boat. Adjustments will be made later. Goal is to have bow of boat controlled by bowline to allow use of engine to bring in the stern.</a:t>
            </a:r>
            <a:endParaRPr/>
          </a:p>
          <a:p>
            <a:pPr marL="171450" lvl="0" indent="-171450" algn="l" rtl="0">
              <a:spcBef>
                <a:spcPts val="0"/>
              </a:spcBef>
              <a:spcAft>
                <a:spcPts val="0"/>
              </a:spcAft>
              <a:buClr>
                <a:schemeClr val="dk1"/>
              </a:buClr>
              <a:buSzPts val="1100"/>
              <a:buFont typeface="Arial"/>
              <a:buChar char="•"/>
            </a:pPr>
            <a:r>
              <a:rPr lang="en-US" sz="1100"/>
              <a:t>  Turn helm hard over towards the dock</a:t>
            </a:r>
            <a:endParaRPr/>
          </a:p>
          <a:p>
            <a:pPr marL="171450" lvl="0" indent="-171450" algn="l" rtl="0">
              <a:spcBef>
                <a:spcPts val="0"/>
              </a:spcBef>
              <a:spcAft>
                <a:spcPts val="0"/>
              </a:spcAft>
              <a:buClr>
                <a:schemeClr val="dk1"/>
              </a:buClr>
              <a:buSzPts val="1100"/>
              <a:buFont typeface="Arial"/>
              <a:buChar char="•"/>
            </a:pPr>
            <a:r>
              <a:rPr lang="en-US" sz="1100"/>
              <a:t>  Engine in reverse to bring stern in.</a:t>
            </a:r>
            <a:endParaRPr/>
          </a:p>
          <a:p>
            <a:pPr marL="171450" lvl="0" indent="-171450" algn="l" rtl="0">
              <a:spcBef>
                <a:spcPts val="0"/>
              </a:spcBef>
              <a:spcAft>
                <a:spcPts val="0"/>
              </a:spcAft>
              <a:buClr>
                <a:schemeClr val="dk1"/>
              </a:buClr>
              <a:buSzPts val="1100"/>
              <a:buFont typeface="Arial"/>
              <a:buChar char="•"/>
            </a:pPr>
            <a:r>
              <a:rPr lang="en-US" sz="1100"/>
              <a:t>  Step off and secure bow/stern lines and adjust as needed.</a:t>
            </a:r>
            <a:endParaRPr/>
          </a:p>
          <a:p>
            <a:pPr marL="0" lvl="0" indent="0" algn="l" rtl="0">
              <a:spcBef>
                <a:spcPts val="0"/>
              </a:spcBef>
              <a:spcAft>
                <a:spcPts val="0"/>
              </a:spcAft>
              <a:buNone/>
            </a:pPr>
            <a:endParaRPr sz="600"/>
          </a:p>
          <a:p>
            <a:pPr marL="0" lvl="0" indent="0" algn="l" rtl="0">
              <a:spcBef>
                <a:spcPts val="0"/>
              </a:spcBef>
              <a:spcAft>
                <a:spcPts val="0"/>
              </a:spcAft>
              <a:buNone/>
            </a:pPr>
            <a:r>
              <a:rPr lang="en-US" sz="1100"/>
              <a:t>Wind or Current on the dock</a:t>
            </a:r>
            <a:endParaRPr/>
          </a:p>
          <a:p>
            <a:pPr marL="0" lvl="0" indent="0" algn="l" rtl="0">
              <a:spcBef>
                <a:spcPts val="0"/>
              </a:spcBef>
              <a:spcAft>
                <a:spcPts val="0"/>
              </a:spcAft>
              <a:buNone/>
            </a:pPr>
            <a:endParaRPr sz="600"/>
          </a:p>
          <a:p>
            <a:pPr marL="0" lvl="0" indent="0" algn="l" rtl="0">
              <a:spcBef>
                <a:spcPts val="0"/>
              </a:spcBef>
              <a:spcAft>
                <a:spcPts val="0"/>
              </a:spcAft>
              <a:buNone/>
            </a:pPr>
            <a:r>
              <a:rPr lang="en-US" sz="1100"/>
              <a:t>Narrow angle becoming parallel close to the dock</a:t>
            </a:r>
            <a:endParaRPr/>
          </a:p>
          <a:p>
            <a:pPr marL="0" lvl="0" indent="0" algn="l" rtl="0">
              <a:spcBef>
                <a:spcPts val="0"/>
              </a:spcBef>
              <a:spcAft>
                <a:spcPts val="0"/>
              </a:spcAft>
              <a:buNone/>
            </a:pPr>
            <a:r>
              <a:rPr lang="en-US" sz="1100"/>
              <a:t>Allow wind to push you on – use fenders and boat hooks – NO HANDS OR FEET!</a:t>
            </a:r>
            <a:endParaRPr/>
          </a:p>
          <a:p>
            <a:pPr marL="0" lvl="0" indent="0" algn="l" rtl="0">
              <a:spcBef>
                <a:spcPts val="0"/>
              </a:spcBef>
              <a:spcAft>
                <a:spcPts val="0"/>
              </a:spcAft>
              <a:buNone/>
            </a:pPr>
            <a:r>
              <a:rPr lang="en-US" sz="1100"/>
              <a:t>Step off and secure bow/stern lines and adjust as needed.</a:t>
            </a:r>
            <a:endParaRPr/>
          </a:p>
          <a:p>
            <a:pPr marL="0" lvl="0" indent="0" algn="l" rtl="0">
              <a:spcBef>
                <a:spcPts val="0"/>
              </a:spcBef>
              <a:spcAft>
                <a:spcPts val="0"/>
              </a:spcAft>
              <a:buNone/>
            </a:pPr>
            <a:endParaRPr sz="1100" b="1"/>
          </a:p>
          <a:p>
            <a:pPr marL="0" lvl="0" indent="0" algn="l" rtl="0">
              <a:spcBef>
                <a:spcPts val="0"/>
              </a:spcBef>
              <a:spcAft>
                <a:spcPts val="0"/>
              </a:spcAft>
              <a:buNone/>
            </a:pPr>
            <a:endParaRPr/>
          </a:p>
        </p:txBody>
      </p:sp>
      <p:sp>
        <p:nvSpPr>
          <p:cNvPr id="588" name="Google Shape;588;p52: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53: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6" name="Google Shape;596;p53: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Ask:  what steps are being done here to dock the boat?</a:t>
            </a:r>
            <a:endParaRPr/>
          </a:p>
          <a:p>
            <a:pPr marL="0" lvl="0" indent="0" algn="l" rtl="0">
              <a:spcBef>
                <a:spcPts val="0"/>
              </a:spcBef>
              <a:spcAft>
                <a:spcPts val="0"/>
              </a:spcAft>
              <a:buNone/>
            </a:pPr>
            <a:endParaRPr/>
          </a:p>
          <a:p>
            <a:pPr marL="0" lvl="0" indent="0" algn="l" rtl="0">
              <a:spcBef>
                <a:spcPts val="0"/>
              </a:spcBef>
              <a:spcAft>
                <a:spcPts val="0"/>
              </a:spcAft>
              <a:buNone/>
            </a:pPr>
            <a:r>
              <a:rPr lang="en-US"/>
              <a:t>Responses:</a:t>
            </a:r>
            <a:endParaRPr/>
          </a:p>
          <a:p>
            <a:pPr marL="171450" lvl="0" indent="-171450" algn="l" rtl="0">
              <a:spcBef>
                <a:spcPts val="0"/>
              </a:spcBef>
              <a:spcAft>
                <a:spcPts val="0"/>
              </a:spcAft>
              <a:buClr>
                <a:schemeClr val="dk1"/>
              </a:buClr>
              <a:buSzPts val="1200"/>
              <a:buFont typeface="Arial"/>
              <a:buChar char="•"/>
            </a:pPr>
            <a:r>
              <a:rPr lang="en-US"/>
              <a:t>  Slow approach</a:t>
            </a:r>
            <a:endParaRPr/>
          </a:p>
          <a:p>
            <a:pPr marL="171450" lvl="0" indent="-171450" algn="l" rtl="0">
              <a:spcBef>
                <a:spcPts val="0"/>
              </a:spcBef>
              <a:spcAft>
                <a:spcPts val="0"/>
              </a:spcAft>
              <a:buClr>
                <a:schemeClr val="dk1"/>
              </a:buClr>
              <a:buSzPts val="1200"/>
              <a:buFont typeface="Arial"/>
              <a:buChar char="•"/>
            </a:pPr>
            <a:r>
              <a:rPr lang="en-US"/>
              <a:t>  Narrow angle</a:t>
            </a:r>
            <a:endParaRPr/>
          </a:p>
          <a:p>
            <a:pPr marL="171450" lvl="0" indent="-171450" algn="l" rtl="0">
              <a:spcBef>
                <a:spcPts val="0"/>
              </a:spcBef>
              <a:spcAft>
                <a:spcPts val="0"/>
              </a:spcAft>
              <a:buClr>
                <a:schemeClr val="dk1"/>
              </a:buClr>
              <a:buSzPts val="1200"/>
              <a:buFont typeface="Arial"/>
              <a:buChar char="•"/>
            </a:pPr>
            <a:r>
              <a:rPr lang="en-US"/>
              <a:t>  Step off and secure bow/stern lines</a:t>
            </a:r>
            <a:endParaRPr/>
          </a:p>
          <a:p>
            <a:pPr marL="0" lvl="0" indent="0" algn="l" rtl="0">
              <a:spcBef>
                <a:spcPts val="0"/>
              </a:spcBef>
              <a:spcAft>
                <a:spcPts val="0"/>
              </a:spcAft>
              <a:buNone/>
            </a:pPr>
            <a:endParaRPr/>
          </a:p>
        </p:txBody>
      </p:sp>
      <p:sp>
        <p:nvSpPr>
          <p:cNvPr id="597" name="Google Shape;597;p53: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54: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4" name="Google Shape;604;p54: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Ask:  for a volunteer to describe docking with wind/current off the dock.</a:t>
            </a:r>
            <a:endParaRPr/>
          </a:p>
          <a:p>
            <a:pPr marL="0" lvl="0" indent="0" algn="l" rtl="0">
              <a:spcBef>
                <a:spcPts val="0"/>
              </a:spcBef>
              <a:spcAft>
                <a:spcPts val="0"/>
              </a:spcAft>
              <a:buNone/>
            </a:pPr>
            <a:r>
              <a:rPr lang="en-US"/>
              <a:t>  Sharp angle of approach</a:t>
            </a:r>
            <a:endParaRPr/>
          </a:p>
          <a:p>
            <a:pPr marL="0" lvl="0" indent="0" algn="l" rtl="0">
              <a:spcBef>
                <a:spcPts val="0"/>
              </a:spcBef>
              <a:spcAft>
                <a:spcPts val="0"/>
              </a:spcAft>
              <a:buNone/>
            </a:pPr>
            <a:r>
              <a:rPr lang="en-US"/>
              <a:t>  Bow line is secured</a:t>
            </a:r>
            <a:endParaRPr/>
          </a:p>
          <a:p>
            <a:pPr marL="0" lvl="0" indent="0" algn="l" rtl="0">
              <a:spcBef>
                <a:spcPts val="0"/>
              </a:spcBef>
              <a:spcAft>
                <a:spcPts val="0"/>
              </a:spcAft>
              <a:buNone/>
            </a:pPr>
            <a:r>
              <a:rPr lang="en-US"/>
              <a:t>  Turn helm hard over towards the dock</a:t>
            </a:r>
            <a:endParaRPr/>
          </a:p>
          <a:p>
            <a:pPr marL="0" lvl="0" indent="0" algn="l" rtl="0">
              <a:spcBef>
                <a:spcPts val="0"/>
              </a:spcBef>
              <a:spcAft>
                <a:spcPts val="0"/>
              </a:spcAft>
              <a:buNone/>
            </a:pPr>
            <a:r>
              <a:rPr lang="en-US"/>
              <a:t>  Engine in reverse to bring stern in.</a:t>
            </a:r>
            <a:endParaRPr/>
          </a:p>
          <a:p>
            <a:pPr marL="0" lvl="0" indent="0" algn="l" rtl="0">
              <a:spcBef>
                <a:spcPts val="0"/>
              </a:spcBef>
              <a:spcAft>
                <a:spcPts val="0"/>
              </a:spcAft>
              <a:buNone/>
            </a:pPr>
            <a:endParaRPr/>
          </a:p>
        </p:txBody>
      </p:sp>
      <p:sp>
        <p:nvSpPr>
          <p:cNvPr id="605" name="Google Shape;605;p54: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55: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2" name="Google Shape;612;p55: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It is always important to let your passengers know whenever there are changes in speed or direction. Sudden changes can cause an unprepared passenger, especially in a small boat, to be thrown around, fall, or even be tossed overboard. Letting passengers know if you are “speeding up” or ”slowing down” or “hang on” or “turning right” or “turning left” can reduce the risk to passengers.</a:t>
            </a:r>
            <a:endParaRPr/>
          </a:p>
          <a:p>
            <a:pPr marL="0" lvl="0" indent="0" algn="l" rtl="0">
              <a:spcBef>
                <a:spcPts val="0"/>
              </a:spcBef>
              <a:spcAft>
                <a:spcPts val="0"/>
              </a:spcAft>
              <a:buNone/>
            </a:pPr>
            <a:endParaRPr/>
          </a:p>
        </p:txBody>
      </p:sp>
      <p:sp>
        <p:nvSpPr>
          <p:cNvPr id="613" name="Google Shape;613;p55: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56: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1" name="Google Shape;621;p56: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Anchor design determines an anchor’s ability to hook the bottom.</a:t>
            </a:r>
            <a:endParaRPr/>
          </a:p>
          <a:p>
            <a:pPr marL="0" lvl="0" indent="0" algn="l" rtl="0">
              <a:spcBef>
                <a:spcPts val="0"/>
              </a:spcBef>
              <a:spcAft>
                <a:spcPts val="0"/>
              </a:spcAft>
              <a:buNone/>
            </a:pPr>
            <a:endParaRPr/>
          </a:p>
          <a:p>
            <a:pPr marL="0" lvl="0" indent="0" algn="l" rtl="0">
              <a:spcBef>
                <a:spcPts val="0"/>
              </a:spcBef>
              <a:spcAft>
                <a:spcPts val="0"/>
              </a:spcAft>
              <a:buNone/>
            </a:pPr>
            <a:r>
              <a:rPr lang="en-US"/>
              <a:t>Discuss the different characteristics of these types of anchors.</a:t>
            </a:r>
            <a:endParaRPr/>
          </a:p>
          <a:p>
            <a:pPr marL="0" lvl="0" indent="0" algn="l" rtl="0">
              <a:spcBef>
                <a:spcPts val="0"/>
              </a:spcBef>
              <a:spcAft>
                <a:spcPts val="0"/>
              </a:spcAft>
              <a:buNone/>
            </a:pPr>
            <a:endParaRPr/>
          </a:p>
          <a:p>
            <a:pPr marL="0" lvl="0" indent="0" algn="l" rtl="0">
              <a:spcBef>
                <a:spcPts val="0"/>
              </a:spcBef>
              <a:spcAft>
                <a:spcPts val="0"/>
              </a:spcAft>
              <a:buNone/>
            </a:pPr>
            <a:r>
              <a:rPr lang="en-US"/>
              <a:t>Ask:  What types do the students feel are best for their boat and boating area?</a:t>
            </a:r>
            <a:endParaRPr/>
          </a:p>
        </p:txBody>
      </p:sp>
      <p:sp>
        <p:nvSpPr>
          <p:cNvPr id="622" name="Google Shape;622;p56: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57: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3" name="Google Shape;633;p57: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Anchor design determines an anchor’s ability to hook the bottom.</a:t>
            </a:r>
            <a:endParaRPr/>
          </a:p>
          <a:p>
            <a:pPr marL="0" lvl="0" indent="0" algn="l" rtl="0">
              <a:spcBef>
                <a:spcPts val="0"/>
              </a:spcBef>
              <a:spcAft>
                <a:spcPts val="0"/>
              </a:spcAft>
              <a:buNone/>
            </a:pPr>
            <a:endParaRPr/>
          </a:p>
          <a:p>
            <a:pPr marL="0" lvl="0" indent="0" algn="l" rtl="0">
              <a:spcBef>
                <a:spcPts val="0"/>
              </a:spcBef>
              <a:spcAft>
                <a:spcPts val="0"/>
              </a:spcAft>
              <a:buNone/>
            </a:pPr>
            <a:r>
              <a:rPr lang="en-US"/>
              <a:t>Discuss the different characteristics of these types of anchors.</a:t>
            </a:r>
            <a:endParaRPr/>
          </a:p>
          <a:p>
            <a:pPr marL="0" lvl="0" indent="0" algn="l" rtl="0">
              <a:spcBef>
                <a:spcPts val="0"/>
              </a:spcBef>
              <a:spcAft>
                <a:spcPts val="0"/>
              </a:spcAft>
              <a:buNone/>
            </a:pPr>
            <a:endParaRPr/>
          </a:p>
          <a:p>
            <a:pPr marL="0" lvl="0" indent="0" algn="l" rtl="0">
              <a:spcBef>
                <a:spcPts val="0"/>
              </a:spcBef>
              <a:spcAft>
                <a:spcPts val="0"/>
              </a:spcAft>
              <a:buNone/>
            </a:pPr>
            <a:r>
              <a:rPr lang="en-US"/>
              <a:t>Ask:  What types do the students feel are best for their boat and boating area?</a:t>
            </a:r>
            <a:endParaRPr/>
          </a:p>
        </p:txBody>
      </p:sp>
      <p:sp>
        <p:nvSpPr>
          <p:cNvPr id="634" name="Google Shape;634;p57: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58: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3" name="Google Shape;643;p58: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Discuss the two questions:</a:t>
            </a:r>
            <a:endParaRPr/>
          </a:p>
          <a:p>
            <a:pPr marL="0" lvl="0" indent="0" algn="l" rtl="0">
              <a:spcBef>
                <a:spcPts val="0"/>
              </a:spcBef>
              <a:spcAft>
                <a:spcPts val="0"/>
              </a:spcAft>
              <a:buNone/>
            </a:pPr>
            <a:r>
              <a:rPr lang="en-US"/>
              <a:t>Responses:</a:t>
            </a:r>
            <a:endParaRPr/>
          </a:p>
          <a:p>
            <a:pPr marL="0" lvl="0" indent="0" algn="l" rtl="0">
              <a:spcBef>
                <a:spcPts val="0"/>
              </a:spcBef>
              <a:spcAft>
                <a:spcPts val="0"/>
              </a:spcAft>
              <a:buNone/>
            </a:pPr>
            <a:r>
              <a:rPr lang="en-US"/>
              <a:t>  Chain help keeps the anchor flukes flat and allows them to dig into the bottom. It also improves chafe protection where the anchor rode touches the bottom during anchor setting.</a:t>
            </a:r>
            <a:endParaRPr/>
          </a:p>
          <a:p>
            <a:pPr marL="0" lvl="0" indent="0" algn="l" rtl="0">
              <a:spcBef>
                <a:spcPts val="0"/>
              </a:spcBef>
              <a:spcAft>
                <a:spcPts val="0"/>
              </a:spcAft>
              <a:buNone/>
            </a:pPr>
            <a:r>
              <a:rPr lang="en-US"/>
              <a:t>  Scope is the ratio of rode length to the depth of water.</a:t>
            </a:r>
            <a:endParaRPr/>
          </a:p>
          <a:p>
            <a:pPr marL="0" lvl="0" indent="0" algn="l" rtl="0">
              <a:spcBef>
                <a:spcPts val="0"/>
              </a:spcBef>
              <a:spcAft>
                <a:spcPts val="0"/>
              </a:spcAft>
              <a:buNone/>
            </a:pPr>
            <a:r>
              <a:rPr lang="en-US"/>
              <a:t>Classroom aid:  bring a small anchor and rode to demonstrate how the scope will keep the anchor flat.</a:t>
            </a:r>
            <a:endParaRPr/>
          </a:p>
          <a:p>
            <a:pPr marL="0" lvl="0" indent="0" algn="l" rtl="0">
              <a:spcBef>
                <a:spcPts val="0"/>
              </a:spcBef>
              <a:spcAft>
                <a:spcPts val="0"/>
              </a:spcAft>
              <a:buNone/>
            </a:pPr>
            <a:endParaRPr/>
          </a:p>
        </p:txBody>
      </p:sp>
      <p:sp>
        <p:nvSpPr>
          <p:cNvPr id="644" name="Google Shape;644;p58: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60: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3" name="Google Shape;653;p60: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Discuss:</a:t>
            </a:r>
            <a:endParaRPr/>
          </a:p>
          <a:p>
            <a:pPr marL="0" lvl="0" indent="0" algn="l" rtl="0">
              <a:spcBef>
                <a:spcPts val="0"/>
              </a:spcBef>
              <a:spcAft>
                <a:spcPts val="0"/>
              </a:spcAft>
              <a:buNone/>
            </a:pPr>
            <a:r>
              <a:rPr lang="en-US"/>
              <a:t>   Bitter end of anchor rode</a:t>
            </a:r>
            <a:endParaRPr/>
          </a:p>
          <a:p>
            <a:pPr marL="0" lvl="0" indent="0" algn="l" rtl="0">
              <a:spcBef>
                <a:spcPts val="0"/>
              </a:spcBef>
              <a:spcAft>
                <a:spcPts val="0"/>
              </a:spcAft>
              <a:buNone/>
            </a:pPr>
            <a:r>
              <a:rPr lang="en-US"/>
              <a:t>  Select sheltered area</a:t>
            </a:r>
            <a:endParaRPr/>
          </a:p>
          <a:p>
            <a:pPr marL="0" lvl="0" indent="0" algn="l" rtl="0">
              <a:spcBef>
                <a:spcPts val="0"/>
              </a:spcBef>
              <a:spcAft>
                <a:spcPts val="0"/>
              </a:spcAft>
              <a:buNone/>
            </a:pPr>
            <a:r>
              <a:rPr lang="en-US"/>
              <a:t>  Approach into wind/current</a:t>
            </a:r>
            <a:endParaRPr/>
          </a:p>
          <a:p>
            <a:pPr marL="0" lvl="0" indent="0" algn="l" rtl="0">
              <a:spcBef>
                <a:spcPts val="0"/>
              </a:spcBef>
              <a:spcAft>
                <a:spcPts val="0"/>
              </a:spcAft>
              <a:buNone/>
            </a:pPr>
            <a:r>
              <a:rPr lang="en-US" b="1"/>
              <a:t>  Slowly </a:t>
            </a:r>
            <a:r>
              <a:rPr lang="en-US"/>
              <a:t>lower anchor</a:t>
            </a:r>
            <a:endParaRPr/>
          </a:p>
          <a:p>
            <a:pPr marL="0" lvl="0" indent="0" algn="l" rtl="0">
              <a:spcBef>
                <a:spcPts val="0"/>
              </a:spcBef>
              <a:spcAft>
                <a:spcPts val="0"/>
              </a:spcAft>
              <a:buNone/>
            </a:pPr>
            <a:r>
              <a:rPr lang="en-US"/>
              <a:t>  Pay out scope while backing down</a:t>
            </a:r>
            <a:endParaRPr/>
          </a:p>
          <a:p>
            <a:pPr marL="0" lvl="0" indent="0" algn="l" rtl="0">
              <a:spcBef>
                <a:spcPts val="0"/>
              </a:spcBef>
              <a:spcAft>
                <a:spcPts val="0"/>
              </a:spcAft>
              <a:buNone/>
            </a:pPr>
            <a:r>
              <a:rPr lang="en-US"/>
              <a:t>  Make line fast; back down to set</a:t>
            </a:r>
            <a:endParaRPr/>
          </a:p>
          <a:p>
            <a:pPr marL="0" lvl="0" indent="0" algn="l" rtl="0">
              <a:spcBef>
                <a:spcPts val="0"/>
              </a:spcBef>
              <a:spcAft>
                <a:spcPts val="0"/>
              </a:spcAft>
              <a:buNone/>
            </a:pPr>
            <a:r>
              <a:rPr lang="en-US"/>
              <a:t>  Check for drift using landmarks</a:t>
            </a:r>
            <a:endParaRPr/>
          </a:p>
          <a:p>
            <a:pPr marL="0" lvl="0" indent="0" algn="l" rtl="0">
              <a:spcBef>
                <a:spcPts val="0"/>
              </a:spcBef>
              <a:spcAft>
                <a:spcPts val="0"/>
              </a:spcAft>
              <a:buNone/>
            </a:pPr>
            <a:r>
              <a:rPr lang="en-US"/>
              <a:t>Never anchor from the stern alone because wind or waves might swamp the boat.</a:t>
            </a:r>
            <a:endParaRPr/>
          </a:p>
          <a:p>
            <a:pPr marL="0" lvl="0" indent="0" algn="l" rtl="0">
              <a:spcBef>
                <a:spcPts val="0"/>
              </a:spcBef>
              <a:spcAft>
                <a:spcPts val="0"/>
              </a:spcAft>
              <a:buNone/>
            </a:pPr>
            <a:endParaRPr/>
          </a:p>
        </p:txBody>
      </p:sp>
      <p:sp>
        <p:nvSpPr>
          <p:cNvPr id="654" name="Google Shape;654;p60: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6: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6: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Review the objectives of the chapter.</a:t>
            </a:r>
            <a:endParaRPr/>
          </a:p>
          <a:p>
            <a:pPr marL="0" lvl="0" indent="0" algn="l" rtl="0">
              <a:spcBef>
                <a:spcPts val="0"/>
              </a:spcBef>
              <a:spcAft>
                <a:spcPts val="0"/>
              </a:spcAft>
              <a:buNone/>
            </a:pPr>
            <a:endParaRPr/>
          </a:p>
          <a:p>
            <a:pPr marL="0" lvl="0" indent="0" algn="l" rtl="0">
              <a:spcBef>
                <a:spcPts val="0"/>
              </a:spcBef>
              <a:spcAft>
                <a:spcPts val="0"/>
              </a:spcAft>
              <a:buNone/>
            </a:pPr>
            <a:r>
              <a:rPr lang="en-US"/>
              <a:t>Compass and Nautical charts not covered in detail – only introduced in this course.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44" name="Google Shape;144;p6: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61: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3" name="Google Shape;663;p61: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Ask:  Why is this important? Discuss proximity to other boats, taking a visual marking to the land for location, moving if someone else anchors too close to you.</a:t>
            </a:r>
            <a:endParaRPr/>
          </a:p>
          <a:p>
            <a:pPr marL="0" lvl="0" indent="0" algn="l" rtl="0">
              <a:spcBef>
                <a:spcPts val="0"/>
              </a:spcBef>
              <a:spcAft>
                <a:spcPts val="0"/>
              </a:spcAft>
              <a:buNone/>
            </a:pPr>
            <a:endParaRPr/>
          </a:p>
        </p:txBody>
      </p:sp>
      <p:sp>
        <p:nvSpPr>
          <p:cNvPr id="664" name="Google Shape;664;p61: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62: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2" name="Google Shape;672;p62: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Discuss:</a:t>
            </a:r>
            <a:endParaRPr/>
          </a:p>
          <a:p>
            <a:pPr marL="0" lvl="0" indent="0" algn="l" rtl="0">
              <a:spcBef>
                <a:spcPts val="0"/>
              </a:spcBef>
              <a:spcAft>
                <a:spcPts val="0"/>
              </a:spcAft>
              <a:buNone/>
            </a:pPr>
            <a:r>
              <a:rPr lang="en-US"/>
              <a:t>  Slowly move ahead while pulling in line.</a:t>
            </a:r>
            <a:endParaRPr/>
          </a:p>
          <a:p>
            <a:pPr marL="0" lvl="0" indent="0" algn="l" rtl="0">
              <a:spcBef>
                <a:spcPts val="0"/>
              </a:spcBef>
              <a:spcAft>
                <a:spcPts val="0"/>
              </a:spcAft>
              <a:buNone/>
            </a:pPr>
            <a:r>
              <a:rPr lang="en-US"/>
              <a:t>  If anchor sticks, power around in a circle.</a:t>
            </a:r>
            <a:endParaRPr/>
          </a:p>
          <a:p>
            <a:pPr marL="0" lvl="0" indent="0" algn="l" rtl="0">
              <a:spcBef>
                <a:spcPts val="0"/>
              </a:spcBef>
              <a:spcAft>
                <a:spcPts val="0"/>
              </a:spcAft>
              <a:buNone/>
            </a:pPr>
            <a:endParaRPr/>
          </a:p>
        </p:txBody>
      </p:sp>
      <p:sp>
        <p:nvSpPr>
          <p:cNvPr id="673" name="Google Shape;673;p62: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63: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2" name="Google Shape;682;p63: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Emphasize that without thrust from the nozzle, there is very little to zero steering control on a jet drive. Some PWCs and jet boats have rudders, but water must be moving past the rudder to change direction. </a:t>
            </a:r>
            <a:endParaRPr/>
          </a:p>
          <a:p>
            <a:pPr marL="0" lvl="0" indent="0" algn="l" rtl="0">
              <a:spcBef>
                <a:spcPts val="0"/>
              </a:spcBef>
              <a:spcAft>
                <a:spcPts val="0"/>
              </a:spcAft>
              <a:buNone/>
            </a:pPr>
            <a:endParaRPr/>
          </a:p>
          <a:p>
            <a:pPr marL="0" lvl="0" indent="0" algn="l" rtl="0">
              <a:spcBef>
                <a:spcPts val="0"/>
              </a:spcBef>
              <a:spcAft>
                <a:spcPts val="0"/>
              </a:spcAft>
              <a:buNone/>
            </a:pPr>
            <a:r>
              <a:rPr lang="en-US"/>
              <a:t>ALWAYS attach the cut off lanyard to you so when you fall off, it shuts down the engine so you can swim to it and re-board.</a:t>
            </a:r>
            <a:endParaRPr/>
          </a:p>
          <a:p>
            <a:pPr marL="0" lvl="0" indent="0" algn="l" rtl="0">
              <a:spcBef>
                <a:spcPts val="0"/>
              </a:spcBef>
              <a:spcAft>
                <a:spcPts val="0"/>
              </a:spcAft>
              <a:buNone/>
            </a:pPr>
            <a:endParaRPr/>
          </a:p>
        </p:txBody>
      </p:sp>
      <p:sp>
        <p:nvSpPr>
          <p:cNvPr id="683" name="Google Shape;683;p63: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p64: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3" name="Google Shape;693;p64: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Try to anticipate the “way on” at various speeds and think ahead when it is time to slow down or allow the jet drive to return to idle speed. </a:t>
            </a:r>
            <a:endParaRPr/>
          </a:p>
          <a:p>
            <a:pPr marL="0" lvl="0" indent="0" algn="l" rtl="0">
              <a:spcBef>
                <a:spcPts val="0"/>
              </a:spcBef>
              <a:spcAft>
                <a:spcPts val="0"/>
              </a:spcAft>
              <a:buNone/>
            </a:pPr>
            <a:endParaRPr/>
          </a:p>
          <a:p>
            <a:pPr marL="0" lvl="0" indent="0" algn="l" rtl="0">
              <a:spcBef>
                <a:spcPts val="0"/>
              </a:spcBef>
              <a:spcAft>
                <a:spcPts val="0"/>
              </a:spcAft>
              <a:buNone/>
            </a:pPr>
            <a:r>
              <a:rPr lang="en-US"/>
              <a:t>This is a skill that is only learned by experience, and it is best learned in areas that are free of close quarters obstructions</a:t>
            </a:r>
            <a:endParaRPr/>
          </a:p>
          <a:p>
            <a:pPr marL="0" lvl="0" indent="0" algn="l" rtl="0">
              <a:spcBef>
                <a:spcPts val="0"/>
              </a:spcBef>
              <a:spcAft>
                <a:spcPts val="0"/>
              </a:spcAft>
              <a:buNone/>
            </a:pPr>
            <a:endParaRPr/>
          </a:p>
        </p:txBody>
      </p:sp>
      <p:sp>
        <p:nvSpPr>
          <p:cNvPr id="694" name="Google Shape;694;p64: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65: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3" name="Google Shape;703;p65: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Many states have PWC specific rules. Know your state rules and discuss those that apply to PWCs</a:t>
            </a:r>
            <a:endParaRPr/>
          </a:p>
          <a:p>
            <a:pPr marL="0" lvl="0" indent="0" algn="l" rtl="0">
              <a:spcBef>
                <a:spcPts val="0"/>
              </a:spcBef>
              <a:spcAft>
                <a:spcPts val="0"/>
              </a:spcAft>
              <a:buNone/>
            </a:pPr>
            <a:endParaRPr/>
          </a:p>
        </p:txBody>
      </p:sp>
      <p:sp>
        <p:nvSpPr>
          <p:cNvPr id="704" name="Google Shape;704;p65: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66: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3" name="Google Shape;713;p66: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Don’t forget that just about anything can get sucked into the water intake including dock and tow lines, shallow water plants and rocks and anything that is in close proximity to the water intake for the impeller.</a:t>
            </a:r>
            <a:endParaRPr/>
          </a:p>
          <a:p>
            <a:pPr marL="0" lvl="0" indent="0" algn="l" rtl="0">
              <a:spcBef>
                <a:spcPts val="0"/>
              </a:spcBef>
              <a:spcAft>
                <a:spcPts val="0"/>
              </a:spcAft>
              <a:buNone/>
            </a:pPr>
            <a:endParaRPr/>
          </a:p>
        </p:txBody>
      </p:sp>
      <p:sp>
        <p:nvSpPr>
          <p:cNvPr id="714" name="Google Shape;714;p66: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p67: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2" name="Google Shape;722;p67: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Always have good situational awareness and look around in addition to using the mirrors. If someone is riding with you, use them to help maintain situational awareness </a:t>
            </a:r>
            <a:endParaRPr/>
          </a:p>
          <a:p>
            <a:pPr marL="0" lvl="0" indent="0" algn="l" rtl="0">
              <a:spcBef>
                <a:spcPts val="0"/>
              </a:spcBef>
              <a:spcAft>
                <a:spcPts val="0"/>
              </a:spcAft>
              <a:buNone/>
            </a:pPr>
            <a:r>
              <a:rPr lang="en-US"/>
              <a:t>for others coming up from behind. When riding PWCs, it is easy to get tunnel vision and focus on what is directly in front of you which excludes all other directions. </a:t>
            </a:r>
            <a:endParaRPr/>
          </a:p>
          <a:p>
            <a:pPr marL="0" lvl="0" indent="0" algn="l" rtl="0">
              <a:spcBef>
                <a:spcPts val="0"/>
              </a:spcBef>
              <a:spcAft>
                <a:spcPts val="0"/>
              </a:spcAft>
              <a:buNone/>
            </a:pPr>
            <a:r>
              <a:rPr lang="en-US"/>
              <a:t>You must know what is happening all around you.</a:t>
            </a:r>
            <a:endParaRPr/>
          </a:p>
          <a:p>
            <a:pPr marL="0" lvl="0" indent="0" algn="l" rtl="0">
              <a:spcBef>
                <a:spcPts val="0"/>
              </a:spcBef>
              <a:spcAft>
                <a:spcPts val="0"/>
              </a:spcAft>
              <a:buNone/>
            </a:pPr>
            <a:endParaRPr/>
          </a:p>
        </p:txBody>
      </p:sp>
      <p:sp>
        <p:nvSpPr>
          <p:cNvPr id="723" name="Google Shape;723;p67: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68: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1" name="Google Shape;731;p68: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Use your nose to check for any fuel leaks before attempting to start the PWC. </a:t>
            </a:r>
            <a:endParaRPr/>
          </a:p>
          <a:p>
            <a:pPr marL="0" lvl="0" indent="0" algn="l" rtl="0">
              <a:spcBef>
                <a:spcPts val="0"/>
              </a:spcBef>
              <a:spcAft>
                <a:spcPts val="0"/>
              </a:spcAft>
              <a:buNone/>
            </a:pPr>
            <a:endParaRPr/>
          </a:p>
          <a:p>
            <a:pPr marL="0" lvl="0" indent="0" algn="l" rtl="0">
              <a:spcBef>
                <a:spcPts val="0"/>
              </a:spcBef>
              <a:spcAft>
                <a:spcPts val="0"/>
              </a:spcAft>
              <a:buNone/>
            </a:pPr>
            <a:r>
              <a:rPr lang="en-US"/>
              <a:t>PWCs are rated for either two or three occupants. This does not mean two people on the PWC, and one person being towed behind. </a:t>
            </a:r>
            <a:endParaRPr/>
          </a:p>
          <a:p>
            <a:pPr marL="0" lvl="0" indent="0" algn="l" rtl="0">
              <a:spcBef>
                <a:spcPts val="0"/>
              </a:spcBef>
              <a:spcAft>
                <a:spcPts val="0"/>
              </a:spcAft>
              <a:buNone/>
            </a:pPr>
            <a:endParaRPr/>
          </a:p>
          <a:p>
            <a:pPr marL="0" lvl="0" indent="0" algn="l" rtl="0">
              <a:spcBef>
                <a:spcPts val="0"/>
              </a:spcBef>
              <a:spcAft>
                <a:spcPts val="0"/>
              </a:spcAft>
              <a:buNone/>
            </a:pPr>
            <a:r>
              <a:rPr lang="en-US"/>
              <a:t>You need one seat for each person. Many states have specific towing and capacity rules and may include restrictions, additional equipment, or special seating requirements. Know your state and local laws before teaching this chapter.</a:t>
            </a:r>
            <a:endParaRPr/>
          </a:p>
          <a:p>
            <a:pPr marL="0" lvl="0" indent="0" algn="l" rtl="0">
              <a:spcBef>
                <a:spcPts val="0"/>
              </a:spcBef>
              <a:spcAft>
                <a:spcPts val="0"/>
              </a:spcAft>
              <a:buNone/>
            </a:pPr>
            <a:endParaRPr/>
          </a:p>
          <a:p>
            <a:pPr marL="0" lvl="0" indent="0" algn="l" rtl="0">
              <a:spcBef>
                <a:spcPts val="0"/>
              </a:spcBef>
              <a:spcAft>
                <a:spcPts val="0"/>
              </a:spcAft>
              <a:buNone/>
            </a:pPr>
            <a:r>
              <a:rPr lang="en-US"/>
              <a:t>Encourage students to start out slow and easy and not to attempt high speed maneuvers or otherwise push the limits of their ability. </a:t>
            </a:r>
            <a:endParaRPr/>
          </a:p>
          <a:p>
            <a:pPr marL="0" lvl="0" indent="0" algn="l" rtl="0">
              <a:spcBef>
                <a:spcPts val="0"/>
              </a:spcBef>
              <a:spcAft>
                <a:spcPts val="0"/>
              </a:spcAft>
              <a:buNone/>
            </a:pPr>
            <a:endParaRPr/>
          </a:p>
          <a:p>
            <a:pPr marL="0" lvl="0" indent="0" algn="l" rtl="0">
              <a:spcBef>
                <a:spcPts val="0"/>
              </a:spcBef>
              <a:spcAft>
                <a:spcPts val="0"/>
              </a:spcAft>
              <a:buNone/>
            </a:pPr>
            <a:r>
              <a:rPr lang="en-US"/>
              <a:t>When users exceed safe limits is when most accidents happen. </a:t>
            </a:r>
            <a:endParaRPr/>
          </a:p>
          <a:p>
            <a:pPr marL="0" lvl="0" indent="0" algn="l" rtl="0">
              <a:spcBef>
                <a:spcPts val="0"/>
              </a:spcBef>
              <a:spcAft>
                <a:spcPts val="0"/>
              </a:spcAft>
              <a:buNone/>
            </a:pPr>
            <a:endParaRPr/>
          </a:p>
        </p:txBody>
      </p:sp>
      <p:sp>
        <p:nvSpPr>
          <p:cNvPr id="732" name="Google Shape;732;p68: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p69: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0" name="Google Shape;740;p69: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main function of an engine cut off switch is to shut off the engine if the operator is thrown overboard.</a:t>
            </a:r>
            <a:endParaRPr/>
          </a:p>
          <a:p>
            <a:pPr marL="0" lvl="0" indent="0" algn="l" rtl="0">
              <a:spcBef>
                <a:spcPts val="0"/>
              </a:spcBef>
              <a:spcAft>
                <a:spcPts val="0"/>
              </a:spcAft>
              <a:buNone/>
            </a:pPr>
            <a:endParaRPr/>
          </a:p>
          <a:p>
            <a:pPr marL="0" lvl="0" indent="0" algn="l" rtl="0">
              <a:spcBef>
                <a:spcPts val="0"/>
              </a:spcBef>
              <a:spcAft>
                <a:spcPts val="0"/>
              </a:spcAft>
              <a:buNone/>
            </a:pPr>
            <a:r>
              <a:rPr lang="en-US"/>
              <a:t>A PWC operator is required to attach the engine cut off switch lanyard to his or her person.</a:t>
            </a:r>
            <a:endParaRPr/>
          </a:p>
          <a:p>
            <a:pPr marL="0" lvl="0" indent="0" algn="l" rtl="0">
              <a:spcBef>
                <a:spcPts val="0"/>
              </a:spcBef>
              <a:spcAft>
                <a:spcPts val="0"/>
              </a:spcAft>
              <a:buNone/>
            </a:pPr>
            <a:endParaRPr/>
          </a:p>
          <a:p>
            <a:pPr marL="0" lvl="0" indent="0" algn="l" rtl="0">
              <a:spcBef>
                <a:spcPts val="0"/>
              </a:spcBef>
              <a:spcAft>
                <a:spcPts val="0"/>
              </a:spcAft>
              <a:buNone/>
            </a:pPr>
            <a:r>
              <a:rPr lang="en-US"/>
              <a:t>Cut off switch MUST be attached and is required by law in every state. </a:t>
            </a:r>
            <a:endParaRPr/>
          </a:p>
          <a:p>
            <a:pPr marL="0" lvl="0" indent="0" algn="l" rtl="0">
              <a:spcBef>
                <a:spcPts val="0"/>
              </a:spcBef>
              <a:spcAft>
                <a:spcPts val="0"/>
              </a:spcAft>
              <a:buNone/>
            </a:pPr>
            <a:endParaRPr/>
          </a:p>
        </p:txBody>
      </p:sp>
      <p:sp>
        <p:nvSpPr>
          <p:cNvPr id="741" name="Google Shape;741;p69: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p70: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9" name="Google Shape;749;p70: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 tidal areas – KNOW the stages of the tide and where you are in the current tide cycle. Double check depths of the water versus tide state. In certain tidal areas, </a:t>
            </a:r>
            <a:endParaRPr/>
          </a:p>
          <a:p>
            <a:pPr marL="0" lvl="0" indent="0" algn="l" rtl="0">
              <a:spcBef>
                <a:spcPts val="0"/>
              </a:spcBef>
              <a:spcAft>
                <a:spcPts val="0"/>
              </a:spcAft>
              <a:buNone/>
            </a:pPr>
            <a:r>
              <a:rPr lang="en-US"/>
              <a:t>what was good enough and safe water at high tide becomes exposed mud at low tide. Get local knowledge when tying up your boat to a fixed dock in a tidal area </a:t>
            </a:r>
            <a:endParaRPr/>
          </a:p>
          <a:p>
            <a:pPr marL="0" lvl="0" indent="0" algn="l" rtl="0">
              <a:spcBef>
                <a:spcPts val="0"/>
              </a:spcBef>
              <a:spcAft>
                <a:spcPts val="0"/>
              </a:spcAft>
              <a:buNone/>
            </a:pPr>
            <a:r>
              <a:rPr lang="en-US"/>
              <a:t>as there are several different configurations and techniques to safely tie off your boat and still allow you to get on and off with various tide conditions.</a:t>
            </a:r>
            <a:endParaRPr/>
          </a:p>
          <a:p>
            <a:pPr marL="0" lvl="0" indent="0" algn="l" rtl="0">
              <a:spcBef>
                <a:spcPts val="0"/>
              </a:spcBef>
              <a:spcAft>
                <a:spcPts val="0"/>
              </a:spcAft>
              <a:buNone/>
            </a:pPr>
            <a:endParaRPr/>
          </a:p>
          <a:p>
            <a:pPr marL="0" lvl="0" indent="0" algn="l" rtl="0">
              <a:spcBef>
                <a:spcPts val="0"/>
              </a:spcBef>
              <a:spcAft>
                <a:spcPts val="0"/>
              </a:spcAft>
              <a:buNone/>
            </a:pPr>
            <a:r>
              <a:rPr lang="en-US"/>
              <a:t>Understand the tidal forces and how this moving water affects your tie up on a dock and especially at anchor. You may need to use bigger lines or multiple anchors </a:t>
            </a:r>
            <a:endParaRPr/>
          </a:p>
          <a:p>
            <a:pPr marL="0" lvl="0" indent="0" algn="l" rtl="0">
              <a:spcBef>
                <a:spcPts val="0"/>
              </a:spcBef>
              <a:spcAft>
                <a:spcPts val="0"/>
              </a:spcAft>
              <a:buNone/>
            </a:pPr>
            <a:r>
              <a:rPr lang="en-US"/>
              <a:t>depending on direction and strength of the current or wind or both!</a:t>
            </a:r>
            <a:endParaRPr/>
          </a:p>
          <a:p>
            <a:pPr marL="0" lvl="0" indent="0" algn="l" rtl="0">
              <a:spcBef>
                <a:spcPts val="0"/>
              </a:spcBef>
              <a:spcAft>
                <a:spcPts val="0"/>
              </a:spcAft>
              <a:buNone/>
            </a:pPr>
            <a:endParaRPr/>
          </a:p>
          <a:p>
            <a:pPr marL="0" lvl="0" indent="0" algn="l" rtl="0">
              <a:spcBef>
                <a:spcPts val="0"/>
              </a:spcBef>
              <a:spcAft>
                <a:spcPts val="0"/>
              </a:spcAft>
              <a:buNone/>
            </a:pPr>
            <a:r>
              <a:rPr lang="en-US"/>
              <a:t>GET LOCAL KNOWEDGE WHEN IN UNFAMILIAR WATERS. If you are not sure, stop and assess the situation and then go slow!</a:t>
            </a:r>
            <a:endParaRPr/>
          </a:p>
          <a:p>
            <a:pPr marL="0" lvl="0" indent="0" algn="l" rtl="0">
              <a:spcBef>
                <a:spcPts val="0"/>
              </a:spcBef>
              <a:spcAft>
                <a:spcPts val="0"/>
              </a:spcAft>
              <a:buNone/>
            </a:pPr>
            <a:endParaRPr/>
          </a:p>
          <a:p>
            <a:pPr marL="0" lvl="0" indent="0" algn="l" rtl="0">
              <a:spcBef>
                <a:spcPts val="0"/>
              </a:spcBef>
              <a:spcAft>
                <a:spcPts val="0"/>
              </a:spcAft>
              <a:buNone/>
            </a:pPr>
            <a:r>
              <a:rPr lang="en-US"/>
              <a:t>There are several sources of tide information available on-line and most of the mapping software and apps for boating have tide information as part of the app. </a:t>
            </a:r>
            <a:endParaRPr/>
          </a:p>
          <a:p>
            <a:pPr marL="0" lvl="0" indent="0" algn="l" rtl="0">
              <a:spcBef>
                <a:spcPts val="0"/>
              </a:spcBef>
              <a:spcAft>
                <a:spcPts val="0"/>
              </a:spcAft>
              <a:buNone/>
            </a:pPr>
            <a:r>
              <a:rPr lang="en-US"/>
              <a:t>Become familiar with the effect and the height of the tide in the areas you are transiting.</a:t>
            </a:r>
            <a:endParaRPr/>
          </a:p>
          <a:p>
            <a:pPr marL="0" lvl="0" indent="0" algn="l" rtl="0">
              <a:spcBef>
                <a:spcPts val="0"/>
              </a:spcBef>
              <a:spcAft>
                <a:spcPts val="0"/>
              </a:spcAft>
              <a:buNone/>
            </a:pPr>
            <a:endParaRPr/>
          </a:p>
        </p:txBody>
      </p:sp>
      <p:sp>
        <p:nvSpPr>
          <p:cNvPr id="750" name="Google Shape;750;p70: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7: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7: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Failure to do any of these three bullet points on the slide are the primary causes of boating accidents.</a:t>
            </a:r>
            <a:endParaRPr/>
          </a:p>
          <a:p>
            <a:pPr marL="0" lvl="0" indent="0" algn="l" rtl="0">
              <a:spcBef>
                <a:spcPts val="0"/>
              </a:spcBef>
              <a:spcAft>
                <a:spcPts val="0"/>
              </a:spcAft>
              <a:buNone/>
            </a:pPr>
            <a:endParaRPr/>
          </a:p>
          <a:p>
            <a:pPr marL="0" lvl="0" indent="0" algn="l" rtl="0">
              <a:spcBef>
                <a:spcPts val="0"/>
              </a:spcBef>
              <a:spcAft>
                <a:spcPts val="0"/>
              </a:spcAft>
              <a:buNone/>
            </a:pPr>
            <a:r>
              <a:rPr lang="en-US" b="1"/>
              <a:t>Nav Rules</a:t>
            </a:r>
            <a:endParaRPr/>
          </a:p>
          <a:p>
            <a:pPr marL="0" lvl="0" indent="0" algn="l" rtl="0">
              <a:spcBef>
                <a:spcPts val="0"/>
              </a:spcBef>
              <a:spcAft>
                <a:spcPts val="0"/>
              </a:spcAft>
              <a:buNone/>
            </a:pPr>
            <a:endParaRPr/>
          </a:p>
          <a:p>
            <a:pPr marL="0" lvl="0" indent="0" algn="l" rtl="0">
              <a:spcBef>
                <a:spcPts val="0"/>
              </a:spcBef>
              <a:spcAft>
                <a:spcPts val="0"/>
              </a:spcAft>
              <a:buNone/>
            </a:pPr>
            <a:r>
              <a:rPr lang="en-US"/>
              <a:t>Can be downloaded from the Coast Guard Navigation Center at https://www.navcen.uscg.gov/</a:t>
            </a:r>
            <a:endParaRPr/>
          </a:p>
          <a:p>
            <a:pPr marL="0" lvl="0" indent="0" algn="l" rtl="0">
              <a:spcBef>
                <a:spcPts val="0"/>
              </a:spcBef>
              <a:spcAft>
                <a:spcPts val="0"/>
              </a:spcAft>
              <a:buNone/>
            </a:pPr>
            <a:r>
              <a:rPr lang="en-US"/>
              <a:t>Also available on the Coast Guard app in IOS and Android</a:t>
            </a:r>
            <a:endParaRPr/>
          </a:p>
          <a:p>
            <a:pPr marL="0" lvl="0" indent="0" algn="l" rtl="0">
              <a:spcBef>
                <a:spcPts val="0"/>
              </a:spcBef>
              <a:spcAft>
                <a:spcPts val="0"/>
              </a:spcAft>
              <a:buNone/>
            </a:pPr>
            <a:endParaRPr/>
          </a:p>
          <a:p>
            <a:pPr marL="0" lvl="0" indent="0" algn="l" rtl="0">
              <a:spcBef>
                <a:spcPts val="0"/>
              </a:spcBef>
              <a:spcAft>
                <a:spcPts val="0"/>
              </a:spcAft>
              <a:buNone/>
            </a:pPr>
            <a:r>
              <a:rPr lang="en-US"/>
              <a:t>Seamanship is rule 2</a:t>
            </a:r>
            <a:endParaRPr/>
          </a:p>
          <a:p>
            <a:pPr marL="0" lvl="0" indent="0" algn="l" rtl="0">
              <a:spcBef>
                <a:spcPts val="0"/>
              </a:spcBef>
              <a:spcAft>
                <a:spcPts val="0"/>
              </a:spcAft>
              <a:buNone/>
            </a:pPr>
            <a:r>
              <a:rPr lang="en-US"/>
              <a:t>Lookout is rule 5</a:t>
            </a:r>
            <a:endParaRPr/>
          </a:p>
          <a:p>
            <a:pPr marL="0" lvl="0" indent="0" algn="l" rtl="0">
              <a:spcBef>
                <a:spcPts val="0"/>
              </a:spcBef>
              <a:spcAft>
                <a:spcPts val="0"/>
              </a:spcAft>
              <a:buNone/>
            </a:pPr>
            <a:r>
              <a:rPr lang="en-US"/>
              <a:t>Speed is rule 6</a:t>
            </a:r>
            <a:endParaRPr/>
          </a:p>
          <a:p>
            <a:pPr marL="0" lvl="0" indent="0" algn="l" rtl="0">
              <a:spcBef>
                <a:spcPts val="0"/>
              </a:spcBef>
              <a:spcAft>
                <a:spcPts val="0"/>
              </a:spcAft>
              <a:buNone/>
            </a:pPr>
            <a:endParaRPr/>
          </a:p>
        </p:txBody>
      </p:sp>
      <p:sp>
        <p:nvSpPr>
          <p:cNvPr id="153" name="Google Shape;153;p7: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p71: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7" name="Google Shape;757;p71: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Charts have bridge clearance marked. There are signboards at bridge pilings so be sure to look at the clearances to be certain you have enough vertical clearance. </a:t>
            </a:r>
            <a:endParaRPr/>
          </a:p>
          <a:p>
            <a:pPr marL="0" lvl="0" indent="0" algn="l" rtl="0">
              <a:spcBef>
                <a:spcPts val="0"/>
              </a:spcBef>
              <a:spcAft>
                <a:spcPts val="0"/>
              </a:spcAft>
              <a:buNone/>
            </a:pPr>
            <a:endParaRPr/>
          </a:p>
          <a:p>
            <a:pPr marL="0" lvl="0" indent="0" algn="l" rtl="0">
              <a:spcBef>
                <a:spcPts val="0"/>
              </a:spcBef>
              <a:spcAft>
                <a:spcPts val="0"/>
              </a:spcAft>
              <a:buNone/>
            </a:pPr>
            <a:r>
              <a:rPr lang="en-US"/>
              <a:t>If you have a sailboat, it is CRITICAL that you know the clearance of any overhead power lines. The posted clearance at bridges are at “low steel” and depending on the construction of the bridge, sometimes the center of the bridge has a bit more clearance. If not certain, approach the bridge at the slowest speed possible and send a crew up top to check for clearance. Sometimes, you can lower an antenna or a Bimini top to gain enough clearance.</a:t>
            </a:r>
            <a:endParaRPr/>
          </a:p>
          <a:p>
            <a:pPr marL="0" lvl="0" indent="0" algn="l" rtl="0">
              <a:spcBef>
                <a:spcPts val="0"/>
              </a:spcBef>
              <a:spcAft>
                <a:spcPts val="0"/>
              </a:spcAft>
              <a:buNone/>
            </a:pPr>
            <a:endParaRPr/>
          </a:p>
          <a:p>
            <a:pPr marL="0" lvl="0" indent="0" algn="l" rtl="0">
              <a:spcBef>
                <a:spcPts val="0"/>
              </a:spcBef>
              <a:spcAft>
                <a:spcPts val="0"/>
              </a:spcAft>
              <a:buNone/>
            </a:pPr>
            <a:r>
              <a:rPr lang="en-US"/>
              <a:t>Drawbridges and dams usually operate on Marine VHF channel 13 and in some places 14. Charts will give the bridge information including channel or channels monitored and any time opening restrictions. Also, the Local Notice to Mariners may have additional updates for bridges and locks. This is available from the Coast Guard Navcenter and is updated weekly.</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758" name="Google Shape;758;p71: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p72: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7" name="Google Shape;767;p72: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Instructors should explain the differences between nylon and polypropylene lines. BoatUS will generally recommend that the right rope for dock lines is plain old nylon. </a:t>
            </a:r>
            <a:endParaRPr/>
          </a:p>
          <a:p>
            <a:pPr marL="0" lvl="0" indent="0" algn="l" rtl="0">
              <a:spcBef>
                <a:spcPts val="0"/>
              </a:spcBef>
              <a:spcAft>
                <a:spcPts val="0"/>
              </a:spcAft>
              <a:buNone/>
            </a:pPr>
            <a:endParaRPr/>
          </a:p>
          <a:p>
            <a:pPr marL="0" lvl="0" indent="0" algn="l" rtl="0">
              <a:spcBef>
                <a:spcPts val="0"/>
              </a:spcBef>
              <a:spcAft>
                <a:spcPts val="0"/>
              </a:spcAft>
              <a:buNone/>
            </a:pPr>
            <a:r>
              <a:rPr lang="en-US"/>
              <a:t>Nylon has three characteristics that make it ideal for dock lines. It is incredibly strong, it is very stretchy, and it is very good at resisting the harmful effects of sunlight.</a:t>
            </a:r>
            <a:endParaRPr/>
          </a:p>
          <a:p>
            <a:pPr marL="0" lvl="0" indent="0" algn="l" rtl="0">
              <a:spcBef>
                <a:spcPts val="0"/>
              </a:spcBef>
              <a:spcAft>
                <a:spcPts val="0"/>
              </a:spcAft>
              <a:buNone/>
            </a:pPr>
            <a:endParaRPr/>
          </a:p>
          <a:p>
            <a:pPr marL="0" lvl="0" indent="0" algn="l" rtl="0">
              <a:spcBef>
                <a:spcPts val="0"/>
              </a:spcBef>
              <a:spcAft>
                <a:spcPts val="0"/>
              </a:spcAft>
              <a:buNone/>
            </a:pPr>
            <a:r>
              <a:rPr lang="en-US"/>
              <a:t>Polypropylene rope is susceptible to UV (Ultraviolet) damage, while nylon rope is resistant to UV, chemical exposure, or any other form of rot. </a:t>
            </a:r>
            <a:endParaRPr/>
          </a:p>
          <a:p>
            <a:pPr marL="0" lvl="0" indent="0" algn="l" rtl="0">
              <a:spcBef>
                <a:spcPts val="0"/>
              </a:spcBef>
              <a:spcAft>
                <a:spcPts val="0"/>
              </a:spcAft>
              <a:buNone/>
            </a:pPr>
            <a:endParaRPr/>
          </a:p>
          <a:p>
            <a:pPr marL="0" lvl="0" indent="0" algn="l" rtl="0">
              <a:spcBef>
                <a:spcPts val="0"/>
              </a:spcBef>
              <a:spcAft>
                <a:spcPts val="0"/>
              </a:spcAft>
              <a:buNone/>
            </a:pPr>
            <a:r>
              <a:rPr lang="en-US"/>
              <a:t>Although water can weaken nylon's strength, this effect is so slight that nylon is still commonly used for mooring and anchor lines.</a:t>
            </a:r>
            <a:endParaRPr/>
          </a:p>
          <a:p>
            <a:pPr marL="0" lvl="0" indent="0" algn="l" rtl="0">
              <a:spcBef>
                <a:spcPts val="0"/>
              </a:spcBef>
              <a:spcAft>
                <a:spcPts val="0"/>
              </a:spcAft>
              <a:buNone/>
            </a:pPr>
            <a:endParaRPr/>
          </a:p>
          <a:p>
            <a:pPr marL="0" lvl="0" indent="0" algn="l" rtl="0">
              <a:spcBef>
                <a:spcPts val="0"/>
              </a:spcBef>
              <a:spcAft>
                <a:spcPts val="0"/>
              </a:spcAft>
              <a:buNone/>
            </a:pPr>
            <a:r>
              <a:rPr lang="en-US"/>
              <a:t>Instructors should demonstrate tying the bowline, cleat hitch, and close hitch.</a:t>
            </a:r>
            <a:endParaRPr/>
          </a:p>
          <a:p>
            <a:pPr marL="0" lvl="0" indent="0" algn="l" rtl="0">
              <a:spcBef>
                <a:spcPts val="0"/>
              </a:spcBef>
              <a:spcAft>
                <a:spcPts val="0"/>
              </a:spcAft>
              <a:buNone/>
            </a:pPr>
            <a:endParaRPr/>
          </a:p>
        </p:txBody>
      </p:sp>
      <p:sp>
        <p:nvSpPr>
          <p:cNvPr id="768" name="Google Shape;768;p72: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p73: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8" name="Google Shape;778;p73: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 sure that lines are always stowed safely away. Lines should never just be left on the deck. Boaster can get hurt falling over loose lines, or even fall overboard. </a:t>
            </a:r>
            <a:endParaRPr/>
          </a:p>
          <a:p>
            <a:pPr marL="0" lvl="0" indent="0" algn="l" rtl="0">
              <a:spcBef>
                <a:spcPts val="0"/>
              </a:spcBef>
              <a:spcAft>
                <a:spcPts val="0"/>
              </a:spcAft>
              <a:buNone/>
            </a:pPr>
            <a:endParaRPr/>
          </a:p>
          <a:p>
            <a:pPr marL="0" lvl="0" indent="0" algn="l" rtl="0">
              <a:spcBef>
                <a:spcPts val="0"/>
              </a:spcBef>
              <a:spcAft>
                <a:spcPts val="0"/>
              </a:spcAft>
              <a:buNone/>
            </a:pPr>
            <a:r>
              <a:rPr lang="en-US"/>
              <a:t>Lines should be neatly coiled and stowed away out of the way. Lines can also become dirty and greasy making them slippery to handle. Keep lines clean after each outing. </a:t>
            </a:r>
            <a:endParaRPr/>
          </a:p>
          <a:p>
            <a:pPr marL="0" lvl="0" indent="0" algn="l" rtl="0">
              <a:spcBef>
                <a:spcPts val="0"/>
              </a:spcBef>
              <a:spcAft>
                <a:spcPts val="0"/>
              </a:spcAft>
              <a:buNone/>
            </a:pPr>
            <a:endParaRPr/>
          </a:p>
          <a:p>
            <a:pPr marL="0" lvl="0" indent="0" algn="l" rtl="0">
              <a:spcBef>
                <a:spcPts val="0"/>
              </a:spcBef>
              <a:spcAft>
                <a:spcPts val="0"/>
              </a:spcAft>
              <a:buNone/>
            </a:pPr>
            <a:r>
              <a:rPr lang="en-US"/>
              <a:t>Check lines for damage and wear-and-tear and replace as needed.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779" name="Google Shape;779;p73: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74: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6" name="Google Shape;786;p74:notes"/>
          <p:cNvSpPr txBox="1">
            <a:spLocks noGrp="1"/>
          </p:cNvSpPr>
          <p:nvPr>
            <p:ph type="body" idx="1"/>
          </p:nvPr>
        </p:nvSpPr>
        <p:spPr>
          <a:xfrm>
            <a:off x="271604" y="3384551"/>
            <a:ext cx="6246671" cy="510630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600"/>
          </a:p>
          <a:p>
            <a:pPr marL="0" lvl="0" indent="0" algn="l" rtl="0">
              <a:spcBef>
                <a:spcPts val="0"/>
              </a:spcBef>
              <a:spcAft>
                <a:spcPts val="0"/>
              </a:spcAft>
              <a:buNone/>
            </a:pPr>
            <a:r>
              <a:rPr lang="en-US"/>
              <a:t>Always approach into the wind or the current when there is a person in the water you want to pick up. If you approach from upwind or up current, you will drift over the person in the water. By turning off the engine you eliminate any chance the propeller is turning and could do damage to the person in the water. It is ALWAYS best to have flotation (type IV) with a line attached to it you can throw to the person in the water when you get close which allows you to pull them to you instead of trying  to get the boat close to them. </a:t>
            </a:r>
            <a:endParaRPr/>
          </a:p>
          <a:p>
            <a:pPr marL="0" lvl="0" indent="0" algn="l" rtl="0">
              <a:spcBef>
                <a:spcPts val="0"/>
              </a:spcBef>
              <a:spcAft>
                <a:spcPts val="0"/>
              </a:spcAft>
              <a:buNone/>
            </a:pPr>
            <a:endParaRPr sz="600"/>
          </a:p>
          <a:p>
            <a:pPr marL="0" lvl="0" indent="0" algn="l" rtl="0">
              <a:spcBef>
                <a:spcPts val="0"/>
              </a:spcBef>
              <a:spcAft>
                <a:spcPts val="0"/>
              </a:spcAft>
              <a:buNone/>
            </a:pPr>
            <a:r>
              <a:rPr lang="en-US"/>
              <a:t>Every boat has an interlock that should prevent the engine stating while in gear, but use caution to be sure no one is near the propeller when the engine is started or when it is running.</a:t>
            </a:r>
            <a:endParaRPr/>
          </a:p>
          <a:p>
            <a:pPr marL="0" lvl="0" indent="0" algn="l" rtl="0">
              <a:spcBef>
                <a:spcPts val="0"/>
              </a:spcBef>
              <a:spcAft>
                <a:spcPts val="0"/>
              </a:spcAft>
              <a:buNone/>
            </a:pPr>
            <a:endParaRPr sz="600"/>
          </a:p>
          <a:p>
            <a:pPr marL="0" lvl="0" indent="0" algn="l" rtl="0">
              <a:spcBef>
                <a:spcPts val="0"/>
              </a:spcBef>
              <a:spcAft>
                <a:spcPts val="0"/>
              </a:spcAft>
              <a:buNone/>
            </a:pPr>
            <a:r>
              <a:rPr lang="en-US"/>
              <a:t>Many states have rules on where to sit and what is legal. Just because riding on a gunwale or hanging your legs over the bow of the boat when underway may be legal where you boat, it is really dumb and greatly increases the odds you will be thrown overboard. If you fly out the front of the boat, you WILL get run over as it is impossible to stop the boat in time and you may get hit by the propeller. Sitting in a seat designated for that purpose is essential to safety.</a:t>
            </a:r>
            <a:endParaRPr/>
          </a:p>
          <a:p>
            <a:pPr marL="0" lvl="0" indent="0" algn="l" rtl="0">
              <a:spcBef>
                <a:spcPts val="0"/>
              </a:spcBef>
              <a:spcAft>
                <a:spcPts val="0"/>
              </a:spcAft>
              <a:buNone/>
            </a:pPr>
            <a:endParaRPr sz="600"/>
          </a:p>
          <a:p>
            <a:pPr marL="0" lvl="0" indent="0" algn="l" rtl="0">
              <a:spcBef>
                <a:spcPts val="0"/>
              </a:spcBef>
              <a:spcAft>
                <a:spcPts val="0"/>
              </a:spcAft>
              <a:buNone/>
            </a:pPr>
            <a:r>
              <a:rPr lang="en-US"/>
              <a:t>Children sometimes move around unexpectedly, so use caution with small children on board and make sure they are secure anytime you need to make a quick turn that could potentially throw them around inside the boat or worse – overboard! ALL CHILDREN SHOULD BE IN LIFE JACKETS AT ALL TIMES WHEN ON DECK AND NOT IN AN ENCLOSED CABIN. Many states have specific laws regarding children and proper wear of life jackets. Regardless of what is legal, a responsible parent should NEVER allow a child not to be secured in a life jacket. Even if it is not a state rule, make it YOUR rule.</a:t>
            </a:r>
            <a:endParaRPr/>
          </a:p>
          <a:p>
            <a:pPr marL="0" lvl="0" indent="0" algn="l" rtl="0">
              <a:spcBef>
                <a:spcPts val="0"/>
              </a:spcBef>
              <a:spcAft>
                <a:spcPts val="0"/>
              </a:spcAft>
              <a:buNone/>
            </a:pPr>
            <a:endParaRPr/>
          </a:p>
        </p:txBody>
      </p:sp>
      <p:sp>
        <p:nvSpPr>
          <p:cNvPr id="787" name="Google Shape;787;p74: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p75: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4" name="Google Shape;794;p75: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White and blue flag is flown from a boat where diving operations are underway. Red and white flag is carried by divers in the water (on a float with line attached to them) which marks their approximate location. STAY WELL CLEAR of either flag. Some states have specific distances for separation so know your state law</a:t>
            </a:r>
            <a:endParaRPr/>
          </a:p>
          <a:p>
            <a:pPr marL="0" lvl="0" indent="0" algn="l" rtl="0">
              <a:spcBef>
                <a:spcPts val="0"/>
              </a:spcBef>
              <a:spcAft>
                <a:spcPts val="0"/>
              </a:spcAft>
              <a:buNone/>
            </a:pPr>
            <a:endParaRPr/>
          </a:p>
        </p:txBody>
      </p:sp>
      <p:sp>
        <p:nvSpPr>
          <p:cNvPr id="795" name="Google Shape;795;p75: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p76: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3" name="Google Shape;803;p76: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While propeller guards are not required on recreational vessels, propeller guards help in reducing strikes with objects in the water including people.</a:t>
            </a:r>
            <a:endParaRPr/>
          </a:p>
          <a:p>
            <a:pPr marL="0" lvl="0" indent="0" algn="l" rtl="0">
              <a:spcBef>
                <a:spcPts val="0"/>
              </a:spcBef>
              <a:spcAft>
                <a:spcPts val="0"/>
              </a:spcAft>
              <a:buNone/>
            </a:pPr>
            <a:endParaRPr/>
          </a:p>
        </p:txBody>
      </p:sp>
      <p:sp>
        <p:nvSpPr>
          <p:cNvPr id="804" name="Google Shape;804;p76: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p77: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3" name="Google Shape;813;p77: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Add text here</a:t>
            </a:r>
            <a:endParaRPr/>
          </a:p>
          <a:p>
            <a:pPr marL="0" lvl="0" indent="0" algn="l" rtl="0">
              <a:spcBef>
                <a:spcPts val="0"/>
              </a:spcBef>
              <a:spcAft>
                <a:spcPts val="0"/>
              </a:spcAft>
              <a:buNone/>
            </a:pPr>
            <a:endParaRPr/>
          </a:p>
        </p:txBody>
      </p:sp>
      <p:sp>
        <p:nvSpPr>
          <p:cNvPr id="814" name="Google Shape;814;p77: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p78: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1" name="Google Shape;821;p78: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Add text here</a:t>
            </a:r>
            <a:endParaRPr/>
          </a:p>
          <a:p>
            <a:pPr marL="0" lvl="0" indent="0" algn="l" rtl="0">
              <a:spcBef>
                <a:spcPts val="0"/>
              </a:spcBef>
              <a:spcAft>
                <a:spcPts val="0"/>
              </a:spcAft>
              <a:buNone/>
            </a:pPr>
            <a:endParaRPr/>
          </a:p>
        </p:txBody>
      </p:sp>
      <p:sp>
        <p:nvSpPr>
          <p:cNvPr id="822" name="Google Shape;822;p78: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p79: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0" name="Google Shape;830;p79: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Add text here</a:t>
            </a:r>
            <a:endParaRPr/>
          </a:p>
          <a:p>
            <a:pPr marL="0" lvl="0" indent="0" algn="l" rtl="0">
              <a:spcBef>
                <a:spcPts val="0"/>
              </a:spcBef>
              <a:spcAft>
                <a:spcPts val="0"/>
              </a:spcAft>
              <a:buNone/>
            </a:pPr>
            <a:endParaRPr/>
          </a:p>
        </p:txBody>
      </p:sp>
      <p:sp>
        <p:nvSpPr>
          <p:cNvPr id="831" name="Google Shape;831;p79: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p80: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9" name="Google Shape;839;p80: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Add text here</a:t>
            </a:r>
            <a:endParaRPr/>
          </a:p>
          <a:p>
            <a:pPr marL="0" lvl="0" indent="0" algn="l" rtl="0">
              <a:spcBef>
                <a:spcPts val="0"/>
              </a:spcBef>
              <a:spcAft>
                <a:spcPts val="0"/>
              </a:spcAft>
              <a:buNone/>
            </a:pPr>
            <a:endParaRPr/>
          </a:p>
        </p:txBody>
      </p:sp>
      <p:sp>
        <p:nvSpPr>
          <p:cNvPr id="840" name="Google Shape;840;p80: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8: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8: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cornerstone of NavRule 7 is its requirement for vessels to employ all available means to determine if there is a risk of collision. </a:t>
            </a:r>
            <a:endParaRPr/>
          </a:p>
          <a:p>
            <a:pPr marL="0" lvl="0" indent="0" algn="l" rtl="0">
              <a:spcBef>
                <a:spcPts val="0"/>
              </a:spcBef>
              <a:spcAft>
                <a:spcPts val="0"/>
              </a:spcAft>
              <a:buNone/>
            </a:pPr>
            <a:endParaRPr/>
          </a:p>
          <a:p>
            <a:pPr marL="0" lvl="0" indent="0" algn="l" rtl="0">
              <a:spcBef>
                <a:spcPts val="0"/>
              </a:spcBef>
              <a:spcAft>
                <a:spcPts val="0"/>
              </a:spcAft>
              <a:buNone/>
            </a:pPr>
            <a:r>
              <a:rPr lang="en-US"/>
              <a:t>This is a proactive stance, emphasizing that the mere possibility of a collision should prompt careful consideration and appropriate action. </a:t>
            </a:r>
            <a:endParaRPr/>
          </a:p>
          <a:p>
            <a:pPr marL="0" lvl="0" indent="0" algn="l" rtl="0">
              <a:spcBef>
                <a:spcPts val="0"/>
              </a:spcBef>
              <a:spcAft>
                <a:spcPts val="0"/>
              </a:spcAft>
              <a:buNone/>
            </a:pPr>
            <a:endParaRPr/>
          </a:p>
          <a:p>
            <a:pPr marL="0" lvl="0" indent="0" algn="l" rtl="0">
              <a:spcBef>
                <a:spcPts val="0"/>
              </a:spcBef>
              <a:spcAft>
                <a:spcPts val="0"/>
              </a:spcAft>
              <a:buNone/>
            </a:pPr>
            <a:r>
              <a:rPr lang="en-US"/>
              <a:t>The rule states, "If there is any doubt such risk shall be deemed to exist." This highlights a fundamental principle of maritime safety: erring on the side of caution.</a:t>
            </a:r>
            <a:endParaRPr/>
          </a:p>
          <a:p>
            <a:pPr marL="0" lvl="0" indent="0" algn="l" rtl="0">
              <a:spcBef>
                <a:spcPts val="0"/>
              </a:spcBef>
              <a:spcAft>
                <a:spcPts val="0"/>
              </a:spcAft>
              <a:buNone/>
            </a:pPr>
            <a:endParaRPr/>
          </a:p>
          <a:p>
            <a:pPr marL="0" lvl="0" indent="0" algn="l" rtl="0">
              <a:spcBef>
                <a:spcPts val="0"/>
              </a:spcBef>
              <a:spcAft>
                <a:spcPts val="0"/>
              </a:spcAft>
              <a:buNone/>
            </a:pPr>
            <a:r>
              <a:rPr lang="en-US"/>
              <a:t>Do whatever you need to do to avoid collision. Everyone needs to lookout for the other guy and be prepared to take evasive action, change course, or stop to prevent a collision. If there is any doubt of risk, risk is assumed to exist.</a:t>
            </a:r>
            <a:endParaRPr/>
          </a:p>
          <a:p>
            <a:pPr marL="0" lvl="0" indent="0" algn="l" rtl="0">
              <a:spcBef>
                <a:spcPts val="0"/>
              </a:spcBef>
              <a:spcAft>
                <a:spcPts val="0"/>
              </a:spcAft>
              <a:buNone/>
            </a:pPr>
            <a:endParaRPr/>
          </a:p>
          <a:p>
            <a:pPr marL="0" lvl="0" indent="0" algn="l" rtl="0">
              <a:spcBef>
                <a:spcPts val="0"/>
              </a:spcBef>
              <a:spcAft>
                <a:spcPts val="0"/>
              </a:spcAft>
              <a:buNone/>
            </a:pPr>
            <a:r>
              <a:rPr lang="en-US"/>
              <a:t>The risk of collision should be deemed to exist if the compass bearing of an approaching vessel does not appreciably change. A constant bearing indicates that the two vessels are on a collision course. A risk may still be present even with an appreciable bearing change, particularly when dealing with very large vessels, tows, or vessels at close range. These scenarios can be dynamic where size, speed, and proximity require heightened vigilance.</a:t>
            </a:r>
            <a:endParaRPr/>
          </a:p>
          <a:p>
            <a:pPr marL="0" lvl="0" indent="0" algn="l" rtl="0">
              <a:spcBef>
                <a:spcPts val="0"/>
              </a:spcBef>
              <a:spcAft>
                <a:spcPts val="0"/>
              </a:spcAft>
              <a:buNone/>
            </a:pPr>
            <a:endParaRPr/>
          </a:p>
        </p:txBody>
      </p:sp>
      <p:sp>
        <p:nvSpPr>
          <p:cNvPr id="163" name="Google Shape;163;p8: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p81: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9" name="Google Shape;849;p81: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Add text here</a:t>
            </a:r>
            <a:endParaRPr/>
          </a:p>
          <a:p>
            <a:pPr marL="0" lvl="0" indent="0" algn="l" rtl="0">
              <a:spcBef>
                <a:spcPts val="0"/>
              </a:spcBef>
              <a:spcAft>
                <a:spcPts val="0"/>
              </a:spcAft>
              <a:buNone/>
            </a:pPr>
            <a:endParaRPr/>
          </a:p>
        </p:txBody>
      </p:sp>
      <p:sp>
        <p:nvSpPr>
          <p:cNvPr id="850" name="Google Shape;850;p81: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p82: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9" name="Google Shape;859;p82: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Add text here</a:t>
            </a:r>
            <a:endParaRPr/>
          </a:p>
          <a:p>
            <a:pPr marL="0" lvl="0" indent="0" algn="l" rtl="0">
              <a:spcBef>
                <a:spcPts val="0"/>
              </a:spcBef>
              <a:spcAft>
                <a:spcPts val="0"/>
              </a:spcAft>
              <a:buNone/>
            </a:pPr>
            <a:endParaRPr/>
          </a:p>
        </p:txBody>
      </p:sp>
      <p:sp>
        <p:nvSpPr>
          <p:cNvPr id="860" name="Google Shape;860;p82: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p83: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9" name="Google Shape;869;p83: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Add text here</a:t>
            </a:r>
            <a:endParaRPr/>
          </a:p>
          <a:p>
            <a:pPr marL="0" lvl="0" indent="0" algn="l" rtl="0">
              <a:spcBef>
                <a:spcPts val="0"/>
              </a:spcBef>
              <a:spcAft>
                <a:spcPts val="0"/>
              </a:spcAft>
              <a:buNone/>
            </a:pPr>
            <a:endParaRPr/>
          </a:p>
        </p:txBody>
      </p:sp>
      <p:sp>
        <p:nvSpPr>
          <p:cNvPr id="870" name="Google Shape;870;p83: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p84: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9" name="Google Shape;879;p84: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Add text here</a:t>
            </a:r>
            <a:endParaRPr/>
          </a:p>
          <a:p>
            <a:pPr marL="0" lvl="0" indent="0" algn="l" rtl="0">
              <a:spcBef>
                <a:spcPts val="0"/>
              </a:spcBef>
              <a:spcAft>
                <a:spcPts val="0"/>
              </a:spcAft>
              <a:buNone/>
            </a:pPr>
            <a:endParaRPr/>
          </a:p>
        </p:txBody>
      </p:sp>
      <p:sp>
        <p:nvSpPr>
          <p:cNvPr id="880" name="Google Shape;880;p84: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85: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9" name="Google Shape;889;p85: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Add text here</a:t>
            </a:r>
            <a:endParaRPr/>
          </a:p>
          <a:p>
            <a:pPr marL="0" lvl="0" indent="0" algn="l" rtl="0">
              <a:spcBef>
                <a:spcPts val="0"/>
              </a:spcBef>
              <a:spcAft>
                <a:spcPts val="0"/>
              </a:spcAft>
              <a:buNone/>
            </a:pPr>
            <a:endParaRPr/>
          </a:p>
        </p:txBody>
      </p:sp>
      <p:sp>
        <p:nvSpPr>
          <p:cNvPr id="890" name="Google Shape;890;p85: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p86: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9" name="Google Shape;899;p86:notes"/>
          <p:cNvSpPr txBox="1">
            <a:spLocks noGrp="1"/>
          </p:cNvSpPr>
          <p:nvPr>
            <p:ph type="body" idx="1"/>
          </p:nvPr>
        </p:nvSpPr>
        <p:spPr>
          <a:xfrm>
            <a:off x="362857" y="3558721"/>
            <a:ext cx="6155418" cy="49321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Add text here</a:t>
            </a:r>
            <a:endParaRPr/>
          </a:p>
          <a:p>
            <a:pPr marL="0" lvl="0" indent="0" algn="l" rtl="0">
              <a:spcBef>
                <a:spcPts val="0"/>
              </a:spcBef>
              <a:spcAft>
                <a:spcPts val="0"/>
              </a:spcAft>
              <a:buNone/>
            </a:pPr>
            <a:endParaRPr/>
          </a:p>
        </p:txBody>
      </p:sp>
      <p:sp>
        <p:nvSpPr>
          <p:cNvPr id="900" name="Google Shape;900;p86:notes"/>
          <p:cNvSpPr txBox="1">
            <a:spLocks noGrp="1"/>
          </p:cNvSpPr>
          <p:nvPr>
            <p:ph type="sldNum" idx="12"/>
          </p:nvPr>
        </p:nvSpPr>
        <p:spPr>
          <a:xfrm>
            <a:off x="3884613" y="8839200"/>
            <a:ext cx="2971800" cy="30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9:notes"/>
          <p:cNvSpPr>
            <a:spLocks noGrp="1" noRot="1" noChangeAspect="1"/>
          </p:cNvSpPr>
          <p:nvPr>
            <p:ph type="sldImg" idx="2"/>
          </p:nvPr>
        </p:nvSpPr>
        <p:spPr>
          <a:xfrm>
            <a:off x="582613" y="215900"/>
            <a:ext cx="56340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9:notes"/>
          <p:cNvSpPr txBox="1">
            <a:spLocks noGrp="1"/>
          </p:cNvSpPr>
          <p:nvPr>
            <p:ph type="body" idx="1"/>
          </p:nvPr>
        </p:nvSpPr>
        <p:spPr>
          <a:xfrm>
            <a:off x="280656" y="3384550"/>
            <a:ext cx="6355533" cy="530677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Too many boats are grounding, colliding or coming into close quarters with each other simply because masters are unaware of what is happening within and around their boats. In other words, they lacked situational awareness.</a:t>
            </a:r>
            <a:endParaRPr/>
          </a:p>
          <a:p>
            <a:pPr marL="0" lvl="0" indent="0" algn="l" rtl="0">
              <a:spcBef>
                <a:spcPts val="0"/>
              </a:spcBef>
              <a:spcAft>
                <a:spcPts val="0"/>
              </a:spcAft>
              <a:buNone/>
            </a:pPr>
            <a:r>
              <a:rPr lang="en-US"/>
              <a:t>Situational awareness means:</a:t>
            </a:r>
            <a:endParaRPr/>
          </a:p>
          <a:p>
            <a:pPr marL="171450" lvl="0" indent="-171450" algn="l" rtl="0">
              <a:spcBef>
                <a:spcPts val="0"/>
              </a:spcBef>
              <a:spcAft>
                <a:spcPts val="0"/>
              </a:spcAft>
              <a:buClr>
                <a:schemeClr val="dk1"/>
              </a:buClr>
              <a:buSzPts val="1200"/>
              <a:buFont typeface="Arial"/>
              <a:buChar char="•"/>
            </a:pPr>
            <a:r>
              <a:rPr lang="en-US"/>
              <a:t>having a good perception of your surroundings at all times</a:t>
            </a:r>
            <a:endParaRPr/>
          </a:p>
          <a:p>
            <a:pPr marL="171450" lvl="0" indent="-171450" algn="l" rtl="0">
              <a:spcBef>
                <a:spcPts val="0"/>
              </a:spcBef>
              <a:spcAft>
                <a:spcPts val="0"/>
              </a:spcAft>
              <a:buClr>
                <a:schemeClr val="dk1"/>
              </a:buClr>
              <a:buSzPts val="1200"/>
              <a:buFont typeface="Arial"/>
              <a:buChar char="•"/>
            </a:pPr>
            <a:r>
              <a:rPr lang="en-US"/>
              <a:t>comprehending what’s happening around you</a:t>
            </a:r>
            <a:endParaRPr/>
          </a:p>
          <a:p>
            <a:pPr marL="171450" lvl="0" indent="-171450" algn="l" rtl="0">
              <a:spcBef>
                <a:spcPts val="0"/>
              </a:spcBef>
              <a:spcAft>
                <a:spcPts val="0"/>
              </a:spcAft>
              <a:buClr>
                <a:schemeClr val="dk1"/>
              </a:buClr>
              <a:buSzPts val="1200"/>
              <a:buFont typeface="Arial"/>
              <a:buChar char="•"/>
            </a:pPr>
            <a:r>
              <a:rPr lang="en-US"/>
              <a:t>predicting how this will affect your boat.</a:t>
            </a:r>
            <a:endParaRPr/>
          </a:p>
          <a:p>
            <a:pPr marL="0" lvl="0" indent="0" algn="l" rtl="0">
              <a:spcBef>
                <a:spcPts val="0"/>
              </a:spcBef>
              <a:spcAft>
                <a:spcPts val="0"/>
              </a:spcAft>
              <a:buNone/>
            </a:pPr>
            <a:r>
              <a:rPr lang="en-US"/>
              <a:t>The following are what you need to know to have good situational awareness:</a:t>
            </a:r>
            <a:endParaRPr/>
          </a:p>
          <a:p>
            <a:pPr marL="171450" lvl="0" indent="-171450" algn="l" rtl="0">
              <a:spcBef>
                <a:spcPts val="0"/>
              </a:spcBef>
              <a:spcAft>
                <a:spcPts val="0"/>
              </a:spcAft>
              <a:buClr>
                <a:schemeClr val="dk1"/>
              </a:buClr>
              <a:buSzPts val="1200"/>
              <a:buFont typeface="Arial"/>
              <a:buChar char="•"/>
            </a:pPr>
            <a:r>
              <a:rPr lang="en-US"/>
              <a:t>Be aware of your environment, including:</a:t>
            </a:r>
            <a:endParaRPr/>
          </a:p>
          <a:p>
            <a:pPr marL="171450" lvl="0" indent="-171450" algn="l" rtl="0">
              <a:spcBef>
                <a:spcPts val="0"/>
              </a:spcBef>
              <a:spcAft>
                <a:spcPts val="0"/>
              </a:spcAft>
              <a:buClr>
                <a:schemeClr val="dk1"/>
              </a:buClr>
              <a:buSzPts val="1200"/>
              <a:buFont typeface="Arial"/>
              <a:buChar char="•"/>
            </a:pPr>
            <a:r>
              <a:rPr lang="en-US"/>
              <a:t>other boats in the area</a:t>
            </a:r>
            <a:endParaRPr/>
          </a:p>
          <a:p>
            <a:pPr marL="171450" lvl="0" indent="-171450" algn="l" rtl="0">
              <a:spcBef>
                <a:spcPts val="0"/>
              </a:spcBef>
              <a:spcAft>
                <a:spcPts val="0"/>
              </a:spcAft>
              <a:buClr>
                <a:schemeClr val="dk1"/>
              </a:buClr>
              <a:buSzPts val="1200"/>
              <a:buFont typeface="Arial"/>
              <a:buChar char="•"/>
            </a:pPr>
            <a:r>
              <a:rPr lang="en-US"/>
              <a:t>communications between vessel traffic services and other boats</a:t>
            </a:r>
            <a:endParaRPr/>
          </a:p>
          <a:p>
            <a:pPr marL="171450" lvl="0" indent="-171450" algn="l" rtl="0">
              <a:spcBef>
                <a:spcPts val="0"/>
              </a:spcBef>
              <a:spcAft>
                <a:spcPts val="0"/>
              </a:spcAft>
              <a:buClr>
                <a:schemeClr val="dk1"/>
              </a:buClr>
              <a:buSzPts val="1200"/>
              <a:buFont typeface="Arial"/>
              <a:buChar char="•"/>
            </a:pPr>
            <a:r>
              <a:rPr lang="en-US"/>
              <a:t>weather</a:t>
            </a:r>
            <a:endParaRPr/>
          </a:p>
          <a:p>
            <a:pPr marL="171450" lvl="0" indent="-171450" algn="l" rtl="0">
              <a:spcBef>
                <a:spcPts val="0"/>
              </a:spcBef>
              <a:spcAft>
                <a:spcPts val="0"/>
              </a:spcAft>
              <a:buClr>
                <a:schemeClr val="dk1"/>
              </a:buClr>
              <a:buSzPts val="1200"/>
              <a:buFont typeface="Arial"/>
              <a:buChar char="•"/>
            </a:pPr>
            <a:r>
              <a:rPr lang="en-US"/>
              <a:t>sea state</a:t>
            </a:r>
            <a:endParaRPr/>
          </a:p>
          <a:p>
            <a:pPr marL="171450" lvl="0" indent="-171450" algn="l" rtl="0">
              <a:spcBef>
                <a:spcPts val="0"/>
              </a:spcBef>
              <a:spcAft>
                <a:spcPts val="0"/>
              </a:spcAft>
              <a:buClr>
                <a:schemeClr val="dk1"/>
              </a:buClr>
              <a:buSzPts val="1200"/>
              <a:buFont typeface="Arial"/>
              <a:buChar char="•"/>
            </a:pPr>
            <a:r>
              <a:rPr lang="en-US"/>
              <a:t>depth of water</a:t>
            </a:r>
            <a:endParaRPr/>
          </a:p>
          <a:p>
            <a:pPr marL="171450" lvl="0" indent="-171450" algn="l" rtl="0">
              <a:spcBef>
                <a:spcPts val="0"/>
              </a:spcBef>
              <a:spcAft>
                <a:spcPts val="0"/>
              </a:spcAft>
              <a:buClr>
                <a:schemeClr val="dk1"/>
              </a:buClr>
              <a:buSzPts val="1200"/>
              <a:buFont typeface="Arial"/>
              <a:buChar char="•"/>
            </a:pPr>
            <a:r>
              <a:rPr lang="en-US"/>
              <a:t>tide and current</a:t>
            </a:r>
            <a:endParaRPr/>
          </a:p>
          <a:p>
            <a:pPr marL="171450" lvl="0" indent="-171450" algn="l" rtl="0">
              <a:spcBef>
                <a:spcPts val="0"/>
              </a:spcBef>
              <a:spcAft>
                <a:spcPts val="0"/>
              </a:spcAft>
              <a:buClr>
                <a:schemeClr val="dk1"/>
              </a:buClr>
              <a:buSzPts val="1200"/>
              <a:buFont typeface="Arial"/>
              <a:buChar char="•"/>
            </a:pPr>
            <a:r>
              <a:rPr lang="en-US"/>
              <a:t>Having mode awareness—know your boat’s configuration, equipment, and systems. These systems include autopilot, radar, GPS, AIS, compass, propulsion, and their engaged modes. Be aware of the status of your boat’s systems.</a:t>
            </a:r>
            <a:endParaRPr/>
          </a:p>
          <a:p>
            <a:pPr marL="171450" lvl="0" indent="-171450" algn="l" rtl="0">
              <a:spcBef>
                <a:spcPts val="0"/>
              </a:spcBef>
              <a:spcAft>
                <a:spcPts val="0"/>
              </a:spcAft>
              <a:buClr>
                <a:schemeClr val="dk1"/>
              </a:buClr>
              <a:buSzPts val="1200"/>
              <a:buFont typeface="Arial"/>
              <a:buChar char="•"/>
            </a:pPr>
            <a:r>
              <a:rPr lang="en-US"/>
              <a:t>Keep spatial orientation—know the geographical position of the boat within the operational location.</a:t>
            </a:r>
            <a:endParaRPr/>
          </a:p>
          <a:p>
            <a:pPr marL="171450" lvl="0" indent="-171450" algn="l" rtl="0">
              <a:spcBef>
                <a:spcPts val="0"/>
              </a:spcBef>
              <a:spcAft>
                <a:spcPts val="0"/>
              </a:spcAft>
              <a:buClr>
                <a:schemeClr val="dk1"/>
              </a:buClr>
              <a:buSzPts val="1200"/>
              <a:buFont typeface="Arial"/>
              <a:buChar char="•"/>
            </a:pPr>
            <a:r>
              <a:rPr lang="en-US"/>
              <a:t>Keep a time horizon—manage time for things like fuel status and always allow time for unplanned events or emergencies.</a:t>
            </a:r>
            <a:endParaRPr/>
          </a:p>
          <a:p>
            <a:pPr marL="171450" lvl="0" indent="-171450" algn="l" rtl="0">
              <a:spcBef>
                <a:spcPts val="0"/>
              </a:spcBef>
              <a:spcAft>
                <a:spcPts val="0"/>
              </a:spcAft>
              <a:buClr>
                <a:schemeClr val="dk1"/>
              </a:buClr>
              <a:buSzPts val="1200"/>
              <a:buFont typeface="Arial"/>
              <a:buChar char="•"/>
            </a:pPr>
            <a:r>
              <a:rPr lang="en-US"/>
              <a:t>Put simply, situational awareness means having an accurate understanding of what is happening around you and what is likely to happen.</a:t>
            </a:r>
            <a:endParaRPr/>
          </a:p>
          <a:p>
            <a:pPr marL="0" lvl="0" indent="0" algn="l" rtl="0">
              <a:spcBef>
                <a:spcPts val="0"/>
              </a:spcBef>
              <a:spcAft>
                <a:spcPts val="0"/>
              </a:spcAft>
              <a:buNone/>
            </a:pPr>
            <a:r>
              <a:rPr lang="en-US"/>
              <a:t>You must:</a:t>
            </a:r>
            <a:endParaRPr/>
          </a:p>
          <a:p>
            <a:pPr marL="228600" lvl="0" indent="-228600" algn="l" rtl="0">
              <a:spcBef>
                <a:spcPts val="0"/>
              </a:spcBef>
              <a:spcAft>
                <a:spcPts val="0"/>
              </a:spcAft>
              <a:buClr>
                <a:schemeClr val="dk1"/>
              </a:buClr>
              <a:buSzPts val="1200"/>
              <a:buFont typeface="Play"/>
              <a:buAutoNum type="arabicPeriod"/>
            </a:pPr>
            <a:r>
              <a:rPr lang="en-US"/>
              <a:t>Perceive what is happening.</a:t>
            </a:r>
            <a:endParaRPr/>
          </a:p>
          <a:p>
            <a:pPr marL="228600" lvl="0" indent="-228600" algn="l" rtl="0">
              <a:spcBef>
                <a:spcPts val="0"/>
              </a:spcBef>
              <a:spcAft>
                <a:spcPts val="0"/>
              </a:spcAft>
              <a:buClr>
                <a:schemeClr val="dk1"/>
              </a:buClr>
              <a:buSzPts val="1200"/>
              <a:buFont typeface="Play"/>
              <a:buAutoNum type="arabicPeriod"/>
            </a:pPr>
            <a:r>
              <a:rPr lang="en-US"/>
              <a:t>Understand what is happening.</a:t>
            </a:r>
            <a:endParaRPr/>
          </a:p>
          <a:p>
            <a:pPr marL="228600" lvl="0" indent="-228600" algn="l" rtl="0">
              <a:spcBef>
                <a:spcPts val="0"/>
              </a:spcBef>
              <a:spcAft>
                <a:spcPts val="0"/>
              </a:spcAft>
              <a:buClr>
                <a:schemeClr val="dk1"/>
              </a:buClr>
              <a:buSzPts val="1200"/>
              <a:buFont typeface="Play"/>
              <a:buAutoNum type="arabicPeriod"/>
            </a:pPr>
            <a:r>
              <a:rPr lang="en-US"/>
              <a:t>Use this to think ahead.</a:t>
            </a:r>
            <a:endParaRPr/>
          </a:p>
          <a:p>
            <a:pPr marL="0" lvl="0" indent="0" algn="l" rtl="0">
              <a:spcBef>
                <a:spcPts val="0"/>
              </a:spcBef>
              <a:spcAft>
                <a:spcPts val="0"/>
              </a:spcAft>
              <a:buNone/>
            </a:pPr>
            <a:endParaRPr/>
          </a:p>
        </p:txBody>
      </p:sp>
      <p:sp>
        <p:nvSpPr>
          <p:cNvPr id="172" name="Google Shape;172;p9:notes"/>
          <p:cNvSpPr txBox="1">
            <a:spLocks noGrp="1"/>
          </p:cNvSpPr>
          <p:nvPr>
            <p:ph type="sldNum" idx="12"/>
          </p:nvPr>
        </p:nvSpPr>
        <p:spPr>
          <a:xfrm>
            <a:off x="6301211" y="8899556"/>
            <a:ext cx="555201" cy="24444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8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400"/>
              <a:buFont typeface="Arial"/>
              <a:buNone/>
              <a:defRPr sz="44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8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200"/>
              <a:buNone/>
              <a:defRPr sz="3200">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88"/>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9" name="Google Shape;19;p88"/>
          <p:cNvSpPr/>
          <p:nvPr/>
        </p:nvSpPr>
        <p:spPr>
          <a:xfrm>
            <a:off x="132203" y="947450"/>
            <a:ext cx="862988" cy="4869455"/>
          </a:xfrm>
          <a:prstGeom prst="rect">
            <a:avLst/>
          </a:prstGeom>
          <a:solidFill>
            <a:srgbClr val="002060"/>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 name="Google Shape;20;p88"/>
          <p:cNvSpPr/>
          <p:nvPr/>
        </p:nvSpPr>
        <p:spPr>
          <a:xfrm>
            <a:off x="275423" y="947450"/>
            <a:ext cx="154236" cy="4869456"/>
          </a:xfrm>
          <a:prstGeom prst="rect">
            <a:avLst/>
          </a:prstGeom>
          <a:solidFill>
            <a:srgbClr val="FF0000"/>
          </a:solidFill>
          <a:ln w="12700" cap="flat" cmpd="sng">
            <a:solidFill>
              <a:srgbClr val="64341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 name="Google Shape;21;p88"/>
          <p:cNvSpPr/>
          <p:nvPr/>
        </p:nvSpPr>
        <p:spPr>
          <a:xfrm>
            <a:off x="719769" y="947450"/>
            <a:ext cx="154236" cy="4869456"/>
          </a:xfrm>
          <a:prstGeom prst="rect">
            <a:avLst/>
          </a:prstGeom>
          <a:solidFill>
            <a:srgbClr val="FF0000"/>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2" name="Google Shape;22;p88"/>
          <p:cNvSpPr/>
          <p:nvPr/>
        </p:nvSpPr>
        <p:spPr>
          <a:xfrm>
            <a:off x="488415" y="947450"/>
            <a:ext cx="154236" cy="4869456"/>
          </a:xfrm>
          <a:prstGeom prst="roundRect">
            <a:avLst>
              <a:gd name="adj" fmla="val 16667"/>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3" name="Google Shape;23;p88"/>
          <p:cNvPicPr preferRelativeResize="0"/>
          <p:nvPr/>
        </p:nvPicPr>
        <p:blipFill rotWithShape="1">
          <a:blip r:embed="rId2">
            <a:alphaModFix/>
          </a:blip>
          <a:srcRect/>
          <a:stretch/>
        </p:blipFill>
        <p:spPr>
          <a:xfrm>
            <a:off x="-105565" y="5739787"/>
            <a:ext cx="1255302" cy="1106809"/>
          </a:xfrm>
          <a:prstGeom prst="rect">
            <a:avLst/>
          </a:prstGeom>
          <a:noFill/>
          <a:ln>
            <a:noFill/>
          </a:ln>
        </p:spPr>
      </p:pic>
      <p:pic>
        <p:nvPicPr>
          <p:cNvPr id="24" name="Google Shape;24;p88"/>
          <p:cNvPicPr preferRelativeResize="0"/>
          <p:nvPr/>
        </p:nvPicPr>
        <p:blipFill rotWithShape="1">
          <a:blip r:embed="rId3">
            <a:alphaModFix/>
          </a:blip>
          <a:srcRect/>
          <a:stretch/>
        </p:blipFill>
        <p:spPr>
          <a:xfrm>
            <a:off x="132202" y="-1"/>
            <a:ext cx="947449" cy="94744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9"/>
        <p:cNvGrpSpPr/>
        <p:nvPr/>
      </p:nvGrpSpPr>
      <p:grpSpPr>
        <a:xfrm>
          <a:off x="0" y="0"/>
          <a:ext cx="0" cy="0"/>
          <a:chOff x="0" y="0"/>
          <a:chExt cx="0" cy="0"/>
        </a:xfrm>
      </p:grpSpPr>
      <p:sp>
        <p:nvSpPr>
          <p:cNvPr id="80" name="Google Shape;80;p9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97"/>
          <p:cNvSpPr>
            <a:spLocks noGrp="1"/>
          </p:cNvSpPr>
          <p:nvPr>
            <p:ph type="pic" idx="2"/>
          </p:nvPr>
        </p:nvSpPr>
        <p:spPr>
          <a:xfrm>
            <a:off x="5183188" y="987425"/>
            <a:ext cx="6172200" cy="4873625"/>
          </a:xfrm>
          <a:prstGeom prst="rect">
            <a:avLst/>
          </a:prstGeom>
          <a:noFill/>
          <a:ln>
            <a:noFill/>
          </a:ln>
        </p:spPr>
      </p:sp>
      <p:sp>
        <p:nvSpPr>
          <p:cNvPr id="82" name="Google Shape;82;p9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9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9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6"/>
        <p:cNvGrpSpPr/>
        <p:nvPr/>
      </p:nvGrpSpPr>
      <p:grpSpPr>
        <a:xfrm>
          <a:off x="0" y="0"/>
          <a:ext cx="0" cy="0"/>
          <a:chOff x="0" y="0"/>
          <a:chExt cx="0" cy="0"/>
        </a:xfrm>
      </p:grpSpPr>
      <p:sp>
        <p:nvSpPr>
          <p:cNvPr id="87" name="Google Shape;87;p9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9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9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9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9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2"/>
        <p:cNvGrpSpPr/>
        <p:nvPr/>
      </p:nvGrpSpPr>
      <p:grpSpPr>
        <a:xfrm>
          <a:off x="0" y="0"/>
          <a:ext cx="0" cy="0"/>
          <a:chOff x="0" y="0"/>
          <a:chExt cx="0" cy="0"/>
        </a:xfrm>
      </p:grpSpPr>
      <p:sp>
        <p:nvSpPr>
          <p:cNvPr id="93" name="Google Shape;93;p9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9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p9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9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9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25"/>
        <p:cNvGrpSpPr/>
        <p:nvPr/>
      </p:nvGrpSpPr>
      <p:grpSpPr>
        <a:xfrm>
          <a:off x="0" y="0"/>
          <a:ext cx="0" cy="0"/>
          <a:chOff x="0" y="0"/>
          <a:chExt cx="0" cy="0"/>
        </a:xfrm>
      </p:grpSpPr>
      <p:sp>
        <p:nvSpPr>
          <p:cNvPr id="26" name="Google Shape;26;p8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400"/>
              <a:buFont typeface="Arial"/>
              <a:buNone/>
              <a:defRPr sz="44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8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200"/>
              <a:buNone/>
              <a:defRPr sz="3200">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8" name="Google Shape;28;p89"/>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9" name="Google Shape;29;p89"/>
          <p:cNvSpPr/>
          <p:nvPr/>
        </p:nvSpPr>
        <p:spPr>
          <a:xfrm>
            <a:off x="132203" y="947450"/>
            <a:ext cx="862988" cy="4869455"/>
          </a:xfrm>
          <a:prstGeom prst="rect">
            <a:avLst/>
          </a:prstGeom>
          <a:solidFill>
            <a:srgbClr val="002060"/>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2060"/>
              </a:solidFill>
              <a:latin typeface="Calibri"/>
              <a:ea typeface="Calibri"/>
              <a:cs typeface="Calibri"/>
              <a:sym typeface="Calibri"/>
            </a:endParaRPr>
          </a:p>
        </p:txBody>
      </p:sp>
      <p:sp>
        <p:nvSpPr>
          <p:cNvPr id="30" name="Google Shape;30;p89"/>
          <p:cNvSpPr/>
          <p:nvPr/>
        </p:nvSpPr>
        <p:spPr>
          <a:xfrm>
            <a:off x="275423" y="947450"/>
            <a:ext cx="154236" cy="4869456"/>
          </a:xfrm>
          <a:prstGeom prst="rect">
            <a:avLst/>
          </a:prstGeom>
          <a:solidFill>
            <a:srgbClr val="FF0000"/>
          </a:solidFill>
          <a:ln w="12700" cap="flat" cmpd="sng">
            <a:solidFill>
              <a:srgbClr val="64341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 name="Google Shape;31;p89"/>
          <p:cNvSpPr/>
          <p:nvPr/>
        </p:nvSpPr>
        <p:spPr>
          <a:xfrm>
            <a:off x="719769" y="947450"/>
            <a:ext cx="154236" cy="4869456"/>
          </a:xfrm>
          <a:prstGeom prst="rect">
            <a:avLst/>
          </a:prstGeom>
          <a:solidFill>
            <a:srgbClr val="FF0000"/>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 name="Google Shape;32;p89"/>
          <p:cNvSpPr/>
          <p:nvPr/>
        </p:nvSpPr>
        <p:spPr>
          <a:xfrm>
            <a:off x="488415" y="947450"/>
            <a:ext cx="154236" cy="4869456"/>
          </a:xfrm>
          <a:prstGeom prst="roundRect">
            <a:avLst>
              <a:gd name="adj" fmla="val 16667"/>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3" name="Google Shape;33;p89"/>
          <p:cNvPicPr preferRelativeResize="0"/>
          <p:nvPr/>
        </p:nvPicPr>
        <p:blipFill rotWithShape="1">
          <a:blip r:embed="rId2">
            <a:alphaModFix/>
          </a:blip>
          <a:srcRect/>
          <a:stretch/>
        </p:blipFill>
        <p:spPr>
          <a:xfrm>
            <a:off x="-105565" y="5739787"/>
            <a:ext cx="1255302" cy="1106809"/>
          </a:xfrm>
          <a:prstGeom prst="rect">
            <a:avLst/>
          </a:prstGeom>
          <a:noFill/>
          <a:ln>
            <a:noFill/>
          </a:ln>
        </p:spPr>
      </p:pic>
      <p:pic>
        <p:nvPicPr>
          <p:cNvPr id="34" name="Google Shape;34;p89"/>
          <p:cNvPicPr preferRelativeResize="0"/>
          <p:nvPr/>
        </p:nvPicPr>
        <p:blipFill rotWithShape="1">
          <a:blip r:embed="rId3">
            <a:alphaModFix/>
          </a:blip>
          <a:srcRect/>
          <a:stretch/>
        </p:blipFill>
        <p:spPr>
          <a:xfrm>
            <a:off x="132202" y="-1"/>
            <a:ext cx="947449" cy="94744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5"/>
        <p:cNvGrpSpPr/>
        <p:nvPr/>
      </p:nvGrpSpPr>
      <p:grpSpPr>
        <a:xfrm>
          <a:off x="0" y="0"/>
          <a:ext cx="0" cy="0"/>
          <a:chOff x="0" y="0"/>
          <a:chExt cx="0" cy="0"/>
        </a:xfrm>
      </p:grpSpPr>
      <p:sp>
        <p:nvSpPr>
          <p:cNvPr id="36" name="Google Shape;36;p9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9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9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9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9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1"/>
        <p:cNvGrpSpPr/>
        <p:nvPr/>
      </p:nvGrpSpPr>
      <p:grpSpPr>
        <a:xfrm>
          <a:off x="0" y="0"/>
          <a:ext cx="0" cy="0"/>
          <a:chOff x="0" y="0"/>
          <a:chExt cx="0" cy="0"/>
        </a:xfrm>
      </p:grpSpPr>
      <p:sp>
        <p:nvSpPr>
          <p:cNvPr id="42" name="Google Shape;42;p9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9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4" name="Google Shape;44;p9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9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9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7"/>
        <p:cNvGrpSpPr/>
        <p:nvPr/>
      </p:nvGrpSpPr>
      <p:grpSpPr>
        <a:xfrm>
          <a:off x="0" y="0"/>
          <a:ext cx="0" cy="0"/>
          <a:chOff x="0" y="0"/>
          <a:chExt cx="0" cy="0"/>
        </a:xfrm>
      </p:grpSpPr>
      <p:sp>
        <p:nvSpPr>
          <p:cNvPr id="48" name="Google Shape;48;p9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9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9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9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9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9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4"/>
        <p:cNvGrpSpPr/>
        <p:nvPr/>
      </p:nvGrpSpPr>
      <p:grpSpPr>
        <a:xfrm>
          <a:off x="0" y="0"/>
          <a:ext cx="0" cy="0"/>
          <a:chOff x="0" y="0"/>
          <a:chExt cx="0" cy="0"/>
        </a:xfrm>
      </p:grpSpPr>
      <p:sp>
        <p:nvSpPr>
          <p:cNvPr id="55" name="Google Shape;55;p9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7" name="Google Shape;57;p9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9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9" name="Google Shape;59;p9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9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9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9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3"/>
        <p:cNvGrpSpPr/>
        <p:nvPr/>
      </p:nvGrpSpPr>
      <p:grpSpPr>
        <a:xfrm>
          <a:off x="0" y="0"/>
          <a:ext cx="0" cy="0"/>
          <a:chOff x="0" y="0"/>
          <a:chExt cx="0" cy="0"/>
        </a:xfrm>
      </p:grpSpPr>
      <p:sp>
        <p:nvSpPr>
          <p:cNvPr id="64" name="Google Shape;64;p9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9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9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9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8"/>
        <p:cNvGrpSpPr/>
        <p:nvPr/>
      </p:nvGrpSpPr>
      <p:grpSpPr>
        <a:xfrm>
          <a:off x="0" y="0"/>
          <a:ext cx="0" cy="0"/>
          <a:chOff x="0" y="0"/>
          <a:chExt cx="0" cy="0"/>
        </a:xfrm>
      </p:grpSpPr>
      <p:sp>
        <p:nvSpPr>
          <p:cNvPr id="69" name="Google Shape;69;p9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9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9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2"/>
        <p:cNvGrpSpPr/>
        <p:nvPr/>
      </p:nvGrpSpPr>
      <p:grpSpPr>
        <a:xfrm>
          <a:off x="0" y="0"/>
          <a:ext cx="0" cy="0"/>
          <a:chOff x="0" y="0"/>
          <a:chExt cx="0" cy="0"/>
        </a:xfrm>
      </p:grpSpPr>
      <p:sp>
        <p:nvSpPr>
          <p:cNvPr id="73" name="Google Shape;73;p9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9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5" name="Google Shape;75;p9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6" name="Google Shape;76;p9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9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9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8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8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8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8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1.xml"/><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66.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Chapter 3</a:t>
            </a:r>
            <a:endParaRPr/>
          </a:p>
        </p:txBody>
      </p:sp>
      <p:sp>
        <p:nvSpPr>
          <p:cNvPr id="104" name="Google Shape;104;p1"/>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1</a:t>
            </a:fld>
            <a:endParaRPr sz="1200" b="0" i="0" u="none" strike="noStrike" cap="none">
              <a:solidFill>
                <a:srgbClr val="888888"/>
              </a:solidFill>
              <a:latin typeface="Calibri"/>
              <a:ea typeface="Calibri"/>
              <a:cs typeface="Calibri"/>
              <a:sym typeface="Calibri"/>
            </a:endParaRPr>
          </a:p>
        </p:txBody>
      </p:sp>
      <p:sp>
        <p:nvSpPr>
          <p:cNvPr id="105" name="Google Shape;105;p1"/>
          <p:cNvSpPr txBox="1"/>
          <p:nvPr/>
        </p:nvSpPr>
        <p:spPr>
          <a:xfrm>
            <a:off x="1815790" y="5386230"/>
            <a:ext cx="8811953"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       Operating Your Boat…Safely</a:t>
            </a:r>
            <a:endParaRPr/>
          </a:p>
        </p:txBody>
      </p:sp>
      <p:pic>
        <p:nvPicPr>
          <p:cNvPr id="106" name="Google Shape;106;p1"/>
          <p:cNvPicPr preferRelativeResize="0"/>
          <p:nvPr/>
        </p:nvPicPr>
        <p:blipFill rotWithShape="1">
          <a:blip r:embed="rId3">
            <a:alphaModFix/>
          </a:blip>
          <a:srcRect/>
          <a:stretch/>
        </p:blipFill>
        <p:spPr>
          <a:xfrm>
            <a:off x="5262115" y="1044229"/>
            <a:ext cx="2855342" cy="427907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10"/>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Navigation Rules</a:t>
            </a:r>
            <a:endParaRPr/>
          </a:p>
        </p:txBody>
      </p:sp>
      <p:sp>
        <p:nvSpPr>
          <p:cNvPr id="184" name="Google Shape;184;p10"/>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10</a:t>
            </a:fld>
            <a:endParaRPr sz="1200" b="0" i="0" u="none" strike="noStrike" cap="none">
              <a:solidFill>
                <a:srgbClr val="888888"/>
              </a:solidFill>
              <a:latin typeface="Calibri"/>
              <a:ea typeface="Calibri"/>
              <a:cs typeface="Calibri"/>
              <a:sym typeface="Calibri"/>
            </a:endParaRPr>
          </a:p>
        </p:txBody>
      </p:sp>
      <p:sp>
        <p:nvSpPr>
          <p:cNvPr id="185" name="Google Shape;185;p10"/>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Situational Awareness</a:t>
            </a:r>
            <a:endParaRPr/>
          </a:p>
        </p:txBody>
      </p:sp>
      <p:sp>
        <p:nvSpPr>
          <p:cNvPr id="186" name="Google Shape;186;p10"/>
          <p:cNvSpPr txBox="1"/>
          <p:nvPr/>
        </p:nvSpPr>
        <p:spPr>
          <a:xfrm>
            <a:off x="1651310" y="2225988"/>
            <a:ext cx="10376210" cy="4130361"/>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Know your boat.</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Keep spatial orientation.</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Manage time.</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Summary:</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Perceive what is happening</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Understand what is happening</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Think ahead</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1"/>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Navigation Rules</a:t>
            </a:r>
            <a:endParaRPr/>
          </a:p>
        </p:txBody>
      </p:sp>
      <p:sp>
        <p:nvSpPr>
          <p:cNvPr id="193" name="Google Shape;193;p11"/>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11</a:t>
            </a:fld>
            <a:endParaRPr sz="1200" b="0" i="0" u="none" strike="noStrike" cap="none">
              <a:solidFill>
                <a:srgbClr val="888888"/>
              </a:solidFill>
              <a:latin typeface="Calibri"/>
              <a:ea typeface="Calibri"/>
              <a:cs typeface="Calibri"/>
              <a:sym typeface="Calibri"/>
            </a:endParaRPr>
          </a:p>
        </p:txBody>
      </p:sp>
      <p:sp>
        <p:nvSpPr>
          <p:cNvPr id="194" name="Google Shape;194;p11"/>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Rendering Assistance</a:t>
            </a:r>
            <a:endParaRPr/>
          </a:p>
        </p:txBody>
      </p:sp>
      <p:sp>
        <p:nvSpPr>
          <p:cNvPr id="195" name="Google Shape;195;p11"/>
          <p:cNvSpPr txBox="1"/>
          <p:nvPr/>
        </p:nvSpPr>
        <p:spPr>
          <a:xfrm>
            <a:off x="1702420" y="2861506"/>
            <a:ext cx="10376210" cy="156966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Required to stop and render assistance to vessels in distress unless doing so would endanger your vessel, you, your crew, or passengers.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2"/>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Navigation Rules</a:t>
            </a:r>
            <a:endParaRPr/>
          </a:p>
        </p:txBody>
      </p:sp>
      <p:sp>
        <p:nvSpPr>
          <p:cNvPr id="202" name="Google Shape;202;p12"/>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12</a:t>
            </a:fld>
            <a:endParaRPr sz="1200" b="0" i="0" u="none" strike="noStrike" cap="none">
              <a:solidFill>
                <a:srgbClr val="888888"/>
              </a:solidFill>
              <a:latin typeface="Calibri"/>
              <a:ea typeface="Calibri"/>
              <a:cs typeface="Calibri"/>
              <a:sym typeface="Calibri"/>
            </a:endParaRPr>
          </a:p>
        </p:txBody>
      </p:sp>
      <p:sp>
        <p:nvSpPr>
          <p:cNvPr id="203" name="Google Shape;203;p12"/>
          <p:cNvSpPr txBox="1"/>
          <p:nvPr/>
        </p:nvSpPr>
        <p:spPr>
          <a:xfrm>
            <a:off x="1702420" y="2053239"/>
            <a:ext cx="10376210" cy="2751522"/>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The action a vessel operator should take when encountering another vessel depends on:</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How the two vessels are propelled</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How the two vessels are approaching one another</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3"/>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Navigation Rules</a:t>
            </a:r>
            <a:endParaRPr/>
          </a:p>
        </p:txBody>
      </p:sp>
      <p:sp>
        <p:nvSpPr>
          <p:cNvPr id="210" name="Google Shape;210;p13"/>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13</a:t>
            </a:fld>
            <a:endParaRPr sz="1200" b="0" i="0" u="none" strike="noStrike" cap="none">
              <a:solidFill>
                <a:srgbClr val="888888"/>
              </a:solidFill>
              <a:latin typeface="Calibri"/>
              <a:ea typeface="Calibri"/>
              <a:cs typeface="Calibri"/>
              <a:sym typeface="Calibri"/>
            </a:endParaRPr>
          </a:p>
        </p:txBody>
      </p:sp>
      <p:sp>
        <p:nvSpPr>
          <p:cNvPr id="211" name="Google Shape;211;p13"/>
          <p:cNvSpPr txBox="1"/>
          <p:nvPr/>
        </p:nvSpPr>
        <p:spPr>
          <a:xfrm>
            <a:off x="1651313" y="1340879"/>
            <a:ext cx="10376100" cy="46074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Always give way to:</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Anchored or disabled vessels</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Vessels restricted in their ability to maneuver</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Vessels constrained by their draft</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Commercial fishing vessels</a:t>
            </a:r>
            <a:endParaRPr sz="3200" b="1" i="0" u="none" strike="noStrike" cap="none">
              <a:solidFill>
                <a:srgbClr val="002060"/>
              </a:solidFill>
              <a:latin typeface="Arial"/>
              <a:ea typeface="Arial"/>
              <a:cs typeface="Arial"/>
              <a:sym typeface="Arial"/>
            </a:endParaRPr>
          </a:p>
          <a:p>
            <a:pPr marL="800100" marR="0" lvl="1" indent="-342900" algn="l" rtl="0">
              <a:spcBef>
                <a:spcPts val="640"/>
              </a:spcBef>
              <a:spcAft>
                <a:spcPts val="0"/>
              </a:spcAft>
              <a:buClr>
                <a:srgbClr val="002060"/>
              </a:buClr>
              <a:buSzPts val="3200"/>
              <a:buChar char="•"/>
            </a:pPr>
            <a:r>
              <a:rPr lang="en-US" sz="3200" b="1">
                <a:solidFill>
                  <a:srgbClr val="002060"/>
                </a:solidFill>
              </a:rPr>
              <a:t>Less maneuverable</a:t>
            </a:r>
            <a:endParaRPr sz="3200" b="1">
              <a:solidFill>
                <a:srgbClr val="002060"/>
              </a:solidFill>
            </a:endParaRPr>
          </a:p>
          <a:p>
            <a:pPr marL="800100" marR="0" lvl="1" indent="-342900" algn="l" rtl="0">
              <a:spcBef>
                <a:spcPts val="640"/>
              </a:spcBef>
              <a:spcAft>
                <a:spcPts val="0"/>
              </a:spcAft>
              <a:buClr>
                <a:srgbClr val="002060"/>
              </a:buClr>
              <a:buSzPts val="3200"/>
              <a:buChar char="•"/>
            </a:pPr>
            <a:r>
              <a:rPr lang="en-US" sz="3200" b="1">
                <a:solidFill>
                  <a:srgbClr val="002060"/>
                </a:solidFill>
              </a:rPr>
              <a:t>Overtaking</a:t>
            </a:r>
            <a:endParaRPr sz="3200" b="1">
              <a:solidFill>
                <a:srgbClr val="002060"/>
              </a:solidFill>
            </a:endParaRPr>
          </a:p>
          <a:p>
            <a:pPr marL="800100" marR="0" lvl="1" indent="-342900" algn="l" rtl="0">
              <a:spcBef>
                <a:spcPts val="640"/>
              </a:spcBef>
              <a:spcAft>
                <a:spcPts val="0"/>
              </a:spcAft>
              <a:buClr>
                <a:srgbClr val="002060"/>
              </a:buClr>
              <a:buSzPts val="3200"/>
              <a:buChar char="•"/>
            </a:pPr>
            <a:r>
              <a:rPr lang="en-US" sz="3200" b="1">
                <a:solidFill>
                  <a:srgbClr val="002060"/>
                </a:solidFill>
              </a:rPr>
              <a:t>Within your danger zone</a:t>
            </a:r>
            <a:endParaRPr sz="3200" b="1">
              <a:solidFill>
                <a:srgbClr val="00206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4"/>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Hierarchy of Maneuverability</a:t>
            </a:r>
            <a:endParaRPr/>
          </a:p>
        </p:txBody>
      </p:sp>
      <p:sp>
        <p:nvSpPr>
          <p:cNvPr id="218" name="Google Shape;218;p14"/>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14</a:t>
            </a:fld>
            <a:endParaRPr sz="1200" b="0" i="0" u="none" strike="noStrike" cap="none">
              <a:solidFill>
                <a:srgbClr val="888888"/>
              </a:solidFill>
              <a:latin typeface="Calibri"/>
              <a:ea typeface="Calibri"/>
              <a:cs typeface="Calibri"/>
              <a:sym typeface="Calibri"/>
            </a:endParaRPr>
          </a:p>
        </p:txBody>
      </p:sp>
      <p:pic>
        <p:nvPicPr>
          <p:cNvPr id="219" name="Google Shape;219;p14"/>
          <p:cNvPicPr preferRelativeResize="0"/>
          <p:nvPr/>
        </p:nvPicPr>
        <p:blipFill rotWithShape="1">
          <a:blip r:embed="rId3">
            <a:alphaModFix/>
          </a:blip>
          <a:srcRect/>
          <a:stretch/>
        </p:blipFill>
        <p:spPr>
          <a:xfrm>
            <a:off x="1525939" y="1142802"/>
            <a:ext cx="9762186" cy="534426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15"/>
          <p:cNvPicPr preferRelativeResize="0"/>
          <p:nvPr/>
        </p:nvPicPr>
        <p:blipFill rotWithShape="1">
          <a:blip r:embed="rId3">
            <a:alphaModFix/>
          </a:blip>
          <a:srcRect/>
          <a:stretch/>
        </p:blipFill>
        <p:spPr>
          <a:xfrm>
            <a:off x="3461201" y="1538778"/>
            <a:ext cx="5407621" cy="5182049"/>
          </a:xfrm>
          <a:prstGeom prst="rect">
            <a:avLst/>
          </a:prstGeom>
          <a:noFill/>
          <a:ln>
            <a:noFill/>
          </a:ln>
        </p:spPr>
      </p:pic>
      <p:sp>
        <p:nvSpPr>
          <p:cNvPr id="226" name="Google Shape;226;p15"/>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Sectors</a:t>
            </a:r>
            <a:endParaRPr/>
          </a:p>
        </p:txBody>
      </p:sp>
      <p:sp>
        <p:nvSpPr>
          <p:cNvPr id="227" name="Google Shape;227;p15"/>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15</a:t>
            </a:fld>
            <a:endParaRPr sz="1200" b="0" i="0" u="none" strike="noStrike" cap="none">
              <a:solidFill>
                <a:srgbClr val="888888"/>
              </a:solidFill>
              <a:latin typeface="Calibri"/>
              <a:ea typeface="Calibri"/>
              <a:cs typeface="Calibri"/>
              <a:sym typeface="Calibri"/>
            </a:endParaRPr>
          </a:p>
        </p:txBody>
      </p:sp>
      <p:pic>
        <p:nvPicPr>
          <p:cNvPr id="228" name="Google Shape;228;p15"/>
          <p:cNvPicPr preferRelativeResize="0"/>
          <p:nvPr/>
        </p:nvPicPr>
        <p:blipFill rotWithShape="1">
          <a:blip r:embed="rId4">
            <a:alphaModFix/>
          </a:blip>
          <a:srcRect/>
          <a:stretch/>
        </p:blipFill>
        <p:spPr>
          <a:xfrm>
            <a:off x="2721570" y="1401607"/>
            <a:ext cx="6748857" cy="545639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16"/>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Navigation Rules</a:t>
            </a:r>
            <a:endParaRPr/>
          </a:p>
        </p:txBody>
      </p:sp>
      <p:sp>
        <p:nvSpPr>
          <p:cNvPr id="235" name="Google Shape;235;p16"/>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16</a:t>
            </a:fld>
            <a:endParaRPr sz="1200" b="0" i="0" u="none" strike="noStrike" cap="none">
              <a:solidFill>
                <a:srgbClr val="888888"/>
              </a:solidFill>
              <a:latin typeface="Calibri"/>
              <a:ea typeface="Calibri"/>
              <a:cs typeface="Calibri"/>
              <a:sym typeface="Calibri"/>
            </a:endParaRPr>
          </a:p>
        </p:txBody>
      </p:sp>
      <p:sp>
        <p:nvSpPr>
          <p:cNvPr id="236" name="Google Shape;236;p16"/>
          <p:cNvSpPr txBox="1"/>
          <p:nvPr/>
        </p:nvSpPr>
        <p:spPr>
          <a:xfrm>
            <a:off x="1600200" y="1396128"/>
            <a:ext cx="10376210"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Two terms help explain what to do when encountering other vessels.</a:t>
            </a:r>
            <a:endParaRPr/>
          </a:p>
        </p:txBody>
      </p:sp>
      <p:sp>
        <p:nvSpPr>
          <p:cNvPr id="237" name="Google Shape;237;p16"/>
          <p:cNvSpPr txBox="1"/>
          <p:nvPr/>
        </p:nvSpPr>
        <p:spPr>
          <a:xfrm>
            <a:off x="1602537" y="3499471"/>
            <a:ext cx="10376210" cy="2283702"/>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Give-Way Vessel</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Stand-On Vessel</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p:txBody>
      </p:sp>
      <p:pic>
        <p:nvPicPr>
          <p:cNvPr id="238" name="Google Shape;238;p16"/>
          <p:cNvPicPr preferRelativeResize="0"/>
          <p:nvPr/>
        </p:nvPicPr>
        <p:blipFill rotWithShape="1">
          <a:blip r:embed="rId3">
            <a:alphaModFix/>
          </a:blip>
          <a:srcRect/>
          <a:stretch/>
        </p:blipFill>
        <p:spPr>
          <a:xfrm>
            <a:off x="6096000" y="2888166"/>
            <a:ext cx="4061065" cy="350631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17"/>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Meeting Head-On</a:t>
            </a:r>
            <a:endParaRPr/>
          </a:p>
        </p:txBody>
      </p:sp>
      <p:sp>
        <p:nvSpPr>
          <p:cNvPr id="245" name="Google Shape;245;p17"/>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17</a:t>
            </a:fld>
            <a:endParaRPr sz="1200" b="0" i="0" u="none" strike="noStrike" cap="none">
              <a:solidFill>
                <a:srgbClr val="888888"/>
              </a:solidFill>
              <a:latin typeface="Calibri"/>
              <a:ea typeface="Calibri"/>
              <a:cs typeface="Calibri"/>
              <a:sym typeface="Calibri"/>
            </a:endParaRPr>
          </a:p>
        </p:txBody>
      </p:sp>
      <p:pic>
        <p:nvPicPr>
          <p:cNvPr id="246" name="Google Shape;246;p17"/>
          <p:cNvPicPr preferRelativeResize="0"/>
          <p:nvPr/>
        </p:nvPicPr>
        <p:blipFill rotWithShape="1">
          <a:blip r:embed="rId3">
            <a:alphaModFix/>
          </a:blip>
          <a:srcRect/>
          <a:stretch/>
        </p:blipFill>
        <p:spPr>
          <a:xfrm>
            <a:off x="3998794" y="1600041"/>
            <a:ext cx="4194412" cy="3657917"/>
          </a:xfrm>
          <a:prstGeom prst="rect">
            <a:avLst/>
          </a:prstGeom>
          <a:noFill/>
          <a:ln>
            <a:noFill/>
          </a:ln>
        </p:spPr>
      </p:pic>
      <p:pic>
        <p:nvPicPr>
          <p:cNvPr id="247" name="Google Shape;247;p17"/>
          <p:cNvPicPr preferRelativeResize="0"/>
          <p:nvPr/>
        </p:nvPicPr>
        <p:blipFill rotWithShape="1">
          <a:blip r:embed="rId4">
            <a:alphaModFix/>
          </a:blip>
          <a:srcRect/>
          <a:stretch/>
        </p:blipFill>
        <p:spPr>
          <a:xfrm>
            <a:off x="1413856" y="1600041"/>
            <a:ext cx="4291956" cy="2292295"/>
          </a:xfrm>
          <a:prstGeom prst="rect">
            <a:avLst/>
          </a:prstGeom>
          <a:noFill/>
          <a:ln>
            <a:noFill/>
          </a:ln>
        </p:spPr>
      </p:pic>
      <p:sp>
        <p:nvSpPr>
          <p:cNvPr id="248" name="Google Shape;248;p17"/>
          <p:cNvSpPr txBox="1"/>
          <p:nvPr/>
        </p:nvSpPr>
        <p:spPr>
          <a:xfrm>
            <a:off x="4810158" y="1461199"/>
            <a:ext cx="2242868"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cap="none">
                <a:solidFill>
                  <a:srgbClr val="002060"/>
                </a:solidFill>
                <a:latin typeface="Arial"/>
                <a:ea typeface="Arial"/>
                <a:cs typeface="Arial"/>
                <a:sym typeface="Arial"/>
              </a:rPr>
              <a:t>Power</a:t>
            </a:r>
            <a:endParaRPr/>
          </a:p>
          <a:p>
            <a:pPr marL="0" marR="0" lvl="0" indent="0" algn="l" rtl="0">
              <a:spcBef>
                <a:spcPts val="0"/>
              </a:spcBef>
              <a:spcAft>
                <a:spcPts val="0"/>
              </a:spcAft>
              <a:buNone/>
            </a:pPr>
            <a:r>
              <a:rPr lang="en-US" sz="3200" b="1">
                <a:solidFill>
                  <a:srgbClr val="002060"/>
                </a:solidFill>
                <a:latin typeface="Arial"/>
                <a:ea typeface="Arial"/>
                <a:cs typeface="Arial"/>
                <a:sym typeface="Arial"/>
              </a:rPr>
              <a:t>Give Way!</a:t>
            </a:r>
            <a:endParaRPr/>
          </a:p>
        </p:txBody>
      </p:sp>
      <p:sp>
        <p:nvSpPr>
          <p:cNvPr id="249" name="Google Shape;249;p17"/>
          <p:cNvSpPr txBox="1"/>
          <p:nvPr/>
        </p:nvSpPr>
        <p:spPr>
          <a:xfrm>
            <a:off x="1330624" y="3246005"/>
            <a:ext cx="2232085"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2060"/>
                </a:solidFill>
                <a:latin typeface="Arial"/>
                <a:ea typeface="Arial"/>
                <a:cs typeface="Arial"/>
                <a:sym typeface="Arial"/>
              </a:rPr>
              <a:t>Power</a:t>
            </a:r>
            <a:endParaRPr/>
          </a:p>
          <a:p>
            <a:pPr marL="0" marR="0" lvl="0" indent="0" algn="l" rtl="0">
              <a:spcBef>
                <a:spcPts val="0"/>
              </a:spcBef>
              <a:spcAft>
                <a:spcPts val="0"/>
              </a:spcAft>
              <a:buNone/>
            </a:pPr>
            <a:r>
              <a:rPr lang="en-US" sz="3200" b="1">
                <a:solidFill>
                  <a:srgbClr val="002060"/>
                </a:solidFill>
                <a:latin typeface="Arial"/>
                <a:ea typeface="Arial"/>
                <a:cs typeface="Arial"/>
                <a:sym typeface="Arial"/>
              </a:rPr>
              <a:t>Give Way!</a:t>
            </a:r>
            <a:endParaRPr/>
          </a:p>
        </p:txBody>
      </p:sp>
      <p:pic>
        <p:nvPicPr>
          <p:cNvPr id="250" name="Google Shape;250;p17"/>
          <p:cNvPicPr preferRelativeResize="0"/>
          <p:nvPr/>
        </p:nvPicPr>
        <p:blipFill rotWithShape="1">
          <a:blip r:embed="rId5">
            <a:alphaModFix/>
          </a:blip>
          <a:srcRect/>
          <a:stretch/>
        </p:blipFill>
        <p:spPr>
          <a:xfrm>
            <a:off x="6272799" y="3946853"/>
            <a:ext cx="4035902" cy="1926503"/>
          </a:xfrm>
          <a:prstGeom prst="rect">
            <a:avLst/>
          </a:prstGeom>
          <a:noFill/>
          <a:ln>
            <a:noFill/>
          </a:ln>
        </p:spPr>
      </p:pic>
      <p:sp>
        <p:nvSpPr>
          <p:cNvPr id="251" name="Google Shape;251;p17"/>
          <p:cNvSpPr txBox="1"/>
          <p:nvPr/>
        </p:nvSpPr>
        <p:spPr>
          <a:xfrm>
            <a:off x="9544833" y="3946853"/>
            <a:ext cx="2309722"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2060"/>
                </a:solidFill>
                <a:latin typeface="Arial"/>
                <a:ea typeface="Arial"/>
                <a:cs typeface="Arial"/>
                <a:sym typeface="Arial"/>
              </a:rPr>
              <a:t>Power</a:t>
            </a:r>
            <a:endParaRPr/>
          </a:p>
          <a:p>
            <a:pPr marL="0" marR="0" lvl="0" indent="0" algn="l" rtl="0">
              <a:spcBef>
                <a:spcPts val="0"/>
              </a:spcBef>
              <a:spcAft>
                <a:spcPts val="0"/>
              </a:spcAft>
              <a:buNone/>
            </a:pPr>
            <a:r>
              <a:rPr lang="en-US" sz="3200" b="1">
                <a:solidFill>
                  <a:srgbClr val="002060"/>
                </a:solidFill>
                <a:latin typeface="Arial"/>
                <a:ea typeface="Arial"/>
                <a:cs typeface="Arial"/>
                <a:sym typeface="Arial"/>
              </a:rPr>
              <a:t>Give Way!</a:t>
            </a:r>
            <a:endParaRPr/>
          </a:p>
        </p:txBody>
      </p:sp>
      <p:sp>
        <p:nvSpPr>
          <p:cNvPr id="252" name="Google Shape;252;p17"/>
          <p:cNvSpPr txBox="1"/>
          <p:nvPr/>
        </p:nvSpPr>
        <p:spPr>
          <a:xfrm>
            <a:off x="4211848" y="5258268"/>
            <a:ext cx="2242868"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2060"/>
                </a:solidFill>
                <a:latin typeface="Arial"/>
                <a:ea typeface="Arial"/>
                <a:cs typeface="Arial"/>
                <a:sym typeface="Arial"/>
              </a:rPr>
              <a:t>Sail </a:t>
            </a:r>
            <a:br>
              <a:rPr lang="en-US" sz="3200" b="1">
                <a:solidFill>
                  <a:srgbClr val="002060"/>
                </a:solidFill>
                <a:latin typeface="Arial"/>
                <a:ea typeface="Arial"/>
                <a:cs typeface="Arial"/>
                <a:sym typeface="Arial"/>
              </a:rPr>
            </a:br>
            <a:r>
              <a:rPr lang="en-US" sz="3200" b="1">
                <a:solidFill>
                  <a:srgbClr val="002060"/>
                </a:solidFill>
                <a:latin typeface="Arial"/>
                <a:ea typeface="Arial"/>
                <a:cs typeface="Arial"/>
                <a:sym typeface="Arial"/>
              </a:rPr>
              <a:t>Stand On!</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18"/>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Crossing Situations</a:t>
            </a:r>
            <a:endParaRPr/>
          </a:p>
        </p:txBody>
      </p:sp>
      <p:sp>
        <p:nvSpPr>
          <p:cNvPr id="259" name="Google Shape;259;p18"/>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18</a:t>
            </a:fld>
            <a:endParaRPr sz="1200" b="0" i="0" u="none" strike="noStrike" cap="none">
              <a:solidFill>
                <a:srgbClr val="888888"/>
              </a:solidFill>
              <a:latin typeface="Calibri"/>
              <a:ea typeface="Calibri"/>
              <a:cs typeface="Calibri"/>
              <a:sym typeface="Calibri"/>
            </a:endParaRPr>
          </a:p>
        </p:txBody>
      </p:sp>
      <p:pic>
        <p:nvPicPr>
          <p:cNvPr id="260" name="Google Shape;260;p18"/>
          <p:cNvPicPr preferRelativeResize="0"/>
          <p:nvPr/>
        </p:nvPicPr>
        <p:blipFill rotWithShape="1">
          <a:blip r:embed="rId3">
            <a:alphaModFix/>
          </a:blip>
          <a:srcRect/>
          <a:stretch/>
        </p:blipFill>
        <p:spPr>
          <a:xfrm>
            <a:off x="1726340" y="1423707"/>
            <a:ext cx="8787727" cy="476143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19"/>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Overtaking</a:t>
            </a:r>
            <a:endParaRPr/>
          </a:p>
        </p:txBody>
      </p:sp>
      <p:sp>
        <p:nvSpPr>
          <p:cNvPr id="267" name="Google Shape;267;p19"/>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19</a:t>
            </a:fld>
            <a:endParaRPr sz="1200" b="0" i="0" u="none" strike="noStrike" cap="none">
              <a:solidFill>
                <a:srgbClr val="888888"/>
              </a:solidFill>
              <a:latin typeface="Calibri"/>
              <a:ea typeface="Calibri"/>
              <a:cs typeface="Calibri"/>
              <a:sym typeface="Calibri"/>
            </a:endParaRPr>
          </a:p>
        </p:txBody>
      </p:sp>
      <p:pic>
        <p:nvPicPr>
          <p:cNvPr id="268" name="Google Shape;268;p19"/>
          <p:cNvPicPr preferRelativeResize="0"/>
          <p:nvPr/>
        </p:nvPicPr>
        <p:blipFill rotWithShape="1">
          <a:blip r:embed="rId3">
            <a:alphaModFix/>
          </a:blip>
          <a:srcRect/>
          <a:stretch/>
        </p:blipFill>
        <p:spPr>
          <a:xfrm>
            <a:off x="2432648" y="1097777"/>
            <a:ext cx="7858869" cy="500109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Key Topics</a:t>
            </a:r>
            <a:endParaRPr/>
          </a:p>
        </p:txBody>
      </p:sp>
      <p:sp>
        <p:nvSpPr>
          <p:cNvPr id="113" name="Google Shape;113;p2"/>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a:t>
            </a:fld>
            <a:endParaRPr sz="1200" b="0" i="0" u="none" strike="noStrike" cap="none">
              <a:solidFill>
                <a:srgbClr val="888888"/>
              </a:solidFill>
              <a:latin typeface="Calibri"/>
              <a:ea typeface="Calibri"/>
              <a:cs typeface="Calibri"/>
              <a:sym typeface="Calibri"/>
            </a:endParaRPr>
          </a:p>
        </p:txBody>
      </p:sp>
      <p:sp>
        <p:nvSpPr>
          <p:cNvPr id="114" name="Google Shape;114;p2"/>
          <p:cNvSpPr txBox="1"/>
          <p:nvPr/>
        </p:nvSpPr>
        <p:spPr>
          <a:xfrm>
            <a:off x="1600200" y="1308182"/>
            <a:ext cx="10376210" cy="4795159"/>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Navigation Rules</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Navigation Lights </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Night Navigation</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Navigation Aids</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Compasses and Charts</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Sound Signals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4"/>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Sound Signals</a:t>
            </a:r>
            <a:endParaRPr/>
          </a:p>
        </p:txBody>
      </p:sp>
      <p:sp>
        <p:nvSpPr>
          <p:cNvPr id="275" name="Google Shape;275;p44"/>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20</a:t>
            </a:fld>
            <a:endParaRPr sz="1200" b="0" i="0" u="none" strike="noStrike" cap="none">
              <a:solidFill>
                <a:srgbClr val="888888"/>
              </a:solidFill>
              <a:latin typeface="Calibri"/>
              <a:ea typeface="Calibri"/>
              <a:cs typeface="Calibri"/>
              <a:sym typeface="Calibri"/>
            </a:endParaRPr>
          </a:p>
        </p:txBody>
      </p:sp>
      <p:sp>
        <p:nvSpPr>
          <p:cNvPr id="276" name="Google Shape;276;p44"/>
          <p:cNvSpPr txBox="1"/>
          <p:nvPr/>
        </p:nvSpPr>
        <p:spPr>
          <a:xfrm>
            <a:off x="1702420" y="2177204"/>
            <a:ext cx="10376210" cy="3145476"/>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Sound signals use short and prolonged blasts. They must be audible for at least one-half mile.</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Short blast—about one second in duration</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Prolonged blast—4–6 seconds in duration</a:t>
            </a:r>
            <a:endParaRPr/>
          </a:p>
          <a:p>
            <a:pPr marL="342900" marR="0" lvl="0" indent="-139700" algn="l" rtl="0">
              <a:lnSpc>
                <a:spcPct val="100000"/>
              </a:lnSpc>
              <a:spcBef>
                <a:spcPts val="640"/>
              </a:spcBef>
              <a:spcAft>
                <a:spcPts val="0"/>
              </a:spcAft>
              <a:buClr>
                <a:schemeClr val="dk1"/>
              </a:buClr>
              <a:buSzPts val="3200"/>
              <a:buFont typeface="Calibri"/>
              <a:buNone/>
            </a:pPr>
            <a:endParaRPr sz="3200" b="1" i="0" u="none" strike="noStrike" cap="none">
              <a:solidFill>
                <a:srgbClr val="00206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5"/>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Sound Signals</a:t>
            </a:r>
            <a:endParaRPr/>
          </a:p>
        </p:txBody>
      </p:sp>
      <p:sp>
        <p:nvSpPr>
          <p:cNvPr id="283" name="Google Shape;283;p45"/>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21</a:t>
            </a:fld>
            <a:endParaRPr sz="1200" b="0" i="0" u="none" strike="noStrike" cap="none">
              <a:solidFill>
                <a:srgbClr val="888888"/>
              </a:solidFill>
              <a:latin typeface="Calibri"/>
              <a:ea typeface="Calibri"/>
              <a:cs typeface="Calibri"/>
              <a:sym typeface="Calibri"/>
            </a:endParaRPr>
          </a:p>
        </p:txBody>
      </p:sp>
      <p:sp>
        <p:nvSpPr>
          <p:cNvPr id="284" name="Google Shape;284;p45"/>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Change in Direction</a:t>
            </a:r>
            <a:endParaRPr/>
          </a:p>
        </p:txBody>
      </p:sp>
      <p:sp>
        <p:nvSpPr>
          <p:cNvPr id="285" name="Google Shape;285;p45"/>
          <p:cNvSpPr txBox="1"/>
          <p:nvPr/>
        </p:nvSpPr>
        <p:spPr>
          <a:xfrm>
            <a:off x="1702420" y="2395730"/>
            <a:ext cx="10376100" cy="37248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One short blast: Passing another boat on its starboard side.</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Two short blasts: Passing another boat on its port side.</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Three short blasts: Placing my boat in reverse.</a:t>
            </a:r>
            <a:endParaRPr/>
          </a:p>
          <a:p>
            <a:pPr marL="342900" marR="0" lvl="0" indent="-139700" algn="l" rtl="0">
              <a:lnSpc>
                <a:spcPct val="100000"/>
              </a:lnSpc>
              <a:spcBef>
                <a:spcPts val="640"/>
              </a:spcBef>
              <a:spcAft>
                <a:spcPts val="0"/>
              </a:spcAft>
              <a:buClr>
                <a:schemeClr val="dk1"/>
              </a:buClr>
              <a:buSzPts val="3200"/>
              <a:buFont typeface="Calibri"/>
              <a:buNone/>
            </a:pPr>
            <a:endParaRPr sz="3200" b="1" i="0" u="none" strike="noStrike" cap="none">
              <a:solidFill>
                <a:srgbClr val="00206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46"/>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Sound Signals</a:t>
            </a:r>
            <a:endParaRPr/>
          </a:p>
        </p:txBody>
      </p:sp>
      <p:sp>
        <p:nvSpPr>
          <p:cNvPr id="292" name="Google Shape;292;p46"/>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22</a:t>
            </a:fld>
            <a:endParaRPr sz="1200" b="0" i="0" u="none" strike="noStrike" cap="none">
              <a:solidFill>
                <a:srgbClr val="888888"/>
              </a:solidFill>
              <a:latin typeface="Calibri"/>
              <a:ea typeface="Calibri"/>
              <a:cs typeface="Calibri"/>
              <a:sym typeface="Calibri"/>
            </a:endParaRPr>
          </a:p>
        </p:txBody>
      </p:sp>
      <p:sp>
        <p:nvSpPr>
          <p:cNvPr id="293" name="Google Shape;293;p46"/>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Poor Visibility</a:t>
            </a:r>
            <a:endParaRPr/>
          </a:p>
        </p:txBody>
      </p:sp>
      <p:sp>
        <p:nvSpPr>
          <p:cNvPr id="294" name="Google Shape;294;p46"/>
          <p:cNvSpPr txBox="1"/>
          <p:nvPr/>
        </p:nvSpPr>
        <p:spPr>
          <a:xfrm>
            <a:off x="1702420" y="2877105"/>
            <a:ext cx="10376210" cy="225908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One prolonged blast every two minutes (Power)</a:t>
            </a:r>
            <a:endParaRPr/>
          </a:p>
          <a:p>
            <a:pPr marL="342900" marR="0" lvl="0" indent="-139700" algn="l" rtl="0">
              <a:lnSpc>
                <a:spcPct val="100000"/>
              </a:lnSpc>
              <a:spcBef>
                <a:spcPts val="640"/>
              </a:spcBef>
              <a:spcAft>
                <a:spcPts val="0"/>
              </a:spcAft>
              <a:buClr>
                <a:schemeClr val="dk1"/>
              </a:buClr>
              <a:buSzPts val="3200"/>
              <a:buFont typeface="Calibri"/>
              <a:buNone/>
            </a:pPr>
            <a:endParaRPr sz="3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One prolonged blast + two short blasts every two minutes (Sail)</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47"/>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Sound Signals</a:t>
            </a:r>
            <a:endParaRPr/>
          </a:p>
        </p:txBody>
      </p:sp>
      <p:sp>
        <p:nvSpPr>
          <p:cNvPr id="301" name="Google Shape;301;p47"/>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23</a:t>
            </a:fld>
            <a:endParaRPr sz="1200" b="0" i="0" u="none" strike="noStrike" cap="none">
              <a:solidFill>
                <a:srgbClr val="888888"/>
              </a:solidFill>
              <a:latin typeface="Calibri"/>
              <a:ea typeface="Calibri"/>
              <a:cs typeface="Calibri"/>
              <a:sym typeface="Calibri"/>
            </a:endParaRPr>
          </a:p>
        </p:txBody>
      </p:sp>
      <p:sp>
        <p:nvSpPr>
          <p:cNvPr id="302" name="Google Shape;302;p47"/>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Danger</a:t>
            </a:r>
            <a:endParaRPr/>
          </a:p>
        </p:txBody>
      </p:sp>
      <p:sp>
        <p:nvSpPr>
          <p:cNvPr id="303" name="Google Shape;303;p47"/>
          <p:cNvSpPr txBox="1"/>
          <p:nvPr/>
        </p:nvSpPr>
        <p:spPr>
          <a:xfrm>
            <a:off x="1702420" y="2877105"/>
            <a:ext cx="10376210" cy="1766637"/>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One prolonged blast</a:t>
            </a:r>
            <a:endParaRPr/>
          </a:p>
          <a:p>
            <a:pPr marL="342900" marR="0" lvl="0" indent="-139700" algn="l" rtl="0">
              <a:lnSpc>
                <a:spcPct val="100000"/>
              </a:lnSpc>
              <a:spcBef>
                <a:spcPts val="640"/>
              </a:spcBef>
              <a:spcAft>
                <a:spcPts val="0"/>
              </a:spcAft>
              <a:buClr>
                <a:schemeClr val="dk1"/>
              </a:buClr>
              <a:buSzPts val="3200"/>
              <a:buFont typeface="Calibri"/>
              <a:buNone/>
            </a:pPr>
            <a:endParaRPr sz="3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Five or more short, rapid blasts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20"/>
          <p:cNvSpPr txBox="1">
            <a:spLocks noGrp="1"/>
          </p:cNvSpPr>
          <p:nvPr>
            <p:ph type="ctrTitle"/>
          </p:nvPr>
        </p:nvSpPr>
        <p:spPr>
          <a:xfrm>
            <a:off x="1702420" y="427191"/>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Narrow Channels</a:t>
            </a:r>
            <a:endParaRPr/>
          </a:p>
        </p:txBody>
      </p:sp>
      <p:sp>
        <p:nvSpPr>
          <p:cNvPr id="310" name="Google Shape;310;p20"/>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24</a:t>
            </a:fld>
            <a:endParaRPr sz="1200" b="0" i="0" u="none" strike="noStrike" cap="none">
              <a:solidFill>
                <a:srgbClr val="888888"/>
              </a:solidFill>
              <a:latin typeface="Calibri"/>
              <a:ea typeface="Calibri"/>
              <a:cs typeface="Calibri"/>
              <a:sym typeface="Calibri"/>
            </a:endParaRPr>
          </a:p>
        </p:txBody>
      </p:sp>
      <p:sp>
        <p:nvSpPr>
          <p:cNvPr id="311" name="Google Shape;311;p20"/>
          <p:cNvSpPr txBox="1"/>
          <p:nvPr/>
        </p:nvSpPr>
        <p:spPr>
          <a:xfrm>
            <a:off x="1858990" y="2105942"/>
            <a:ext cx="9312215" cy="156966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When operating in a narrow channel keep as close to the outer limit of the channel on your starboard side as is safe and practical.</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21"/>
          <p:cNvSpPr txBox="1">
            <a:spLocks noGrp="1"/>
          </p:cNvSpPr>
          <p:nvPr>
            <p:ph type="ctrTitle"/>
          </p:nvPr>
        </p:nvSpPr>
        <p:spPr>
          <a:xfrm>
            <a:off x="1702420" y="427191"/>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Navigation Rules</a:t>
            </a:r>
            <a:endParaRPr/>
          </a:p>
        </p:txBody>
      </p:sp>
      <p:sp>
        <p:nvSpPr>
          <p:cNvPr id="318" name="Google Shape;318;p21"/>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25</a:t>
            </a:fld>
            <a:endParaRPr sz="1200" b="0" i="0" u="none" strike="noStrike" cap="none">
              <a:solidFill>
                <a:srgbClr val="888888"/>
              </a:solidFill>
              <a:latin typeface="Calibri"/>
              <a:ea typeface="Calibri"/>
              <a:cs typeface="Calibri"/>
              <a:sym typeface="Calibri"/>
            </a:endParaRPr>
          </a:p>
        </p:txBody>
      </p:sp>
      <p:sp>
        <p:nvSpPr>
          <p:cNvPr id="319" name="Google Shape;319;p21"/>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Navigation During Restricted Visibility</a:t>
            </a:r>
            <a:endParaRPr/>
          </a:p>
        </p:txBody>
      </p:sp>
      <p:sp>
        <p:nvSpPr>
          <p:cNvPr id="320" name="Google Shape;320;p21"/>
          <p:cNvSpPr txBox="1"/>
          <p:nvPr/>
        </p:nvSpPr>
        <p:spPr>
          <a:xfrm>
            <a:off x="1651357" y="2248224"/>
            <a:ext cx="10376100" cy="31503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Keep a safe speed for the conditions.</a:t>
            </a:r>
            <a:endParaRPr sz="3200" b="1" i="0" u="none" strike="noStrike" cap="none">
              <a:solidFill>
                <a:srgbClr val="002060"/>
              </a:solidFill>
              <a:latin typeface="Arial"/>
              <a:ea typeface="Arial"/>
              <a:cs typeface="Arial"/>
              <a:sym typeface="Arial"/>
            </a:endParaRPr>
          </a:p>
          <a:p>
            <a:pPr marL="457200" marR="0" lvl="0" indent="0" algn="l" rtl="0">
              <a:lnSpc>
                <a:spcPct val="100000"/>
              </a:lnSpc>
              <a:spcBef>
                <a:spcPts val="0"/>
              </a:spcBef>
              <a:spcAft>
                <a:spcPts val="0"/>
              </a:spcAft>
              <a:buNone/>
            </a:pPr>
            <a:endParaRPr sz="3200" b="1">
              <a:solidFill>
                <a:srgbClr val="002060"/>
              </a:solidFill>
            </a:endParaRPr>
          </a:p>
          <a:p>
            <a:pPr marL="342900" marR="0" lvl="0" indent="-342900" algn="l" rtl="0">
              <a:lnSpc>
                <a:spcPct val="100000"/>
              </a:lnSpc>
              <a:spcBef>
                <a:spcPts val="0"/>
              </a:spcBef>
              <a:spcAft>
                <a:spcPts val="0"/>
              </a:spcAft>
              <a:buClr>
                <a:srgbClr val="002060"/>
              </a:buClr>
              <a:buSzPts val="3200"/>
              <a:buChar char="•"/>
            </a:pPr>
            <a:r>
              <a:rPr lang="en-US" sz="3200" b="1">
                <a:solidFill>
                  <a:srgbClr val="002060"/>
                </a:solidFill>
              </a:rPr>
              <a:t>Turn on navigation lights.</a:t>
            </a:r>
            <a:endParaRPr sz="3200" b="1">
              <a:solidFill>
                <a:srgbClr val="002060"/>
              </a:solidFill>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Slow down to avoid a collision.</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Reduce speed to idl</a:t>
            </a:r>
            <a:r>
              <a:rPr lang="en-US" sz="3200" b="1">
                <a:solidFill>
                  <a:srgbClr val="002060"/>
                </a:solidFill>
              </a:rPr>
              <a:t>e</a:t>
            </a:r>
            <a:r>
              <a:rPr lang="en-US" sz="3200" b="1" i="0" u="none" strike="noStrike" cap="none">
                <a:solidFill>
                  <a:srgbClr val="002060"/>
                </a:solidFill>
                <a:latin typeface="Arial"/>
                <a:ea typeface="Arial"/>
                <a:cs typeface="Arial"/>
                <a:sym typeface="Arial"/>
              </a:rPr>
              <a:t> if necessary.</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22"/>
          <p:cNvSpPr txBox="1">
            <a:spLocks noGrp="1"/>
          </p:cNvSpPr>
          <p:nvPr>
            <p:ph type="ctrTitle"/>
          </p:nvPr>
        </p:nvSpPr>
        <p:spPr>
          <a:xfrm>
            <a:off x="1702420" y="427191"/>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Night Navigation</a:t>
            </a:r>
            <a:endParaRPr/>
          </a:p>
        </p:txBody>
      </p:sp>
      <p:sp>
        <p:nvSpPr>
          <p:cNvPr id="327" name="Google Shape;327;p22"/>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26</a:t>
            </a:fld>
            <a:endParaRPr sz="1200" b="0" i="0" u="none" strike="noStrike" cap="none">
              <a:solidFill>
                <a:srgbClr val="888888"/>
              </a:solidFill>
              <a:latin typeface="Calibri"/>
              <a:ea typeface="Calibri"/>
              <a:cs typeface="Calibri"/>
              <a:sym typeface="Calibri"/>
            </a:endParaRPr>
          </a:p>
        </p:txBody>
      </p:sp>
      <p:sp>
        <p:nvSpPr>
          <p:cNvPr id="328" name="Google Shape;328;p22"/>
          <p:cNvSpPr txBox="1"/>
          <p:nvPr/>
        </p:nvSpPr>
        <p:spPr>
          <a:xfrm>
            <a:off x="1815790" y="1511961"/>
            <a:ext cx="10376210" cy="4622804"/>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Boats must use navigation lights:</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From sunset to sunrise</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When visibility is restricted</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Lights tell you:</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If the other vessel is power-driven or under sail</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Which way the other vessel is going</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Follow the same navigational rules used in the daytime.</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23"/>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Night Lights</a:t>
            </a:r>
            <a:endParaRPr/>
          </a:p>
        </p:txBody>
      </p:sp>
      <p:sp>
        <p:nvSpPr>
          <p:cNvPr id="335" name="Google Shape;335;p23"/>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27</a:t>
            </a:fld>
            <a:endParaRPr sz="1200" b="0" i="0" u="none" strike="noStrike" cap="none">
              <a:solidFill>
                <a:srgbClr val="888888"/>
              </a:solidFill>
              <a:latin typeface="Calibri"/>
              <a:ea typeface="Calibri"/>
              <a:cs typeface="Calibri"/>
              <a:sym typeface="Calibri"/>
            </a:endParaRPr>
          </a:p>
        </p:txBody>
      </p:sp>
      <p:sp>
        <p:nvSpPr>
          <p:cNvPr id="336" name="Google Shape;336;p23"/>
          <p:cNvSpPr txBox="1"/>
          <p:nvPr/>
        </p:nvSpPr>
        <p:spPr>
          <a:xfrm>
            <a:off x="1479430" y="2572371"/>
            <a:ext cx="10376210" cy="235756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Side lights</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Stern lights</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Masthead light</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All round white light</a:t>
            </a:r>
            <a:endParaRPr/>
          </a:p>
        </p:txBody>
      </p:sp>
      <p:pic>
        <p:nvPicPr>
          <p:cNvPr id="337" name="Google Shape;337;p23"/>
          <p:cNvPicPr preferRelativeResize="0"/>
          <p:nvPr/>
        </p:nvPicPr>
        <p:blipFill rotWithShape="1">
          <a:blip r:embed="rId3">
            <a:alphaModFix/>
          </a:blip>
          <a:srcRect/>
          <a:stretch/>
        </p:blipFill>
        <p:spPr>
          <a:xfrm>
            <a:off x="6900752" y="1434483"/>
            <a:ext cx="3742480" cy="511296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24"/>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Night Navigation</a:t>
            </a:r>
            <a:endParaRPr/>
          </a:p>
        </p:txBody>
      </p:sp>
      <p:sp>
        <p:nvSpPr>
          <p:cNvPr id="344" name="Google Shape;344;p24"/>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28</a:t>
            </a:fld>
            <a:endParaRPr sz="1200" b="0" i="0" u="none" strike="noStrike" cap="none">
              <a:solidFill>
                <a:srgbClr val="888888"/>
              </a:solidFill>
              <a:latin typeface="Calibri"/>
              <a:ea typeface="Calibri"/>
              <a:cs typeface="Calibri"/>
              <a:sym typeface="Calibri"/>
            </a:endParaRPr>
          </a:p>
        </p:txBody>
      </p:sp>
      <p:sp>
        <p:nvSpPr>
          <p:cNvPr id="345" name="Google Shape;345;p24"/>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Towing Lights</a:t>
            </a:r>
            <a:endParaRPr/>
          </a:p>
        </p:txBody>
      </p:sp>
      <p:sp>
        <p:nvSpPr>
          <p:cNvPr id="346" name="Google Shape;346;p24"/>
          <p:cNvSpPr txBox="1"/>
          <p:nvPr/>
        </p:nvSpPr>
        <p:spPr>
          <a:xfrm>
            <a:off x="1504012" y="2395724"/>
            <a:ext cx="10376210" cy="107721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When commercial vessels are towing, they display one or more yellow lights in place of a stern light. </a:t>
            </a:r>
            <a:endParaRPr/>
          </a:p>
        </p:txBody>
      </p:sp>
      <p:pic>
        <p:nvPicPr>
          <p:cNvPr id="347" name="Google Shape;347;p24"/>
          <p:cNvPicPr preferRelativeResize="0"/>
          <p:nvPr/>
        </p:nvPicPr>
        <p:blipFill rotWithShape="1">
          <a:blip r:embed="rId3">
            <a:alphaModFix/>
          </a:blip>
          <a:srcRect/>
          <a:stretch/>
        </p:blipFill>
        <p:spPr>
          <a:xfrm>
            <a:off x="1767403" y="3741064"/>
            <a:ext cx="9761468" cy="261528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25"/>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Lights on Tows</a:t>
            </a:r>
            <a:endParaRPr/>
          </a:p>
        </p:txBody>
      </p:sp>
      <p:sp>
        <p:nvSpPr>
          <p:cNvPr id="354" name="Google Shape;354;p25"/>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29</a:t>
            </a:fld>
            <a:endParaRPr sz="1200" b="0" i="0" u="none" strike="noStrike" cap="none">
              <a:solidFill>
                <a:srgbClr val="888888"/>
              </a:solidFill>
              <a:latin typeface="Calibri"/>
              <a:ea typeface="Calibri"/>
              <a:cs typeface="Calibri"/>
              <a:sym typeface="Calibri"/>
            </a:endParaRPr>
          </a:p>
        </p:txBody>
      </p:sp>
      <p:sp>
        <p:nvSpPr>
          <p:cNvPr id="355" name="Google Shape;355;p25"/>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Towing Lights</a:t>
            </a:r>
            <a:endParaRPr/>
          </a:p>
        </p:txBody>
      </p:sp>
      <p:sp>
        <p:nvSpPr>
          <p:cNvPr id="356" name="Google Shape;356;p25"/>
          <p:cNvSpPr txBox="1"/>
          <p:nvPr/>
        </p:nvSpPr>
        <p:spPr>
          <a:xfrm>
            <a:off x="1446521" y="5104418"/>
            <a:ext cx="10376210"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Note: unlit space of several hundred yards</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between the lights on the bow and stern</a:t>
            </a:r>
            <a:endParaRPr/>
          </a:p>
        </p:txBody>
      </p:sp>
      <p:pic>
        <p:nvPicPr>
          <p:cNvPr id="357" name="Google Shape;357;p25"/>
          <p:cNvPicPr preferRelativeResize="0"/>
          <p:nvPr/>
        </p:nvPicPr>
        <p:blipFill rotWithShape="1">
          <a:blip r:embed="rId3">
            <a:alphaModFix/>
          </a:blip>
          <a:srcRect/>
          <a:stretch/>
        </p:blipFill>
        <p:spPr>
          <a:xfrm>
            <a:off x="2201563" y="2116105"/>
            <a:ext cx="9500282" cy="28135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3"/>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Key Topics</a:t>
            </a:r>
            <a:endParaRPr/>
          </a:p>
        </p:txBody>
      </p:sp>
      <p:sp>
        <p:nvSpPr>
          <p:cNvPr id="121" name="Google Shape;121;p3"/>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3</a:t>
            </a:fld>
            <a:endParaRPr sz="1200" b="0" i="0" u="none" strike="noStrike" cap="none">
              <a:solidFill>
                <a:srgbClr val="888888"/>
              </a:solidFill>
              <a:latin typeface="Calibri"/>
              <a:ea typeface="Calibri"/>
              <a:cs typeface="Calibri"/>
              <a:sym typeface="Calibri"/>
            </a:endParaRPr>
          </a:p>
        </p:txBody>
      </p:sp>
      <p:sp>
        <p:nvSpPr>
          <p:cNvPr id="122" name="Google Shape;122;p3"/>
          <p:cNvSpPr txBox="1"/>
          <p:nvPr/>
        </p:nvSpPr>
        <p:spPr>
          <a:xfrm>
            <a:off x="1600200" y="1308182"/>
            <a:ext cx="10376210" cy="4795159"/>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Casting Off and Docking</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Anchoring</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Jet-Propelled Watercraft Operation</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Engine Cut-Off Switches</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Changing Water Levels</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Dams, Locks, and Bridges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26"/>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U.S. Aids to Navigation System</a:t>
            </a:r>
            <a:endParaRPr/>
          </a:p>
        </p:txBody>
      </p:sp>
      <p:sp>
        <p:nvSpPr>
          <p:cNvPr id="364" name="Google Shape;364;p26"/>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30</a:t>
            </a:fld>
            <a:endParaRPr sz="1200" b="0" i="0" u="none" strike="noStrike" cap="none">
              <a:solidFill>
                <a:srgbClr val="888888"/>
              </a:solidFill>
              <a:latin typeface="Calibri"/>
              <a:ea typeface="Calibri"/>
              <a:cs typeface="Calibri"/>
              <a:sym typeface="Calibri"/>
            </a:endParaRPr>
          </a:p>
        </p:txBody>
      </p:sp>
      <p:sp>
        <p:nvSpPr>
          <p:cNvPr id="365" name="Google Shape;365;p26"/>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Lateral Markers</a:t>
            </a:r>
            <a:endParaRPr/>
          </a:p>
        </p:txBody>
      </p:sp>
      <p:pic>
        <p:nvPicPr>
          <p:cNvPr id="366" name="Google Shape;366;p26"/>
          <p:cNvPicPr preferRelativeResize="0"/>
          <p:nvPr/>
        </p:nvPicPr>
        <p:blipFill rotWithShape="1">
          <a:blip r:embed="rId3">
            <a:alphaModFix/>
          </a:blip>
          <a:srcRect/>
          <a:stretch/>
        </p:blipFill>
        <p:spPr>
          <a:xfrm>
            <a:off x="2559090" y="2988933"/>
            <a:ext cx="2332088" cy="3498131"/>
          </a:xfrm>
          <a:prstGeom prst="rect">
            <a:avLst/>
          </a:prstGeom>
          <a:noFill/>
          <a:ln>
            <a:noFill/>
          </a:ln>
        </p:spPr>
      </p:pic>
      <p:pic>
        <p:nvPicPr>
          <p:cNvPr id="367" name="Google Shape;367;p26"/>
          <p:cNvPicPr preferRelativeResize="0"/>
          <p:nvPr/>
        </p:nvPicPr>
        <p:blipFill rotWithShape="1">
          <a:blip r:embed="rId4">
            <a:alphaModFix/>
          </a:blip>
          <a:srcRect/>
          <a:stretch/>
        </p:blipFill>
        <p:spPr>
          <a:xfrm>
            <a:off x="7872961" y="2988933"/>
            <a:ext cx="2332088" cy="3498131"/>
          </a:xfrm>
          <a:prstGeom prst="rect">
            <a:avLst/>
          </a:prstGeom>
          <a:noFill/>
          <a:ln>
            <a:noFill/>
          </a:ln>
        </p:spPr>
      </p:pic>
      <p:sp>
        <p:nvSpPr>
          <p:cNvPr id="368" name="Google Shape;368;p26"/>
          <p:cNvSpPr txBox="1"/>
          <p:nvPr/>
        </p:nvSpPr>
        <p:spPr>
          <a:xfrm>
            <a:off x="1938067" y="2012044"/>
            <a:ext cx="4157933"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2060"/>
                </a:solidFill>
                <a:latin typeface="Arial"/>
                <a:ea typeface="Arial"/>
                <a:cs typeface="Arial"/>
                <a:sym typeface="Arial"/>
              </a:rPr>
              <a:t>Can Buoys: </a:t>
            </a:r>
            <a:br>
              <a:rPr lang="en-US" sz="2400" b="1">
                <a:solidFill>
                  <a:srgbClr val="002060"/>
                </a:solidFill>
                <a:latin typeface="Arial"/>
                <a:ea typeface="Arial"/>
                <a:cs typeface="Arial"/>
                <a:sym typeface="Arial"/>
              </a:rPr>
            </a:br>
            <a:r>
              <a:rPr lang="en-US" sz="2400" b="1">
                <a:solidFill>
                  <a:srgbClr val="002060"/>
                </a:solidFill>
                <a:latin typeface="Arial"/>
                <a:ea typeface="Arial"/>
                <a:cs typeface="Arial"/>
                <a:sym typeface="Arial"/>
              </a:rPr>
              <a:t>Green With Odd Numbers</a:t>
            </a:r>
            <a:endParaRPr/>
          </a:p>
        </p:txBody>
      </p:sp>
      <p:sp>
        <p:nvSpPr>
          <p:cNvPr id="369" name="Google Shape;369;p26"/>
          <p:cNvSpPr txBox="1"/>
          <p:nvPr/>
        </p:nvSpPr>
        <p:spPr>
          <a:xfrm>
            <a:off x="5893280" y="2012044"/>
            <a:ext cx="6146320"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2060"/>
                </a:solidFill>
                <a:latin typeface="Arial"/>
                <a:ea typeface="Arial"/>
                <a:cs typeface="Arial"/>
                <a:sym typeface="Arial"/>
              </a:rPr>
              <a:t>Nun Buoys: </a:t>
            </a:r>
            <a:br>
              <a:rPr lang="en-US" sz="2400" b="1">
                <a:solidFill>
                  <a:srgbClr val="002060"/>
                </a:solidFill>
                <a:latin typeface="Arial"/>
                <a:ea typeface="Arial"/>
                <a:cs typeface="Arial"/>
                <a:sym typeface="Arial"/>
              </a:rPr>
            </a:br>
            <a:r>
              <a:rPr lang="en-US" sz="2400" b="1">
                <a:solidFill>
                  <a:srgbClr val="002060"/>
                </a:solidFill>
                <a:latin typeface="Arial"/>
                <a:ea typeface="Arial"/>
                <a:cs typeface="Arial"/>
                <a:sym typeface="Arial"/>
              </a:rPr>
              <a:t>Red With Even Numbers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27"/>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U.S. Aids to Navigation System</a:t>
            </a:r>
            <a:endParaRPr/>
          </a:p>
        </p:txBody>
      </p:sp>
      <p:sp>
        <p:nvSpPr>
          <p:cNvPr id="376" name="Google Shape;376;p27"/>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31</a:t>
            </a:fld>
            <a:endParaRPr sz="1200" b="0" i="0" u="none" strike="noStrike" cap="none">
              <a:solidFill>
                <a:srgbClr val="888888"/>
              </a:solidFill>
              <a:latin typeface="Calibri"/>
              <a:ea typeface="Calibri"/>
              <a:cs typeface="Calibri"/>
              <a:sym typeface="Calibri"/>
            </a:endParaRPr>
          </a:p>
        </p:txBody>
      </p:sp>
      <p:sp>
        <p:nvSpPr>
          <p:cNvPr id="377" name="Google Shape;377;p27"/>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Lighted Buoys</a:t>
            </a:r>
            <a:endParaRPr/>
          </a:p>
        </p:txBody>
      </p:sp>
      <p:sp>
        <p:nvSpPr>
          <p:cNvPr id="378" name="Google Shape;378;p27"/>
          <p:cNvSpPr txBox="1"/>
          <p:nvPr/>
        </p:nvSpPr>
        <p:spPr>
          <a:xfrm>
            <a:off x="1938067" y="2012044"/>
            <a:ext cx="4157933"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2060"/>
                </a:solidFill>
                <a:latin typeface="Arial"/>
                <a:ea typeface="Arial"/>
                <a:cs typeface="Arial"/>
                <a:sym typeface="Arial"/>
              </a:rPr>
              <a:t>Green Colors and Lights</a:t>
            </a:r>
            <a:endParaRPr/>
          </a:p>
        </p:txBody>
      </p:sp>
      <p:sp>
        <p:nvSpPr>
          <p:cNvPr id="379" name="Google Shape;379;p27"/>
          <p:cNvSpPr txBox="1"/>
          <p:nvPr/>
        </p:nvSpPr>
        <p:spPr>
          <a:xfrm>
            <a:off x="5893280" y="2012044"/>
            <a:ext cx="614632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2060"/>
                </a:solidFill>
                <a:latin typeface="Arial"/>
                <a:ea typeface="Arial"/>
                <a:cs typeface="Arial"/>
                <a:sym typeface="Arial"/>
              </a:rPr>
              <a:t>Red Colors and Lights</a:t>
            </a:r>
            <a:endParaRPr/>
          </a:p>
        </p:txBody>
      </p:sp>
      <p:pic>
        <p:nvPicPr>
          <p:cNvPr id="380" name="Google Shape;380;p27"/>
          <p:cNvPicPr preferRelativeResize="0"/>
          <p:nvPr/>
        </p:nvPicPr>
        <p:blipFill rotWithShape="1">
          <a:blip r:embed="rId3">
            <a:alphaModFix/>
          </a:blip>
          <a:srcRect/>
          <a:stretch/>
        </p:blipFill>
        <p:spPr>
          <a:xfrm>
            <a:off x="2454807" y="2504850"/>
            <a:ext cx="2261812" cy="3767655"/>
          </a:xfrm>
          <a:prstGeom prst="rect">
            <a:avLst/>
          </a:prstGeom>
          <a:noFill/>
          <a:ln>
            <a:noFill/>
          </a:ln>
        </p:spPr>
      </p:pic>
      <p:pic>
        <p:nvPicPr>
          <p:cNvPr id="381" name="Google Shape;381;p27"/>
          <p:cNvPicPr preferRelativeResize="0"/>
          <p:nvPr/>
        </p:nvPicPr>
        <p:blipFill rotWithShape="1">
          <a:blip r:embed="rId4">
            <a:alphaModFix/>
          </a:blip>
          <a:srcRect/>
          <a:stretch/>
        </p:blipFill>
        <p:spPr>
          <a:xfrm>
            <a:off x="7775149" y="2500464"/>
            <a:ext cx="2261812" cy="376765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28"/>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U.S. Aids to Navigation System</a:t>
            </a:r>
            <a:endParaRPr/>
          </a:p>
        </p:txBody>
      </p:sp>
      <p:sp>
        <p:nvSpPr>
          <p:cNvPr id="388" name="Google Shape;388;p28"/>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32</a:t>
            </a:fld>
            <a:endParaRPr sz="1200" b="0" i="0" u="none" strike="noStrike" cap="none">
              <a:solidFill>
                <a:srgbClr val="888888"/>
              </a:solidFill>
              <a:latin typeface="Calibri"/>
              <a:ea typeface="Calibri"/>
              <a:cs typeface="Calibri"/>
              <a:sym typeface="Calibri"/>
            </a:endParaRPr>
          </a:p>
        </p:txBody>
      </p:sp>
      <p:sp>
        <p:nvSpPr>
          <p:cNvPr id="389" name="Google Shape;389;p28"/>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Daymarks (on a fixed post or piling)</a:t>
            </a:r>
            <a:endParaRPr/>
          </a:p>
        </p:txBody>
      </p:sp>
      <p:sp>
        <p:nvSpPr>
          <p:cNvPr id="390" name="Google Shape;390;p28"/>
          <p:cNvSpPr txBox="1"/>
          <p:nvPr/>
        </p:nvSpPr>
        <p:spPr>
          <a:xfrm>
            <a:off x="1354347" y="2012044"/>
            <a:ext cx="493431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2060"/>
                </a:solidFill>
                <a:latin typeface="Arial"/>
                <a:ea typeface="Arial"/>
                <a:cs typeface="Arial"/>
                <a:sym typeface="Arial"/>
              </a:rPr>
              <a:t>Reflective Green, Odd Numbers</a:t>
            </a:r>
            <a:endParaRPr/>
          </a:p>
        </p:txBody>
      </p:sp>
      <p:sp>
        <p:nvSpPr>
          <p:cNvPr id="391" name="Google Shape;391;p28"/>
          <p:cNvSpPr txBox="1"/>
          <p:nvPr/>
        </p:nvSpPr>
        <p:spPr>
          <a:xfrm>
            <a:off x="5893280" y="2012044"/>
            <a:ext cx="614632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2060"/>
                </a:solidFill>
                <a:latin typeface="Arial"/>
                <a:ea typeface="Arial"/>
                <a:cs typeface="Arial"/>
                <a:sym typeface="Arial"/>
              </a:rPr>
              <a:t>Reflective Red, Even Numbers</a:t>
            </a:r>
            <a:endParaRPr/>
          </a:p>
        </p:txBody>
      </p:sp>
      <p:pic>
        <p:nvPicPr>
          <p:cNvPr id="392" name="Google Shape;392;p28"/>
          <p:cNvPicPr preferRelativeResize="0"/>
          <p:nvPr/>
        </p:nvPicPr>
        <p:blipFill rotWithShape="1">
          <a:blip r:embed="rId3">
            <a:alphaModFix/>
          </a:blip>
          <a:srcRect/>
          <a:stretch/>
        </p:blipFill>
        <p:spPr>
          <a:xfrm>
            <a:off x="2334037" y="2504850"/>
            <a:ext cx="2261812" cy="3761558"/>
          </a:xfrm>
          <a:prstGeom prst="rect">
            <a:avLst/>
          </a:prstGeom>
          <a:noFill/>
          <a:ln>
            <a:noFill/>
          </a:ln>
        </p:spPr>
      </p:pic>
      <p:pic>
        <p:nvPicPr>
          <p:cNvPr id="393" name="Google Shape;393;p28"/>
          <p:cNvPicPr preferRelativeResize="0"/>
          <p:nvPr/>
        </p:nvPicPr>
        <p:blipFill rotWithShape="1">
          <a:blip r:embed="rId4">
            <a:alphaModFix/>
          </a:blip>
          <a:srcRect/>
          <a:stretch/>
        </p:blipFill>
        <p:spPr>
          <a:xfrm>
            <a:off x="7725547" y="2503513"/>
            <a:ext cx="2261812" cy="376155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29"/>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U.S. Aids to Navigation System</a:t>
            </a:r>
            <a:endParaRPr/>
          </a:p>
        </p:txBody>
      </p:sp>
      <p:sp>
        <p:nvSpPr>
          <p:cNvPr id="400" name="Google Shape;400;p29"/>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33</a:t>
            </a:fld>
            <a:endParaRPr sz="1200" b="0" i="0" u="none" strike="noStrike" cap="none">
              <a:solidFill>
                <a:srgbClr val="888888"/>
              </a:solidFill>
              <a:latin typeface="Calibri"/>
              <a:ea typeface="Calibri"/>
              <a:cs typeface="Calibri"/>
              <a:sym typeface="Calibri"/>
            </a:endParaRPr>
          </a:p>
        </p:txBody>
      </p:sp>
      <p:sp>
        <p:nvSpPr>
          <p:cNvPr id="401" name="Google Shape;401;p29"/>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“Red Right Returning”</a:t>
            </a:r>
            <a:endParaRPr/>
          </a:p>
        </p:txBody>
      </p:sp>
      <p:sp>
        <p:nvSpPr>
          <p:cNvPr id="402" name="Google Shape;402;p29"/>
          <p:cNvSpPr txBox="1"/>
          <p:nvPr/>
        </p:nvSpPr>
        <p:spPr>
          <a:xfrm>
            <a:off x="1600200" y="2395724"/>
            <a:ext cx="3834442" cy="30469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2060"/>
                </a:solidFill>
                <a:latin typeface="Arial"/>
                <a:ea typeface="Arial"/>
                <a:cs typeface="Arial"/>
                <a:sym typeface="Arial"/>
              </a:rPr>
              <a:t>When you go </a:t>
            </a:r>
            <a:endParaRPr/>
          </a:p>
          <a:p>
            <a:pPr marL="0" marR="0" lvl="0" indent="0" algn="l" rtl="0">
              <a:spcBef>
                <a:spcPts val="0"/>
              </a:spcBef>
              <a:spcAft>
                <a:spcPts val="0"/>
              </a:spcAft>
              <a:buNone/>
            </a:pPr>
            <a:r>
              <a:rPr lang="en-US" sz="3200" b="1">
                <a:solidFill>
                  <a:srgbClr val="002060"/>
                </a:solidFill>
                <a:latin typeface="Arial"/>
                <a:ea typeface="Arial"/>
                <a:cs typeface="Arial"/>
                <a:sym typeface="Arial"/>
              </a:rPr>
              <a:t>clockwise around the</a:t>
            </a:r>
            <a:endParaRPr/>
          </a:p>
          <a:p>
            <a:pPr marL="0" marR="0" lvl="0" indent="0" algn="l" rtl="0">
              <a:spcBef>
                <a:spcPts val="0"/>
              </a:spcBef>
              <a:spcAft>
                <a:spcPts val="0"/>
              </a:spcAft>
              <a:buNone/>
            </a:pPr>
            <a:r>
              <a:rPr lang="en-US" sz="3200" b="1">
                <a:solidFill>
                  <a:srgbClr val="002060"/>
                </a:solidFill>
                <a:latin typeface="Arial"/>
                <a:ea typeface="Arial"/>
                <a:cs typeface="Arial"/>
                <a:sym typeface="Arial"/>
              </a:rPr>
              <a:t>U.S. you are </a:t>
            </a:r>
            <a:endParaRPr/>
          </a:p>
          <a:p>
            <a:pPr marL="0" marR="0" lvl="0" indent="0" algn="l" rtl="0">
              <a:spcBef>
                <a:spcPts val="0"/>
              </a:spcBef>
              <a:spcAft>
                <a:spcPts val="0"/>
              </a:spcAft>
              <a:buNone/>
            </a:pPr>
            <a:r>
              <a:rPr lang="en-US" sz="3200" b="1">
                <a:solidFill>
                  <a:srgbClr val="002060"/>
                </a:solidFill>
                <a:latin typeface="Arial"/>
                <a:ea typeface="Arial"/>
                <a:cs typeface="Arial"/>
                <a:sym typeface="Arial"/>
              </a:rPr>
              <a:t>RETURNING from the sea</a:t>
            </a:r>
            <a:endParaRPr/>
          </a:p>
        </p:txBody>
      </p:sp>
      <p:pic>
        <p:nvPicPr>
          <p:cNvPr id="403" name="Google Shape;403;p29"/>
          <p:cNvPicPr preferRelativeResize="0"/>
          <p:nvPr/>
        </p:nvPicPr>
        <p:blipFill rotWithShape="1">
          <a:blip r:embed="rId3">
            <a:alphaModFix/>
          </a:blip>
          <a:srcRect/>
          <a:stretch/>
        </p:blipFill>
        <p:spPr>
          <a:xfrm>
            <a:off x="5719313" y="2395723"/>
            <a:ext cx="5829444" cy="39258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34"/>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U.S. Aids to Navigation System</a:t>
            </a:r>
            <a:endParaRPr/>
          </a:p>
        </p:txBody>
      </p:sp>
      <p:sp>
        <p:nvSpPr>
          <p:cNvPr id="410" name="Google Shape;410;p34"/>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34</a:t>
            </a:fld>
            <a:endParaRPr sz="1200" b="0" i="0" u="none" strike="noStrike" cap="none">
              <a:solidFill>
                <a:srgbClr val="888888"/>
              </a:solidFill>
              <a:latin typeface="Calibri"/>
              <a:ea typeface="Calibri"/>
              <a:cs typeface="Calibri"/>
              <a:sym typeface="Calibri"/>
            </a:endParaRPr>
          </a:p>
        </p:txBody>
      </p:sp>
      <p:sp>
        <p:nvSpPr>
          <p:cNvPr id="411" name="Google Shape;411;p34"/>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ICW Symbols</a:t>
            </a:r>
            <a:endParaRPr/>
          </a:p>
        </p:txBody>
      </p:sp>
      <p:pic>
        <p:nvPicPr>
          <p:cNvPr id="412" name="Google Shape;412;p34"/>
          <p:cNvPicPr preferRelativeResize="0"/>
          <p:nvPr/>
        </p:nvPicPr>
        <p:blipFill rotWithShape="1">
          <a:blip r:embed="rId3">
            <a:alphaModFix/>
          </a:blip>
          <a:srcRect/>
          <a:stretch/>
        </p:blipFill>
        <p:spPr>
          <a:xfrm>
            <a:off x="2898931" y="2252786"/>
            <a:ext cx="7413835" cy="423427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30"/>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U.S. Aids to Navigation System</a:t>
            </a:r>
            <a:endParaRPr/>
          </a:p>
        </p:txBody>
      </p:sp>
      <p:sp>
        <p:nvSpPr>
          <p:cNvPr id="419" name="Google Shape;419;p30"/>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35</a:t>
            </a:fld>
            <a:endParaRPr sz="1200" b="0" i="0" u="none" strike="noStrike" cap="none">
              <a:solidFill>
                <a:srgbClr val="888888"/>
              </a:solidFill>
              <a:latin typeface="Calibri"/>
              <a:ea typeface="Calibri"/>
              <a:cs typeface="Calibri"/>
              <a:sym typeface="Calibri"/>
            </a:endParaRPr>
          </a:p>
        </p:txBody>
      </p:sp>
      <p:sp>
        <p:nvSpPr>
          <p:cNvPr id="420" name="Google Shape;420;p30"/>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“Red Right Returning”</a:t>
            </a:r>
            <a:endParaRPr/>
          </a:p>
        </p:txBody>
      </p:sp>
      <p:pic>
        <p:nvPicPr>
          <p:cNvPr id="421" name="Google Shape;421;p30"/>
          <p:cNvPicPr preferRelativeResize="0"/>
          <p:nvPr/>
        </p:nvPicPr>
        <p:blipFill rotWithShape="1">
          <a:blip r:embed="rId3">
            <a:alphaModFix/>
          </a:blip>
          <a:srcRect/>
          <a:stretch/>
        </p:blipFill>
        <p:spPr>
          <a:xfrm>
            <a:off x="2980589" y="2213434"/>
            <a:ext cx="7069185" cy="444483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31"/>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U.S. Aids to Navigation System</a:t>
            </a:r>
            <a:endParaRPr/>
          </a:p>
        </p:txBody>
      </p:sp>
      <p:sp>
        <p:nvSpPr>
          <p:cNvPr id="428" name="Google Shape;428;p31"/>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36</a:t>
            </a:fld>
            <a:endParaRPr sz="1200" b="0" i="0" u="none" strike="noStrike" cap="none">
              <a:solidFill>
                <a:srgbClr val="888888"/>
              </a:solidFill>
              <a:latin typeface="Calibri"/>
              <a:ea typeface="Calibri"/>
              <a:cs typeface="Calibri"/>
              <a:sym typeface="Calibri"/>
            </a:endParaRPr>
          </a:p>
        </p:txBody>
      </p:sp>
      <p:sp>
        <p:nvSpPr>
          <p:cNvPr id="429" name="Google Shape;429;p31"/>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“Red Right Returning”</a:t>
            </a:r>
            <a:endParaRPr/>
          </a:p>
        </p:txBody>
      </p:sp>
      <p:pic>
        <p:nvPicPr>
          <p:cNvPr id="430" name="Google Shape;430;p31"/>
          <p:cNvPicPr preferRelativeResize="0"/>
          <p:nvPr/>
        </p:nvPicPr>
        <p:blipFill rotWithShape="1">
          <a:blip r:embed="rId3">
            <a:alphaModFix/>
          </a:blip>
          <a:srcRect/>
          <a:stretch/>
        </p:blipFill>
        <p:spPr>
          <a:xfrm>
            <a:off x="3068104" y="2164843"/>
            <a:ext cx="7414654" cy="419150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32"/>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U.S. Aids to Navigation System</a:t>
            </a:r>
            <a:endParaRPr/>
          </a:p>
        </p:txBody>
      </p:sp>
      <p:sp>
        <p:nvSpPr>
          <p:cNvPr id="437" name="Google Shape;437;p32"/>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37</a:t>
            </a:fld>
            <a:endParaRPr sz="1200" b="0" i="0" u="none" strike="noStrike" cap="none">
              <a:solidFill>
                <a:srgbClr val="888888"/>
              </a:solidFill>
              <a:latin typeface="Calibri"/>
              <a:ea typeface="Calibri"/>
              <a:cs typeface="Calibri"/>
              <a:sym typeface="Calibri"/>
            </a:endParaRPr>
          </a:p>
        </p:txBody>
      </p:sp>
      <p:sp>
        <p:nvSpPr>
          <p:cNvPr id="438" name="Google Shape;438;p32"/>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Lateral Markers - ICW</a:t>
            </a:r>
            <a:endParaRPr/>
          </a:p>
        </p:txBody>
      </p:sp>
      <p:sp>
        <p:nvSpPr>
          <p:cNvPr id="439" name="Google Shape;439;p32"/>
          <p:cNvSpPr txBox="1"/>
          <p:nvPr/>
        </p:nvSpPr>
        <p:spPr>
          <a:xfrm>
            <a:off x="1354347" y="2012044"/>
            <a:ext cx="493431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2060"/>
                </a:solidFill>
                <a:latin typeface="Arial"/>
                <a:ea typeface="Arial"/>
                <a:cs typeface="Arial"/>
                <a:sym typeface="Arial"/>
              </a:rPr>
              <a:t>Keep on your port (left) side</a:t>
            </a:r>
            <a:endParaRPr/>
          </a:p>
        </p:txBody>
      </p:sp>
      <p:sp>
        <p:nvSpPr>
          <p:cNvPr id="440" name="Google Shape;440;p32"/>
          <p:cNvSpPr txBox="1"/>
          <p:nvPr/>
        </p:nvSpPr>
        <p:spPr>
          <a:xfrm>
            <a:off x="5893280" y="2012044"/>
            <a:ext cx="614632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2060"/>
                </a:solidFill>
                <a:latin typeface="Arial"/>
                <a:ea typeface="Arial"/>
                <a:cs typeface="Arial"/>
                <a:sym typeface="Arial"/>
              </a:rPr>
              <a:t>Keep on your starboard (right) side</a:t>
            </a:r>
            <a:endParaRPr/>
          </a:p>
        </p:txBody>
      </p:sp>
      <p:pic>
        <p:nvPicPr>
          <p:cNvPr id="441" name="Google Shape;441;p32"/>
          <p:cNvPicPr preferRelativeResize="0"/>
          <p:nvPr/>
        </p:nvPicPr>
        <p:blipFill rotWithShape="1">
          <a:blip r:embed="rId3">
            <a:alphaModFix/>
          </a:blip>
          <a:srcRect/>
          <a:stretch/>
        </p:blipFill>
        <p:spPr>
          <a:xfrm>
            <a:off x="2549698" y="2666606"/>
            <a:ext cx="2261812" cy="3767655"/>
          </a:xfrm>
          <a:prstGeom prst="rect">
            <a:avLst/>
          </a:prstGeom>
          <a:noFill/>
          <a:ln>
            <a:noFill/>
          </a:ln>
        </p:spPr>
      </p:pic>
      <p:pic>
        <p:nvPicPr>
          <p:cNvPr id="442" name="Google Shape;442;p32"/>
          <p:cNvPicPr preferRelativeResize="0"/>
          <p:nvPr/>
        </p:nvPicPr>
        <p:blipFill rotWithShape="1">
          <a:blip r:embed="rId4">
            <a:alphaModFix/>
          </a:blip>
          <a:srcRect/>
          <a:stretch/>
        </p:blipFill>
        <p:spPr>
          <a:xfrm>
            <a:off x="7587524" y="2662293"/>
            <a:ext cx="2261812" cy="376765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33"/>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U.S. Aids to Navigation System</a:t>
            </a:r>
            <a:endParaRPr/>
          </a:p>
        </p:txBody>
      </p:sp>
      <p:sp>
        <p:nvSpPr>
          <p:cNvPr id="449" name="Google Shape;449;p33"/>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38</a:t>
            </a:fld>
            <a:endParaRPr sz="1200" b="0" i="0" u="none" strike="noStrike" cap="none">
              <a:solidFill>
                <a:srgbClr val="888888"/>
              </a:solidFill>
              <a:latin typeface="Calibri"/>
              <a:ea typeface="Calibri"/>
              <a:cs typeface="Calibri"/>
              <a:sym typeface="Calibri"/>
            </a:endParaRPr>
          </a:p>
        </p:txBody>
      </p:sp>
      <p:sp>
        <p:nvSpPr>
          <p:cNvPr id="450" name="Google Shape;450;p33"/>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Western Rivers System Marker</a:t>
            </a:r>
            <a:endParaRPr/>
          </a:p>
        </p:txBody>
      </p:sp>
      <p:sp>
        <p:nvSpPr>
          <p:cNvPr id="451" name="Google Shape;451;p33"/>
          <p:cNvSpPr txBox="1"/>
          <p:nvPr/>
        </p:nvSpPr>
        <p:spPr>
          <a:xfrm>
            <a:off x="5234868" y="3885861"/>
            <a:ext cx="6146320"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002060"/>
                </a:solidFill>
                <a:latin typeface="Arial"/>
                <a:ea typeface="Arial"/>
                <a:cs typeface="Arial"/>
                <a:sym typeface="Arial"/>
              </a:rPr>
              <a:t>Indicates 73.5 miles from the river’s mouth</a:t>
            </a:r>
            <a:endParaRPr/>
          </a:p>
        </p:txBody>
      </p:sp>
      <p:pic>
        <p:nvPicPr>
          <p:cNvPr id="452" name="Google Shape;452;p33"/>
          <p:cNvPicPr preferRelativeResize="0"/>
          <p:nvPr/>
        </p:nvPicPr>
        <p:blipFill rotWithShape="1">
          <a:blip r:embed="rId3">
            <a:alphaModFix/>
          </a:blip>
          <a:srcRect/>
          <a:stretch/>
        </p:blipFill>
        <p:spPr>
          <a:xfrm>
            <a:off x="2351289" y="2408664"/>
            <a:ext cx="2522635" cy="419532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35"/>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U.S. Aids to Navigation System</a:t>
            </a:r>
            <a:endParaRPr/>
          </a:p>
        </p:txBody>
      </p:sp>
      <p:sp>
        <p:nvSpPr>
          <p:cNvPr id="459" name="Google Shape;459;p35"/>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39</a:t>
            </a:fld>
            <a:endParaRPr sz="1200" b="0" i="0" u="none" strike="noStrike" cap="none">
              <a:solidFill>
                <a:srgbClr val="888888"/>
              </a:solidFill>
              <a:latin typeface="Calibri"/>
              <a:ea typeface="Calibri"/>
              <a:cs typeface="Calibri"/>
              <a:sym typeface="Calibri"/>
            </a:endParaRPr>
          </a:p>
        </p:txBody>
      </p:sp>
      <p:sp>
        <p:nvSpPr>
          <p:cNvPr id="460" name="Google Shape;460;p35"/>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Non-Lateral Markers</a:t>
            </a:r>
            <a:endParaRPr/>
          </a:p>
        </p:txBody>
      </p:sp>
      <p:pic>
        <p:nvPicPr>
          <p:cNvPr id="461" name="Google Shape;461;p35"/>
          <p:cNvPicPr preferRelativeResize="0"/>
          <p:nvPr/>
        </p:nvPicPr>
        <p:blipFill rotWithShape="1">
          <a:blip r:embed="rId3">
            <a:alphaModFix/>
          </a:blip>
          <a:srcRect/>
          <a:stretch/>
        </p:blipFill>
        <p:spPr>
          <a:xfrm>
            <a:off x="2257954" y="2901903"/>
            <a:ext cx="2609973" cy="3756342"/>
          </a:xfrm>
          <a:prstGeom prst="rect">
            <a:avLst/>
          </a:prstGeom>
          <a:noFill/>
          <a:ln>
            <a:noFill/>
          </a:ln>
        </p:spPr>
      </p:pic>
      <p:pic>
        <p:nvPicPr>
          <p:cNvPr id="462" name="Google Shape;462;p35"/>
          <p:cNvPicPr preferRelativeResize="0"/>
          <p:nvPr/>
        </p:nvPicPr>
        <p:blipFill rotWithShape="1">
          <a:blip r:embed="rId4">
            <a:alphaModFix/>
          </a:blip>
          <a:srcRect/>
          <a:stretch/>
        </p:blipFill>
        <p:spPr>
          <a:xfrm>
            <a:off x="7464727" y="2901903"/>
            <a:ext cx="2590087" cy="3756342"/>
          </a:xfrm>
          <a:prstGeom prst="rect">
            <a:avLst/>
          </a:prstGeom>
          <a:noFill/>
          <a:ln>
            <a:noFill/>
          </a:ln>
        </p:spPr>
      </p:pic>
      <p:sp>
        <p:nvSpPr>
          <p:cNvPr id="463" name="Google Shape;463;p35"/>
          <p:cNvSpPr txBox="1"/>
          <p:nvPr/>
        </p:nvSpPr>
        <p:spPr>
          <a:xfrm>
            <a:off x="2432643" y="2288695"/>
            <a:ext cx="243528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2060"/>
                </a:solidFill>
                <a:latin typeface="Arial"/>
                <a:ea typeface="Arial"/>
                <a:cs typeface="Arial"/>
                <a:sym typeface="Arial"/>
              </a:rPr>
              <a:t>Information</a:t>
            </a:r>
            <a:endParaRPr/>
          </a:p>
        </p:txBody>
      </p:sp>
      <p:sp>
        <p:nvSpPr>
          <p:cNvPr id="464" name="Google Shape;464;p35"/>
          <p:cNvSpPr txBox="1"/>
          <p:nvPr/>
        </p:nvSpPr>
        <p:spPr>
          <a:xfrm>
            <a:off x="6614310" y="2317128"/>
            <a:ext cx="429092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3200"/>
              <a:buFont typeface="Noto Sans Symbols"/>
              <a:buNone/>
            </a:pPr>
            <a:r>
              <a:rPr lang="en-US" sz="3200" b="1" i="0" u="none" strike="noStrike" cap="none">
                <a:solidFill>
                  <a:srgbClr val="002060"/>
                </a:solidFill>
                <a:latin typeface="Arial"/>
                <a:ea typeface="Arial"/>
                <a:cs typeface="Arial"/>
                <a:sym typeface="Arial"/>
              </a:rPr>
              <a:t>Danger Area</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4"/>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Objectives</a:t>
            </a:r>
            <a:endParaRPr/>
          </a:p>
        </p:txBody>
      </p:sp>
      <p:sp>
        <p:nvSpPr>
          <p:cNvPr id="129" name="Google Shape;129;p4"/>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4</a:t>
            </a:fld>
            <a:endParaRPr sz="1200" b="0" i="0" u="none" strike="noStrike" cap="none">
              <a:solidFill>
                <a:srgbClr val="888888"/>
              </a:solidFill>
              <a:latin typeface="Calibri"/>
              <a:ea typeface="Calibri"/>
              <a:cs typeface="Calibri"/>
              <a:sym typeface="Calibri"/>
            </a:endParaRPr>
          </a:p>
        </p:txBody>
      </p:sp>
      <p:sp>
        <p:nvSpPr>
          <p:cNvPr id="130" name="Google Shape;130;p4"/>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You should be able to…</a:t>
            </a:r>
            <a:endParaRPr/>
          </a:p>
        </p:txBody>
      </p:sp>
      <p:sp>
        <p:nvSpPr>
          <p:cNvPr id="131" name="Google Shape;131;p4"/>
          <p:cNvSpPr txBox="1"/>
          <p:nvPr/>
        </p:nvSpPr>
        <p:spPr>
          <a:xfrm>
            <a:off x="1702420" y="2211573"/>
            <a:ext cx="10376210" cy="432733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Give three major responsibilities of a vessel operator.</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Explain what to do when encountering another vessel.</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List the types of nighttime navigation lights and explain how to interpret them.</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Explain what to do when encountering buoys and markers of the U.S. Aids to Navigation System.</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36"/>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U.S. Aids to Navigation System</a:t>
            </a:r>
            <a:endParaRPr/>
          </a:p>
        </p:txBody>
      </p:sp>
      <p:sp>
        <p:nvSpPr>
          <p:cNvPr id="471" name="Google Shape;471;p36"/>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40</a:t>
            </a:fld>
            <a:endParaRPr sz="1200" b="0" i="0" u="none" strike="noStrike" cap="none">
              <a:solidFill>
                <a:srgbClr val="888888"/>
              </a:solidFill>
              <a:latin typeface="Calibri"/>
              <a:ea typeface="Calibri"/>
              <a:cs typeface="Calibri"/>
              <a:sym typeface="Calibri"/>
            </a:endParaRPr>
          </a:p>
        </p:txBody>
      </p:sp>
      <p:sp>
        <p:nvSpPr>
          <p:cNvPr id="472" name="Google Shape;472;p36"/>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Non-Lateral Markers</a:t>
            </a:r>
            <a:endParaRPr/>
          </a:p>
        </p:txBody>
      </p:sp>
      <p:sp>
        <p:nvSpPr>
          <p:cNvPr id="473" name="Google Shape;473;p36"/>
          <p:cNvSpPr txBox="1"/>
          <p:nvPr/>
        </p:nvSpPr>
        <p:spPr>
          <a:xfrm>
            <a:off x="1923691" y="2288695"/>
            <a:ext cx="325215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2060"/>
                </a:solidFill>
                <a:latin typeface="Arial"/>
                <a:ea typeface="Arial"/>
                <a:cs typeface="Arial"/>
                <a:sym typeface="Arial"/>
              </a:rPr>
              <a:t>Controlled Area</a:t>
            </a:r>
            <a:endParaRPr/>
          </a:p>
        </p:txBody>
      </p:sp>
      <p:sp>
        <p:nvSpPr>
          <p:cNvPr id="474" name="Google Shape;474;p36"/>
          <p:cNvSpPr txBox="1"/>
          <p:nvPr/>
        </p:nvSpPr>
        <p:spPr>
          <a:xfrm>
            <a:off x="6614310" y="2317128"/>
            <a:ext cx="429092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3200"/>
              <a:buFont typeface="Noto Sans Symbols"/>
              <a:buNone/>
            </a:pPr>
            <a:r>
              <a:rPr lang="en-US" sz="3200" b="1" i="0" u="none" strike="noStrike" cap="none">
                <a:solidFill>
                  <a:srgbClr val="002060"/>
                </a:solidFill>
                <a:latin typeface="Arial"/>
                <a:ea typeface="Arial"/>
                <a:cs typeface="Arial"/>
                <a:sym typeface="Arial"/>
              </a:rPr>
              <a:t>Exclusion Area</a:t>
            </a:r>
            <a:endParaRPr/>
          </a:p>
        </p:txBody>
      </p:sp>
      <p:pic>
        <p:nvPicPr>
          <p:cNvPr id="475" name="Google Shape;475;p36"/>
          <p:cNvPicPr preferRelativeResize="0"/>
          <p:nvPr/>
        </p:nvPicPr>
        <p:blipFill rotWithShape="1">
          <a:blip r:embed="rId3">
            <a:alphaModFix/>
          </a:blip>
          <a:srcRect/>
          <a:stretch/>
        </p:blipFill>
        <p:spPr>
          <a:xfrm>
            <a:off x="2188945" y="2891020"/>
            <a:ext cx="2486572" cy="3430671"/>
          </a:xfrm>
          <a:prstGeom prst="rect">
            <a:avLst/>
          </a:prstGeom>
          <a:noFill/>
          <a:ln>
            <a:noFill/>
          </a:ln>
        </p:spPr>
      </p:pic>
      <p:pic>
        <p:nvPicPr>
          <p:cNvPr id="476" name="Google Shape;476;p36"/>
          <p:cNvPicPr preferRelativeResize="0"/>
          <p:nvPr/>
        </p:nvPicPr>
        <p:blipFill rotWithShape="1">
          <a:blip r:embed="rId4">
            <a:alphaModFix/>
          </a:blip>
          <a:srcRect/>
          <a:stretch/>
        </p:blipFill>
        <p:spPr>
          <a:xfrm>
            <a:off x="7516484" y="2891020"/>
            <a:ext cx="2486572" cy="346532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37"/>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U.S. Aids to Navigation System</a:t>
            </a:r>
            <a:endParaRPr/>
          </a:p>
        </p:txBody>
      </p:sp>
      <p:sp>
        <p:nvSpPr>
          <p:cNvPr id="483" name="Google Shape;483;p37"/>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41</a:t>
            </a:fld>
            <a:endParaRPr sz="1200" b="0" i="0" u="none" strike="noStrike" cap="none">
              <a:solidFill>
                <a:srgbClr val="888888"/>
              </a:solidFill>
              <a:latin typeface="Calibri"/>
              <a:ea typeface="Calibri"/>
              <a:cs typeface="Calibri"/>
              <a:sym typeface="Calibri"/>
            </a:endParaRPr>
          </a:p>
        </p:txBody>
      </p:sp>
      <p:sp>
        <p:nvSpPr>
          <p:cNvPr id="484" name="Google Shape;484;p37"/>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Other Non-Lateral Markers</a:t>
            </a:r>
            <a:endParaRPr/>
          </a:p>
        </p:txBody>
      </p:sp>
      <p:sp>
        <p:nvSpPr>
          <p:cNvPr id="485" name="Google Shape;485;p37"/>
          <p:cNvSpPr txBox="1"/>
          <p:nvPr/>
        </p:nvSpPr>
        <p:spPr>
          <a:xfrm>
            <a:off x="1702419" y="2288695"/>
            <a:ext cx="397376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2060"/>
                </a:solidFill>
                <a:latin typeface="Arial"/>
                <a:ea typeface="Arial"/>
                <a:cs typeface="Arial"/>
                <a:sym typeface="Arial"/>
              </a:rPr>
              <a:t>Safe Water Markers</a:t>
            </a:r>
            <a:endParaRPr/>
          </a:p>
        </p:txBody>
      </p:sp>
      <p:sp>
        <p:nvSpPr>
          <p:cNvPr id="486" name="Google Shape;486;p37"/>
          <p:cNvSpPr txBox="1"/>
          <p:nvPr/>
        </p:nvSpPr>
        <p:spPr>
          <a:xfrm>
            <a:off x="6605684" y="2185183"/>
            <a:ext cx="4290920"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3200"/>
              <a:buFont typeface="Noto Sans Symbols"/>
              <a:buNone/>
            </a:pPr>
            <a:r>
              <a:rPr lang="en-US" sz="3200" b="1" i="0" u="none" strike="noStrike" cap="none">
                <a:solidFill>
                  <a:srgbClr val="002060"/>
                </a:solidFill>
                <a:latin typeface="Arial"/>
                <a:ea typeface="Arial"/>
                <a:cs typeface="Arial"/>
                <a:sym typeface="Arial"/>
              </a:rPr>
              <a:t>Inland Waters</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Obstruction Marker</a:t>
            </a:r>
            <a:endParaRPr/>
          </a:p>
        </p:txBody>
      </p:sp>
      <p:pic>
        <p:nvPicPr>
          <p:cNvPr id="487" name="Google Shape;487;p37"/>
          <p:cNvPicPr preferRelativeResize="0"/>
          <p:nvPr/>
        </p:nvPicPr>
        <p:blipFill rotWithShape="1">
          <a:blip r:embed="rId3">
            <a:alphaModFix/>
          </a:blip>
          <a:srcRect/>
          <a:stretch/>
        </p:blipFill>
        <p:spPr>
          <a:xfrm>
            <a:off x="1537247" y="3181261"/>
            <a:ext cx="4207945" cy="3220441"/>
          </a:xfrm>
          <a:prstGeom prst="rect">
            <a:avLst/>
          </a:prstGeom>
          <a:noFill/>
          <a:ln>
            <a:noFill/>
          </a:ln>
        </p:spPr>
      </p:pic>
      <p:pic>
        <p:nvPicPr>
          <p:cNvPr id="488" name="Google Shape;488;p37"/>
          <p:cNvPicPr preferRelativeResize="0"/>
          <p:nvPr/>
        </p:nvPicPr>
        <p:blipFill rotWithShape="1">
          <a:blip r:embed="rId4">
            <a:alphaModFix/>
          </a:blip>
          <a:srcRect/>
          <a:stretch/>
        </p:blipFill>
        <p:spPr>
          <a:xfrm>
            <a:off x="7815327" y="3349294"/>
            <a:ext cx="2139556" cy="298283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38"/>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U.S. Aids to Navigation System</a:t>
            </a:r>
            <a:endParaRPr/>
          </a:p>
        </p:txBody>
      </p:sp>
      <p:sp>
        <p:nvSpPr>
          <p:cNvPr id="495" name="Google Shape;495;p38"/>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42</a:t>
            </a:fld>
            <a:endParaRPr sz="1200" b="0" i="0" u="none" strike="noStrike" cap="none">
              <a:solidFill>
                <a:srgbClr val="888888"/>
              </a:solidFill>
              <a:latin typeface="Calibri"/>
              <a:ea typeface="Calibri"/>
              <a:cs typeface="Calibri"/>
              <a:sym typeface="Calibri"/>
            </a:endParaRPr>
          </a:p>
        </p:txBody>
      </p:sp>
      <p:sp>
        <p:nvSpPr>
          <p:cNvPr id="496" name="Google Shape;496;p38"/>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Other Non-Lateral Markers</a:t>
            </a:r>
            <a:endParaRPr/>
          </a:p>
        </p:txBody>
      </p:sp>
      <p:sp>
        <p:nvSpPr>
          <p:cNvPr id="497" name="Google Shape;497;p38"/>
          <p:cNvSpPr txBox="1"/>
          <p:nvPr/>
        </p:nvSpPr>
        <p:spPr>
          <a:xfrm>
            <a:off x="4336936" y="2291867"/>
            <a:ext cx="429092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3200"/>
              <a:buFont typeface="Noto Sans Symbols"/>
              <a:buNone/>
            </a:pPr>
            <a:r>
              <a:rPr lang="en-US" sz="3200" b="1" i="0" u="none" strike="noStrike" cap="none">
                <a:solidFill>
                  <a:srgbClr val="002060"/>
                </a:solidFill>
                <a:latin typeface="Arial"/>
                <a:ea typeface="Arial"/>
                <a:cs typeface="Arial"/>
                <a:sym typeface="Arial"/>
              </a:rPr>
              <a:t>Mooring Buoys</a:t>
            </a:r>
            <a:endParaRPr/>
          </a:p>
        </p:txBody>
      </p:sp>
      <p:pic>
        <p:nvPicPr>
          <p:cNvPr id="498" name="Google Shape;498;p38"/>
          <p:cNvPicPr preferRelativeResize="0"/>
          <p:nvPr/>
        </p:nvPicPr>
        <p:blipFill rotWithShape="1">
          <a:blip r:embed="rId3">
            <a:alphaModFix/>
          </a:blip>
          <a:srcRect/>
          <a:stretch/>
        </p:blipFill>
        <p:spPr>
          <a:xfrm>
            <a:off x="3644340" y="3040962"/>
            <a:ext cx="2228947" cy="3346670"/>
          </a:xfrm>
          <a:prstGeom prst="rect">
            <a:avLst/>
          </a:prstGeom>
          <a:noFill/>
          <a:ln>
            <a:noFill/>
          </a:ln>
        </p:spPr>
      </p:pic>
      <p:pic>
        <p:nvPicPr>
          <p:cNvPr id="499" name="Google Shape;499;p38"/>
          <p:cNvPicPr preferRelativeResize="0"/>
          <p:nvPr/>
        </p:nvPicPr>
        <p:blipFill rotWithShape="1">
          <a:blip r:embed="rId4">
            <a:alphaModFix/>
          </a:blip>
          <a:srcRect/>
          <a:stretch/>
        </p:blipFill>
        <p:spPr>
          <a:xfrm>
            <a:off x="6702725" y="3040962"/>
            <a:ext cx="2228947" cy="33368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39"/>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U.S. Aids to Navigation System</a:t>
            </a:r>
            <a:endParaRPr/>
          </a:p>
        </p:txBody>
      </p:sp>
      <p:sp>
        <p:nvSpPr>
          <p:cNvPr id="506" name="Google Shape;506;p39"/>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43</a:t>
            </a:fld>
            <a:endParaRPr sz="1200" b="0" i="0" u="none" strike="noStrike" cap="none">
              <a:solidFill>
                <a:srgbClr val="888888"/>
              </a:solidFill>
              <a:latin typeface="Calibri"/>
              <a:ea typeface="Calibri"/>
              <a:cs typeface="Calibri"/>
              <a:sym typeface="Calibri"/>
            </a:endParaRPr>
          </a:p>
        </p:txBody>
      </p:sp>
      <p:sp>
        <p:nvSpPr>
          <p:cNvPr id="507" name="Google Shape;507;p39"/>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Junction Buoys</a:t>
            </a:r>
            <a:endParaRPr/>
          </a:p>
        </p:txBody>
      </p:sp>
      <p:pic>
        <p:nvPicPr>
          <p:cNvPr id="508" name="Google Shape;508;p39"/>
          <p:cNvPicPr preferRelativeResize="0"/>
          <p:nvPr/>
        </p:nvPicPr>
        <p:blipFill rotWithShape="1">
          <a:blip r:embed="rId3">
            <a:alphaModFix/>
          </a:blip>
          <a:srcRect/>
          <a:stretch/>
        </p:blipFill>
        <p:spPr>
          <a:xfrm>
            <a:off x="4477109" y="1980903"/>
            <a:ext cx="4468483" cy="4594802"/>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40"/>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U.S. Aids to Navigation System</a:t>
            </a:r>
            <a:endParaRPr/>
          </a:p>
        </p:txBody>
      </p:sp>
      <p:sp>
        <p:nvSpPr>
          <p:cNvPr id="515" name="Google Shape;515;p40"/>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44</a:t>
            </a:fld>
            <a:endParaRPr sz="1200" b="0" i="0" u="none" strike="noStrike" cap="none">
              <a:solidFill>
                <a:srgbClr val="888888"/>
              </a:solidFill>
              <a:latin typeface="Calibri"/>
              <a:ea typeface="Calibri"/>
              <a:cs typeface="Calibri"/>
              <a:sym typeface="Calibri"/>
            </a:endParaRPr>
          </a:p>
        </p:txBody>
      </p:sp>
      <p:sp>
        <p:nvSpPr>
          <p:cNvPr id="516" name="Google Shape;516;p40"/>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Junction Buoys</a:t>
            </a:r>
            <a:endParaRPr/>
          </a:p>
        </p:txBody>
      </p:sp>
      <p:pic>
        <p:nvPicPr>
          <p:cNvPr id="517" name="Google Shape;517;p40"/>
          <p:cNvPicPr preferRelativeResize="0"/>
          <p:nvPr/>
        </p:nvPicPr>
        <p:blipFill rotWithShape="1">
          <a:blip r:embed="rId3">
            <a:alphaModFix/>
          </a:blip>
          <a:srcRect/>
          <a:stretch/>
        </p:blipFill>
        <p:spPr>
          <a:xfrm>
            <a:off x="3122762" y="1980903"/>
            <a:ext cx="6626968" cy="446965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41"/>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Compasses and Charts</a:t>
            </a:r>
            <a:endParaRPr/>
          </a:p>
        </p:txBody>
      </p:sp>
      <p:sp>
        <p:nvSpPr>
          <p:cNvPr id="524" name="Google Shape;524;p41"/>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45</a:t>
            </a:fld>
            <a:endParaRPr sz="1200" b="0" i="0" u="none" strike="noStrike" cap="none">
              <a:solidFill>
                <a:srgbClr val="888888"/>
              </a:solidFill>
              <a:latin typeface="Calibri"/>
              <a:ea typeface="Calibri"/>
              <a:cs typeface="Calibri"/>
              <a:sym typeface="Calibri"/>
            </a:endParaRPr>
          </a:p>
        </p:txBody>
      </p:sp>
      <p:sp>
        <p:nvSpPr>
          <p:cNvPr id="525" name="Google Shape;525;p41"/>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Steering Compass</a:t>
            </a:r>
            <a:endParaRPr/>
          </a:p>
        </p:txBody>
      </p:sp>
      <p:sp>
        <p:nvSpPr>
          <p:cNvPr id="526" name="Google Shape;526;p41"/>
          <p:cNvSpPr txBox="1"/>
          <p:nvPr/>
        </p:nvSpPr>
        <p:spPr>
          <a:xfrm>
            <a:off x="1459676" y="1980900"/>
            <a:ext cx="4474500" cy="4135500"/>
          </a:xfrm>
          <a:prstGeom prst="rect">
            <a:avLst/>
          </a:prstGeom>
          <a:noFill/>
          <a:ln>
            <a:noFill/>
          </a:ln>
        </p:spPr>
        <p:txBody>
          <a:bodyPr spcFirstLastPara="1" wrap="square" lIns="91425" tIns="45700" rIns="91425" bIns="45700" anchor="t" anchorCtr="0">
            <a:spAutoFit/>
          </a:bodyPr>
          <a:lstStyle/>
          <a:p>
            <a:pPr marL="342900" marR="0" lvl="0" indent="-317500" algn="l" rtl="0">
              <a:lnSpc>
                <a:spcPct val="100000"/>
              </a:lnSpc>
              <a:spcBef>
                <a:spcPts val="0"/>
              </a:spcBef>
              <a:spcAft>
                <a:spcPts val="0"/>
              </a:spcAft>
              <a:buClr>
                <a:srgbClr val="002060"/>
              </a:buClr>
              <a:buSzPts val="2800"/>
              <a:buFont typeface="Arial"/>
              <a:buChar char="•"/>
            </a:pPr>
            <a:r>
              <a:rPr lang="en-US" sz="2800" b="1" i="0" u="none" strike="noStrike" cap="none">
                <a:solidFill>
                  <a:srgbClr val="002060"/>
                </a:solidFill>
                <a:latin typeface="Arial"/>
                <a:ea typeface="Arial"/>
                <a:cs typeface="Arial"/>
                <a:sym typeface="Arial"/>
              </a:rPr>
              <a:t>Can be invaluable in bad weather at night.</a:t>
            </a:r>
            <a:endParaRPr sz="2800"/>
          </a:p>
          <a:p>
            <a:pPr marL="342900" marR="0" lvl="0" indent="-317500" algn="l" rtl="0">
              <a:lnSpc>
                <a:spcPct val="100000"/>
              </a:lnSpc>
              <a:spcBef>
                <a:spcPts val="640"/>
              </a:spcBef>
              <a:spcAft>
                <a:spcPts val="0"/>
              </a:spcAft>
              <a:buClr>
                <a:srgbClr val="002060"/>
              </a:buClr>
              <a:buSzPts val="2800"/>
              <a:buFont typeface="Arial"/>
              <a:buChar char="•"/>
            </a:pPr>
            <a:r>
              <a:rPr lang="en-US" sz="2800" b="1" i="0" u="none" strike="noStrike" cap="none">
                <a:solidFill>
                  <a:srgbClr val="002060"/>
                </a:solidFill>
                <a:latin typeface="Arial"/>
                <a:ea typeface="Arial"/>
                <a:cs typeface="Arial"/>
                <a:sym typeface="Arial"/>
              </a:rPr>
              <a:t>Mount it away from iron, magnets, and electrical wiring and equipment.</a:t>
            </a:r>
            <a:endParaRPr sz="2800" b="1" i="0" u="none" strike="noStrike" cap="none">
              <a:solidFill>
                <a:srgbClr val="002060"/>
              </a:solidFill>
              <a:latin typeface="Arial"/>
              <a:ea typeface="Arial"/>
              <a:cs typeface="Arial"/>
              <a:sym typeface="Arial"/>
            </a:endParaRPr>
          </a:p>
          <a:p>
            <a:pPr marL="342900" marR="0" lvl="0" indent="-317500" algn="l" rtl="0">
              <a:lnSpc>
                <a:spcPct val="100000"/>
              </a:lnSpc>
              <a:spcBef>
                <a:spcPts val="640"/>
              </a:spcBef>
              <a:spcAft>
                <a:spcPts val="0"/>
              </a:spcAft>
              <a:buClr>
                <a:srgbClr val="002060"/>
              </a:buClr>
              <a:buSzPts val="2800"/>
              <a:buChar char="•"/>
            </a:pPr>
            <a:r>
              <a:rPr lang="en-US" sz="2800" b="1">
                <a:solidFill>
                  <a:srgbClr val="002060"/>
                </a:solidFill>
              </a:rPr>
              <a:t>Keep cell phones away from magnetic/steering compass.</a:t>
            </a:r>
            <a:endParaRPr sz="2800" b="1">
              <a:solidFill>
                <a:srgbClr val="002060"/>
              </a:solidFill>
            </a:endParaRPr>
          </a:p>
        </p:txBody>
      </p:sp>
      <p:pic>
        <p:nvPicPr>
          <p:cNvPr id="527" name="Google Shape;527;p41"/>
          <p:cNvPicPr preferRelativeResize="0"/>
          <p:nvPr/>
        </p:nvPicPr>
        <p:blipFill rotWithShape="1">
          <a:blip r:embed="rId3">
            <a:alphaModFix/>
          </a:blip>
          <a:srcRect/>
          <a:stretch/>
        </p:blipFill>
        <p:spPr>
          <a:xfrm>
            <a:off x="6350550" y="2342074"/>
            <a:ext cx="5098972" cy="36531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42"/>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Compasses and Charts</a:t>
            </a:r>
            <a:endParaRPr/>
          </a:p>
        </p:txBody>
      </p:sp>
      <p:sp>
        <p:nvSpPr>
          <p:cNvPr id="534" name="Google Shape;534;p42"/>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46</a:t>
            </a:fld>
            <a:endParaRPr sz="1200" b="0" i="0" u="none" strike="noStrike" cap="none">
              <a:solidFill>
                <a:srgbClr val="888888"/>
              </a:solidFill>
              <a:latin typeface="Calibri"/>
              <a:ea typeface="Calibri"/>
              <a:cs typeface="Calibri"/>
              <a:sym typeface="Calibri"/>
            </a:endParaRPr>
          </a:p>
        </p:txBody>
      </p:sp>
      <p:sp>
        <p:nvSpPr>
          <p:cNvPr id="535" name="Google Shape;535;p42"/>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a:solidFill>
                  <a:srgbClr val="002060"/>
                </a:solidFill>
                <a:latin typeface="Arial"/>
                <a:ea typeface="Arial"/>
                <a:cs typeface="Arial"/>
                <a:sym typeface="Arial"/>
              </a:rPr>
              <a:t>Nautical Charts</a:t>
            </a:r>
            <a:endParaRPr sz="3200" b="1" i="0" u="none" strike="noStrike" cap="none">
              <a:solidFill>
                <a:srgbClr val="002060"/>
              </a:solidFill>
              <a:latin typeface="Arial"/>
              <a:ea typeface="Arial"/>
              <a:cs typeface="Arial"/>
              <a:sym typeface="Arial"/>
            </a:endParaRPr>
          </a:p>
        </p:txBody>
      </p:sp>
      <p:sp>
        <p:nvSpPr>
          <p:cNvPr id="536" name="Google Shape;536;p42"/>
          <p:cNvSpPr txBox="1"/>
          <p:nvPr/>
        </p:nvSpPr>
        <p:spPr>
          <a:xfrm>
            <a:off x="1833937" y="2538075"/>
            <a:ext cx="9908735" cy="2850011"/>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In bays or large lakes, charts give:</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Water depths</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Locations of channels, sand bars, rocks, and vegetation</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Most direct course possible</a:t>
            </a:r>
            <a:endParaRPr sz="1200" b="1" i="0" u="none" strike="noStrike" cap="none">
              <a:solidFill>
                <a:srgbClr val="00206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43"/>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Compasses and Charts</a:t>
            </a:r>
            <a:endParaRPr/>
          </a:p>
        </p:txBody>
      </p:sp>
      <p:sp>
        <p:nvSpPr>
          <p:cNvPr id="543" name="Google Shape;543;p43"/>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47</a:t>
            </a:fld>
            <a:endParaRPr sz="1200" b="0" i="0" u="none" strike="noStrike" cap="none">
              <a:solidFill>
                <a:srgbClr val="888888"/>
              </a:solidFill>
              <a:latin typeface="Calibri"/>
              <a:ea typeface="Calibri"/>
              <a:cs typeface="Calibri"/>
              <a:sym typeface="Calibri"/>
            </a:endParaRPr>
          </a:p>
        </p:txBody>
      </p:sp>
      <p:pic>
        <p:nvPicPr>
          <p:cNvPr id="544" name="Google Shape;544;p43"/>
          <p:cNvPicPr preferRelativeResize="0"/>
          <p:nvPr/>
        </p:nvPicPr>
        <p:blipFill rotWithShape="1">
          <a:blip r:embed="rId3">
            <a:alphaModFix/>
          </a:blip>
          <a:srcRect/>
          <a:stretch/>
        </p:blipFill>
        <p:spPr>
          <a:xfrm>
            <a:off x="2022296" y="1436451"/>
            <a:ext cx="8985010" cy="5205242"/>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48"/>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Casting Off</a:t>
            </a:r>
            <a:endParaRPr/>
          </a:p>
        </p:txBody>
      </p:sp>
      <p:sp>
        <p:nvSpPr>
          <p:cNvPr id="551" name="Google Shape;551;p48"/>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48</a:t>
            </a:fld>
            <a:endParaRPr sz="1200" b="0" i="0" u="none" strike="noStrike" cap="none">
              <a:solidFill>
                <a:srgbClr val="888888"/>
              </a:solidFill>
              <a:latin typeface="Calibri"/>
              <a:ea typeface="Calibri"/>
              <a:cs typeface="Calibri"/>
              <a:sym typeface="Calibri"/>
            </a:endParaRPr>
          </a:p>
        </p:txBody>
      </p:sp>
      <p:sp>
        <p:nvSpPr>
          <p:cNvPr id="552" name="Google Shape;552;p48"/>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Before casting off:</a:t>
            </a:r>
            <a:endParaRPr/>
          </a:p>
        </p:txBody>
      </p:sp>
      <p:sp>
        <p:nvSpPr>
          <p:cNvPr id="553" name="Google Shape;553;p48"/>
          <p:cNvSpPr txBox="1"/>
          <p:nvPr/>
        </p:nvSpPr>
        <p:spPr>
          <a:xfrm>
            <a:off x="1702420" y="2496381"/>
            <a:ext cx="10376210" cy="3243965"/>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Keep the boat tied to the dock while the engine warms up.</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Make sure everyone is seated and wearing a personal flotation device (PFD).</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Check that the engine is running properly and the area is clear of traffic.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49"/>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Casting Off</a:t>
            </a:r>
            <a:endParaRPr/>
          </a:p>
        </p:txBody>
      </p:sp>
      <p:sp>
        <p:nvSpPr>
          <p:cNvPr id="560" name="Google Shape;560;p49"/>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49</a:t>
            </a:fld>
            <a:endParaRPr sz="1200" b="0" i="0" u="none" strike="noStrike" cap="none">
              <a:solidFill>
                <a:srgbClr val="888888"/>
              </a:solidFill>
              <a:latin typeface="Calibri"/>
              <a:ea typeface="Calibri"/>
              <a:cs typeface="Calibri"/>
              <a:sym typeface="Calibri"/>
            </a:endParaRPr>
          </a:p>
        </p:txBody>
      </p:sp>
      <p:sp>
        <p:nvSpPr>
          <p:cNvPr id="561" name="Google Shape;561;p49"/>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If there is no wind or current:</a:t>
            </a:r>
            <a:endParaRPr/>
          </a:p>
        </p:txBody>
      </p:sp>
      <p:sp>
        <p:nvSpPr>
          <p:cNvPr id="562" name="Google Shape;562;p49"/>
          <p:cNvSpPr txBox="1"/>
          <p:nvPr/>
        </p:nvSpPr>
        <p:spPr>
          <a:xfrm>
            <a:off x="1702420" y="2496381"/>
            <a:ext cx="10376210" cy="2739211"/>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Cast off the bow and stern lines.</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Shift into forward gear.</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Slowly move forward, gradually turning the boat away from the dock.</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5"/>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Objectives</a:t>
            </a:r>
            <a:endParaRPr/>
          </a:p>
        </p:txBody>
      </p:sp>
      <p:sp>
        <p:nvSpPr>
          <p:cNvPr id="138" name="Google Shape;138;p5"/>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5</a:t>
            </a:fld>
            <a:endParaRPr sz="1200" b="0" i="0" u="none" strike="noStrike" cap="none">
              <a:solidFill>
                <a:srgbClr val="888888"/>
              </a:solidFill>
              <a:latin typeface="Calibri"/>
              <a:ea typeface="Calibri"/>
              <a:cs typeface="Calibri"/>
              <a:sym typeface="Calibri"/>
            </a:endParaRPr>
          </a:p>
        </p:txBody>
      </p:sp>
      <p:sp>
        <p:nvSpPr>
          <p:cNvPr id="139" name="Google Shape;139;p5"/>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You should be able to…</a:t>
            </a:r>
            <a:endParaRPr/>
          </a:p>
        </p:txBody>
      </p:sp>
      <p:sp>
        <p:nvSpPr>
          <p:cNvPr id="140" name="Google Shape;140;p5"/>
          <p:cNvSpPr txBox="1"/>
          <p:nvPr/>
        </p:nvSpPr>
        <p:spPr>
          <a:xfrm>
            <a:off x="1702420" y="2211573"/>
            <a:ext cx="10376210" cy="3342453"/>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Use and understand sound signals.</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Cast off and dock under different wind and current conditions.</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Anchor a vessel correctly.</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Operate a personal watercraft safely and courteously.</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50"/>
          <p:cNvSpPr txBox="1">
            <a:spLocks noGrp="1"/>
          </p:cNvSpPr>
          <p:nvPr>
            <p:ph type="ctrTitle"/>
          </p:nvPr>
        </p:nvSpPr>
        <p:spPr>
          <a:xfrm>
            <a:off x="1702420" y="325144"/>
            <a:ext cx="10273990" cy="863187"/>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rgbClr val="002060"/>
              </a:buClr>
              <a:buSzPct val="100000"/>
              <a:buFont typeface="Arial"/>
              <a:buNone/>
            </a:pPr>
            <a:r>
              <a:rPr lang="en-US">
                <a:solidFill>
                  <a:srgbClr val="002060"/>
                </a:solidFill>
              </a:rPr>
              <a:t>Casting Off</a:t>
            </a:r>
            <a:br>
              <a:rPr lang="en-US">
                <a:solidFill>
                  <a:srgbClr val="002060"/>
                </a:solidFill>
              </a:rPr>
            </a:br>
            <a:r>
              <a:rPr lang="en-US">
                <a:solidFill>
                  <a:srgbClr val="002060"/>
                </a:solidFill>
              </a:rPr>
              <a:t>Wind off the Dock</a:t>
            </a:r>
            <a:endParaRPr/>
          </a:p>
        </p:txBody>
      </p:sp>
      <p:sp>
        <p:nvSpPr>
          <p:cNvPr id="569" name="Google Shape;569;p50"/>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50</a:t>
            </a:fld>
            <a:endParaRPr sz="1200" b="0" i="0" u="none" strike="noStrike" cap="none">
              <a:solidFill>
                <a:srgbClr val="888888"/>
              </a:solidFill>
              <a:latin typeface="Calibri"/>
              <a:ea typeface="Calibri"/>
              <a:cs typeface="Calibri"/>
              <a:sym typeface="Calibri"/>
            </a:endParaRPr>
          </a:p>
        </p:txBody>
      </p:sp>
      <p:sp>
        <p:nvSpPr>
          <p:cNvPr id="570" name="Google Shape;570;p50"/>
          <p:cNvSpPr txBox="1"/>
          <p:nvPr/>
        </p:nvSpPr>
        <p:spPr>
          <a:xfrm>
            <a:off x="2746965" y="3364301"/>
            <a:ext cx="48544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Arial"/>
                <a:ea typeface="Arial"/>
                <a:cs typeface="Arial"/>
                <a:sym typeface="Arial"/>
              </a:rPr>
              <a:t>or</a:t>
            </a:r>
            <a:endParaRPr/>
          </a:p>
        </p:txBody>
      </p:sp>
      <p:pic>
        <p:nvPicPr>
          <p:cNvPr id="571" name="Google Shape;571;p50"/>
          <p:cNvPicPr preferRelativeResize="0"/>
          <p:nvPr/>
        </p:nvPicPr>
        <p:blipFill rotWithShape="1">
          <a:blip r:embed="rId3">
            <a:alphaModFix/>
          </a:blip>
          <a:srcRect/>
          <a:stretch/>
        </p:blipFill>
        <p:spPr>
          <a:xfrm>
            <a:off x="4912023" y="1052397"/>
            <a:ext cx="4029805" cy="5194242"/>
          </a:xfrm>
          <a:prstGeom prst="rect">
            <a:avLst/>
          </a:prstGeom>
          <a:noFill/>
          <a:ln>
            <a:noFill/>
          </a:ln>
        </p:spPr>
      </p:pic>
      <p:sp>
        <p:nvSpPr>
          <p:cNvPr id="572" name="Google Shape;572;p50"/>
          <p:cNvSpPr/>
          <p:nvPr/>
        </p:nvSpPr>
        <p:spPr>
          <a:xfrm>
            <a:off x="2415397" y="2501114"/>
            <a:ext cx="1634016" cy="863187"/>
          </a:xfrm>
          <a:prstGeom prst="rightArrow">
            <a:avLst>
              <a:gd name="adj1" fmla="val 50000"/>
              <a:gd name="adj2" fmla="val 50000"/>
            </a:avLst>
          </a:prstGeom>
          <a:solidFill>
            <a:schemeClr val="lt1"/>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002060"/>
                </a:solidFill>
                <a:latin typeface="Arial"/>
                <a:ea typeface="Arial"/>
                <a:cs typeface="Arial"/>
                <a:sym typeface="Arial"/>
              </a:rPr>
              <a:t>wind</a:t>
            </a:r>
            <a:endParaRPr/>
          </a:p>
        </p:txBody>
      </p:sp>
      <p:sp>
        <p:nvSpPr>
          <p:cNvPr id="573" name="Google Shape;573;p50"/>
          <p:cNvSpPr/>
          <p:nvPr/>
        </p:nvSpPr>
        <p:spPr>
          <a:xfrm>
            <a:off x="2415397" y="3947476"/>
            <a:ext cx="1634016" cy="863187"/>
          </a:xfrm>
          <a:prstGeom prst="rightArrow">
            <a:avLst>
              <a:gd name="adj1" fmla="val 50000"/>
              <a:gd name="adj2" fmla="val 50000"/>
            </a:avLst>
          </a:prstGeom>
          <a:solidFill>
            <a:schemeClr val="lt1"/>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002060"/>
                </a:solidFill>
                <a:latin typeface="Arial"/>
                <a:ea typeface="Arial"/>
                <a:cs typeface="Arial"/>
                <a:sym typeface="Arial"/>
              </a:rPr>
              <a:t>current</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51"/>
          <p:cNvSpPr txBox="1">
            <a:spLocks noGrp="1"/>
          </p:cNvSpPr>
          <p:nvPr>
            <p:ph type="ctrTitle"/>
          </p:nvPr>
        </p:nvSpPr>
        <p:spPr>
          <a:xfrm>
            <a:off x="1702420" y="325144"/>
            <a:ext cx="10273990" cy="863187"/>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rgbClr val="002060"/>
              </a:buClr>
              <a:buSzPct val="100000"/>
              <a:buFont typeface="Arial"/>
              <a:buNone/>
            </a:pPr>
            <a:r>
              <a:rPr lang="en-US">
                <a:solidFill>
                  <a:srgbClr val="002060"/>
                </a:solidFill>
              </a:rPr>
              <a:t>Casting Off</a:t>
            </a:r>
            <a:br>
              <a:rPr lang="en-US">
                <a:solidFill>
                  <a:srgbClr val="002060"/>
                </a:solidFill>
              </a:rPr>
            </a:br>
            <a:r>
              <a:rPr lang="en-US">
                <a:solidFill>
                  <a:srgbClr val="002060"/>
                </a:solidFill>
              </a:rPr>
              <a:t>Wind on the Dock</a:t>
            </a:r>
            <a:endParaRPr/>
          </a:p>
        </p:txBody>
      </p:sp>
      <p:sp>
        <p:nvSpPr>
          <p:cNvPr id="580" name="Google Shape;580;p51"/>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51</a:t>
            </a:fld>
            <a:endParaRPr sz="1200" b="0" i="0" u="none" strike="noStrike" cap="none">
              <a:solidFill>
                <a:srgbClr val="888888"/>
              </a:solidFill>
              <a:latin typeface="Calibri"/>
              <a:ea typeface="Calibri"/>
              <a:cs typeface="Calibri"/>
              <a:sym typeface="Calibri"/>
            </a:endParaRPr>
          </a:p>
        </p:txBody>
      </p:sp>
      <p:pic>
        <p:nvPicPr>
          <p:cNvPr id="581" name="Google Shape;581;p51"/>
          <p:cNvPicPr preferRelativeResize="0"/>
          <p:nvPr/>
        </p:nvPicPr>
        <p:blipFill rotWithShape="1">
          <a:blip r:embed="rId3">
            <a:alphaModFix/>
          </a:blip>
          <a:srcRect/>
          <a:stretch/>
        </p:blipFill>
        <p:spPr>
          <a:xfrm>
            <a:off x="1702420" y="1687675"/>
            <a:ext cx="6108721" cy="3913971"/>
          </a:xfrm>
          <a:prstGeom prst="rect">
            <a:avLst/>
          </a:prstGeom>
          <a:noFill/>
          <a:ln>
            <a:noFill/>
          </a:ln>
        </p:spPr>
      </p:pic>
      <p:sp>
        <p:nvSpPr>
          <p:cNvPr id="582" name="Google Shape;582;p51"/>
          <p:cNvSpPr/>
          <p:nvPr/>
        </p:nvSpPr>
        <p:spPr>
          <a:xfrm>
            <a:off x="9230264" y="2786331"/>
            <a:ext cx="1547752" cy="863187"/>
          </a:xfrm>
          <a:prstGeom prst="leftArrow">
            <a:avLst>
              <a:gd name="adj1" fmla="val 50000"/>
              <a:gd name="adj2" fmla="val 50000"/>
            </a:avLst>
          </a:prstGeom>
          <a:solidFill>
            <a:schemeClr val="lt1"/>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002060"/>
                </a:solidFill>
                <a:latin typeface="Arial"/>
                <a:ea typeface="Arial"/>
                <a:cs typeface="Arial"/>
                <a:sym typeface="Arial"/>
              </a:rPr>
              <a:t>wind</a:t>
            </a:r>
            <a:endParaRPr/>
          </a:p>
        </p:txBody>
      </p:sp>
      <p:sp>
        <p:nvSpPr>
          <p:cNvPr id="583" name="Google Shape;583;p51"/>
          <p:cNvSpPr/>
          <p:nvPr/>
        </p:nvSpPr>
        <p:spPr>
          <a:xfrm>
            <a:off x="9230264" y="4172307"/>
            <a:ext cx="1547752" cy="863187"/>
          </a:xfrm>
          <a:prstGeom prst="leftArrow">
            <a:avLst>
              <a:gd name="adj1" fmla="val 50000"/>
              <a:gd name="adj2" fmla="val 50000"/>
            </a:avLst>
          </a:prstGeom>
          <a:solidFill>
            <a:schemeClr val="lt1"/>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002060"/>
                </a:solidFill>
                <a:latin typeface="Arial"/>
                <a:ea typeface="Arial"/>
                <a:cs typeface="Arial"/>
                <a:sym typeface="Arial"/>
              </a:rPr>
              <a:t>current</a:t>
            </a:r>
            <a:endParaRPr/>
          </a:p>
        </p:txBody>
      </p:sp>
      <p:sp>
        <p:nvSpPr>
          <p:cNvPr id="584" name="Google Shape;584;p51"/>
          <p:cNvSpPr txBox="1"/>
          <p:nvPr/>
        </p:nvSpPr>
        <p:spPr>
          <a:xfrm>
            <a:off x="9926502" y="3726246"/>
            <a:ext cx="48544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Arial"/>
                <a:ea typeface="Arial"/>
                <a:cs typeface="Arial"/>
                <a:sym typeface="Arial"/>
              </a:rPr>
              <a:t>or</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52"/>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Docking</a:t>
            </a:r>
            <a:endParaRPr/>
          </a:p>
        </p:txBody>
      </p:sp>
      <p:sp>
        <p:nvSpPr>
          <p:cNvPr id="591" name="Google Shape;591;p52"/>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52</a:t>
            </a:fld>
            <a:endParaRPr sz="1200" b="0" i="0" u="none" strike="noStrike" cap="none">
              <a:solidFill>
                <a:srgbClr val="888888"/>
              </a:solidFill>
              <a:latin typeface="Calibri"/>
              <a:ea typeface="Calibri"/>
              <a:cs typeface="Calibri"/>
              <a:sym typeface="Calibri"/>
            </a:endParaRPr>
          </a:p>
        </p:txBody>
      </p:sp>
      <p:sp>
        <p:nvSpPr>
          <p:cNvPr id="592" name="Google Shape;592;p52"/>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As you approach the dock:</a:t>
            </a:r>
            <a:endParaRPr/>
          </a:p>
        </p:txBody>
      </p:sp>
      <p:sp>
        <p:nvSpPr>
          <p:cNvPr id="593" name="Google Shape;593;p52"/>
          <p:cNvSpPr txBox="1"/>
          <p:nvPr/>
        </p:nvSpPr>
        <p:spPr>
          <a:xfrm>
            <a:off x="1815790" y="2280721"/>
            <a:ext cx="10376210" cy="3440942"/>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Slow down.</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Wait for traffic to clear.</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Get bow and stern lines ready.</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Head into the wind or current—whichever is stronger.</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Put boat fenders in place.</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53"/>
          <p:cNvSpPr txBox="1">
            <a:spLocks noGrp="1"/>
          </p:cNvSpPr>
          <p:nvPr>
            <p:ph type="ctrTitle"/>
          </p:nvPr>
        </p:nvSpPr>
        <p:spPr>
          <a:xfrm>
            <a:off x="1702420" y="282022"/>
            <a:ext cx="10273990" cy="863187"/>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rgbClr val="002060"/>
              </a:buClr>
              <a:buSzPct val="100000"/>
              <a:buFont typeface="Arial"/>
              <a:buNone/>
            </a:pPr>
            <a:r>
              <a:rPr lang="en-US">
                <a:solidFill>
                  <a:srgbClr val="002060"/>
                </a:solidFill>
              </a:rPr>
              <a:t>Docking with</a:t>
            </a:r>
            <a:br>
              <a:rPr lang="en-US">
                <a:solidFill>
                  <a:srgbClr val="002060"/>
                </a:solidFill>
              </a:rPr>
            </a:br>
            <a:r>
              <a:rPr lang="en-US">
                <a:solidFill>
                  <a:srgbClr val="002060"/>
                </a:solidFill>
              </a:rPr>
              <a:t>No Wind Or Current</a:t>
            </a:r>
            <a:endParaRPr/>
          </a:p>
        </p:txBody>
      </p:sp>
      <p:sp>
        <p:nvSpPr>
          <p:cNvPr id="600" name="Google Shape;600;p53"/>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53</a:t>
            </a:fld>
            <a:endParaRPr sz="1200" b="0" i="0" u="none" strike="noStrike" cap="none">
              <a:solidFill>
                <a:srgbClr val="888888"/>
              </a:solidFill>
              <a:latin typeface="Calibri"/>
              <a:ea typeface="Calibri"/>
              <a:cs typeface="Calibri"/>
              <a:sym typeface="Calibri"/>
            </a:endParaRPr>
          </a:p>
        </p:txBody>
      </p:sp>
      <p:pic>
        <p:nvPicPr>
          <p:cNvPr id="601" name="Google Shape;601;p53"/>
          <p:cNvPicPr preferRelativeResize="0"/>
          <p:nvPr/>
        </p:nvPicPr>
        <p:blipFill rotWithShape="1">
          <a:blip r:embed="rId3">
            <a:alphaModFix/>
          </a:blip>
          <a:srcRect/>
          <a:stretch/>
        </p:blipFill>
        <p:spPr>
          <a:xfrm>
            <a:off x="3424687" y="1145208"/>
            <a:ext cx="5198719" cy="5452791"/>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54"/>
          <p:cNvSpPr txBox="1">
            <a:spLocks noGrp="1"/>
          </p:cNvSpPr>
          <p:nvPr>
            <p:ph type="ctrTitle"/>
          </p:nvPr>
        </p:nvSpPr>
        <p:spPr>
          <a:xfrm>
            <a:off x="1702420" y="316527"/>
            <a:ext cx="10273990" cy="863187"/>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rgbClr val="002060"/>
              </a:buClr>
              <a:buSzPct val="100000"/>
              <a:buFont typeface="Arial"/>
              <a:buNone/>
            </a:pPr>
            <a:r>
              <a:rPr lang="en-US">
                <a:solidFill>
                  <a:srgbClr val="002060"/>
                </a:solidFill>
              </a:rPr>
              <a:t>Docking with Wind Or Current</a:t>
            </a:r>
            <a:br>
              <a:rPr lang="en-US">
                <a:solidFill>
                  <a:srgbClr val="002060"/>
                </a:solidFill>
              </a:rPr>
            </a:br>
            <a:r>
              <a:rPr lang="en-US">
                <a:solidFill>
                  <a:srgbClr val="002060"/>
                </a:solidFill>
              </a:rPr>
              <a:t>Off the Dock</a:t>
            </a:r>
            <a:endParaRPr/>
          </a:p>
        </p:txBody>
      </p:sp>
      <p:sp>
        <p:nvSpPr>
          <p:cNvPr id="608" name="Google Shape;608;p54"/>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54</a:t>
            </a:fld>
            <a:endParaRPr sz="1200" b="0" i="0" u="none" strike="noStrike" cap="none">
              <a:solidFill>
                <a:srgbClr val="888888"/>
              </a:solidFill>
              <a:latin typeface="Calibri"/>
              <a:ea typeface="Calibri"/>
              <a:cs typeface="Calibri"/>
              <a:sym typeface="Calibri"/>
            </a:endParaRPr>
          </a:p>
        </p:txBody>
      </p:sp>
      <p:pic>
        <p:nvPicPr>
          <p:cNvPr id="609" name="Google Shape;609;p54"/>
          <p:cNvPicPr preferRelativeResize="0"/>
          <p:nvPr/>
        </p:nvPicPr>
        <p:blipFill rotWithShape="1">
          <a:blip r:embed="rId3">
            <a:alphaModFix/>
          </a:blip>
          <a:srcRect/>
          <a:stretch/>
        </p:blipFill>
        <p:spPr>
          <a:xfrm>
            <a:off x="2734574" y="1426963"/>
            <a:ext cx="6931401" cy="5188417"/>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55"/>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Operator Communication</a:t>
            </a:r>
            <a:endParaRPr/>
          </a:p>
        </p:txBody>
      </p:sp>
      <p:sp>
        <p:nvSpPr>
          <p:cNvPr id="616" name="Google Shape;616;p55"/>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55</a:t>
            </a:fld>
            <a:endParaRPr sz="1200" b="0" i="0" u="none" strike="noStrike" cap="none">
              <a:solidFill>
                <a:srgbClr val="888888"/>
              </a:solidFill>
              <a:latin typeface="Calibri"/>
              <a:ea typeface="Calibri"/>
              <a:cs typeface="Calibri"/>
              <a:sym typeface="Calibri"/>
            </a:endParaRPr>
          </a:p>
        </p:txBody>
      </p:sp>
      <p:sp>
        <p:nvSpPr>
          <p:cNvPr id="617" name="Google Shape;617;p55"/>
          <p:cNvSpPr txBox="1"/>
          <p:nvPr/>
        </p:nvSpPr>
        <p:spPr>
          <a:xfrm>
            <a:off x="1600200" y="1076966"/>
            <a:ext cx="10376210"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Important for boat operators to communicate actions to passengers for their safety.</a:t>
            </a:r>
            <a:endParaRPr/>
          </a:p>
        </p:txBody>
      </p:sp>
      <p:sp>
        <p:nvSpPr>
          <p:cNvPr id="618" name="Google Shape;618;p55"/>
          <p:cNvSpPr txBox="1"/>
          <p:nvPr/>
        </p:nvSpPr>
        <p:spPr>
          <a:xfrm>
            <a:off x="1702420" y="2211718"/>
            <a:ext cx="10376210" cy="4789003"/>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Increasing speed</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Slowing down</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Turning left</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Turning right</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Stay seated</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Hang on</a:t>
            </a:r>
            <a:endParaRPr/>
          </a:p>
          <a:p>
            <a:pPr marL="342900" marR="0" lvl="0" indent="-336550" algn="l" rtl="0">
              <a:lnSpc>
                <a:spcPct val="100000"/>
              </a:lnSpc>
              <a:spcBef>
                <a:spcPts val="20"/>
              </a:spcBef>
              <a:spcAft>
                <a:spcPts val="0"/>
              </a:spcAft>
              <a:buClr>
                <a:schemeClr val="dk1"/>
              </a:buClr>
              <a:buSzPts val="100"/>
              <a:buFont typeface="Calibri"/>
              <a:buNone/>
            </a:pPr>
            <a:endParaRPr sz="1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Always let passengers know when you are changing speed or direction.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56"/>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Anchors and Anchoring</a:t>
            </a:r>
            <a:endParaRPr/>
          </a:p>
        </p:txBody>
      </p:sp>
      <p:sp>
        <p:nvSpPr>
          <p:cNvPr id="625" name="Google Shape;625;p56"/>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56</a:t>
            </a:fld>
            <a:endParaRPr sz="1200" b="0" i="0" u="none" strike="noStrike" cap="none">
              <a:solidFill>
                <a:srgbClr val="888888"/>
              </a:solidFill>
              <a:latin typeface="Calibri"/>
              <a:ea typeface="Calibri"/>
              <a:cs typeface="Calibri"/>
              <a:sym typeface="Calibri"/>
            </a:endParaRPr>
          </a:p>
        </p:txBody>
      </p:sp>
      <p:sp>
        <p:nvSpPr>
          <p:cNvPr id="626" name="Google Shape;626;p56"/>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Anchor Types:</a:t>
            </a:r>
            <a:endParaRPr/>
          </a:p>
        </p:txBody>
      </p:sp>
      <p:pic>
        <p:nvPicPr>
          <p:cNvPr id="627" name="Google Shape;627;p56"/>
          <p:cNvPicPr preferRelativeResize="0"/>
          <p:nvPr/>
        </p:nvPicPr>
        <p:blipFill rotWithShape="1">
          <a:blip r:embed="rId3">
            <a:alphaModFix/>
          </a:blip>
          <a:srcRect/>
          <a:stretch/>
        </p:blipFill>
        <p:spPr>
          <a:xfrm>
            <a:off x="7113822" y="4894196"/>
            <a:ext cx="3889585" cy="1804572"/>
          </a:xfrm>
          <a:prstGeom prst="rect">
            <a:avLst/>
          </a:prstGeom>
          <a:noFill/>
          <a:ln>
            <a:noFill/>
          </a:ln>
        </p:spPr>
      </p:pic>
      <p:pic>
        <p:nvPicPr>
          <p:cNvPr id="628" name="Google Shape;628;p56"/>
          <p:cNvPicPr preferRelativeResize="0"/>
          <p:nvPr/>
        </p:nvPicPr>
        <p:blipFill rotWithShape="1">
          <a:blip r:embed="rId4">
            <a:alphaModFix/>
          </a:blip>
          <a:srcRect/>
          <a:stretch/>
        </p:blipFill>
        <p:spPr>
          <a:xfrm>
            <a:off x="6839707" y="1904176"/>
            <a:ext cx="4651651" cy="2383743"/>
          </a:xfrm>
          <a:prstGeom prst="rect">
            <a:avLst/>
          </a:prstGeom>
          <a:noFill/>
          <a:ln>
            <a:noFill/>
          </a:ln>
        </p:spPr>
      </p:pic>
      <p:pic>
        <p:nvPicPr>
          <p:cNvPr id="629" name="Google Shape;629;p56"/>
          <p:cNvPicPr preferRelativeResize="0"/>
          <p:nvPr/>
        </p:nvPicPr>
        <p:blipFill rotWithShape="1">
          <a:blip r:embed="rId5">
            <a:alphaModFix/>
          </a:blip>
          <a:srcRect/>
          <a:stretch/>
        </p:blipFill>
        <p:spPr>
          <a:xfrm>
            <a:off x="2188426" y="5104040"/>
            <a:ext cx="2889754" cy="859611"/>
          </a:xfrm>
          <a:prstGeom prst="rect">
            <a:avLst/>
          </a:prstGeom>
          <a:noFill/>
          <a:ln>
            <a:noFill/>
          </a:ln>
        </p:spPr>
      </p:pic>
      <p:pic>
        <p:nvPicPr>
          <p:cNvPr id="630" name="Google Shape;630;p56"/>
          <p:cNvPicPr preferRelativeResize="0"/>
          <p:nvPr/>
        </p:nvPicPr>
        <p:blipFill rotWithShape="1">
          <a:blip r:embed="rId6">
            <a:alphaModFix/>
          </a:blip>
          <a:srcRect/>
          <a:stretch/>
        </p:blipFill>
        <p:spPr>
          <a:xfrm>
            <a:off x="1523904" y="2740092"/>
            <a:ext cx="3554276" cy="2237426"/>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57"/>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Anchors and Anchoring</a:t>
            </a:r>
            <a:endParaRPr/>
          </a:p>
        </p:txBody>
      </p:sp>
      <p:sp>
        <p:nvSpPr>
          <p:cNvPr id="637" name="Google Shape;637;p57"/>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57</a:t>
            </a:fld>
            <a:endParaRPr sz="1200" b="0" i="0" u="none" strike="noStrike" cap="none">
              <a:solidFill>
                <a:srgbClr val="888888"/>
              </a:solidFill>
              <a:latin typeface="Calibri"/>
              <a:ea typeface="Calibri"/>
              <a:cs typeface="Calibri"/>
              <a:sym typeface="Calibri"/>
            </a:endParaRPr>
          </a:p>
        </p:txBody>
      </p:sp>
      <p:sp>
        <p:nvSpPr>
          <p:cNvPr id="638" name="Google Shape;638;p57"/>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Anchor Types:</a:t>
            </a:r>
            <a:endParaRPr/>
          </a:p>
        </p:txBody>
      </p:sp>
      <p:pic>
        <p:nvPicPr>
          <p:cNvPr id="639" name="Google Shape;639;p57"/>
          <p:cNvPicPr preferRelativeResize="0"/>
          <p:nvPr/>
        </p:nvPicPr>
        <p:blipFill rotWithShape="1">
          <a:blip r:embed="rId3">
            <a:alphaModFix/>
          </a:blip>
          <a:srcRect/>
          <a:stretch/>
        </p:blipFill>
        <p:spPr>
          <a:xfrm>
            <a:off x="7982992" y="2126129"/>
            <a:ext cx="2816596" cy="3865199"/>
          </a:xfrm>
          <a:prstGeom prst="rect">
            <a:avLst/>
          </a:prstGeom>
          <a:noFill/>
          <a:ln>
            <a:noFill/>
          </a:ln>
        </p:spPr>
      </p:pic>
      <p:pic>
        <p:nvPicPr>
          <p:cNvPr id="640" name="Google Shape;640;p57"/>
          <p:cNvPicPr preferRelativeResize="0"/>
          <p:nvPr/>
        </p:nvPicPr>
        <p:blipFill rotWithShape="1">
          <a:blip r:embed="rId4">
            <a:alphaModFix/>
          </a:blip>
          <a:srcRect/>
          <a:stretch/>
        </p:blipFill>
        <p:spPr>
          <a:xfrm>
            <a:off x="2302788" y="2182201"/>
            <a:ext cx="2755631" cy="3718882"/>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58"/>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Anchors and Anchoring</a:t>
            </a:r>
            <a:endParaRPr/>
          </a:p>
        </p:txBody>
      </p:sp>
      <p:sp>
        <p:nvSpPr>
          <p:cNvPr id="647" name="Google Shape;647;p58"/>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58</a:t>
            </a:fld>
            <a:endParaRPr sz="1200" b="0" i="0" u="none" strike="noStrike" cap="none">
              <a:solidFill>
                <a:srgbClr val="888888"/>
              </a:solidFill>
              <a:latin typeface="Calibri"/>
              <a:ea typeface="Calibri"/>
              <a:cs typeface="Calibri"/>
              <a:sym typeface="Calibri"/>
            </a:endParaRPr>
          </a:p>
        </p:txBody>
      </p:sp>
      <p:sp>
        <p:nvSpPr>
          <p:cNvPr id="648" name="Google Shape;648;p58"/>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Anchoring Guidelines:</a:t>
            </a:r>
            <a:endParaRPr/>
          </a:p>
        </p:txBody>
      </p:sp>
      <p:sp>
        <p:nvSpPr>
          <p:cNvPr id="649" name="Google Shape;649;p58"/>
          <p:cNvSpPr txBox="1"/>
          <p:nvPr/>
        </p:nvSpPr>
        <p:spPr>
          <a:xfrm>
            <a:off x="1600200" y="2395724"/>
            <a:ext cx="10376100" cy="288360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Why use chain?</a:t>
            </a:r>
            <a:endParaRPr/>
          </a:p>
          <a:p>
            <a:pPr marL="457200" marR="0" lvl="0" indent="-4572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What is scope?</a:t>
            </a:r>
            <a:endParaRPr sz="3200" b="1" i="0" u="none" strike="noStrike" cap="none">
              <a:solidFill>
                <a:srgbClr val="002060"/>
              </a:solidFill>
              <a:latin typeface="Arial"/>
              <a:ea typeface="Arial"/>
              <a:cs typeface="Arial"/>
              <a:sym typeface="Arial"/>
            </a:endParaRPr>
          </a:p>
          <a:p>
            <a:pPr marL="457200" marR="0" lvl="0" indent="-457200" algn="l" rtl="0">
              <a:lnSpc>
                <a:spcPct val="100000"/>
              </a:lnSpc>
              <a:spcBef>
                <a:spcPts val="640"/>
              </a:spcBef>
              <a:spcAft>
                <a:spcPts val="0"/>
              </a:spcAft>
              <a:buClr>
                <a:srgbClr val="002060"/>
              </a:buClr>
              <a:buSzPts val="3200"/>
              <a:buChar char="•"/>
            </a:pPr>
            <a:r>
              <a:rPr lang="en-US" sz="3200" b="1">
                <a:solidFill>
                  <a:srgbClr val="002060"/>
                </a:solidFill>
              </a:rPr>
              <a:t>Normal scope 7:1</a:t>
            </a:r>
            <a:endParaRPr sz="3200" b="1">
              <a:solidFill>
                <a:srgbClr val="002060"/>
              </a:solidFill>
            </a:endParaRPr>
          </a:p>
          <a:p>
            <a:pPr marL="457200" marR="0" lvl="0" indent="-457200" algn="l" rtl="0">
              <a:lnSpc>
                <a:spcPct val="100000"/>
              </a:lnSpc>
              <a:spcBef>
                <a:spcPts val="640"/>
              </a:spcBef>
              <a:spcAft>
                <a:spcPts val="0"/>
              </a:spcAft>
              <a:buClr>
                <a:srgbClr val="002060"/>
              </a:buClr>
              <a:buSzPts val="3200"/>
              <a:buChar char="•"/>
            </a:pPr>
            <a:r>
              <a:rPr lang="en-US" sz="3200" b="1">
                <a:solidFill>
                  <a:srgbClr val="002060"/>
                </a:solidFill>
              </a:rPr>
              <a:t>Calm seas 5:1</a:t>
            </a:r>
            <a:endParaRPr sz="3200" b="1">
              <a:solidFill>
                <a:srgbClr val="002060"/>
              </a:solidFill>
            </a:endParaRPr>
          </a:p>
          <a:p>
            <a:pPr marL="457200" marR="0" lvl="0" indent="-457200" algn="l" rtl="0">
              <a:lnSpc>
                <a:spcPct val="100000"/>
              </a:lnSpc>
              <a:spcBef>
                <a:spcPts val="640"/>
              </a:spcBef>
              <a:spcAft>
                <a:spcPts val="0"/>
              </a:spcAft>
              <a:buClr>
                <a:srgbClr val="002060"/>
              </a:buClr>
              <a:buSzPts val="3200"/>
              <a:buChar char="•"/>
            </a:pPr>
            <a:r>
              <a:rPr lang="en-US" sz="3200" b="1">
                <a:solidFill>
                  <a:srgbClr val="002060"/>
                </a:solidFill>
              </a:rPr>
              <a:t>Heavy seas 10:1</a:t>
            </a:r>
            <a:endParaRPr sz="3200" b="1">
              <a:solidFill>
                <a:srgbClr val="002060"/>
              </a:solidFill>
            </a:endParaRPr>
          </a:p>
        </p:txBody>
      </p:sp>
      <p:pic>
        <p:nvPicPr>
          <p:cNvPr id="650" name="Google Shape;650;p58"/>
          <p:cNvPicPr preferRelativeResize="0"/>
          <p:nvPr/>
        </p:nvPicPr>
        <p:blipFill rotWithShape="1">
          <a:blip r:embed="rId3">
            <a:alphaModFix/>
          </a:blip>
          <a:srcRect/>
          <a:stretch/>
        </p:blipFill>
        <p:spPr>
          <a:xfrm>
            <a:off x="5826275" y="2072150"/>
            <a:ext cx="6213324" cy="35653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60"/>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Anchors and Anchoring</a:t>
            </a:r>
            <a:endParaRPr/>
          </a:p>
        </p:txBody>
      </p:sp>
      <p:sp>
        <p:nvSpPr>
          <p:cNvPr id="657" name="Google Shape;657;p60"/>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59</a:t>
            </a:fld>
            <a:endParaRPr sz="1200" b="0" i="0" u="none" strike="noStrike" cap="none">
              <a:solidFill>
                <a:srgbClr val="888888"/>
              </a:solidFill>
              <a:latin typeface="Calibri"/>
              <a:ea typeface="Calibri"/>
              <a:cs typeface="Calibri"/>
              <a:sym typeface="Calibri"/>
            </a:endParaRPr>
          </a:p>
        </p:txBody>
      </p:sp>
      <p:sp>
        <p:nvSpPr>
          <p:cNvPr id="658" name="Google Shape;658;p60"/>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Anchoring Guidelines:</a:t>
            </a:r>
            <a:endParaRPr/>
          </a:p>
        </p:txBody>
      </p:sp>
      <p:sp>
        <p:nvSpPr>
          <p:cNvPr id="659" name="Google Shape;659;p60"/>
          <p:cNvSpPr txBox="1"/>
          <p:nvPr/>
        </p:nvSpPr>
        <p:spPr>
          <a:xfrm>
            <a:off x="1600200" y="2848264"/>
            <a:ext cx="4196751" cy="3367076"/>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Setting Anchor:   What are the steps involved?</a:t>
            </a:r>
            <a:endParaRPr/>
          </a:p>
          <a:p>
            <a:pPr marL="457200" marR="0" lvl="0" indent="-381000" algn="l" rtl="0">
              <a:lnSpc>
                <a:spcPct val="100000"/>
              </a:lnSpc>
              <a:spcBef>
                <a:spcPts val="240"/>
              </a:spcBef>
              <a:spcAft>
                <a:spcPts val="0"/>
              </a:spcAft>
              <a:buClr>
                <a:schemeClr val="dk1"/>
              </a:buClr>
              <a:buSzPts val="1200"/>
              <a:buFont typeface="Arial"/>
              <a:buNone/>
            </a:pPr>
            <a:endParaRPr sz="1200" b="1" i="0" u="none" strike="noStrike" cap="none">
              <a:solidFill>
                <a:srgbClr val="002060"/>
              </a:solidFill>
              <a:latin typeface="Arial"/>
              <a:ea typeface="Arial"/>
              <a:cs typeface="Arial"/>
              <a:sym typeface="Arial"/>
            </a:endParaRPr>
          </a:p>
          <a:p>
            <a:pPr marL="457200" marR="0" lvl="0" indent="-4572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Never anchor from just the stern alone</a:t>
            </a:r>
            <a:endParaRPr/>
          </a:p>
        </p:txBody>
      </p:sp>
      <p:pic>
        <p:nvPicPr>
          <p:cNvPr id="660" name="Google Shape;660;p60"/>
          <p:cNvPicPr preferRelativeResize="0"/>
          <p:nvPr/>
        </p:nvPicPr>
        <p:blipFill rotWithShape="1">
          <a:blip r:embed="rId3">
            <a:alphaModFix/>
          </a:blip>
          <a:srcRect/>
          <a:stretch/>
        </p:blipFill>
        <p:spPr>
          <a:xfrm>
            <a:off x="6858001" y="2542899"/>
            <a:ext cx="2836703" cy="41785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6"/>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Objectives</a:t>
            </a:r>
            <a:endParaRPr/>
          </a:p>
        </p:txBody>
      </p:sp>
      <p:sp>
        <p:nvSpPr>
          <p:cNvPr id="147" name="Google Shape;147;p6"/>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6</a:t>
            </a:fld>
            <a:endParaRPr sz="1200" b="0" i="0" u="none" strike="noStrike" cap="none">
              <a:solidFill>
                <a:srgbClr val="888888"/>
              </a:solidFill>
              <a:latin typeface="Calibri"/>
              <a:ea typeface="Calibri"/>
              <a:cs typeface="Calibri"/>
              <a:sym typeface="Calibri"/>
            </a:endParaRPr>
          </a:p>
        </p:txBody>
      </p:sp>
      <p:sp>
        <p:nvSpPr>
          <p:cNvPr id="148" name="Google Shape;148;p6"/>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You should be able to…</a:t>
            </a:r>
            <a:endParaRPr/>
          </a:p>
        </p:txBody>
      </p:sp>
      <p:sp>
        <p:nvSpPr>
          <p:cNvPr id="149" name="Google Shape;149;p6"/>
          <p:cNvSpPr txBox="1"/>
          <p:nvPr/>
        </p:nvSpPr>
        <p:spPr>
          <a:xfrm>
            <a:off x="1702420" y="2211573"/>
            <a:ext cx="10376210" cy="3243965"/>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Explain how an engine cut-off switch works.</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Explain how to use a compass and read a nautical chart.</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Explain what to do when encountering various hazards—dams, locks, bridges, and changing water levels.</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61"/>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Anchors and Anchoring</a:t>
            </a:r>
            <a:endParaRPr/>
          </a:p>
        </p:txBody>
      </p:sp>
      <p:sp>
        <p:nvSpPr>
          <p:cNvPr id="667" name="Google Shape;667;p61"/>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60</a:t>
            </a:fld>
            <a:endParaRPr sz="1200" b="0" i="0" u="none" strike="noStrike" cap="none">
              <a:solidFill>
                <a:srgbClr val="888888"/>
              </a:solidFill>
              <a:latin typeface="Calibri"/>
              <a:ea typeface="Calibri"/>
              <a:cs typeface="Calibri"/>
              <a:sym typeface="Calibri"/>
            </a:endParaRPr>
          </a:p>
        </p:txBody>
      </p:sp>
      <p:sp>
        <p:nvSpPr>
          <p:cNvPr id="668" name="Google Shape;668;p61"/>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Allow “Swing” Room</a:t>
            </a:r>
            <a:endParaRPr/>
          </a:p>
        </p:txBody>
      </p:sp>
      <p:pic>
        <p:nvPicPr>
          <p:cNvPr id="669" name="Google Shape;669;p61"/>
          <p:cNvPicPr preferRelativeResize="0"/>
          <p:nvPr/>
        </p:nvPicPr>
        <p:blipFill rotWithShape="1">
          <a:blip r:embed="rId3">
            <a:alphaModFix/>
          </a:blip>
          <a:srcRect/>
          <a:stretch/>
        </p:blipFill>
        <p:spPr>
          <a:xfrm>
            <a:off x="4089019" y="2243269"/>
            <a:ext cx="4745538" cy="4347311"/>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62"/>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Anchors and Anchoring</a:t>
            </a:r>
            <a:endParaRPr/>
          </a:p>
        </p:txBody>
      </p:sp>
      <p:sp>
        <p:nvSpPr>
          <p:cNvPr id="676" name="Google Shape;676;p62"/>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61</a:t>
            </a:fld>
            <a:endParaRPr sz="1200" b="0" i="0" u="none" strike="noStrike" cap="none">
              <a:solidFill>
                <a:srgbClr val="888888"/>
              </a:solidFill>
              <a:latin typeface="Calibri"/>
              <a:ea typeface="Calibri"/>
              <a:cs typeface="Calibri"/>
              <a:sym typeface="Calibri"/>
            </a:endParaRPr>
          </a:p>
        </p:txBody>
      </p:sp>
      <p:sp>
        <p:nvSpPr>
          <p:cNvPr id="677" name="Google Shape;677;p62"/>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Retrieving Anchor:</a:t>
            </a:r>
            <a:endParaRPr/>
          </a:p>
        </p:txBody>
      </p:sp>
      <p:sp>
        <p:nvSpPr>
          <p:cNvPr id="678" name="Google Shape;678;p62"/>
          <p:cNvSpPr txBox="1"/>
          <p:nvPr/>
        </p:nvSpPr>
        <p:spPr>
          <a:xfrm>
            <a:off x="1600200" y="2848264"/>
            <a:ext cx="10376210" cy="584775"/>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What are the steps?</a:t>
            </a:r>
            <a:endParaRPr/>
          </a:p>
        </p:txBody>
      </p:sp>
      <p:pic>
        <p:nvPicPr>
          <p:cNvPr id="679" name="Google Shape;679;p62"/>
          <p:cNvPicPr preferRelativeResize="0"/>
          <p:nvPr/>
        </p:nvPicPr>
        <p:blipFill rotWithShape="1">
          <a:blip r:embed="rId3">
            <a:alphaModFix/>
          </a:blip>
          <a:srcRect/>
          <a:stretch/>
        </p:blipFill>
        <p:spPr>
          <a:xfrm>
            <a:off x="7228937" y="2198733"/>
            <a:ext cx="3112698" cy="4594257"/>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63"/>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Operating a Personal Watercraft</a:t>
            </a:r>
            <a:endParaRPr/>
          </a:p>
        </p:txBody>
      </p:sp>
      <p:sp>
        <p:nvSpPr>
          <p:cNvPr id="686" name="Google Shape;686;p63"/>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62</a:t>
            </a:fld>
            <a:endParaRPr sz="1200" b="0" i="0" u="none" strike="noStrike" cap="none">
              <a:solidFill>
                <a:srgbClr val="888888"/>
              </a:solidFill>
              <a:latin typeface="Calibri"/>
              <a:ea typeface="Calibri"/>
              <a:cs typeface="Calibri"/>
              <a:sym typeface="Calibri"/>
            </a:endParaRPr>
          </a:p>
        </p:txBody>
      </p:sp>
      <p:sp>
        <p:nvSpPr>
          <p:cNvPr id="687" name="Google Shape;687;p63"/>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Steering and Stopping a PWC</a:t>
            </a:r>
            <a:endParaRPr/>
          </a:p>
        </p:txBody>
      </p:sp>
      <p:sp>
        <p:nvSpPr>
          <p:cNvPr id="688" name="Google Shape;688;p63"/>
          <p:cNvSpPr txBox="1"/>
          <p:nvPr/>
        </p:nvSpPr>
        <p:spPr>
          <a:xfrm>
            <a:off x="1600200" y="2091812"/>
            <a:ext cx="10376210" cy="1077218"/>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Most PWC (and other jet-drive vessels) must have power to maintain control.</a:t>
            </a:r>
            <a:endParaRPr/>
          </a:p>
        </p:txBody>
      </p:sp>
      <p:pic>
        <p:nvPicPr>
          <p:cNvPr id="689" name="Google Shape;689;p63"/>
          <p:cNvPicPr preferRelativeResize="0"/>
          <p:nvPr/>
        </p:nvPicPr>
        <p:blipFill rotWithShape="1">
          <a:blip r:embed="rId3">
            <a:alphaModFix/>
          </a:blip>
          <a:srcRect/>
          <a:stretch/>
        </p:blipFill>
        <p:spPr>
          <a:xfrm>
            <a:off x="4430299" y="3169030"/>
            <a:ext cx="3883489" cy="2712955"/>
          </a:xfrm>
          <a:prstGeom prst="rect">
            <a:avLst/>
          </a:prstGeom>
          <a:noFill/>
          <a:ln>
            <a:noFill/>
          </a:ln>
        </p:spPr>
      </p:pic>
      <p:sp>
        <p:nvSpPr>
          <p:cNvPr id="690" name="Google Shape;690;p63"/>
          <p:cNvSpPr txBox="1"/>
          <p:nvPr/>
        </p:nvSpPr>
        <p:spPr>
          <a:xfrm>
            <a:off x="1321209" y="5817740"/>
            <a:ext cx="10376210"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002060"/>
                </a:solidFill>
                <a:latin typeface="Arial"/>
                <a:ea typeface="Arial"/>
                <a:cs typeface="Arial"/>
                <a:sym typeface="Arial"/>
              </a:rPr>
              <a:t>The operator is holding down the throttle lever and steering the PWC straight ahead.</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64"/>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Operating a Personal Watercraft</a:t>
            </a:r>
            <a:endParaRPr/>
          </a:p>
        </p:txBody>
      </p:sp>
      <p:sp>
        <p:nvSpPr>
          <p:cNvPr id="697" name="Google Shape;697;p64"/>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63</a:t>
            </a:fld>
            <a:endParaRPr sz="1200" b="0" i="0" u="none" strike="noStrike" cap="none">
              <a:solidFill>
                <a:srgbClr val="888888"/>
              </a:solidFill>
              <a:latin typeface="Calibri"/>
              <a:ea typeface="Calibri"/>
              <a:cs typeface="Calibri"/>
              <a:sym typeface="Calibri"/>
            </a:endParaRPr>
          </a:p>
        </p:txBody>
      </p:sp>
      <p:sp>
        <p:nvSpPr>
          <p:cNvPr id="698" name="Google Shape;698;p64"/>
          <p:cNvSpPr txBox="1"/>
          <p:nvPr/>
        </p:nvSpPr>
        <p:spPr>
          <a:xfrm>
            <a:off x="1522562" y="5758001"/>
            <a:ext cx="10376210" cy="584775"/>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Newer PWCs allow for off-throttle steering.</a:t>
            </a:r>
            <a:endParaRPr/>
          </a:p>
        </p:txBody>
      </p:sp>
      <p:pic>
        <p:nvPicPr>
          <p:cNvPr id="699" name="Google Shape;699;p64"/>
          <p:cNvPicPr preferRelativeResize="0"/>
          <p:nvPr/>
        </p:nvPicPr>
        <p:blipFill rotWithShape="1">
          <a:blip r:embed="rId3">
            <a:alphaModFix/>
          </a:blip>
          <a:srcRect/>
          <a:stretch/>
        </p:blipFill>
        <p:spPr>
          <a:xfrm>
            <a:off x="1665112" y="1554833"/>
            <a:ext cx="4728345" cy="3629642"/>
          </a:xfrm>
          <a:prstGeom prst="rect">
            <a:avLst/>
          </a:prstGeom>
          <a:noFill/>
          <a:ln>
            <a:noFill/>
          </a:ln>
        </p:spPr>
      </p:pic>
      <p:pic>
        <p:nvPicPr>
          <p:cNvPr id="700" name="Google Shape;700;p64"/>
          <p:cNvPicPr preferRelativeResize="0"/>
          <p:nvPr/>
        </p:nvPicPr>
        <p:blipFill rotWithShape="1">
          <a:blip r:embed="rId4">
            <a:alphaModFix/>
          </a:blip>
          <a:srcRect/>
          <a:stretch/>
        </p:blipFill>
        <p:spPr>
          <a:xfrm>
            <a:off x="6710667" y="1611555"/>
            <a:ext cx="4206605" cy="3834716"/>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65"/>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Operating a Personal Watercraft</a:t>
            </a:r>
            <a:endParaRPr/>
          </a:p>
        </p:txBody>
      </p:sp>
      <p:sp>
        <p:nvSpPr>
          <p:cNvPr id="707" name="Google Shape;707;p65"/>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64</a:t>
            </a:fld>
            <a:endParaRPr sz="1200" b="0" i="0" u="none" strike="noStrike" cap="none">
              <a:solidFill>
                <a:srgbClr val="888888"/>
              </a:solidFill>
              <a:latin typeface="Calibri"/>
              <a:ea typeface="Calibri"/>
              <a:cs typeface="Calibri"/>
              <a:sym typeface="Calibri"/>
            </a:endParaRPr>
          </a:p>
        </p:txBody>
      </p:sp>
      <p:sp>
        <p:nvSpPr>
          <p:cNvPr id="708" name="Google Shape;708;p65"/>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Other PWC Considerations</a:t>
            </a:r>
            <a:endParaRPr/>
          </a:p>
        </p:txBody>
      </p:sp>
      <p:sp>
        <p:nvSpPr>
          <p:cNvPr id="709" name="Google Shape;709;p65"/>
          <p:cNvSpPr txBox="1"/>
          <p:nvPr/>
        </p:nvSpPr>
        <p:spPr>
          <a:xfrm>
            <a:off x="1600200" y="2848264"/>
            <a:ext cx="10376210" cy="3834896"/>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Know the PWC regulations</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for your state.</a:t>
            </a:r>
            <a:endParaRPr/>
          </a:p>
          <a:p>
            <a:pPr marL="457200" marR="0" lvl="0" indent="-4572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Wear a PFD.</a:t>
            </a:r>
            <a:endParaRPr/>
          </a:p>
          <a:p>
            <a:pPr marL="457200" marR="0" lvl="0" indent="-4572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Make sure passenger can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hold on securely.</a:t>
            </a:r>
            <a:endParaRPr/>
          </a:p>
          <a:p>
            <a:pPr marL="457200" marR="0" lvl="0" indent="-4572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Do not seat a passenger in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front of the operator.</a:t>
            </a:r>
            <a:endParaRPr/>
          </a:p>
        </p:txBody>
      </p:sp>
      <p:pic>
        <p:nvPicPr>
          <p:cNvPr id="710" name="Google Shape;710;p65"/>
          <p:cNvPicPr preferRelativeResize="0"/>
          <p:nvPr/>
        </p:nvPicPr>
        <p:blipFill rotWithShape="1">
          <a:blip r:embed="rId3">
            <a:alphaModFix/>
          </a:blip>
          <a:srcRect/>
          <a:stretch/>
        </p:blipFill>
        <p:spPr>
          <a:xfrm>
            <a:off x="7742157" y="2338763"/>
            <a:ext cx="2721684" cy="4382711"/>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66"/>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Operating a Personal Watercraft</a:t>
            </a:r>
            <a:endParaRPr/>
          </a:p>
        </p:txBody>
      </p:sp>
      <p:sp>
        <p:nvSpPr>
          <p:cNvPr id="717" name="Google Shape;717;p66"/>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65</a:t>
            </a:fld>
            <a:endParaRPr sz="1200" b="0" i="0" u="none" strike="noStrike" cap="none">
              <a:solidFill>
                <a:srgbClr val="888888"/>
              </a:solidFill>
              <a:latin typeface="Calibri"/>
              <a:ea typeface="Calibri"/>
              <a:cs typeface="Calibri"/>
              <a:sym typeface="Calibri"/>
            </a:endParaRPr>
          </a:p>
        </p:txBody>
      </p:sp>
      <p:sp>
        <p:nvSpPr>
          <p:cNvPr id="718" name="Google Shape;718;p66"/>
          <p:cNvSpPr txBox="1"/>
          <p:nvPr/>
        </p:nvSpPr>
        <p:spPr>
          <a:xfrm>
            <a:off x="1245667" y="1286882"/>
            <a:ext cx="10376210" cy="4721292"/>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Keep hands, feet, loose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clothing, and hair away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from the pump intake area.</a:t>
            </a:r>
            <a:endParaRPr/>
          </a:p>
          <a:p>
            <a:pPr marL="457200" marR="0" lvl="0" indent="-4572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Wear a wetsuit or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clothing that provides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equivalent protection.</a:t>
            </a:r>
            <a:endParaRPr/>
          </a:p>
          <a:p>
            <a:pPr marL="457200" marR="0" lvl="0" indent="-4572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Do not board PWC if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operator is applying the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throttle.</a:t>
            </a:r>
            <a:endParaRPr/>
          </a:p>
        </p:txBody>
      </p:sp>
      <p:pic>
        <p:nvPicPr>
          <p:cNvPr id="719" name="Google Shape;719;p66"/>
          <p:cNvPicPr preferRelativeResize="0"/>
          <p:nvPr/>
        </p:nvPicPr>
        <p:blipFill rotWithShape="1">
          <a:blip r:embed="rId3">
            <a:alphaModFix/>
          </a:blip>
          <a:srcRect/>
          <a:stretch/>
        </p:blipFill>
        <p:spPr>
          <a:xfrm>
            <a:off x="7294194" y="1888258"/>
            <a:ext cx="4745406" cy="3416988"/>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67"/>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Operating a Personal Watercraft</a:t>
            </a:r>
            <a:endParaRPr/>
          </a:p>
        </p:txBody>
      </p:sp>
      <p:sp>
        <p:nvSpPr>
          <p:cNvPr id="726" name="Google Shape;726;p67"/>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66</a:t>
            </a:fld>
            <a:endParaRPr sz="1200" b="0" i="0" u="none" strike="noStrike" cap="none">
              <a:solidFill>
                <a:srgbClr val="888888"/>
              </a:solidFill>
              <a:latin typeface="Calibri"/>
              <a:ea typeface="Calibri"/>
              <a:cs typeface="Calibri"/>
              <a:sym typeface="Calibri"/>
            </a:endParaRPr>
          </a:p>
        </p:txBody>
      </p:sp>
      <p:sp>
        <p:nvSpPr>
          <p:cNvPr id="727" name="Google Shape;727;p67"/>
          <p:cNvSpPr txBox="1"/>
          <p:nvPr/>
        </p:nvSpPr>
        <p:spPr>
          <a:xfrm>
            <a:off x="1600200" y="2848264"/>
            <a:ext cx="3765430" cy="2062103"/>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Look over both shoulders before making turns.</a:t>
            </a:r>
            <a:endParaRPr/>
          </a:p>
        </p:txBody>
      </p:sp>
      <p:pic>
        <p:nvPicPr>
          <p:cNvPr id="728" name="Google Shape;728;p67"/>
          <p:cNvPicPr preferRelativeResize="0"/>
          <p:nvPr/>
        </p:nvPicPr>
        <p:blipFill rotWithShape="1">
          <a:blip r:embed="rId3">
            <a:alphaModFix/>
          </a:blip>
          <a:srcRect/>
          <a:stretch/>
        </p:blipFill>
        <p:spPr>
          <a:xfrm>
            <a:off x="6452558" y="1602105"/>
            <a:ext cx="3876911" cy="489487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68"/>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Operating a Personal Watercraft</a:t>
            </a:r>
            <a:endParaRPr/>
          </a:p>
        </p:txBody>
      </p:sp>
      <p:sp>
        <p:nvSpPr>
          <p:cNvPr id="735" name="Google Shape;735;p68"/>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67</a:t>
            </a:fld>
            <a:endParaRPr sz="1200" b="0" i="0" u="none" strike="noStrike" cap="none">
              <a:solidFill>
                <a:srgbClr val="888888"/>
              </a:solidFill>
              <a:latin typeface="Calibri"/>
              <a:ea typeface="Calibri"/>
              <a:cs typeface="Calibri"/>
              <a:sym typeface="Calibri"/>
            </a:endParaRPr>
          </a:p>
        </p:txBody>
      </p:sp>
      <p:sp>
        <p:nvSpPr>
          <p:cNvPr id="736" name="Google Shape;736;p68"/>
          <p:cNvSpPr txBox="1"/>
          <p:nvPr/>
        </p:nvSpPr>
        <p:spPr>
          <a:xfrm>
            <a:off x="1702420" y="1631939"/>
            <a:ext cx="10376210" cy="3736407"/>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Inspect your electrical</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systems and perform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“sniff test” after fueling.</a:t>
            </a:r>
            <a:endParaRPr/>
          </a:p>
          <a:p>
            <a:pPr marL="457200" marR="0" lvl="0" indent="-4572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Avoid overloading.</a:t>
            </a:r>
            <a:endParaRPr/>
          </a:p>
          <a:p>
            <a:pPr marL="457200" marR="0" lvl="0" indent="-4572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Know your limits and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ride according to your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abilities.</a:t>
            </a:r>
            <a:endParaRPr/>
          </a:p>
        </p:txBody>
      </p:sp>
      <p:pic>
        <p:nvPicPr>
          <p:cNvPr id="737" name="Google Shape;737;p68"/>
          <p:cNvPicPr preferRelativeResize="0"/>
          <p:nvPr/>
        </p:nvPicPr>
        <p:blipFill rotWithShape="1">
          <a:blip r:embed="rId3">
            <a:alphaModFix/>
          </a:blip>
          <a:srcRect/>
          <a:stretch/>
        </p:blipFill>
        <p:spPr>
          <a:xfrm>
            <a:off x="7121926" y="1969310"/>
            <a:ext cx="4680169" cy="3090677"/>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69"/>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Engine Cut-Off Switches</a:t>
            </a:r>
            <a:endParaRPr/>
          </a:p>
        </p:txBody>
      </p:sp>
      <p:sp>
        <p:nvSpPr>
          <p:cNvPr id="744" name="Google Shape;744;p69"/>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68</a:t>
            </a:fld>
            <a:endParaRPr sz="1200" b="0" i="0" u="none" strike="noStrike" cap="none">
              <a:solidFill>
                <a:srgbClr val="888888"/>
              </a:solidFill>
              <a:latin typeface="Calibri"/>
              <a:ea typeface="Calibri"/>
              <a:cs typeface="Calibri"/>
              <a:sym typeface="Calibri"/>
            </a:endParaRPr>
          </a:p>
        </p:txBody>
      </p:sp>
      <p:sp>
        <p:nvSpPr>
          <p:cNvPr id="745" name="Google Shape;745;p69"/>
          <p:cNvSpPr txBox="1"/>
          <p:nvPr/>
        </p:nvSpPr>
        <p:spPr>
          <a:xfrm>
            <a:off x="1815790" y="2634404"/>
            <a:ext cx="10376210" cy="1766637"/>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Safety switch</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Lanyard</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Self-circling feature</a:t>
            </a:r>
            <a:endParaRPr/>
          </a:p>
        </p:txBody>
      </p:sp>
      <p:pic>
        <p:nvPicPr>
          <p:cNvPr id="746" name="Google Shape;746;p69"/>
          <p:cNvPicPr preferRelativeResize="0"/>
          <p:nvPr/>
        </p:nvPicPr>
        <p:blipFill rotWithShape="1">
          <a:blip r:embed="rId3">
            <a:alphaModFix/>
          </a:blip>
          <a:srcRect/>
          <a:stretch/>
        </p:blipFill>
        <p:spPr>
          <a:xfrm>
            <a:off x="6467163" y="1906547"/>
            <a:ext cx="4971982" cy="3484962"/>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70"/>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Changing Water Levels</a:t>
            </a:r>
            <a:endParaRPr/>
          </a:p>
        </p:txBody>
      </p:sp>
      <p:sp>
        <p:nvSpPr>
          <p:cNvPr id="753" name="Google Shape;753;p70"/>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69</a:t>
            </a:fld>
            <a:endParaRPr sz="1200" b="0" i="0" u="none" strike="noStrike" cap="none">
              <a:solidFill>
                <a:srgbClr val="888888"/>
              </a:solidFill>
              <a:latin typeface="Calibri"/>
              <a:ea typeface="Calibri"/>
              <a:cs typeface="Calibri"/>
              <a:sym typeface="Calibri"/>
            </a:endParaRPr>
          </a:p>
        </p:txBody>
      </p:sp>
      <p:sp>
        <p:nvSpPr>
          <p:cNvPr id="754" name="Google Shape;754;p70"/>
          <p:cNvSpPr txBox="1"/>
          <p:nvPr/>
        </p:nvSpPr>
        <p:spPr>
          <a:xfrm>
            <a:off x="1702420" y="1314562"/>
            <a:ext cx="10376210" cy="4524315"/>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Be aware that water levels can change rapidly and cause hazards.</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Running aground</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Docking to a fixed pier</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Learn about the tides when boating on coastal waters.</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Fluctuating water levels</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Strong tidal currents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7"/>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Navigation Rules</a:t>
            </a:r>
            <a:endParaRPr/>
          </a:p>
        </p:txBody>
      </p:sp>
      <p:sp>
        <p:nvSpPr>
          <p:cNvPr id="156" name="Google Shape;156;p7"/>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7</a:t>
            </a:fld>
            <a:endParaRPr sz="1200" b="0" i="0" u="none" strike="noStrike" cap="none">
              <a:solidFill>
                <a:srgbClr val="888888"/>
              </a:solidFill>
              <a:latin typeface="Calibri"/>
              <a:ea typeface="Calibri"/>
              <a:cs typeface="Calibri"/>
              <a:sym typeface="Calibri"/>
            </a:endParaRPr>
          </a:p>
        </p:txBody>
      </p:sp>
      <p:sp>
        <p:nvSpPr>
          <p:cNvPr id="157" name="Google Shape;157;p7"/>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Three basic rules of navigation:</a:t>
            </a:r>
            <a:endParaRPr/>
          </a:p>
        </p:txBody>
      </p:sp>
      <p:sp>
        <p:nvSpPr>
          <p:cNvPr id="158" name="Google Shape;158;p7"/>
          <p:cNvSpPr txBox="1"/>
          <p:nvPr/>
        </p:nvSpPr>
        <p:spPr>
          <a:xfrm>
            <a:off x="1702420" y="2861506"/>
            <a:ext cx="10376210" cy="3342453"/>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Practice good seamanship.</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Keep a proper lookout.</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Maintain a safe speed.</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Departure from the rules</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is ok if necessary to avoid</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a collision.</a:t>
            </a:r>
            <a:endParaRPr/>
          </a:p>
        </p:txBody>
      </p:sp>
      <p:pic>
        <p:nvPicPr>
          <p:cNvPr id="159" name="Google Shape;159;p7"/>
          <p:cNvPicPr preferRelativeResize="0"/>
          <p:nvPr/>
        </p:nvPicPr>
        <p:blipFill rotWithShape="1">
          <a:blip r:embed="rId3">
            <a:alphaModFix/>
          </a:blip>
          <a:srcRect/>
          <a:stretch/>
        </p:blipFill>
        <p:spPr>
          <a:xfrm>
            <a:off x="8718373" y="2631036"/>
            <a:ext cx="2639797" cy="390787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p71"/>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Dams, Locks, and Bridges</a:t>
            </a:r>
            <a:endParaRPr/>
          </a:p>
        </p:txBody>
      </p:sp>
      <p:sp>
        <p:nvSpPr>
          <p:cNvPr id="761" name="Google Shape;761;p71"/>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70</a:t>
            </a:fld>
            <a:endParaRPr sz="1200" b="0" i="0" u="none" strike="noStrike" cap="none">
              <a:solidFill>
                <a:srgbClr val="888888"/>
              </a:solidFill>
              <a:latin typeface="Calibri"/>
              <a:ea typeface="Calibri"/>
              <a:cs typeface="Calibri"/>
              <a:sym typeface="Calibri"/>
            </a:endParaRPr>
          </a:p>
        </p:txBody>
      </p:sp>
      <p:sp>
        <p:nvSpPr>
          <p:cNvPr id="762" name="Google Shape;762;p71"/>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Bridges</a:t>
            </a:r>
            <a:endParaRPr/>
          </a:p>
        </p:txBody>
      </p:sp>
      <p:sp>
        <p:nvSpPr>
          <p:cNvPr id="763" name="Google Shape;763;p71"/>
          <p:cNvSpPr txBox="1"/>
          <p:nvPr/>
        </p:nvSpPr>
        <p:spPr>
          <a:xfrm>
            <a:off x="1651310" y="2152689"/>
            <a:ext cx="10376210" cy="4499693"/>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Reduce speed and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proceed with caution.</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Check clearance before</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passing under a bridge.</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For drawbridges, contact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the bridge operator.</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Watch for debris that collects around pilings</a:t>
            </a:r>
            <a:endParaRPr/>
          </a:p>
        </p:txBody>
      </p:sp>
      <p:pic>
        <p:nvPicPr>
          <p:cNvPr id="764" name="Google Shape;764;p71"/>
          <p:cNvPicPr preferRelativeResize="0"/>
          <p:nvPr/>
        </p:nvPicPr>
        <p:blipFill rotWithShape="1">
          <a:blip r:embed="rId3">
            <a:alphaModFix/>
          </a:blip>
          <a:srcRect/>
          <a:stretch/>
        </p:blipFill>
        <p:spPr>
          <a:xfrm>
            <a:off x="8059863" y="1688515"/>
            <a:ext cx="3249450" cy="4359018"/>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p72"/>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Lines</a:t>
            </a:r>
            <a:endParaRPr/>
          </a:p>
        </p:txBody>
      </p:sp>
      <p:sp>
        <p:nvSpPr>
          <p:cNvPr id="771" name="Google Shape;771;p72"/>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71</a:t>
            </a:fld>
            <a:endParaRPr sz="1200" b="0" i="0" u="none" strike="noStrike" cap="none">
              <a:solidFill>
                <a:srgbClr val="888888"/>
              </a:solidFill>
              <a:latin typeface="Calibri"/>
              <a:ea typeface="Calibri"/>
              <a:cs typeface="Calibri"/>
              <a:sym typeface="Calibri"/>
            </a:endParaRPr>
          </a:p>
        </p:txBody>
      </p:sp>
      <p:sp>
        <p:nvSpPr>
          <p:cNvPr id="772" name="Google Shape;772;p72"/>
          <p:cNvSpPr txBox="1"/>
          <p:nvPr/>
        </p:nvSpPr>
        <p:spPr>
          <a:xfrm>
            <a:off x="1702420" y="1357426"/>
            <a:ext cx="10376210" cy="4622804"/>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Boaters use lines and knots to secure boats, handle rescue, or manage rigging.</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Nylon</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Polypropylene</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Common knots to know.</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Bowline</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Cleat Hitch</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Clove Hitch</a:t>
            </a:r>
            <a:endParaRPr/>
          </a:p>
        </p:txBody>
      </p:sp>
      <p:pic>
        <p:nvPicPr>
          <p:cNvPr id="773" name="Google Shape;773;p72"/>
          <p:cNvPicPr preferRelativeResize="0"/>
          <p:nvPr/>
        </p:nvPicPr>
        <p:blipFill>
          <a:blip r:embed="rId3">
            <a:alphaModFix/>
          </a:blip>
          <a:stretch>
            <a:fillRect/>
          </a:stretch>
        </p:blipFill>
        <p:spPr>
          <a:xfrm>
            <a:off x="7673838" y="2897038"/>
            <a:ext cx="1534925" cy="1873125"/>
          </a:xfrm>
          <a:prstGeom prst="rect">
            <a:avLst/>
          </a:prstGeom>
          <a:noFill/>
          <a:ln>
            <a:noFill/>
          </a:ln>
        </p:spPr>
      </p:pic>
      <p:pic>
        <p:nvPicPr>
          <p:cNvPr id="774" name="Google Shape;774;p72"/>
          <p:cNvPicPr preferRelativeResize="0"/>
          <p:nvPr/>
        </p:nvPicPr>
        <p:blipFill>
          <a:blip r:embed="rId4">
            <a:alphaModFix/>
          </a:blip>
          <a:stretch>
            <a:fillRect/>
          </a:stretch>
        </p:blipFill>
        <p:spPr>
          <a:xfrm>
            <a:off x="5843200" y="4524750"/>
            <a:ext cx="1534925" cy="1831591"/>
          </a:xfrm>
          <a:prstGeom prst="rect">
            <a:avLst/>
          </a:prstGeom>
          <a:noFill/>
          <a:ln>
            <a:noFill/>
          </a:ln>
        </p:spPr>
      </p:pic>
      <p:pic>
        <p:nvPicPr>
          <p:cNvPr id="775" name="Google Shape;775;p72"/>
          <p:cNvPicPr preferRelativeResize="0"/>
          <p:nvPr/>
        </p:nvPicPr>
        <p:blipFill>
          <a:blip r:embed="rId5">
            <a:alphaModFix/>
          </a:blip>
          <a:stretch>
            <a:fillRect/>
          </a:stretch>
        </p:blipFill>
        <p:spPr>
          <a:xfrm>
            <a:off x="9504475" y="4624777"/>
            <a:ext cx="1534925" cy="1848873"/>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Google Shape;781;p73"/>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Stowing Lines</a:t>
            </a:r>
            <a:endParaRPr/>
          </a:p>
        </p:txBody>
      </p:sp>
      <p:sp>
        <p:nvSpPr>
          <p:cNvPr id="782" name="Google Shape;782;p73"/>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72</a:t>
            </a:fld>
            <a:endParaRPr sz="1200" b="0" i="0" u="none" strike="noStrike" cap="none">
              <a:solidFill>
                <a:srgbClr val="888888"/>
              </a:solidFill>
              <a:latin typeface="Calibri"/>
              <a:ea typeface="Calibri"/>
              <a:cs typeface="Calibri"/>
              <a:sym typeface="Calibri"/>
            </a:endParaRPr>
          </a:p>
        </p:txBody>
      </p:sp>
      <p:sp>
        <p:nvSpPr>
          <p:cNvPr id="783" name="Google Shape;783;p73"/>
          <p:cNvSpPr txBox="1"/>
          <p:nvPr/>
        </p:nvSpPr>
        <p:spPr>
          <a:xfrm>
            <a:off x="1702420" y="1652891"/>
            <a:ext cx="10376100" cy="38070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Always keep lines stowed securely and safely.</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Never just leave lines loose on the deck</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Coil lines.</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Stow in a compartment, locker, or hang.</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Lines can get greasy and dirty. Lines should be cleaned regularly and replaced as needed.</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74"/>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Avoiding Propeller Strike Injuries</a:t>
            </a:r>
            <a:endParaRPr/>
          </a:p>
        </p:txBody>
      </p:sp>
      <p:sp>
        <p:nvSpPr>
          <p:cNvPr id="790" name="Google Shape;790;p74"/>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73</a:t>
            </a:fld>
            <a:endParaRPr sz="1200" b="0" i="0" u="none" strike="noStrike" cap="none">
              <a:solidFill>
                <a:srgbClr val="888888"/>
              </a:solidFill>
              <a:latin typeface="Calibri"/>
              <a:ea typeface="Calibri"/>
              <a:cs typeface="Calibri"/>
              <a:sym typeface="Calibri"/>
            </a:endParaRPr>
          </a:p>
        </p:txBody>
      </p:sp>
      <p:sp>
        <p:nvSpPr>
          <p:cNvPr id="791" name="Google Shape;791;p74"/>
          <p:cNvSpPr txBox="1"/>
          <p:nvPr/>
        </p:nvSpPr>
        <p:spPr>
          <a:xfrm>
            <a:off x="1663390" y="1178646"/>
            <a:ext cx="10376210" cy="5706177"/>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Turn off the engine when: </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Passengers are boarding or disembarking.</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Someone is in the water near the boat.</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Prevent passengers from being thrown overboard accidentally.</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Never start with the engine in gear. </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Never ride on the seat back, gunwale, transom, or bow.</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Make sure all passengers are properly seated.</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Assign someone to watch children.</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p75"/>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Avoiding Propeller Strike Injuries</a:t>
            </a:r>
            <a:endParaRPr/>
          </a:p>
        </p:txBody>
      </p:sp>
      <p:sp>
        <p:nvSpPr>
          <p:cNvPr id="798" name="Google Shape;798;p75"/>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74</a:t>
            </a:fld>
            <a:endParaRPr sz="1200" b="0" i="0" u="none" strike="noStrike" cap="none">
              <a:solidFill>
                <a:srgbClr val="888888"/>
              </a:solidFill>
              <a:latin typeface="Calibri"/>
              <a:ea typeface="Calibri"/>
              <a:cs typeface="Calibri"/>
              <a:sym typeface="Calibri"/>
            </a:endParaRPr>
          </a:p>
        </p:txBody>
      </p:sp>
      <p:sp>
        <p:nvSpPr>
          <p:cNvPr id="799" name="Google Shape;799;p75"/>
          <p:cNvSpPr txBox="1"/>
          <p:nvPr/>
        </p:nvSpPr>
        <p:spPr>
          <a:xfrm>
            <a:off x="1600200" y="1478464"/>
            <a:ext cx="10376210" cy="3834896"/>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Maintain a proper lookout for people in the water.</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Slow down when approaching congested areas and anchorages. </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Learn to recognize warning buoys.</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Keep the boat away from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marked swimming and </a:t>
            </a:r>
            <a:br>
              <a:rPr lang="en-US" sz="3200" b="1" i="0" u="none" strike="noStrike" cap="none">
                <a:solidFill>
                  <a:srgbClr val="002060"/>
                </a:solidFill>
                <a:latin typeface="Arial"/>
                <a:ea typeface="Arial"/>
                <a:cs typeface="Arial"/>
                <a:sym typeface="Arial"/>
              </a:rPr>
            </a:br>
            <a:r>
              <a:rPr lang="en-US" sz="3200" b="1" i="0" u="none" strike="noStrike" cap="none">
                <a:solidFill>
                  <a:srgbClr val="002060"/>
                </a:solidFill>
                <a:latin typeface="Arial"/>
                <a:ea typeface="Arial"/>
                <a:cs typeface="Arial"/>
                <a:sym typeface="Arial"/>
              </a:rPr>
              <a:t>diving areas. </a:t>
            </a:r>
            <a:endParaRPr/>
          </a:p>
        </p:txBody>
      </p:sp>
      <p:pic>
        <p:nvPicPr>
          <p:cNvPr id="800" name="Google Shape;800;p75"/>
          <p:cNvPicPr preferRelativeResize="0"/>
          <p:nvPr/>
        </p:nvPicPr>
        <p:blipFill rotWithShape="1">
          <a:blip r:embed="rId3">
            <a:alphaModFix/>
          </a:blip>
          <a:srcRect/>
          <a:stretch/>
        </p:blipFill>
        <p:spPr>
          <a:xfrm>
            <a:off x="7734804" y="3790951"/>
            <a:ext cx="4070052" cy="2655882"/>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76"/>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Avoiding Propeller Strike Injuries</a:t>
            </a:r>
            <a:endParaRPr/>
          </a:p>
        </p:txBody>
      </p:sp>
      <p:sp>
        <p:nvSpPr>
          <p:cNvPr id="807" name="Google Shape;807;p76"/>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75</a:t>
            </a:fld>
            <a:endParaRPr sz="1200" b="0" i="0" u="none" strike="noStrike" cap="none">
              <a:solidFill>
                <a:srgbClr val="888888"/>
              </a:solidFill>
              <a:latin typeface="Calibri"/>
              <a:ea typeface="Calibri"/>
              <a:cs typeface="Calibri"/>
              <a:sym typeface="Calibri"/>
            </a:endParaRPr>
          </a:p>
        </p:txBody>
      </p:sp>
      <p:sp>
        <p:nvSpPr>
          <p:cNvPr id="808" name="Google Shape;808;p76"/>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Devices That Reduce Propeller Strikes</a:t>
            </a:r>
            <a:endParaRPr/>
          </a:p>
        </p:txBody>
      </p:sp>
      <p:sp>
        <p:nvSpPr>
          <p:cNvPr id="809" name="Google Shape;809;p76"/>
          <p:cNvSpPr txBox="1"/>
          <p:nvPr/>
        </p:nvSpPr>
        <p:spPr>
          <a:xfrm>
            <a:off x="1702420" y="2496381"/>
            <a:ext cx="10376210" cy="3096232"/>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Guards</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Propulsion</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Interlocks</a:t>
            </a:r>
            <a:endParaRPr/>
          </a:p>
          <a:p>
            <a:pPr marL="342900" marR="0" lvl="0" indent="-266700" algn="l" rtl="0">
              <a:lnSpc>
                <a:spcPct val="100000"/>
              </a:lnSpc>
              <a:spcBef>
                <a:spcPts val="240"/>
              </a:spcBef>
              <a:spcAft>
                <a:spcPts val="0"/>
              </a:spcAft>
              <a:buClr>
                <a:schemeClr val="dk1"/>
              </a:buClr>
              <a:buSzPts val="1200"/>
              <a:buFont typeface="Calibri"/>
              <a:buNone/>
            </a:pPr>
            <a:endParaRPr sz="1200" b="1" i="0" u="none" strike="noStrike" cap="none">
              <a:solidFill>
                <a:srgbClr val="002060"/>
              </a:solidFill>
              <a:latin typeface="Arial"/>
              <a:ea typeface="Arial"/>
              <a:cs typeface="Arial"/>
              <a:sym typeface="Arial"/>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Sensors</a:t>
            </a:r>
            <a:endParaRPr/>
          </a:p>
        </p:txBody>
      </p:sp>
      <p:pic>
        <p:nvPicPr>
          <p:cNvPr id="810" name="Google Shape;810;p76"/>
          <p:cNvPicPr preferRelativeResize="0"/>
          <p:nvPr/>
        </p:nvPicPr>
        <p:blipFill rotWithShape="1">
          <a:blip r:embed="rId3">
            <a:alphaModFix/>
          </a:blip>
          <a:srcRect/>
          <a:stretch/>
        </p:blipFill>
        <p:spPr>
          <a:xfrm>
            <a:off x="6003985" y="2456350"/>
            <a:ext cx="3485790" cy="416897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p77"/>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Chapter 3 Review</a:t>
            </a:r>
            <a:endParaRPr/>
          </a:p>
        </p:txBody>
      </p:sp>
      <p:sp>
        <p:nvSpPr>
          <p:cNvPr id="817" name="Google Shape;817;p77"/>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76</a:t>
            </a:fld>
            <a:endParaRPr sz="1200" b="0" i="0" u="none" strike="noStrike" cap="none">
              <a:solidFill>
                <a:srgbClr val="888888"/>
              </a:solidFill>
              <a:latin typeface="Calibri"/>
              <a:ea typeface="Calibri"/>
              <a:cs typeface="Calibri"/>
              <a:sym typeface="Calibri"/>
            </a:endParaRPr>
          </a:p>
        </p:txBody>
      </p:sp>
      <p:pic>
        <p:nvPicPr>
          <p:cNvPr id="818" name="Google Shape;818;p77"/>
          <p:cNvPicPr preferRelativeResize="0"/>
          <p:nvPr/>
        </p:nvPicPr>
        <p:blipFill rotWithShape="1">
          <a:blip r:embed="rId3">
            <a:alphaModFix/>
          </a:blip>
          <a:srcRect/>
          <a:stretch/>
        </p:blipFill>
        <p:spPr>
          <a:xfrm>
            <a:off x="2002322" y="1146491"/>
            <a:ext cx="8979104" cy="5168247"/>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p78"/>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Review Exercises</a:t>
            </a:r>
            <a:endParaRPr/>
          </a:p>
        </p:txBody>
      </p:sp>
      <p:sp>
        <p:nvSpPr>
          <p:cNvPr id="825" name="Google Shape;825;p78"/>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77</a:t>
            </a:fld>
            <a:endParaRPr sz="1200" b="0" i="0" u="none" strike="noStrike" cap="none">
              <a:solidFill>
                <a:srgbClr val="888888"/>
              </a:solidFill>
              <a:latin typeface="Calibri"/>
              <a:ea typeface="Calibri"/>
              <a:cs typeface="Calibri"/>
              <a:sym typeface="Calibri"/>
            </a:endParaRPr>
          </a:p>
        </p:txBody>
      </p:sp>
      <p:sp>
        <p:nvSpPr>
          <p:cNvPr id="826" name="Google Shape;826;p78"/>
          <p:cNvSpPr txBox="1"/>
          <p:nvPr/>
        </p:nvSpPr>
        <p:spPr>
          <a:xfrm>
            <a:off x="1600200" y="1396128"/>
            <a:ext cx="10376210" cy="455505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dirty="0">
                <a:solidFill>
                  <a:srgbClr val="002060"/>
                </a:solidFill>
                <a:latin typeface="Arial"/>
                <a:ea typeface="Arial"/>
                <a:cs typeface="Arial"/>
                <a:sym typeface="Arial"/>
              </a:rPr>
              <a:t>What is the best way to find out about hazards on a local waterway?</a:t>
            </a:r>
            <a:endParaRPr dirty="0"/>
          </a:p>
          <a:p>
            <a:pPr marL="0" marR="0" lvl="0" indent="0" algn="ctr" rtl="0">
              <a:lnSpc>
                <a:spcPct val="100000"/>
              </a:lnSpc>
              <a:spcBef>
                <a:spcPts val="640"/>
              </a:spcBef>
              <a:spcAft>
                <a:spcPts val="0"/>
              </a:spcAft>
              <a:buNone/>
            </a:pPr>
            <a:endParaRPr sz="3200" b="1" i="0" u="none" strike="noStrike" cap="none" dirty="0">
              <a:solidFill>
                <a:srgbClr val="002060"/>
              </a:solidFill>
              <a:latin typeface="Arial"/>
              <a:ea typeface="Arial"/>
              <a:cs typeface="Arial"/>
              <a:sym typeface="Arial"/>
            </a:endParaRPr>
          </a:p>
          <a:p>
            <a:pPr lvl="3">
              <a:spcBef>
                <a:spcPts val="640"/>
              </a:spcBef>
              <a:buClr>
                <a:srgbClr val="002060"/>
              </a:buClr>
              <a:buSzPts val="3200"/>
            </a:pPr>
            <a:r>
              <a:rPr lang="en-US" sz="3200" b="1" dirty="0">
                <a:solidFill>
                  <a:srgbClr val="002060"/>
                </a:solidFill>
              </a:rPr>
              <a:t>a.	</a:t>
            </a:r>
            <a:r>
              <a:rPr lang="en-US" sz="3200" b="1" i="0" u="none" strike="noStrike" cap="none" dirty="0">
                <a:solidFill>
                  <a:srgbClr val="002060"/>
                </a:solidFill>
                <a:latin typeface="Arial"/>
                <a:ea typeface="Arial"/>
                <a:cs typeface="Arial"/>
                <a:sym typeface="Arial"/>
              </a:rPr>
              <a:t>Consult a nautical chart.</a:t>
            </a:r>
            <a:endParaRPr dirty="0"/>
          </a:p>
          <a:p>
            <a:pPr marL="228600" marR="0" lvl="0" indent="-152400" algn="l" rtl="0">
              <a:lnSpc>
                <a:spcPct val="100000"/>
              </a:lnSpc>
              <a:spcBef>
                <a:spcPts val="240"/>
              </a:spcBef>
              <a:spcAft>
                <a:spcPts val="0"/>
              </a:spcAft>
              <a:buClr>
                <a:schemeClr val="dk1"/>
              </a:buClr>
              <a:buSzPts val="1200"/>
              <a:buFont typeface="Calibri"/>
              <a:buNone/>
            </a:pPr>
            <a:endParaRPr sz="1200" b="1" i="0" u="none" strike="noStrike" cap="none" dirty="0">
              <a:solidFill>
                <a:srgbClr val="002060"/>
              </a:solidFill>
              <a:latin typeface="Arial"/>
              <a:ea typeface="Arial"/>
              <a:cs typeface="Arial"/>
              <a:sym typeface="Arial"/>
            </a:endParaRPr>
          </a:p>
          <a:p>
            <a:pPr marR="0" lvl="0" algn="l" rtl="0">
              <a:lnSpc>
                <a:spcPct val="100000"/>
              </a:lnSpc>
              <a:spcBef>
                <a:spcPts val="640"/>
              </a:spcBef>
              <a:spcAft>
                <a:spcPts val="0"/>
              </a:spcAft>
              <a:buClr>
                <a:srgbClr val="002060"/>
              </a:buClr>
              <a:buSzPts val="3200"/>
            </a:pPr>
            <a:r>
              <a:rPr lang="en-US" sz="3200" b="1" i="0" u="none" strike="noStrike" cap="none" dirty="0">
                <a:solidFill>
                  <a:srgbClr val="002060"/>
                </a:solidFill>
                <a:latin typeface="Arial"/>
                <a:ea typeface="Arial"/>
                <a:cs typeface="Arial"/>
                <a:sym typeface="Arial"/>
              </a:rPr>
              <a:t>b.</a:t>
            </a:r>
            <a:r>
              <a:rPr lang="en-US" sz="3200" b="1" dirty="0">
                <a:solidFill>
                  <a:srgbClr val="002060"/>
                </a:solidFill>
              </a:rPr>
              <a:t>	</a:t>
            </a:r>
            <a:r>
              <a:rPr lang="en-US" sz="3200" b="1" i="0" u="none" strike="noStrike" cap="none" dirty="0">
                <a:solidFill>
                  <a:srgbClr val="002060"/>
                </a:solidFill>
                <a:latin typeface="Arial"/>
                <a:ea typeface="Arial"/>
                <a:cs typeface="Arial"/>
                <a:sym typeface="Arial"/>
              </a:rPr>
              <a:t>Consult a topographical map.</a:t>
            </a:r>
            <a:endParaRPr dirty="0"/>
          </a:p>
          <a:p>
            <a:pPr marL="228600" marR="0" lvl="0" indent="-152400" algn="l" rtl="0">
              <a:lnSpc>
                <a:spcPct val="100000"/>
              </a:lnSpc>
              <a:spcBef>
                <a:spcPts val="240"/>
              </a:spcBef>
              <a:spcAft>
                <a:spcPts val="0"/>
              </a:spcAft>
              <a:buClr>
                <a:schemeClr val="dk1"/>
              </a:buClr>
              <a:buSzPts val="1200"/>
              <a:buFont typeface="Calibri"/>
              <a:buNone/>
            </a:pPr>
            <a:endParaRPr lang="en-US" sz="1200" b="1" i="0" u="none" strike="noStrike" cap="none" dirty="0">
              <a:solidFill>
                <a:srgbClr val="002060"/>
              </a:solidFill>
              <a:latin typeface="Arial"/>
              <a:ea typeface="Arial"/>
              <a:cs typeface="Arial"/>
              <a:sym typeface="Arial"/>
            </a:endParaRPr>
          </a:p>
          <a:p>
            <a:pPr marR="0" lvl="0" algn="l" rtl="0">
              <a:lnSpc>
                <a:spcPct val="100000"/>
              </a:lnSpc>
              <a:spcBef>
                <a:spcPts val="640"/>
              </a:spcBef>
              <a:spcAft>
                <a:spcPts val="0"/>
              </a:spcAft>
              <a:buClr>
                <a:srgbClr val="002060"/>
              </a:buClr>
              <a:buSzPts val="3200"/>
            </a:pPr>
            <a:r>
              <a:rPr lang="en-US" sz="3200" b="1" dirty="0">
                <a:solidFill>
                  <a:srgbClr val="002060"/>
                </a:solidFill>
              </a:rPr>
              <a:t>c.	</a:t>
            </a:r>
            <a:r>
              <a:rPr lang="en-US" sz="3200" b="1" i="0" u="none" strike="noStrike" cap="none" dirty="0">
                <a:solidFill>
                  <a:srgbClr val="002060"/>
                </a:solidFill>
                <a:latin typeface="Arial"/>
                <a:ea typeface="Arial"/>
                <a:cs typeface="Arial"/>
                <a:sym typeface="Arial"/>
              </a:rPr>
              <a:t>Ask someone who went there last.</a:t>
            </a:r>
            <a:endParaRPr dirty="0"/>
          </a:p>
          <a:p>
            <a:pPr marL="228600" marR="0" lvl="0" indent="-152400" algn="l" rtl="0">
              <a:lnSpc>
                <a:spcPct val="100000"/>
              </a:lnSpc>
              <a:spcBef>
                <a:spcPts val="240"/>
              </a:spcBef>
              <a:spcAft>
                <a:spcPts val="0"/>
              </a:spcAft>
              <a:buClr>
                <a:schemeClr val="dk1"/>
              </a:buClr>
              <a:buSzPts val="1200"/>
              <a:buFont typeface="Calibri"/>
              <a:buNone/>
            </a:pPr>
            <a:endParaRPr sz="1200" b="1" i="0" u="none" strike="noStrike" cap="none" dirty="0">
              <a:solidFill>
                <a:srgbClr val="002060"/>
              </a:solidFill>
              <a:latin typeface="Arial"/>
              <a:ea typeface="Arial"/>
              <a:cs typeface="Arial"/>
              <a:sym typeface="Arial"/>
            </a:endParaRPr>
          </a:p>
          <a:p>
            <a:pPr marR="0" lvl="0" algn="l" rtl="0">
              <a:lnSpc>
                <a:spcPct val="100000"/>
              </a:lnSpc>
              <a:spcBef>
                <a:spcPts val="640"/>
              </a:spcBef>
              <a:spcAft>
                <a:spcPts val="0"/>
              </a:spcAft>
              <a:buClr>
                <a:srgbClr val="002060"/>
              </a:buClr>
              <a:buSzPts val="3200"/>
            </a:pPr>
            <a:r>
              <a:rPr lang="en-US" sz="3200" b="1" i="0" u="none" strike="noStrike" cap="none" dirty="0">
                <a:solidFill>
                  <a:srgbClr val="002060"/>
                </a:solidFill>
                <a:latin typeface="Arial"/>
                <a:ea typeface="Arial"/>
                <a:cs typeface="Arial"/>
                <a:sym typeface="Arial"/>
              </a:rPr>
              <a:t>d.	Listen to your favorite radio station.</a:t>
            </a:r>
            <a:endParaRPr dirty="0"/>
          </a:p>
        </p:txBody>
      </p:sp>
      <p:pic>
        <p:nvPicPr>
          <p:cNvPr id="827" name="Google Shape;827;p78"/>
          <p:cNvPicPr preferRelativeResize="0"/>
          <p:nvPr/>
        </p:nvPicPr>
        <p:blipFill rotWithShape="1">
          <a:blip r:embed="rId3">
            <a:alphaModFix/>
          </a:blip>
          <a:srcRect/>
          <a:stretch/>
        </p:blipFill>
        <p:spPr>
          <a:xfrm>
            <a:off x="1478711" y="2632156"/>
            <a:ext cx="9234577" cy="118617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p79"/>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Review Exercises</a:t>
            </a:r>
            <a:endParaRPr/>
          </a:p>
        </p:txBody>
      </p:sp>
      <p:sp>
        <p:nvSpPr>
          <p:cNvPr id="834" name="Google Shape;834;p79"/>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78</a:t>
            </a:fld>
            <a:endParaRPr sz="1200" b="0" i="0" u="none" strike="noStrike" cap="none">
              <a:solidFill>
                <a:srgbClr val="888888"/>
              </a:solidFill>
              <a:latin typeface="Calibri"/>
              <a:ea typeface="Calibri"/>
              <a:cs typeface="Calibri"/>
              <a:sym typeface="Calibri"/>
            </a:endParaRPr>
          </a:p>
        </p:txBody>
      </p:sp>
      <p:sp>
        <p:nvSpPr>
          <p:cNvPr id="835" name="Google Shape;835;p79"/>
          <p:cNvSpPr txBox="1"/>
          <p:nvPr/>
        </p:nvSpPr>
        <p:spPr>
          <a:xfrm>
            <a:off x="1081454" y="1396128"/>
            <a:ext cx="11043000" cy="4679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dirty="0">
                <a:solidFill>
                  <a:srgbClr val="002060"/>
                </a:solidFill>
              </a:rPr>
              <a:t>How can propeller strike accidents be avoided</a:t>
            </a:r>
            <a:r>
              <a:rPr lang="en-US" sz="3200" b="1" i="0" u="none" strike="noStrike" cap="none" dirty="0">
                <a:solidFill>
                  <a:srgbClr val="002060"/>
                </a:solidFill>
                <a:latin typeface="Arial"/>
                <a:ea typeface="Arial"/>
                <a:cs typeface="Arial"/>
                <a:sym typeface="Arial"/>
              </a:rPr>
              <a:t>?</a:t>
            </a:r>
            <a:endParaRPr dirty="0"/>
          </a:p>
          <a:p>
            <a:pPr marL="0" marR="0" lvl="0" indent="0" algn="ctr" rtl="0">
              <a:lnSpc>
                <a:spcPct val="100000"/>
              </a:lnSpc>
              <a:spcBef>
                <a:spcPts val="640"/>
              </a:spcBef>
              <a:spcAft>
                <a:spcPts val="0"/>
              </a:spcAft>
              <a:buNone/>
            </a:pPr>
            <a:endParaRPr sz="3200" b="1" i="0" u="none" strike="noStrike" cap="none" dirty="0">
              <a:solidFill>
                <a:srgbClr val="002060"/>
              </a:solidFill>
              <a:latin typeface="Arial"/>
              <a:ea typeface="Arial"/>
              <a:cs typeface="Arial"/>
              <a:sym typeface="Arial"/>
            </a:endParaRPr>
          </a:p>
          <a:p>
            <a:pPr marR="0" lvl="0" algn="l" rtl="0">
              <a:lnSpc>
                <a:spcPct val="100000"/>
              </a:lnSpc>
              <a:spcBef>
                <a:spcPts val="640"/>
              </a:spcBef>
              <a:spcAft>
                <a:spcPts val="0"/>
              </a:spcAft>
              <a:buClr>
                <a:srgbClr val="002060"/>
              </a:buClr>
              <a:buSzPts val="3200"/>
            </a:pPr>
            <a:r>
              <a:rPr lang="en-US" sz="3200" b="1" i="0" u="none" strike="noStrike" cap="none" dirty="0">
                <a:solidFill>
                  <a:srgbClr val="002060"/>
                </a:solidFill>
                <a:latin typeface="Arial"/>
                <a:ea typeface="Arial"/>
                <a:cs typeface="Arial"/>
                <a:sym typeface="Arial"/>
              </a:rPr>
              <a:t>a.  Turn on the engine when passengers are boarding.</a:t>
            </a:r>
            <a:endParaRPr dirty="0"/>
          </a:p>
          <a:p>
            <a:pPr marL="228600" marR="0" lvl="0" indent="-152400" algn="l" rtl="0">
              <a:lnSpc>
                <a:spcPct val="100000"/>
              </a:lnSpc>
              <a:spcBef>
                <a:spcPts val="240"/>
              </a:spcBef>
              <a:spcAft>
                <a:spcPts val="0"/>
              </a:spcAft>
              <a:buClr>
                <a:schemeClr val="dk1"/>
              </a:buClr>
              <a:buSzPts val="1200"/>
              <a:buFont typeface="Calibri"/>
              <a:buNone/>
            </a:pPr>
            <a:endParaRPr sz="1200" b="1" i="0" u="none" strike="noStrike" cap="none" dirty="0">
              <a:solidFill>
                <a:srgbClr val="002060"/>
              </a:solidFill>
              <a:latin typeface="Arial"/>
              <a:ea typeface="Arial"/>
              <a:cs typeface="Arial"/>
              <a:sym typeface="Arial"/>
            </a:endParaRPr>
          </a:p>
          <a:p>
            <a:pPr marR="0" lvl="0" algn="l" rtl="0">
              <a:lnSpc>
                <a:spcPct val="100000"/>
              </a:lnSpc>
              <a:spcBef>
                <a:spcPts val="640"/>
              </a:spcBef>
              <a:spcAft>
                <a:spcPts val="0"/>
              </a:spcAft>
              <a:buClr>
                <a:srgbClr val="002060"/>
              </a:buClr>
              <a:buSzPts val="3200"/>
            </a:pPr>
            <a:r>
              <a:rPr lang="en-US" sz="3200" b="1" i="0" u="none" strike="noStrike" cap="none" dirty="0">
                <a:solidFill>
                  <a:srgbClr val="002060"/>
                </a:solidFill>
                <a:latin typeface="Arial"/>
                <a:ea typeface="Arial"/>
                <a:cs typeface="Arial"/>
                <a:sym typeface="Arial"/>
              </a:rPr>
              <a:t>b.  Let passengers ride on the bow while underway.</a:t>
            </a:r>
            <a:endParaRPr dirty="0"/>
          </a:p>
          <a:p>
            <a:pPr marL="228600" marR="0" lvl="0" indent="-152400" algn="l" rtl="0">
              <a:lnSpc>
                <a:spcPct val="100000"/>
              </a:lnSpc>
              <a:spcBef>
                <a:spcPts val="240"/>
              </a:spcBef>
              <a:spcAft>
                <a:spcPts val="0"/>
              </a:spcAft>
              <a:buClr>
                <a:schemeClr val="dk1"/>
              </a:buClr>
              <a:buSzPts val="1200"/>
              <a:buFont typeface="Calibri"/>
              <a:buNone/>
            </a:pPr>
            <a:endParaRPr sz="1200" b="1" i="0" u="none" strike="noStrike" cap="none" dirty="0">
              <a:solidFill>
                <a:srgbClr val="002060"/>
              </a:solidFill>
              <a:latin typeface="Arial"/>
              <a:ea typeface="Arial"/>
              <a:cs typeface="Arial"/>
              <a:sym typeface="Arial"/>
            </a:endParaRPr>
          </a:p>
          <a:p>
            <a:pPr marR="0" lvl="0" algn="l" rtl="0">
              <a:lnSpc>
                <a:spcPct val="100000"/>
              </a:lnSpc>
              <a:spcBef>
                <a:spcPts val="640"/>
              </a:spcBef>
              <a:spcAft>
                <a:spcPts val="0"/>
              </a:spcAft>
              <a:buClr>
                <a:srgbClr val="002060"/>
              </a:buClr>
              <a:buSzPts val="3200"/>
            </a:pPr>
            <a:r>
              <a:rPr lang="en-US" sz="3200" b="1" i="0" u="none" strike="noStrike" cap="none" dirty="0">
                <a:solidFill>
                  <a:srgbClr val="002060"/>
                </a:solidFill>
                <a:latin typeface="Arial"/>
                <a:ea typeface="Arial"/>
                <a:cs typeface="Arial"/>
                <a:sym typeface="Arial"/>
              </a:rPr>
              <a:t>c.  Turn off the engine when passengers are boarding.</a:t>
            </a:r>
            <a:endParaRPr dirty="0"/>
          </a:p>
          <a:p>
            <a:pPr marL="228600" marR="0" lvl="0" indent="-152400" algn="l" rtl="0">
              <a:lnSpc>
                <a:spcPct val="100000"/>
              </a:lnSpc>
              <a:spcBef>
                <a:spcPts val="240"/>
              </a:spcBef>
              <a:spcAft>
                <a:spcPts val="0"/>
              </a:spcAft>
              <a:buClr>
                <a:schemeClr val="dk1"/>
              </a:buClr>
              <a:buSzPts val="1200"/>
              <a:buFont typeface="Calibri"/>
              <a:buNone/>
            </a:pPr>
            <a:endParaRPr lang="en-US" sz="1200" b="1" i="0" u="none" strike="noStrike" cap="none" dirty="0">
              <a:solidFill>
                <a:srgbClr val="002060"/>
              </a:solidFill>
              <a:latin typeface="Arial"/>
              <a:ea typeface="Arial"/>
              <a:cs typeface="Arial"/>
              <a:sym typeface="Arial"/>
            </a:endParaRPr>
          </a:p>
          <a:p>
            <a:pPr marR="0" lvl="0" algn="l" rtl="0">
              <a:lnSpc>
                <a:spcPct val="100000"/>
              </a:lnSpc>
              <a:spcBef>
                <a:spcPts val="640"/>
              </a:spcBef>
              <a:spcAft>
                <a:spcPts val="0"/>
              </a:spcAft>
              <a:buClr>
                <a:srgbClr val="002060"/>
              </a:buClr>
              <a:buSzPts val="3200"/>
            </a:pPr>
            <a:r>
              <a:rPr lang="en-US" sz="3200" b="1" i="0" u="none" strike="noStrike" cap="none" dirty="0">
                <a:solidFill>
                  <a:srgbClr val="002060"/>
                </a:solidFill>
                <a:latin typeface="Arial"/>
                <a:ea typeface="Arial"/>
                <a:cs typeface="Arial"/>
                <a:sym typeface="Arial"/>
              </a:rPr>
              <a:t>d.  Have children watch out for each other.</a:t>
            </a:r>
            <a:endParaRPr dirty="0"/>
          </a:p>
          <a:p>
            <a:pPr marL="0" marR="0" lvl="0" indent="0" algn="ctr" rtl="0">
              <a:lnSpc>
                <a:spcPct val="100000"/>
              </a:lnSpc>
              <a:spcBef>
                <a:spcPts val="640"/>
              </a:spcBef>
              <a:spcAft>
                <a:spcPts val="0"/>
              </a:spcAft>
              <a:buNone/>
            </a:pPr>
            <a:r>
              <a:rPr lang="en-US" sz="3200" b="1" i="0" u="none" strike="noStrike" cap="none" dirty="0">
                <a:solidFill>
                  <a:srgbClr val="002060"/>
                </a:solidFill>
                <a:latin typeface="Arial"/>
                <a:ea typeface="Arial"/>
                <a:cs typeface="Arial"/>
                <a:sym typeface="Arial"/>
              </a:rPr>
              <a:t>.</a:t>
            </a:r>
            <a:endParaRPr dirty="0"/>
          </a:p>
        </p:txBody>
      </p:sp>
      <p:pic>
        <p:nvPicPr>
          <p:cNvPr id="836" name="Google Shape;836;p79"/>
          <p:cNvPicPr preferRelativeResize="0"/>
          <p:nvPr/>
        </p:nvPicPr>
        <p:blipFill rotWithShape="1">
          <a:blip r:embed="rId3">
            <a:alphaModFix/>
          </a:blip>
          <a:srcRect/>
          <a:stretch/>
        </p:blipFill>
        <p:spPr>
          <a:xfrm>
            <a:off x="1006429" y="3769404"/>
            <a:ext cx="10877413" cy="118617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80"/>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Review Exercises</a:t>
            </a:r>
            <a:endParaRPr/>
          </a:p>
        </p:txBody>
      </p:sp>
      <p:sp>
        <p:nvSpPr>
          <p:cNvPr id="843" name="Google Shape;843;p80"/>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79</a:t>
            </a:fld>
            <a:endParaRPr sz="1200" b="0" i="0" u="none" strike="noStrike" cap="none">
              <a:solidFill>
                <a:srgbClr val="888888"/>
              </a:solidFill>
              <a:latin typeface="Calibri"/>
              <a:ea typeface="Calibri"/>
              <a:cs typeface="Calibri"/>
              <a:sym typeface="Calibri"/>
            </a:endParaRPr>
          </a:p>
        </p:txBody>
      </p:sp>
      <p:sp>
        <p:nvSpPr>
          <p:cNvPr id="844" name="Google Shape;844;p80"/>
          <p:cNvSpPr txBox="1"/>
          <p:nvPr/>
        </p:nvSpPr>
        <p:spPr>
          <a:xfrm>
            <a:off x="1081454" y="1396128"/>
            <a:ext cx="11043138"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What is the main function on an engine cut-off switch?</a:t>
            </a:r>
            <a:endParaRPr/>
          </a:p>
        </p:txBody>
      </p:sp>
      <p:sp>
        <p:nvSpPr>
          <p:cNvPr id="845" name="Google Shape;845;p80"/>
          <p:cNvSpPr txBox="1"/>
          <p:nvPr/>
        </p:nvSpPr>
        <p:spPr>
          <a:xfrm>
            <a:off x="1344737" y="2412542"/>
            <a:ext cx="10779855" cy="4536627"/>
          </a:xfrm>
          <a:prstGeom prst="rect">
            <a:avLst/>
          </a:prstGeom>
          <a:noFill/>
          <a:ln>
            <a:noFill/>
          </a:ln>
        </p:spPr>
        <p:txBody>
          <a:bodyPr spcFirstLastPara="1" wrap="square" lIns="91425" tIns="45700" rIns="91425" bIns="45700" anchor="t" anchorCtr="0">
            <a:spAutoFit/>
          </a:bodyPr>
          <a:lstStyle/>
          <a:p>
            <a:pPr lvl="1">
              <a:buClr>
                <a:srgbClr val="002060"/>
              </a:buClr>
              <a:buSzPts val="3200"/>
            </a:pPr>
            <a:r>
              <a:rPr lang="en-US" sz="3200" b="1" dirty="0">
                <a:solidFill>
                  <a:srgbClr val="002060"/>
                </a:solidFill>
                <a:latin typeface="Arial"/>
                <a:ea typeface="Arial"/>
                <a:cs typeface="Arial"/>
                <a:sym typeface="Arial"/>
              </a:rPr>
              <a:t>a.	To shut off the engine if the operator is thrown 	overboard.</a:t>
            </a:r>
            <a:endParaRPr dirty="0"/>
          </a:p>
          <a:p>
            <a:pPr marL="514350" marR="0" lvl="0" indent="-438150" algn="l" rtl="0">
              <a:spcBef>
                <a:spcPts val="240"/>
              </a:spcBef>
              <a:spcAft>
                <a:spcPts val="0"/>
              </a:spcAft>
              <a:buClr>
                <a:schemeClr val="dk1"/>
              </a:buClr>
              <a:buSzPts val="1200"/>
              <a:buFont typeface="Calibri"/>
              <a:buNone/>
            </a:pPr>
            <a:endParaRPr sz="1200" b="1" dirty="0">
              <a:solidFill>
                <a:srgbClr val="002060"/>
              </a:solidFill>
              <a:latin typeface="Arial"/>
              <a:ea typeface="Arial"/>
              <a:cs typeface="Arial"/>
              <a:sym typeface="Arial"/>
            </a:endParaRPr>
          </a:p>
          <a:p>
            <a:pPr marR="0" lvl="0" algn="l" rtl="0">
              <a:spcBef>
                <a:spcPts val="640"/>
              </a:spcBef>
              <a:spcAft>
                <a:spcPts val="0"/>
              </a:spcAft>
              <a:buClr>
                <a:srgbClr val="002060"/>
              </a:buClr>
              <a:buSzPts val="3200"/>
            </a:pPr>
            <a:r>
              <a:rPr lang="en-US" sz="3200" b="1" dirty="0">
                <a:solidFill>
                  <a:srgbClr val="002060"/>
                </a:solidFill>
                <a:latin typeface="Arial"/>
                <a:ea typeface="Arial"/>
                <a:cs typeface="Arial"/>
                <a:sym typeface="Arial"/>
              </a:rPr>
              <a:t>b.	To shut off the engine when the PWC or boat is 	beached.</a:t>
            </a:r>
            <a:endParaRPr dirty="0"/>
          </a:p>
          <a:p>
            <a:pPr marL="514350" marR="0" lvl="0" indent="-438150" algn="l" rtl="0">
              <a:spcBef>
                <a:spcPts val="240"/>
              </a:spcBef>
              <a:spcAft>
                <a:spcPts val="0"/>
              </a:spcAft>
              <a:buClr>
                <a:schemeClr val="dk1"/>
              </a:buClr>
              <a:buSzPts val="1200"/>
              <a:buFont typeface="Calibri"/>
              <a:buNone/>
            </a:pPr>
            <a:endParaRPr sz="1200" b="1" dirty="0">
              <a:solidFill>
                <a:srgbClr val="002060"/>
              </a:solidFill>
              <a:latin typeface="Arial"/>
              <a:ea typeface="Arial"/>
              <a:cs typeface="Arial"/>
              <a:sym typeface="Arial"/>
            </a:endParaRPr>
          </a:p>
          <a:p>
            <a:pPr marR="0" lvl="0" algn="l" rtl="0">
              <a:spcBef>
                <a:spcPts val="640"/>
              </a:spcBef>
              <a:spcAft>
                <a:spcPts val="0"/>
              </a:spcAft>
              <a:buClr>
                <a:srgbClr val="002060"/>
              </a:buClr>
              <a:buSzPts val="3200"/>
            </a:pPr>
            <a:r>
              <a:rPr lang="en-US" sz="3200" b="1" dirty="0">
                <a:solidFill>
                  <a:srgbClr val="002060"/>
                </a:solidFill>
              </a:rPr>
              <a:t>c.	</a:t>
            </a:r>
            <a:r>
              <a:rPr lang="en-US" sz="3200" b="1" dirty="0">
                <a:solidFill>
                  <a:srgbClr val="002060"/>
                </a:solidFill>
                <a:latin typeface="Arial"/>
                <a:ea typeface="Arial"/>
                <a:cs typeface="Arial"/>
                <a:sym typeface="Arial"/>
              </a:rPr>
              <a:t>To prevent operation by unauthorized persons.</a:t>
            </a:r>
            <a:endParaRPr dirty="0"/>
          </a:p>
          <a:p>
            <a:pPr marL="514350" marR="0" lvl="0" indent="-438150" algn="l" rtl="0">
              <a:spcBef>
                <a:spcPts val="240"/>
              </a:spcBef>
              <a:spcAft>
                <a:spcPts val="0"/>
              </a:spcAft>
              <a:buClr>
                <a:schemeClr val="dk1"/>
              </a:buClr>
              <a:buSzPts val="1200"/>
              <a:buFont typeface="Calibri"/>
              <a:buNone/>
            </a:pPr>
            <a:endParaRPr sz="1200" b="1" dirty="0">
              <a:solidFill>
                <a:srgbClr val="002060"/>
              </a:solidFill>
              <a:latin typeface="Arial"/>
              <a:ea typeface="Arial"/>
              <a:cs typeface="Arial"/>
              <a:sym typeface="Arial"/>
            </a:endParaRPr>
          </a:p>
          <a:p>
            <a:pPr marR="0" lvl="0" algn="l" rtl="0">
              <a:spcBef>
                <a:spcPts val="640"/>
              </a:spcBef>
              <a:spcAft>
                <a:spcPts val="0"/>
              </a:spcAft>
              <a:buClr>
                <a:srgbClr val="002060"/>
              </a:buClr>
              <a:buSzPts val="3200"/>
            </a:pPr>
            <a:r>
              <a:rPr lang="en-US" sz="3200" b="1" dirty="0">
                <a:solidFill>
                  <a:srgbClr val="002060"/>
                </a:solidFill>
                <a:latin typeface="Arial"/>
                <a:ea typeface="Arial"/>
                <a:cs typeface="Arial"/>
                <a:sym typeface="Arial"/>
              </a:rPr>
              <a:t>d.	To prevent theft when the PWC or boat is left 	unattended.</a:t>
            </a:r>
            <a:endParaRPr dirty="0"/>
          </a:p>
        </p:txBody>
      </p:sp>
      <p:pic>
        <p:nvPicPr>
          <p:cNvPr id="846" name="Google Shape;846;p80"/>
          <p:cNvPicPr preferRelativeResize="0"/>
          <p:nvPr/>
        </p:nvPicPr>
        <p:blipFill rotWithShape="1">
          <a:blip r:embed="rId3">
            <a:alphaModFix/>
          </a:blip>
          <a:srcRect/>
          <a:stretch/>
        </p:blipFill>
        <p:spPr>
          <a:xfrm>
            <a:off x="1164317" y="2389366"/>
            <a:ext cx="10877412" cy="118617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8"/>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Navigation Rules</a:t>
            </a:r>
            <a:endParaRPr/>
          </a:p>
        </p:txBody>
      </p:sp>
      <p:sp>
        <p:nvSpPr>
          <p:cNvPr id="166" name="Google Shape;166;p8"/>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8</a:t>
            </a:fld>
            <a:endParaRPr sz="1200" b="0" i="0" u="none" strike="noStrike" cap="none">
              <a:solidFill>
                <a:srgbClr val="888888"/>
              </a:solidFill>
              <a:latin typeface="Calibri"/>
              <a:ea typeface="Calibri"/>
              <a:cs typeface="Calibri"/>
              <a:sym typeface="Calibri"/>
            </a:endParaRPr>
          </a:p>
        </p:txBody>
      </p:sp>
      <p:sp>
        <p:nvSpPr>
          <p:cNvPr id="167" name="Google Shape;167;p8"/>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Rules of Responsibility</a:t>
            </a:r>
            <a:endParaRPr/>
          </a:p>
        </p:txBody>
      </p:sp>
      <p:sp>
        <p:nvSpPr>
          <p:cNvPr id="168" name="Google Shape;168;p8"/>
          <p:cNvSpPr txBox="1"/>
          <p:nvPr/>
        </p:nvSpPr>
        <p:spPr>
          <a:xfrm>
            <a:off x="1702420" y="2197159"/>
            <a:ext cx="10376210" cy="4524315"/>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All boaters are responsible for preventing collisions. </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If you must make a departure from the navigation rules, make this decision based on:</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All the dangers of navigation</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The risk of a collision</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Any special conditions</a:t>
            </a:r>
            <a:endParaRPr/>
          </a:p>
          <a:p>
            <a:pPr marL="800100" marR="0" lvl="1" indent="-342900" algn="l" rtl="0">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If any doubt, risk is assumed</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p81"/>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Review Exercises</a:t>
            </a:r>
            <a:endParaRPr/>
          </a:p>
        </p:txBody>
      </p:sp>
      <p:sp>
        <p:nvSpPr>
          <p:cNvPr id="853" name="Google Shape;853;p81"/>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80</a:t>
            </a:fld>
            <a:endParaRPr sz="1200" b="0" i="0" u="none" strike="noStrike" cap="none">
              <a:solidFill>
                <a:srgbClr val="888888"/>
              </a:solidFill>
              <a:latin typeface="Calibri"/>
              <a:ea typeface="Calibri"/>
              <a:cs typeface="Calibri"/>
              <a:sym typeface="Calibri"/>
            </a:endParaRPr>
          </a:p>
        </p:txBody>
      </p:sp>
      <p:sp>
        <p:nvSpPr>
          <p:cNvPr id="854" name="Google Shape;854;p81"/>
          <p:cNvSpPr txBox="1"/>
          <p:nvPr/>
        </p:nvSpPr>
        <p:spPr>
          <a:xfrm>
            <a:off x="1081454" y="1396128"/>
            <a:ext cx="11043138"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When two vessels are operating in the same general area, who is responsible for avoiding collision?</a:t>
            </a:r>
            <a:endParaRPr/>
          </a:p>
        </p:txBody>
      </p:sp>
      <p:sp>
        <p:nvSpPr>
          <p:cNvPr id="855" name="Google Shape;855;p81"/>
          <p:cNvSpPr txBox="1"/>
          <p:nvPr/>
        </p:nvSpPr>
        <p:spPr>
          <a:xfrm>
            <a:off x="1442295" y="2825781"/>
            <a:ext cx="10682297" cy="3493224"/>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rgbClr val="002060"/>
              </a:buClr>
              <a:buSzPts val="3200"/>
            </a:pPr>
            <a:r>
              <a:rPr lang="en-US" sz="3200" b="1" dirty="0">
                <a:solidFill>
                  <a:srgbClr val="002060"/>
                </a:solidFill>
                <a:latin typeface="Arial"/>
                <a:ea typeface="Arial"/>
                <a:cs typeface="Arial"/>
                <a:sym typeface="Arial"/>
              </a:rPr>
              <a:t>a.	The operators of both vessels.</a:t>
            </a:r>
            <a:endParaRPr dirty="0"/>
          </a:p>
          <a:p>
            <a:pPr marL="514350" marR="0" lvl="0" indent="-438150" algn="l" rtl="0">
              <a:spcBef>
                <a:spcPts val="240"/>
              </a:spcBef>
              <a:spcAft>
                <a:spcPts val="0"/>
              </a:spcAft>
              <a:buClr>
                <a:schemeClr val="dk1"/>
              </a:buClr>
              <a:buSzPts val="1200"/>
              <a:buFont typeface="Calibri"/>
              <a:buNone/>
            </a:pPr>
            <a:endParaRPr sz="1200" b="1" dirty="0">
              <a:solidFill>
                <a:srgbClr val="002060"/>
              </a:solidFill>
              <a:latin typeface="Arial"/>
              <a:ea typeface="Arial"/>
              <a:cs typeface="Arial"/>
              <a:sym typeface="Arial"/>
            </a:endParaRPr>
          </a:p>
          <a:p>
            <a:pPr marR="0" lvl="0" algn="l" rtl="0">
              <a:spcBef>
                <a:spcPts val="640"/>
              </a:spcBef>
              <a:spcAft>
                <a:spcPts val="0"/>
              </a:spcAft>
              <a:buClr>
                <a:srgbClr val="002060"/>
              </a:buClr>
              <a:buSzPts val="3200"/>
            </a:pPr>
            <a:r>
              <a:rPr lang="en-US" sz="3200" b="1" dirty="0">
                <a:solidFill>
                  <a:srgbClr val="002060"/>
                </a:solidFill>
              </a:rPr>
              <a:t>b.	</a:t>
            </a:r>
            <a:r>
              <a:rPr lang="en-US" sz="3200" b="1" dirty="0">
                <a:solidFill>
                  <a:srgbClr val="002060"/>
                </a:solidFill>
                <a:latin typeface="Arial"/>
                <a:ea typeface="Arial"/>
                <a:cs typeface="Arial"/>
                <a:sym typeface="Arial"/>
              </a:rPr>
              <a:t>The operator of the stand-on vessel.</a:t>
            </a:r>
            <a:endParaRPr dirty="0"/>
          </a:p>
          <a:p>
            <a:pPr marL="514350" marR="0" lvl="0" indent="-438150" algn="l" rtl="0">
              <a:spcBef>
                <a:spcPts val="240"/>
              </a:spcBef>
              <a:spcAft>
                <a:spcPts val="0"/>
              </a:spcAft>
              <a:buClr>
                <a:schemeClr val="dk1"/>
              </a:buClr>
              <a:buSzPts val="1200"/>
              <a:buFont typeface="Calibri"/>
              <a:buNone/>
            </a:pPr>
            <a:endParaRPr sz="1200" b="1" dirty="0">
              <a:solidFill>
                <a:srgbClr val="002060"/>
              </a:solidFill>
              <a:latin typeface="Arial"/>
              <a:ea typeface="Arial"/>
              <a:cs typeface="Arial"/>
              <a:sym typeface="Arial"/>
            </a:endParaRPr>
          </a:p>
          <a:p>
            <a:pPr marR="0" lvl="0" algn="l" rtl="0">
              <a:spcBef>
                <a:spcPts val="640"/>
              </a:spcBef>
              <a:spcAft>
                <a:spcPts val="0"/>
              </a:spcAft>
              <a:buClr>
                <a:srgbClr val="002060"/>
              </a:buClr>
              <a:buSzPts val="3200"/>
            </a:pPr>
            <a:r>
              <a:rPr lang="en-US" sz="3200" b="1" dirty="0">
                <a:solidFill>
                  <a:srgbClr val="002060"/>
                </a:solidFill>
                <a:latin typeface="Arial"/>
                <a:ea typeface="Arial"/>
                <a:cs typeface="Arial"/>
                <a:sym typeface="Arial"/>
              </a:rPr>
              <a:t>c.	The operator of the give-way vessel.</a:t>
            </a:r>
            <a:endParaRPr dirty="0"/>
          </a:p>
          <a:p>
            <a:pPr marL="514350" marR="0" lvl="0" indent="-438150" algn="l" rtl="0">
              <a:spcBef>
                <a:spcPts val="240"/>
              </a:spcBef>
              <a:spcAft>
                <a:spcPts val="0"/>
              </a:spcAft>
              <a:buClr>
                <a:schemeClr val="dk1"/>
              </a:buClr>
              <a:buSzPts val="1200"/>
              <a:buFont typeface="Calibri"/>
              <a:buNone/>
            </a:pPr>
            <a:endParaRPr sz="1200" b="1" dirty="0">
              <a:solidFill>
                <a:srgbClr val="002060"/>
              </a:solidFill>
              <a:latin typeface="Arial"/>
              <a:ea typeface="Arial"/>
              <a:cs typeface="Arial"/>
              <a:sym typeface="Arial"/>
            </a:endParaRPr>
          </a:p>
          <a:p>
            <a:pPr marR="0" lvl="0" algn="l" rtl="0">
              <a:spcBef>
                <a:spcPts val="640"/>
              </a:spcBef>
              <a:spcAft>
                <a:spcPts val="0"/>
              </a:spcAft>
              <a:buClr>
                <a:srgbClr val="002060"/>
              </a:buClr>
              <a:buSzPts val="3200"/>
            </a:pPr>
            <a:r>
              <a:rPr lang="en-US" sz="3200" b="1" dirty="0">
                <a:solidFill>
                  <a:srgbClr val="002060"/>
                </a:solidFill>
                <a:latin typeface="Arial"/>
                <a:ea typeface="Arial"/>
                <a:cs typeface="Arial"/>
                <a:sym typeface="Arial"/>
              </a:rPr>
              <a:t>d.	The operator of the smaller vessel.</a:t>
            </a:r>
            <a:endParaRPr dirty="0"/>
          </a:p>
          <a:p>
            <a:pPr marL="514350" marR="0" lvl="0" indent="-311150" algn="l" rtl="0">
              <a:spcBef>
                <a:spcPts val="640"/>
              </a:spcBef>
              <a:spcAft>
                <a:spcPts val="0"/>
              </a:spcAft>
              <a:buClr>
                <a:schemeClr val="dk1"/>
              </a:buClr>
              <a:buSzPts val="3200"/>
              <a:buFont typeface="Calibri"/>
              <a:buNone/>
            </a:pPr>
            <a:endParaRPr sz="3200" b="1" dirty="0">
              <a:solidFill>
                <a:srgbClr val="002060"/>
              </a:solidFill>
              <a:latin typeface="Arial"/>
              <a:ea typeface="Arial"/>
              <a:cs typeface="Arial"/>
              <a:sym typeface="Arial"/>
            </a:endParaRPr>
          </a:p>
        </p:txBody>
      </p:sp>
      <p:pic>
        <p:nvPicPr>
          <p:cNvPr id="856" name="Google Shape;856;p81"/>
          <p:cNvPicPr preferRelativeResize="0"/>
          <p:nvPr/>
        </p:nvPicPr>
        <p:blipFill rotWithShape="1">
          <a:blip r:embed="rId3">
            <a:alphaModFix/>
          </a:blip>
          <a:srcRect/>
          <a:stretch/>
        </p:blipFill>
        <p:spPr>
          <a:xfrm>
            <a:off x="1081454" y="2620178"/>
            <a:ext cx="10877412" cy="107721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2" name="Google Shape;862;p82"/>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Review Exercises</a:t>
            </a:r>
            <a:endParaRPr/>
          </a:p>
        </p:txBody>
      </p:sp>
      <p:sp>
        <p:nvSpPr>
          <p:cNvPr id="863" name="Google Shape;863;p82"/>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81</a:t>
            </a:fld>
            <a:endParaRPr sz="1200" b="0" i="0" u="none" strike="noStrike" cap="none">
              <a:solidFill>
                <a:srgbClr val="888888"/>
              </a:solidFill>
              <a:latin typeface="Calibri"/>
              <a:ea typeface="Calibri"/>
              <a:cs typeface="Calibri"/>
              <a:sym typeface="Calibri"/>
            </a:endParaRPr>
          </a:p>
        </p:txBody>
      </p:sp>
      <p:sp>
        <p:nvSpPr>
          <p:cNvPr id="864" name="Google Shape;864;p82"/>
          <p:cNvSpPr txBox="1"/>
          <p:nvPr/>
        </p:nvSpPr>
        <p:spPr>
          <a:xfrm>
            <a:off x="1081454" y="1396128"/>
            <a:ext cx="11043138"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What is indicated by a white marker with an orange crossed diamond and black lettering?</a:t>
            </a:r>
            <a:endParaRPr/>
          </a:p>
        </p:txBody>
      </p:sp>
      <p:sp>
        <p:nvSpPr>
          <p:cNvPr id="865" name="Google Shape;865;p82"/>
          <p:cNvSpPr txBox="1"/>
          <p:nvPr/>
        </p:nvSpPr>
        <p:spPr>
          <a:xfrm>
            <a:off x="1442295" y="2825781"/>
            <a:ext cx="10682297" cy="3493224"/>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rgbClr val="002060"/>
              </a:buClr>
              <a:buSzPts val="3200"/>
            </a:pPr>
            <a:r>
              <a:rPr lang="en-US" sz="3200" b="1" dirty="0">
                <a:solidFill>
                  <a:srgbClr val="002060"/>
                </a:solidFill>
                <a:latin typeface="Arial"/>
                <a:ea typeface="Arial"/>
                <a:cs typeface="Arial"/>
                <a:sym typeface="Arial"/>
              </a:rPr>
              <a:t>a.	Exclusion or keep-out area, such as a dam.</a:t>
            </a:r>
            <a:endParaRPr dirty="0"/>
          </a:p>
          <a:p>
            <a:pPr marL="514350" marR="0" lvl="0" indent="-438150" algn="l" rtl="0">
              <a:spcBef>
                <a:spcPts val="240"/>
              </a:spcBef>
              <a:spcAft>
                <a:spcPts val="0"/>
              </a:spcAft>
              <a:buClr>
                <a:schemeClr val="dk1"/>
              </a:buClr>
              <a:buSzPts val="1200"/>
              <a:buFont typeface="Calibri"/>
              <a:buNone/>
            </a:pPr>
            <a:endParaRPr sz="1200" b="1" dirty="0">
              <a:solidFill>
                <a:srgbClr val="002060"/>
              </a:solidFill>
              <a:latin typeface="Arial"/>
              <a:ea typeface="Arial"/>
              <a:cs typeface="Arial"/>
              <a:sym typeface="Arial"/>
            </a:endParaRPr>
          </a:p>
          <a:p>
            <a:pPr marR="0" lvl="0" algn="l" rtl="0">
              <a:spcBef>
                <a:spcPts val="640"/>
              </a:spcBef>
              <a:spcAft>
                <a:spcPts val="0"/>
              </a:spcAft>
              <a:buClr>
                <a:srgbClr val="002060"/>
              </a:buClr>
              <a:buSzPts val="3200"/>
            </a:pPr>
            <a:r>
              <a:rPr lang="en-US" sz="3200" b="1" dirty="0">
                <a:solidFill>
                  <a:srgbClr val="002060"/>
                </a:solidFill>
                <a:latin typeface="Arial"/>
                <a:ea typeface="Arial"/>
                <a:cs typeface="Arial"/>
                <a:sym typeface="Arial"/>
              </a:rPr>
              <a:t>b.	Controlled area, such as a no-wake zone.</a:t>
            </a:r>
            <a:endParaRPr dirty="0"/>
          </a:p>
          <a:p>
            <a:pPr marL="514350" marR="0" lvl="0" indent="-438150" algn="l" rtl="0">
              <a:spcBef>
                <a:spcPts val="240"/>
              </a:spcBef>
              <a:spcAft>
                <a:spcPts val="0"/>
              </a:spcAft>
              <a:buClr>
                <a:schemeClr val="dk1"/>
              </a:buClr>
              <a:buSzPts val="1200"/>
              <a:buFont typeface="Calibri"/>
              <a:buNone/>
            </a:pPr>
            <a:endParaRPr sz="1200" b="1" dirty="0">
              <a:solidFill>
                <a:srgbClr val="002060"/>
              </a:solidFill>
              <a:latin typeface="Arial"/>
              <a:ea typeface="Arial"/>
              <a:cs typeface="Arial"/>
              <a:sym typeface="Arial"/>
            </a:endParaRPr>
          </a:p>
          <a:p>
            <a:pPr marR="0" lvl="0" algn="l" rtl="0">
              <a:spcBef>
                <a:spcPts val="640"/>
              </a:spcBef>
              <a:spcAft>
                <a:spcPts val="0"/>
              </a:spcAft>
              <a:buClr>
                <a:srgbClr val="002060"/>
              </a:buClr>
              <a:buSzPts val="3200"/>
            </a:pPr>
            <a:r>
              <a:rPr lang="en-US" sz="3200" b="1" dirty="0">
                <a:solidFill>
                  <a:srgbClr val="002060"/>
                </a:solidFill>
                <a:latin typeface="Arial"/>
                <a:ea typeface="Arial"/>
                <a:cs typeface="Arial"/>
                <a:sym typeface="Arial"/>
              </a:rPr>
              <a:t>c.	Information, such as places to find food or fuel.</a:t>
            </a:r>
            <a:endParaRPr dirty="0"/>
          </a:p>
          <a:p>
            <a:pPr marL="514350" marR="0" lvl="0" indent="-438150" algn="l" rtl="0">
              <a:spcBef>
                <a:spcPts val="240"/>
              </a:spcBef>
              <a:spcAft>
                <a:spcPts val="0"/>
              </a:spcAft>
              <a:buClr>
                <a:schemeClr val="dk1"/>
              </a:buClr>
              <a:buSzPts val="1200"/>
              <a:buFont typeface="Calibri"/>
              <a:buNone/>
            </a:pPr>
            <a:endParaRPr sz="1200" b="1" dirty="0">
              <a:solidFill>
                <a:srgbClr val="002060"/>
              </a:solidFill>
              <a:latin typeface="Arial"/>
              <a:ea typeface="Arial"/>
              <a:cs typeface="Arial"/>
              <a:sym typeface="Arial"/>
            </a:endParaRPr>
          </a:p>
          <a:p>
            <a:pPr marR="0" lvl="0" algn="l" rtl="0">
              <a:spcBef>
                <a:spcPts val="640"/>
              </a:spcBef>
              <a:spcAft>
                <a:spcPts val="0"/>
              </a:spcAft>
              <a:buClr>
                <a:srgbClr val="002060"/>
              </a:buClr>
              <a:buSzPts val="3200"/>
            </a:pPr>
            <a:r>
              <a:rPr lang="en-US" sz="3200" b="1" dirty="0">
                <a:solidFill>
                  <a:srgbClr val="002060"/>
                </a:solidFill>
                <a:latin typeface="Arial"/>
                <a:ea typeface="Arial"/>
                <a:cs typeface="Arial"/>
                <a:sym typeface="Arial"/>
              </a:rPr>
              <a:t>d.	Danger or hazard, such as rocks.</a:t>
            </a:r>
            <a:endParaRPr dirty="0"/>
          </a:p>
          <a:p>
            <a:pPr marL="514350" marR="0" lvl="0" indent="-311150" algn="l" rtl="0">
              <a:spcBef>
                <a:spcPts val="640"/>
              </a:spcBef>
              <a:spcAft>
                <a:spcPts val="0"/>
              </a:spcAft>
              <a:buClr>
                <a:schemeClr val="dk1"/>
              </a:buClr>
              <a:buSzPts val="3200"/>
              <a:buFont typeface="Calibri"/>
              <a:buNone/>
            </a:pPr>
            <a:endParaRPr sz="3200" b="1" dirty="0">
              <a:solidFill>
                <a:srgbClr val="002060"/>
              </a:solidFill>
              <a:latin typeface="Arial"/>
              <a:ea typeface="Arial"/>
              <a:cs typeface="Arial"/>
              <a:sym typeface="Arial"/>
            </a:endParaRPr>
          </a:p>
        </p:txBody>
      </p:sp>
      <p:pic>
        <p:nvPicPr>
          <p:cNvPr id="866" name="Google Shape;866;p82"/>
          <p:cNvPicPr preferRelativeResize="0"/>
          <p:nvPr/>
        </p:nvPicPr>
        <p:blipFill rotWithShape="1">
          <a:blip r:embed="rId3">
            <a:alphaModFix/>
          </a:blip>
          <a:srcRect/>
          <a:stretch/>
        </p:blipFill>
        <p:spPr>
          <a:xfrm>
            <a:off x="1081454" y="2654184"/>
            <a:ext cx="10877412" cy="1000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p83"/>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Review Exercises</a:t>
            </a:r>
            <a:endParaRPr/>
          </a:p>
        </p:txBody>
      </p:sp>
      <p:sp>
        <p:nvSpPr>
          <p:cNvPr id="873" name="Google Shape;873;p83"/>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82</a:t>
            </a:fld>
            <a:endParaRPr sz="1200" b="0" i="0" u="none" strike="noStrike" cap="none">
              <a:solidFill>
                <a:srgbClr val="888888"/>
              </a:solidFill>
              <a:latin typeface="Calibri"/>
              <a:ea typeface="Calibri"/>
              <a:cs typeface="Calibri"/>
              <a:sym typeface="Calibri"/>
            </a:endParaRPr>
          </a:p>
        </p:txBody>
      </p:sp>
      <p:sp>
        <p:nvSpPr>
          <p:cNvPr id="874" name="Google Shape;874;p83"/>
          <p:cNvSpPr txBox="1"/>
          <p:nvPr/>
        </p:nvSpPr>
        <p:spPr>
          <a:xfrm>
            <a:off x="1081454" y="1396128"/>
            <a:ext cx="11043138"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Which action may cause the loss of steering ability in a PWC?</a:t>
            </a:r>
            <a:endParaRPr/>
          </a:p>
        </p:txBody>
      </p:sp>
      <p:sp>
        <p:nvSpPr>
          <p:cNvPr id="875" name="Google Shape;875;p83"/>
          <p:cNvSpPr txBox="1"/>
          <p:nvPr/>
        </p:nvSpPr>
        <p:spPr>
          <a:xfrm>
            <a:off x="1442295" y="2825781"/>
            <a:ext cx="10682297" cy="2923837"/>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rgbClr val="002060"/>
              </a:buClr>
              <a:buSzPts val="3200"/>
            </a:pPr>
            <a:r>
              <a:rPr lang="en-US" sz="3200" b="1" dirty="0">
                <a:solidFill>
                  <a:srgbClr val="002060"/>
                </a:solidFill>
                <a:latin typeface="Arial"/>
                <a:ea typeface="Arial"/>
                <a:cs typeface="Arial"/>
                <a:sym typeface="Arial"/>
              </a:rPr>
              <a:t>a.	Running at maximum throttle.</a:t>
            </a:r>
            <a:endParaRPr dirty="0"/>
          </a:p>
          <a:p>
            <a:pPr marL="514350" marR="0" lvl="0" indent="-438150" algn="l" rtl="0">
              <a:spcBef>
                <a:spcPts val="240"/>
              </a:spcBef>
              <a:spcAft>
                <a:spcPts val="0"/>
              </a:spcAft>
              <a:buClr>
                <a:schemeClr val="dk1"/>
              </a:buClr>
              <a:buSzPts val="1200"/>
              <a:buFont typeface="Calibri"/>
              <a:buNone/>
            </a:pPr>
            <a:endParaRPr sz="1200" b="1" dirty="0">
              <a:solidFill>
                <a:srgbClr val="002060"/>
              </a:solidFill>
              <a:latin typeface="Arial"/>
              <a:ea typeface="Arial"/>
              <a:cs typeface="Arial"/>
              <a:sym typeface="Arial"/>
            </a:endParaRPr>
          </a:p>
          <a:p>
            <a:pPr marR="0" lvl="0" algn="l" rtl="0">
              <a:spcBef>
                <a:spcPts val="640"/>
              </a:spcBef>
              <a:spcAft>
                <a:spcPts val="0"/>
              </a:spcAft>
              <a:buClr>
                <a:srgbClr val="002060"/>
              </a:buClr>
              <a:buSzPts val="3200"/>
            </a:pPr>
            <a:r>
              <a:rPr lang="en-US" sz="3200" b="1" dirty="0">
                <a:solidFill>
                  <a:srgbClr val="002060"/>
                </a:solidFill>
                <a:latin typeface="Arial"/>
                <a:ea typeface="Arial"/>
                <a:cs typeface="Arial"/>
                <a:sym typeface="Arial"/>
              </a:rPr>
              <a:t>b.	Letting off the throttle control.</a:t>
            </a:r>
            <a:endParaRPr dirty="0"/>
          </a:p>
          <a:p>
            <a:pPr marL="514350" marR="0" lvl="0" indent="-438150" algn="l" rtl="0">
              <a:spcBef>
                <a:spcPts val="240"/>
              </a:spcBef>
              <a:spcAft>
                <a:spcPts val="0"/>
              </a:spcAft>
              <a:buClr>
                <a:schemeClr val="dk1"/>
              </a:buClr>
              <a:buSzPts val="1200"/>
              <a:buFont typeface="Calibri"/>
              <a:buNone/>
            </a:pPr>
            <a:endParaRPr sz="1200" b="1" dirty="0">
              <a:solidFill>
                <a:srgbClr val="002060"/>
              </a:solidFill>
              <a:latin typeface="Arial"/>
              <a:ea typeface="Arial"/>
              <a:cs typeface="Arial"/>
              <a:sym typeface="Arial"/>
            </a:endParaRPr>
          </a:p>
          <a:p>
            <a:pPr marR="0" lvl="0" algn="l" rtl="0">
              <a:spcBef>
                <a:spcPts val="640"/>
              </a:spcBef>
              <a:spcAft>
                <a:spcPts val="0"/>
              </a:spcAft>
              <a:buClr>
                <a:srgbClr val="002060"/>
              </a:buClr>
              <a:buSzPts val="3200"/>
            </a:pPr>
            <a:r>
              <a:rPr lang="en-US" sz="3200" b="1" dirty="0">
                <a:solidFill>
                  <a:srgbClr val="002060"/>
                </a:solidFill>
                <a:latin typeface="Arial"/>
                <a:ea typeface="Arial"/>
                <a:cs typeface="Arial"/>
                <a:sym typeface="Arial"/>
              </a:rPr>
              <a:t>c.	Over-steering.</a:t>
            </a:r>
            <a:endParaRPr dirty="0"/>
          </a:p>
          <a:p>
            <a:pPr marL="514350" marR="0" lvl="0" indent="-438150" algn="l" rtl="0">
              <a:spcBef>
                <a:spcPts val="240"/>
              </a:spcBef>
              <a:spcAft>
                <a:spcPts val="0"/>
              </a:spcAft>
              <a:buClr>
                <a:schemeClr val="dk1"/>
              </a:buClr>
              <a:buSzPts val="1200"/>
              <a:buFont typeface="Calibri"/>
              <a:buNone/>
            </a:pPr>
            <a:endParaRPr sz="1200" b="1" dirty="0">
              <a:solidFill>
                <a:srgbClr val="002060"/>
              </a:solidFill>
              <a:latin typeface="Arial"/>
              <a:ea typeface="Arial"/>
              <a:cs typeface="Arial"/>
              <a:sym typeface="Arial"/>
            </a:endParaRPr>
          </a:p>
          <a:p>
            <a:pPr marR="0" lvl="0" algn="l" rtl="0">
              <a:spcBef>
                <a:spcPts val="640"/>
              </a:spcBef>
              <a:spcAft>
                <a:spcPts val="0"/>
              </a:spcAft>
              <a:buClr>
                <a:srgbClr val="002060"/>
              </a:buClr>
              <a:buSzPts val="3200"/>
            </a:pPr>
            <a:r>
              <a:rPr lang="en-US" sz="3200" b="1" dirty="0">
                <a:solidFill>
                  <a:srgbClr val="002060"/>
                </a:solidFill>
              </a:rPr>
              <a:t>d.	</a:t>
            </a:r>
            <a:r>
              <a:rPr lang="en-US" sz="3200" b="1" dirty="0">
                <a:solidFill>
                  <a:srgbClr val="002060"/>
                </a:solidFill>
                <a:latin typeface="Arial"/>
                <a:ea typeface="Arial"/>
                <a:cs typeface="Arial"/>
                <a:sym typeface="Arial"/>
              </a:rPr>
              <a:t>Under-steering.</a:t>
            </a:r>
            <a:endParaRPr dirty="0"/>
          </a:p>
        </p:txBody>
      </p:sp>
      <p:pic>
        <p:nvPicPr>
          <p:cNvPr id="876" name="Google Shape;876;p83"/>
          <p:cNvPicPr preferRelativeResize="0"/>
          <p:nvPr/>
        </p:nvPicPr>
        <p:blipFill rotWithShape="1">
          <a:blip r:embed="rId3">
            <a:alphaModFix/>
          </a:blip>
          <a:srcRect/>
          <a:stretch/>
        </p:blipFill>
        <p:spPr>
          <a:xfrm>
            <a:off x="1081454" y="3373097"/>
            <a:ext cx="10877412" cy="1000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sp>
        <p:nvSpPr>
          <p:cNvPr id="882" name="Google Shape;882;p84"/>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Review Exercises</a:t>
            </a:r>
            <a:endParaRPr/>
          </a:p>
        </p:txBody>
      </p:sp>
      <p:sp>
        <p:nvSpPr>
          <p:cNvPr id="883" name="Google Shape;883;p84"/>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83</a:t>
            </a:fld>
            <a:endParaRPr sz="1200" b="0" i="0" u="none" strike="noStrike" cap="none">
              <a:solidFill>
                <a:srgbClr val="888888"/>
              </a:solidFill>
              <a:latin typeface="Calibri"/>
              <a:ea typeface="Calibri"/>
              <a:cs typeface="Calibri"/>
              <a:sym typeface="Calibri"/>
            </a:endParaRPr>
          </a:p>
        </p:txBody>
      </p:sp>
      <p:sp>
        <p:nvSpPr>
          <p:cNvPr id="884" name="Google Shape;884;p84"/>
          <p:cNvSpPr txBox="1"/>
          <p:nvPr/>
        </p:nvSpPr>
        <p:spPr>
          <a:xfrm>
            <a:off x="1081454" y="1396128"/>
            <a:ext cx="11043138"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What determines if a speed is safe for your boat?</a:t>
            </a:r>
            <a:endParaRPr/>
          </a:p>
        </p:txBody>
      </p:sp>
      <p:sp>
        <p:nvSpPr>
          <p:cNvPr id="885" name="Google Shape;885;p84"/>
          <p:cNvSpPr txBox="1"/>
          <p:nvPr/>
        </p:nvSpPr>
        <p:spPr>
          <a:xfrm>
            <a:off x="1442295" y="2825781"/>
            <a:ext cx="10682297" cy="3493224"/>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rgbClr val="002060"/>
              </a:buClr>
              <a:buSzPts val="3200"/>
            </a:pPr>
            <a:r>
              <a:rPr lang="en-US" sz="3200" b="1" dirty="0">
                <a:solidFill>
                  <a:srgbClr val="002060"/>
                </a:solidFill>
                <a:latin typeface="Arial"/>
                <a:ea typeface="Arial"/>
                <a:cs typeface="Arial"/>
                <a:sym typeface="Arial"/>
              </a:rPr>
              <a:t>a.	Type of engine.</a:t>
            </a:r>
            <a:endParaRPr dirty="0"/>
          </a:p>
          <a:p>
            <a:pPr marL="514350" marR="0" lvl="0" indent="-438150" algn="l" rtl="0">
              <a:spcBef>
                <a:spcPts val="240"/>
              </a:spcBef>
              <a:spcAft>
                <a:spcPts val="0"/>
              </a:spcAft>
              <a:buClr>
                <a:schemeClr val="dk1"/>
              </a:buClr>
              <a:buSzPts val="1200"/>
              <a:buFont typeface="Calibri"/>
              <a:buNone/>
            </a:pPr>
            <a:endParaRPr sz="1200" b="1" dirty="0">
              <a:solidFill>
                <a:srgbClr val="002060"/>
              </a:solidFill>
              <a:latin typeface="Arial"/>
              <a:ea typeface="Arial"/>
              <a:cs typeface="Arial"/>
              <a:sym typeface="Arial"/>
            </a:endParaRPr>
          </a:p>
          <a:p>
            <a:pPr marR="0" lvl="0" algn="l" rtl="0">
              <a:spcBef>
                <a:spcPts val="640"/>
              </a:spcBef>
              <a:spcAft>
                <a:spcPts val="0"/>
              </a:spcAft>
              <a:buClr>
                <a:srgbClr val="002060"/>
              </a:buClr>
              <a:buSzPts val="3200"/>
            </a:pPr>
            <a:r>
              <a:rPr lang="en-US" sz="3200" b="1" dirty="0">
                <a:solidFill>
                  <a:srgbClr val="002060"/>
                </a:solidFill>
                <a:latin typeface="Arial"/>
                <a:ea typeface="Arial"/>
                <a:cs typeface="Arial"/>
                <a:sym typeface="Arial"/>
              </a:rPr>
              <a:t>b.	Shoreline conditions.</a:t>
            </a:r>
            <a:endParaRPr dirty="0"/>
          </a:p>
          <a:p>
            <a:pPr marL="514350" marR="0" lvl="0" indent="-438150" algn="l" rtl="0">
              <a:spcBef>
                <a:spcPts val="240"/>
              </a:spcBef>
              <a:spcAft>
                <a:spcPts val="0"/>
              </a:spcAft>
              <a:buClr>
                <a:schemeClr val="dk1"/>
              </a:buClr>
              <a:buSzPts val="1200"/>
              <a:buFont typeface="Calibri"/>
              <a:buNone/>
            </a:pPr>
            <a:endParaRPr sz="1200" b="1" dirty="0">
              <a:solidFill>
                <a:srgbClr val="002060"/>
              </a:solidFill>
              <a:latin typeface="Arial"/>
              <a:ea typeface="Arial"/>
              <a:cs typeface="Arial"/>
              <a:sym typeface="Arial"/>
            </a:endParaRPr>
          </a:p>
          <a:p>
            <a:pPr marR="0" lvl="0" algn="l" rtl="0">
              <a:spcBef>
                <a:spcPts val="640"/>
              </a:spcBef>
              <a:spcAft>
                <a:spcPts val="0"/>
              </a:spcAft>
              <a:buClr>
                <a:srgbClr val="002060"/>
              </a:buClr>
              <a:buSzPts val="3200"/>
            </a:pPr>
            <a:r>
              <a:rPr lang="en-US" sz="3200" b="1" dirty="0">
                <a:solidFill>
                  <a:srgbClr val="002060"/>
                </a:solidFill>
                <a:latin typeface="Arial"/>
                <a:ea typeface="Arial"/>
                <a:cs typeface="Arial"/>
                <a:sym typeface="Arial"/>
              </a:rPr>
              <a:t>c.	Visibility conditions.</a:t>
            </a:r>
            <a:endParaRPr dirty="0"/>
          </a:p>
          <a:p>
            <a:pPr marL="514350" marR="0" lvl="0" indent="-438150" algn="l" rtl="0">
              <a:spcBef>
                <a:spcPts val="240"/>
              </a:spcBef>
              <a:spcAft>
                <a:spcPts val="0"/>
              </a:spcAft>
              <a:buClr>
                <a:schemeClr val="dk1"/>
              </a:buClr>
              <a:buSzPts val="1200"/>
              <a:buFont typeface="Calibri"/>
              <a:buNone/>
            </a:pPr>
            <a:endParaRPr sz="1200" b="1" dirty="0">
              <a:solidFill>
                <a:srgbClr val="002060"/>
              </a:solidFill>
              <a:latin typeface="Arial"/>
              <a:ea typeface="Arial"/>
              <a:cs typeface="Arial"/>
              <a:sym typeface="Arial"/>
            </a:endParaRPr>
          </a:p>
          <a:p>
            <a:pPr marR="0" lvl="0" algn="l" rtl="0">
              <a:spcBef>
                <a:spcPts val="640"/>
              </a:spcBef>
              <a:spcAft>
                <a:spcPts val="0"/>
              </a:spcAft>
              <a:buClr>
                <a:srgbClr val="002060"/>
              </a:buClr>
              <a:buSzPts val="3200"/>
            </a:pPr>
            <a:r>
              <a:rPr lang="en-US" sz="3200" b="1" dirty="0">
                <a:solidFill>
                  <a:srgbClr val="002060"/>
                </a:solidFill>
              </a:rPr>
              <a:t>d.	</a:t>
            </a:r>
            <a:r>
              <a:rPr lang="en-US" sz="3200" b="1" dirty="0">
                <a:solidFill>
                  <a:srgbClr val="002060"/>
                </a:solidFill>
                <a:latin typeface="Arial"/>
                <a:ea typeface="Arial"/>
                <a:cs typeface="Arial"/>
                <a:sym typeface="Arial"/>
              </a:rPr>
              <a:t>Amount of fuel available.</a:t>
            </a:r>
            <a:endParaRPr dirty="0"/>
          </a:p>
          <a:p>
            <a:pPr marL="514350" marR="0" lvl="0" indent="-311150" algn="l" rtl="0">
              <a:spcBef>
                <a:spcPts val="640"/>
              </a:spcBef>
              <a:spcAft>
                <a:spcPts val="0"/>
              </a:spcAft>
              <a:buClr>
                <a:schemeClr val="dk1"/>
              </a:buClr>
              <a:buSzPts val="3200"/>
              <a:buFont typeface="Calibri"/>
              <a:buNone/>
            </a:pPr>
            <a:endParaRPr sz="3200" b="1" dirty="0">
              <a:solidFill>
                <a:srgbClr val="002060"/>
              </a:solidFill>
              <a:latin typeface="Arial"/>
              <a:ea typeface="Arial"/>
              <a:cs typeface="Arial"/>
              <a:sym typeface="Arial"/>
            </a:endParaRPr>
          </a:p>
        </p:txBody>
      </p:sp>
      <p:pic>
        <p:nvPicPr>
          <p:cNvPr id="886" name="Google Shape;886;p84"/>
          <p:cNvPicPr preferRelativeResize="0"/>
          <p:nvPr/>
        </p:nvPicPr>
        <p:blipFill rotWithShape="1">
          <a:blip r:embed="rId3">
            <a:alphaModFix/>
          </a:blip>
          <a:srcRect/>
          <a:stretch/>
        </p:blipFill>
        <p:spPr>
          <a:xfrm>
            <a:off x="1162188" y="4187429"/>
            <a:ext cx="10877412" cy="1000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Google Shape;892;p85"/>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Review Exercises</a:t>
            </a:r>
            <a:endParaRPr/>
          </a:p>
        </p:txBody>
      </p:sp>
      <p:sp>
        <p:nvSpPr>
          <p:cNvPr id="893" name="Google Shape;893;p85"/>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84</a:t>
            </a:fld>
            <a:endParaRPr sz="1200" b="0" i="0" u="none" strike="noStrike" cap="none">
              <a:solidFill>
                <a:srgbClr val="888888"/>
              </a:solidFill>
              <a:latin typeface="Calibri"/>
              <a:ea typeface="Calibri"/>
              <a:cs typeface="Calibri"/>
              <a:sym typeface="Calibri"/>
            </a:endParaRPr>
          </a:p>
        </p:txBody>
      </p:sp>
      <p:sp>
        <p:nvSpPr>
          <p:cNvPr id="894" name="Google Shape;894;p85"/>
          <p:cNvSpPr txBox="1"/>
          <p:nvPr/>
        </p:nvSpPr>
        <p:spPr>
          <a:xfrm>
            <a:off x="1081454" y="1396128"/>
            <a:ext cx="11043138"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What could happen if you anchor a boat from the stern?</a:t>
            </a:r>
            <a:endParaRPr/>
          </a:p>
        </p:txBody>
      </p:sp>
      <p:sp>
        <p:nvSpPr>
          <p:cNvPr id="895" name="Google Shape;895;p85"/>
          <p:cNvSpPr txBox="1"/>
          <p:nvPr/>
        </p:nvSpPr>
        <p:spPr>
          <a:xfrm>
            <a:off x="1442295" y="2825781"/>
            <a:ext cx="10682297" cy="2923837"/>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rgbClr val="002060"/>
              </a:buClr>
              <a:buSzPts val="3200"/>
            </a:pPr>
            <a:r>
              <a:rPr lang="en-US" sz="3200" b="1" dirty="0">
                <a:solidFill>
                  <a:srgbClr val="002060"/>
                </a:solidFill>
                <a:latin typeface="Arial"/>
                <a:ea typeface="Arial"/>
                <a:cs typeface="Arial"/>
                <a:sym typeface="Arial"/>
              </a:rPr>
              <a:t>a.	The anchor line may get tangled.</a:t>
            </a:r>
            <a:endParaRPr dirty="0"/>
          </a:p>
          <a:p>
            <a:pPr marL="514350" marR="0" lvl="0" indent="-438150" algn="l" rtl="0">
              <a:spcBef>
                <a:spcPts val="240"/>
              </a:spcBef>
              <a:spcAft>
                <a:spcPts val="0"/>
              </a:spcAft>
              <a:buClr>
                <a:schemeClr val="dk1"/>
              </a:buClr>
              <a:buSzPts val="1200"/>
              <a:buFont typeface="Calibri"/>
              <a:buNone/>
            </a:pPr>
            <a:endParaRPr sz="1200" b="1" dirty="0">
              <a:solidFill>
                <a:srgbClr val="002060"/>
              </a:solidFill>
              <a:latin typeface="Arial"/>
              <a:ea typeface="Arial"/>
              <a:cs typeface="Arial"/>
              <a:sym typeface="Arial"/>
            </a:endParaRPr>
          </a:p>
          <a:p>
            <a:pPr marR="0" lvl="0" algn="l" rtl="0">
              <a:spcBef>
                <a:spcPts val="640"/>
              </a:spcBef>
              <a:spcAft>
                <a:spcPts val="0"/>
              </a:spcAft>
              <a:buClr>
                <a:srgbClr val="002060"/>
              </a:buClr>
              <a:buSzPts val="3200"/>
            </a:pPr>
            <a:r>
              <a:rPr lang="en-US" sz="3200" b="1" dirty="0">
                <a:solidFill>
                  <a:srgbClr val="002060"/>
                </a:solidFill>
                <a:latin typeface="Arial"/>
                <a:ea typeface="Arial"/>
                <a:cs typeface="Arial"/>
                <a:sym typeface="Arial"/>
              </a:rPr>
              <a:t>b.	It may cause the boat to swamp.</a:t>
            </a:r>
            <a:endParaRPr dirty="0"/>
          </a:p>
          <a:p>
            <a:pPr marL="514350" marR="0" lvl="0" indent="-438150" algn="l" rtl="0">
              <a:spcBef>
                <a:spcPts val="240"/>
              </a:spcBef>
              <a:spcAft>
                <a:spcPts val="0"/>
              </a:spcAft>
              <a:buClr>
                <a:schemeClr val="dk1"/>
              </a:buClr>
              <a:buSzPts val="1200"/>
              <a:buFont typeface="Calibri"/>
              <a:buNone/>
            </a:pPr>
            <a:endParaRPr sz="1200" b="1" dirty="0">
              <a:solidFill>
                <a:srgbClr val="002060"/>
              </a:solidFill>
              <a:latin typeface="Arial"/>
              <a:ea typeface="Arial"/>
              <a:cs typeface="Arial"/>
              <a:sym typeface="Arial"/>
            </a:endParaRPr>
          </a:p>
          <a:p>
            <a:pPr marR="0" lvl="0" algn="l" rtl="0">
              <a:spcBef>
                <a:spcPts val="640"/>
              </a:spcBef>
              <a:spcAft>
                <a:spcPts val="0"/>
              </a:spcAft>
              <a:buClr>
                <a:srgbClr val="002060"/>
              </a:buClr>
              <a:buSzPts val="3200"/>
            </a:pPr>
            <a:r>
              <a:rPr lang="en-US" sz="3200" b="1" dirty="0">
                <a:solidFill>
                  <a:srgbClr val="002060"/>
                </a:solidFill>
                <a:latin typeface="Arial"/>
                <a:ea typeface="Arial"/>
                <a:cs typeface="Arial"/>
                <a:sym typeface="Arial"/>
              </a:rPr>
              <a:t>c.	The anchor can’t hold firmly.</a:t>
            </a:r>
            <a:endParaRPr dirty="0"/>
          </a:p>
          <a:p>
            <a:pPr marL="514350" marR="0" lvl="0" indent="-438150" algn="l" rtl="0">
              <a:spcBef>
                <a:spcPts val="240"/>
              </a:spcBef>
              <a:spcAft>
                <a:spcPts val="0"/>
              </a:spcAft>
              <a:buClr>
                <a:schemeClr val="dk1"/>
              </a:buClr>
              <a:buSzPts val="1200"/>
              <a:buFont typeface="Calibri"/>
              <a:buNone/>
            </a:pPr>
            <a:endParaRPr sz="1200" b="1" dirty="0">
              <a:solidFill>
                <a:srgbClr val="002060"/>
              </a:solidFill>
              <a:latin typeface="Arial"/>
              <a:ea typeface="Arial"/>
              <a:cs typeface="Arial"/>
              <a:sym typeface="Arial"/>
            </a:endParaRPr>
          </a:p>
          <a:p>
            <a:pPr marR="0" lvl="0" algn="l" rtl="0">
              <a:spcBef>
                <a:spcPts val="640"/>
              </a:spcBef>
              <a:spcAft>
                <a:spcPts val="0"/>
              </a:spcAft>
              <a:buClr>
                <a:srgbClr val="002060"/>
              </a:buClr>
              <a:buSzPts val="3200"/>
            </a:pPr>
            <a:r>
              <a:rPr lang="en-US" sz="3200" b="1" dirty="0">
                <a:solidFill>
                  <a:srgbClr val="002060"/>
                </a:solidFill>
              </a:rPr>
              <a:t>d.	</a:t>
            </a:r>
            <a:r>
              <a:rPr lang="en-US" sz="3200" b="1" dirty="0">
                <a:solidFill>
                  <a:srgbClr val="002060"/>
                </a:solidFill>
                <a:latin typeface="Arial"/>
                <a:ea typeface="Arial"/>
                <a:cs typeface="Arial"/>
                <a:sym typeface="Arial"/>
              </a:rPr>
              <a:t>The anchor is difficult to retrieve.</a:t>
            </a:r>
            <a:endParaRPr dirty="0"/>
          </a:p>
        </p:txBody>
      </p:sp>
      <p:pic>
        <p:nvPicPr>
          <p:cNvPr id="896" name="Google Shape;896;p85"/>
          <p:cNvPicPr preferRelativeResize="0"/>
          <p:nvPr/>
        </p:nvPicPr>
        <p:blipFill rotWithShape="1">
          <a:blip r:embed="rId3">
            <a:alphaModFix/>
          </a:blip>
          <a:srcRect/>
          <a:stretch/>
        </p:blipFill>
        <p:spPr>
          <a:xfrm>
            <a:off x="1081454" y="3399474"/>
            <a:ext cx="10877412" cy="1000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02" name="Google Shape;902;p86"/>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End Chapter 3</a:t>
            </a:r>
            <a:endParaRPr/>
          </a:p>
        </p:txBody>
      </p:sp>
      <p:sp>
        <p:nvSpPr>
          <p:cNvPr id="903" name="Google Shape;903;p86"/>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85</a:t>
            </a:fld>
            <a:endParaRPr sz="1200" b="0" i="0" u="none" strike="noStrike" cap="none">
              <a:solidFill>
                <a:srgbClr val="888888"/>
              </a:solidFill>
              <a:latin typeface="Calibri"/>
              <a:ea typeface="Calibri"/>
              <a:cs typeface="Calibri"/>
              <a:sym typeface="Calibri"/>
            </a:endParaRPr>
          </a:p>
        </p:txBody>
      </p:sp>
      <p:pic>
        <p:nvPicPr>
          <p:cNvPr id="904" name="Google Shape;904;p86"/>
          <p:cNvPicPr preferRelativeResize="0"/>
          <p:nvPr/>
        </p:nvPicPr>
        <p:blipFill rotWithShape="1">
          <a:blip r:embed="rId3">
            <a:alphaModFix/>
          </a:blip>
          <a:srcRect/>
          <a:stretch/>
        </p:blipFill>
        <p:spPr>
          <a:xfrm>
            <a:off x="4931895" y="1392452"/>
            <a:ext cx="3552681" cy="532902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9"/>
          <p:cNvSpPr txBox="1">
            <a:spLocks noGrp="1"/>
          </p:cNvSpPr>
          <p:nvPr>
            <p:ph type="ctrTitle"/>
          </p:nvPr>
        </p:nvSpPr>
        <p:spPr>
          <a:xfrm>
            <a:off x="1702420" y="118120"/>
            <a:ext cx="10273990" cy="86318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Navigation Rules</a:t>
            </a:r>
            <a:endParaRPr/>
          </a:p>
        </p:txBody>
      </p:sp>
      <p:sp>
        <p:nvSpPr>
          <p:cNvPr id="175" name="Google Shape;175;p9"/>
          <p:cNvSpPr txBox="1">
            <a:spLocks noGrp="1"/>
          </p:cNvSpPr>
          <p:nvPr>
            <p:ph type="sldNum" idx="12"/>
          </p:nvPr>
        </p:nvSpPr>
        <p:spPr>
          <a:xfrm>
            <a:off x="11204154" y="6356349"/>
            <a:ext cx="83544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9</a:t>
            </a:fld>
            <a:endParaRPr sz="1200" b="0" i="0" u="none" strike="noStrike" cap="none">
              <a:solidFill>
                <a:srgbClr val="888888"/>
              </a:solidFill>
              <a:latin typeface="Calibri"/>
              <a:ea typeface="Calibri"/>
              <a:cs typeface="Calibri"/>
              <a:sym typeface="Calibri"/>
            </a:endParaRPr>
          </a:p>
        </p:txBody>
      </p:sp>
      <p:sp>
        <p:nvSpPr>
          <p:cNvPr id="176" name="Google Shape;176;p9"/>
          <p:cNvSpPr txBox="1"/>
          <p:nvPr/>
        </p:nvSpPr>
        <p:spPr>
          <a:xfrm>
            <a:off x="1600200" y="1396128"/>
            <a:ext cx="1037621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2060"/>
                </a:solidFill>
                <a:latin typeface="Arial"/>
                <a:ea typeface="Arial"/>
                <a:cs typeface="Arial"/>
                <a:sym typeface="Arial"/>
              </a:rPr>
              <a:t>Situational Awareness</a:t>
            </a:r>
            <a:endParaRPr/>
          </a:p>
        </p:txBody>
      </p:sp>
      <p:sp>
        <p:nvSpPr>
          <p:cNvPr id="177" name="Google Shape;177;p9"/>
          <p:cNvSpPr txBox="1"/>
          <p:nvPr/>
        </p:nvSpPr>
        <p:spPr>
          <a:xfrm>
            <a:off x="1600200" y="2214525"/>
            <a:ext cx="10478430" cy="4622804"/>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Have an accurate understanding of what is happening around you and what is likely to happen.</a:t>
            </a:r>
            <a:endParaRPr/>
          </a:p>
          <a:p>
            <a:pPr marL="342900" marR="0" lvl="0" indent="-342900" algn="l" rtl="0">
              <a:lnSpc>
                <a:spcPct val="100000"/>
              </a:lnSpc>
              <a:spcBef>
                <a:spcPts val="64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Be aware of your environment:</a:t>
            </a:r>
            <a:endParaRPr/>
          </a:p>
          <a:p>
            <a:pPr marL="800100" marR="0" lvl="1" indent="-342900" algn="l" rtl="0">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Other boats in the area</a:t>
            </a:r>
            <a:endParaRPr/>
          </a:p>
          <a:p>
            <a:pPr marL="800100" marR="0" lvl="1" indent="-342900" algn="l" rtl="0">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Weather</a:t>
            </a:r>
            <a:endParaRPr/>
          </a:p>
          <a:p>
            <a:pPr marL="800100" marR="0" lvl="1" indent="-342900" algn="l" rtl="0">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Sea state</a:t>
            </a:r>
            <a:endParaRPr/>
          </a:p>
          <a:p>
            <a:pPr marL="800100" marR="0" lvl="1" indent="-342900" algn="l" rtl="0">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Water depth</a:t>
            </a:r>
            <a:endParaRPr/>
          </a:p>
          <a:p>
            <a:pPr marL="800100" marR="0" lvl="1" indent="-342900" algn="l" rtl="0">
              <a:spcBef>
                <a:spcPts val="0"/>
              </a:spcBef>
              <a:spcAft>
                <a:spcPts val="0"/>
              </a:spcAft>
              <a:buClr>
                <a:srgbClr val="002060"/>
              </a:buClr>
              <a:buSzPts val="3200"/>
              <a:buFont typeface="Arial"/>
              <a:buChar char="•"/>
            </a:pPr>
            <a:r>
              <a:rPr lang="en-US" sz="3200" b="1" i="0" u="none" strike="noStrike" cap="none">
                <a:solidFill>
                  <a:srgbClr val="002060"/>
                </a:solidFill>
                <a:latin typeface="Arial"/>
                <a:ea typeface="Arial"/>
                <a:cs typeface="Arial"/>
                <a:sym typeface="Arial"/>
              </a:rPr>
              <a:t>Tide or current</a:t>
            </a:r>
            <a:endParaRPr/>
          </a:p>
        </p:txBody>
      </p:sp>
    </p:spTree>
  </p:cSld>
  <p:clrMapOvr>
    <a:masterClrMapping/>
  </p:clrMapOvr>
</p:sld>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8924</Words>
  <Application>Microsoft Macintosh PowerPoint</Application>
  <PresentationFormat>Widescreen</PresentationFormat>
  <Paragraphs>983</Paragraphs>
  <Slides>85</Slides>
  <Notes>85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85</vt:i4>
      </vt:variant>
    </vt:vector>
  </HeadingPairs>
  <TitlesOfParts>
    <vt:vector size="91" baseType="lpstr">
      <vt:lpstr>Play</vt:lpstr>
      <vt:lpstr>Tahoma</vt:lpstr>
      <vt:lpstr>Arial</vt:lpstr>
      <vt:lpstr>Noto Sans Symbols</vt:lpstr>
      <vt:lpstr>Calibri</vt:lpstr>
      <vt:lpstr>1_Office Theme</vt:lpstr>
      <vt:lpstr>Chapter 3</vt:lpstr>
      <vt:lpstr>Key Topics</vt:lpstr>
      <vt:lpstr>Key Topics</vt:lpstr>
      <vt:lpstr>Objectives</vt:lpstr>
      <vt:lpstr>Objectives</vt:lpstr>
      <vt:lpstr>Objectives</vt:lpstr>
      <vt:lpstr>Navigation Rules</vt:lpstr>
      <vt:lpstr>Navigation Rules</vt:lpstr>
      <vt:lpstr>Navigation Rules</vt:lpstr>
      <vt:lpstr>Navigation Rules</vt:lpstr>
      <vt:lpstr>Navigation Rules</vt:lpstr>
      <vt:lpstr>Navigation Rules</vt:lpstr>
      <vt:lpstr>Navigation Rules</vt:lpstr>
      <vt:lpstr>Hierarchy of Maneuverability</vt:lpstr>
      <vt:lpstr>Sectors</vt:lpstr>
      <vt:lpstr>Navigation Rules</vt:lpstr>
      <vt:lpstr>Meeting Head-On</vt:lpstr>
      <vt:lpstr>Crossing Situations</vt:lpstr>
      <vt:lpstr>Overtaking</vt:lpstr>
      <vt:lpstr>Sound Signals</vt:lpstr>
      <vt:lpstr>Sound Signals</vt:lpstr>
      <vt:lpstr>Sound Signals</vt:lpstr>
      <vt:lpstr>Sound Signals</vt:lpstr>
      <vt:lpstr>Narrow Channels</vt:lpstr>
      <vt:lpstr>Navigation Rules</vt:lpstr>
      <vt:lpstr>Night Navigation</vt:lpstr>
      <vt:lpstr>Night Lights</vt:lpstr>
      <vt:lpstr>Night Navigation</vt:lpstr>
      <vt:lpstr>Lights on Tows</vt:lpstr>
      <vt:lpstr>U.S. Aids to Navigation System</vt:lpstr>
      <vt:lpstr>U.S. Aids to Navigation System</vt:lpstr>
      <vt:lpstr>U.S. Aids to Navigation System</vt:lpstr>
      <vt:lpstr>U.S. Aids to Navigation System</vt:lpstr>
      <vt:lpstr>U.S. Aids to Navigation System</vt:lpstr>
      <vt:lpstr>U.S. Aids to Navigation System</vt:lpstr>
      <vt:lpstr>U.S. Aids to Navigation System</vt:lpstr>
      <vt:lpstr>U.S. Aids to Navigation System</vt:lpstr>
      <vt:lpstr>U.S. Aids to Navigation System</vt:lpstr>
      <vt:lpstr>U.S. Aids to Navigation System</vt:lpstr>
      <vt:lpstr>U.S. Aids to Navigation System</vt:lpstr>
      <vt:lpstr>U.S. Aids to Navigation System</vt:lpstr>
      <vt:lpstr>U.S. Aids to Navigation System</vt:lpstr>
      <vt:lpstr>U.S. Aids to Navigation System</vt:lpstr>
      <vt:lpstr>U.S. Aids to Navigation System</vt:lpstr>
      <vt:lpstr>Compasses and Charts</vt:lpstr>
      <vt:lpstr>Compasses and Charts</vt:lpstr>
      <vt:lpstr>Compasses and Charts</vt:lpstr>
      <vt:lpstr>Casting Off</vt:lpstr>
      <vt:lpstr>Casting Off</vt:lpstr>
      <vt:lpstr>Casting Off Wind off the Dock</vt:lpstr>
      <vt:lpstr>Casting Off Wind on the Dock</vt:lpstr>
      <vt:lpstr>Docking</vt:lpstr>
      <vt:lpstr>Docking with No Wind Or Current</vt:lpstr>
      <vt:lpstr>Docking with Wind Or Current Off the Dock</vt:lpstr>
      <vt:lpstr>Operator Communication</vt:lpstr>
      <vt:lpstr>Anchors and Anchoring</vt:lpstr>
      <vt:lpstr>Anchors and Anchoring</vt:lpstr>
      <vt:lpstr>Anchors and Anchoring</vt:lpstr>
      <vt:lpstr>Anchors and Anchoring</vt:lpstr>
      <vt:lpstr>Anchors and Anchoring</vt:lpstr>
      <vt:lpstr>Anchors and Anchoring</vt:lpstr>
      <vt:lpstr>Operating a Personal Watercraft</vt:lpstr>
      <vt:lpstr>Operating a Personal Watercraft</vt:lpstr>
      <vt:lpstr>Operating a Personal Watercraft</vt:lpstr>
      <vt:lpstr>Operating a Personal Watercraft</vt:lpstr>
      <vt:lpstr>Operating a Personal Watercraft</vt:lpstr>
      <vt:lpstr>Operating a Personal Watercraft</vt:lpstr>
      <vt:lpstr>Engine Cut-Off Switches</vt:lpstr>
      <vt:lpstr>Changing Water Levels</vt:lpstr>
      <vt:lpstr>Dams, Locks, and Bridges</vt:lpstr>
      <vt:lpstr>Lines</vt:lpstr>
      <vt:lpstr>Stowing Lines</vt:lpstr>
      <vt:lpstr>Avoiding Propeller Strike Injuries</vt:lpstr>
      <vt:lpstr>Avoiding Propeller Strike Injuries</vt:lpstr>
      <vt:lpstr>Avoiding Propeller Strike Injuries</vt:lpstr>
      <vt:lpstr>Chapter 3 Review</vt:lpstr>
      <vt:lpstr>Review Exercises</vt:lpstr>
      <vt:lpstr>Review Exercises</vt:lpstr>
      <vt:lpstr>Review Exercises</vt:lpstr>
      <vt:lpstr>Review Exercises</vt:lpstr>
      <vt:lpstr>Review Exercises</vt:lpstr>
      <vt:lpstr>Review Exercises</vt:lpstr>
      <vt:lpstr>Review Exercises</vt:lpstr>
      <vt:lpstr>Review Exercises</vt:lpstr>
      <vt:lpstr>End Chapter 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Karen Miller</dc:creator>
  <cp:lastModifiedBy>Greg Fonzeno</cp:lastModifiedBy>
  <cp:revision>1</cp:revision>
  <dcterms:created xsi:type="dcterms:W3CDTF">2024-12-28T01:21:59Z</dcterms:created>
  <dcterms:modified xsi:type="dcterms:W3CDTF">2025-02-11T15:34:50Z</dcterms:modified>
</cp:coreProperties>
</file>