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y="6858000" cx="12192000"/>
  <p:notesSz cx="6858000" cy="9144000"/>
  <p:embeddedFontLst>
    <p:embeddedFont>
      <p:font typeface="Tahoma"/>
      <p:regular r:id="rId49"/>
      <p:bold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jGfQ5j1rxZLONTJvF6bxw62aqn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font" Target="fonts/Tahoma-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Tahoma-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1: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101" name="Google Shape;101;p1: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0: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ASK</a:t>
            </a:r>
            <a:r>
              <a:rPr lang="en-US"/>
              <a:t>: The students for their ideas on what should be included.</a:t>
            </a:r>
            <a:endParaRPr/>
          </a:p>
          <a:p>
            <a:pPr indent="0" lvl="0" marL="0" rtl="0" algn="l">
              <a:spcBef>
                <a:spcPts val="0"/>
              </a:spcBef>
              <a:spcAft>
                <a:spcPts val="0"/>
              </a:spcAft>
              <a:buNone/>
            </a:pPr>
            <a:r>
              <a:rPr i="1" lang="en-US"/>
              <a:t>Classroom aid: Have a whiteboard or flipchart and list the items as mentioned. Then discuss them as to WHY they are important.</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We want to emphasize:</a:t>
            </a:r>
            <a:endParaRPr/>
          </a:p>
          <a:p>
            <a:pPr indent="-171450" lvl="0" marL="171450" rtl="0" algn="l">
              <a:spcBef>
                <a:spcPts val="0"/>
              </a:spcBef>
              <a:spcAft>
                <a:spcPts val="0"/>
              </a:spcAft>
              <a:buClr>
                <a:schemeClr val="dk1"/>
              </a:buClr>
              <a:buSzPts val="1200"/>
              <a:buFont typeface="Arial"/>
              <a:buChar char="•"/>
            </a:pPr>
            <a:r>
              <a:rPr lang="en-US"/>
              <a:t>Know before you go!</a:t>
            </a:r>
            <a:endParaRPr/>
          </a:p>
          <a:p>
            <a:pPr indent="-171450" lvl="0" marL="171450" rtl="0" algn="l">
              <a:spcBef>
                <a:spcPts val="0"/>
              </a:spcBef>
              <a:spcAft>
                <a:spcPts val="0"/>
              </a:spcAft>
              <a:buClr>
                <a:schemeClr val="dk1"/>
              </a:buClr>
              <a:buSzPts val="1200"/>
              <a:buFont typeface="Arial"/>
              <a:buChar char="•"/>
            </a:pPr>
            <a:r>
              <a:rPr lang="en-US"/>
              <a:t>Check the weather</a:t>
            </a:r>
            <a:endParaRPr/>
          </a:p>
          <a:p>
            <a:pPr indent="-171450" lvl="0" marL="171450" rtl="0" algn="l">
              <a:spcBef>
                <a:spcPts val="0"/>
              </a:spcBef>
              <a:spcAft>
                <a:spcPts val="0"/>
              </a:spcAft>
              <a:buClr>
                <a:schemeClr val="dk1"/>
              </a:buClr>
              <a:buSzPts val="1200"/>
              <a:buFont typeface="Arial"/>
              <a:buChar char="•"/>
            </a:pPr>
            <a:r>
              <a:rPr lang="en-US"/>
              <a:t>Have charts</a:t>
            </a:r>
            <a:endParaRPr/>
          </a:p>
          <a:p>
            <a:pPr indent="-171450" lvl="0" marL="171450" rtl="0" algn="l">
              <a:spcBef>
                <a:spcPts val="0"/>
              </a:spcBef>
              <a:spcAft>
                <a:spcPts val="0"/>
              </a:spcAft>
              <a:buClr>
                <a:schemeClr val="dk1"/>
              </a:buClr>
              <a:buSzPts val="1200"/>
              <a:buFont typeface="Arial"/>
              <a:buChar char="•"/>
            </a:pPr>
            <a:r>
              <a:rPr lang="en-US"/>
              <a:t>File a float plan</a:t>
            </a:r>
            <a:endParaRPr/>
          </a:p>
          <a:p>
            <a:pPr indent="-171450" lvl="0" marL="171450" rtl="0" algn="l">
              <a:spcBef>
                <a:spcPts val="0"/>
              </a:spcBef>
              <a:spcAft>
                <a:spcPts val="0"/>
              </a:spcAft>
              <a:buClr>
                <a:schemeClr val="dk1"/>
              </a:buClr>
              <a:buSzPts val="1200"/>
              <a:buFont typeface="Arial"/>
              <a:buChar char="•"/>
            </a:pPr>
            <a:r>
              <a:rPr lang="en-US"/>
              <a:t>Have a boat and equipment checklist</a:t>
            </a:r>
            <a:endParaRPr/>
          </a:p>
          <a:p>
            <a:pPr indent="-171450" lvl="0" marL="171450" rtl="0" algn="l">
              <a:spcBef>
                <a:spcPts val="0"/>
              </a:spcBef>
              <a:spcAft>
                <a:spcPts val="0"/>
              </a:spcAft>
              <a:buClr>
                <a:schemeClr val="dk1"/>
              </a:buClr>
              <a:buSzPts val="1200"/>
              <a:buFont typeface="Arial"/>
              <a:buChar char="•"/>
            </a:pPr>
            <a:r>
              <a:rPr lang="en-US"/>
              <a:t>Give your passengers a brief safety training- location of PFDs and fire extinguishers, etc.</a:t>
            </a:r>
            <a:endParaRPr/>
          </a:p>
          <a:p>
            <a:pPr indent="-171450" lvl="0" marL="171450" rtl="0" algn="l">
              <a:spcBef>
                <a:spcPts val="0"/>
              </a:spcBef>
              <a:spcAft>
                <a:spcPts val="0"/>
              </a:spcAft>
              <a:buClr>
                <a:schemeClr val="dk1"/>
              </a:buClr>
              <a:buSzPts val="1200"/>
              <a:buFont typeface="Arial"/>
              <a:buChar char="•"/>
            </a:pPr>
            <a:r>
              <a:rPr lang="en-US"/>
              <a:t>Get a Vessel Safety Check!</a:t>
            </a:r>
            <a:endParaRPr/>
          </a:p>
          <a:p>
            <a:pPr indent="0" lvl="0" marL="0" rtl="0" algn="l">
              <a:spcBef>
                <a:spcPts val="0"/>
              </a:spcBef>
              <a:spcAft>
                <a:spcPts val="0"/>
              </a:spcAft>
              <a:buNone/>
            </a:pPr>
            <a:r>
              <a:t/>
            </a:r>
            <a:endParaRPr/>
          </a:p>
        </p:txBody>
      </p:sp>
      <p:sp>
        <p:nvSpPr>
          <p:cNvPr id="181" name="Google Shape;181;p10: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1: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Even if the boat passes a checklist, what about the operator and people on 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you have completed your pre-departure checklist and taken a self-assessment of your condition, you can then decide whether you should go out on your boat, or not. Make a risk assessment of all the conditions, then make the decision whether the boating trip is worth whatever risks there are, or mitigate those risks as needed. When making a “go-or-no-go” decision take into consideration:</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Is all the safety equipment needed on board the boat, and in good working condition?</a:t>
            </a:r>
            <a:endParaRPr/>
          </a:p>
          <a:p>
            <a:pPr indent="-171450" lvl="0" marL="171450" rtl="0" algn="l">
              <a:spcBef>
                <a:spcPts val="0"/>
              </a:spcBef>
              <a:spcAft>
                <a:spcPts val="0"/>
              </a:spcAft>
              <a:buClr>
                <a:schemeClr val="dk1"/>
              </a:buClr>
              <a:buSzPts val="1200"/>
              <a:buFont typeface="Arial"/>
              <a:buChar char="•"/>
            </a:pPr>
            <a:r>
              <a:rPr lang="en-US"/>
              <a:t>Is the weather good? What is the forecast for later that day?</a:t>
            </a:r>
            <a:endParaRPr/>
          </a:p>
          <a:p>
            <a:pPr indent="-171450" lvl="0" marL="171450" rtl="0" algn="l">
              <a:spcBef>
                <a:spcPts val="0"/>
              </a:spcBef>
              <a:spcAft>
                <a:spcPts val="0"/>
              </a:spcAft>
              <a:buClr>
                <a:schemeClr val="dk1"/>
              </a:buClr>
              <a:buSzPts val="1200"/>
              <a:buFont typeface="Arial"/>
              <a:buChar char="•"/>
            </a:pPr>
            <a:r>
              <a:rPr lang="en-US"/>
              <a:t>What are my skills as the boat operator for the conditions on the water today?</a:t>
            </a:r>
            <a:endParaRPr/>
          </a:p>
          <a:p>
            <a:pPr indent="-171450" lvl="0" marL="171450" rtl="0" algn="l">
              <a:spcBef>
                <a:spcPts val="0"/>
              </a:spcBef>
              <a:spcAft>
                <a:spcPts val="0"/>
              </a:spcAft>
              <a:buClr>
                <a:schemeClr val="dk1"/>
              </a:buClr>
              <a:buSzPts val="1200"/>
              <a:buFont typeface="Arial"/>
              <a:buChar char="•"/>
            </a:pPr>
            <a:r>
              <a:rPr lang="en-US"/>
              <a:t>Is my boat’s capability and size compatible with my planned outing that day?</a:t>
            </a:r>
            <a:endParaRPr/>
          </a:p>
          <a:p>
            <a:pPr indent="-171450" lvl="0" marL="171450" rtl="0" algn="l">
              <a:spcBef>
                <a:spcPts val="0"/>
              </a:spcBef>
              <a:spcAft>
                <a:spcPts val="0"/>
              </a:spcAft>
              <a:buClr>
                <a:schemeClr val="dk1"/>
              </a:buClr>
              <a:buSzPts val="1200"/>
              <a:buFont typeface="Arial"/>
              <a:buChar char="•"/>
            </a:pPr>
            <a:r>
              <a:rPr lang="en-US"/>
              <a:t>Is my boat mechanically sound for the trip?</a:t>
            </a:r>
            <a:endParaRPr/>
          </a:p>
          <a:p>
            <a:pPr indent="-171450" lvl="0" marL="171450" rtl="0" algn="l">
              <a:spcBef>
                <a:spcPts val="0"/>
              </a:spcBef>
              <a:spcAft>
                <a:spcPts val="0"/>
              </a:spcAft>
              <a:buClr>
                <a:schemeClr val="dk1"/>
              </a:buClr>
              <a:buSzPts val="1200"/>
              <a:buFont typeface="Arial"/>
              <a:buChar char="•"/>
            </a:pPr>
            <a:r>
              <a:rPr lang="en-US"/>
              <a:t>Have I checked my charts for any local issues or security zones?</a:t>
            </a:r>
            <a:endParaRPr/>
          </a:p>
          <a:p>
            <a:pPr indent="-171450" lvl="0" marL="171450" rtl="0" algn="l">
              <a:spcBef>
                <a:spcPts val="0"/>
              </a:spcBef>
              <a:spcAft>
                <a:spcPts val="0"/>
              </a:spcAft>
              <a:buClr>
                <a:schemeClr val="dk1"/>
              </a:buClr>
              <a:buSzPts val="1200"/>
              <a:buFont typeface="Arial"/>
              <a:buChar char="•"/>
            </a:pPr>
            <a:r>
              <a:rPr lang="en-US"/>
              <a:t>Are there any water events in my area taking place that day?</a:t>
            </a:r>
            <a:endParaRPr/>
          </a:p>
          <a:p>
            <a:pPr indent="-171450" lvl="0" marL="171450" rtl="0" algn="l">
              <a:spcBef>
                <a:spcPts val="0"/>
              </a:spcBef>
              <a:spcAft>
                <a:spcPts val="0"/>
              </a:spcAft>
              <a:buClr>
                <a:schemeClr val="dk1"/>
              </a:buClr>
              <a:buSzPts val="1200"/>
              <a:buFont typeface="Arial"/>
              <a:buChar char="•"/>
            </a:pPr>
            <a:r>
              <a:rPr lang="en-US"/>
              <a:t>Did I leave an accurate float plan with someone?</a:t>
            </a:r>
            <a:endParaRPr/>
          </a:p>
          <a:p>
            <a:pPr indent="0" lvl="0" marL="0" rtl="0" algn="l">
              <a:spcBef>
                <a:spcPts val="0"/>
              </a:spcBef>
              <a:spcAft>
                <a:spcPts val="0"/>
              </a:spcAft>
              <a:buNone/>
            </a:pPr>
            <a:r>
              <a:t/>
            </a:r>
            <a:endParaRPr/>
          </a:p>
        </p:txBody>
      </p:sp>
      <p:sp>
        <p:nvSpPr>
          <p:cNvPr id="189" name="Google Shape;189;p11: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2: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Even if the boat passes a checklist, what about the operator and people on 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you have completed your pre-departure checklist and taken a self-assessment of your condition, you can then decide whether you should go out on your boat, or not. Make a risk assessment of all the conditions, then make the decision whether the boating trip is worth whatever risks there are, or mitigate those risks as needed. When making a “go-or-no-go” decision take into consideration:</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Is all the safety equipment needed on board the boat, and in good working condition?</a:t>
            </a:r>
            <a:endParaRPr/>
          </a:p>
          <a:p>
            <a:pPr indent="-171450" lvl="0" marL="171450" rtl="0" algn="l">
              <a:spcBef>
                <a:spcPts val="0"/>
              </a:spcBef>
              <a:spcAft>
                <a:spcPts val="0"/>
              </a:spcAft>
              <a:buClr>
                <a:schemeClr val="dk1"/>
              </a:buClr>
              <a:buSzPts val="1200"/>
              <a:buFont typeface="Arial"/>
              <a:buChar char="•"/>
            </a:pPr>
            <a:r>
              <a:rPr lang="en-US"/>
              <a:t>Is the weather good? What is the forecast for later that day?</a:t>
            </a:r>
            <a:endParaRPr/>
          </a:p>
          <a:p>
            <a:pPr indent="-171450" lvl="0" marL="171450" rtl="0" algn="l">
              <a:spcBef>
                <a:spcPts val="0"/>
              </a:spcBef>
              <a:spcAft>
                <a:spcPts val="0"/>
              </a:spcAft>
              <a:buClr>
                <a:schemeClr val="dk1"/>
              </a:buClr>
              <a:buSzPts val="1200"/>
              <a:buFont typeface="Arial"/>
              <a:buChar char="•"/>
            </a:pPr>
            <a:r>
              <a:rPr lang="en-US"/>
              <a:t>What are my skills as the boat operator for the conditions on the water today?</a:t>
            </a:r>
            <a:endParaRPr/>
          </a:p>
          <a:p>
            <a:pPr indent="-171450" lvl="0" marL="171450" rtl="0" algn="l">
              <a:spcBef>
                <a:spcPts val="0"/>
              </a:spcBef>
              <a:spcAft>
                <a:spcPts val="0"/>
              </a:spcAft>
              <a:buClr>
                <a:schemeClr val="dk1"/>
              </a:buClr>
              <a:buSzPts val="1200"/>
              <a:buFont typeface="Arial"/>
              <a:buChar char="•"/>
            </a:pPr>
            <a:r>
              <a:rPr lang="en-US"/>
              <a:t>Is my boat’s capability and size compatible with my planned outing that day?</a:t>
            </a:r>
            <a:endParaRPr/>
          </a:p>
          <a:p>
            <a:pPr indent="-171450" lvl="0" marL="171450" rtl="0" algn="l">
              <a:spcBef>
                <a:spcPts val="0"/>
              </a:spcBef>
              <a:spcAft>
                <a:spcPts val="0"/>
              </a:spcAft>
              <a:buClr>
                <a:schemeClr val="dk1"/>
              </a:buClr>
              <a:buSzPts val="1200"/>
              <a:buFont typeface="Arial"/>
              <a:buChar char="•"/>
            </a:pPr>
            <a:r>
              <a:rPr lang="en-US"/>
              <a:t>Is my boat mechanically sound for the trip?</a:t>
            </a:r>
            <a:endParaRPr/>
          </a:p>
          <a:p>
            <a:pPr indent="-171450" lvl="0" marL="171450" rtl="0" algn="l">
              <a:spcBef>
                <a:spcPts val="0"/>
              </a:spcBef>
              <a:spcAft>
                <a:spcPts val="0"/>
              </a:spcAft>
              <a:buClr>
                <a:schemeClr val="dk1"/>
              </a:buClr>
              <a:buSzPts val="1200"/>
              <a:buFont typeface="Arial"/>
              <a:buChar char="•"/>
            </a:pPr>
            <a:r>
              <a:rPr lang="en-US"/>
              <a:t>Have I checked my charts for any local issues or security zones?</a:t>
            </a:r>
            <a:endParaRPr/>
          </a:p>
          <a:p>
            <a:pPr indent="-171450" lvl="0" marL="171450" rtl="0" algn="l">
              <a:spcBef>
                <a:spcPts val="0"/>
              </a:spcBef>
              <a:spcAft>
                <a:spcPts val="0"/>
              </a:spcAft>
              <a:buClr>
                <a:schemeClr val="dk1"/>
              </a:buClr>
              <a:buSzPts val="1200"/>
              <a:buFont typeface="Arial"/>
              <a:buChar char="•"/>
            </a:pPr>
            <a:r>
              <a:rPr lang="en-US"/>
              <a:t>Are there any water events in my area taking place that day?</a:t>
            </a:r>
            <a:endParaRPr/>
          </a:p>
          <a:p>
            <a:pPr indent="-171450" lvl="0" marL="171450" rtl="0" algn="l">
              <a:spcBef>
                <a:spcPts val="0"/>
              </a:spcBef>
              <a:spcAft>
                <a:spcPts val="0"/>
              </a:spcAft>
              <a:buClr>
                <a:schemeClr val="dk1"/>
              </a:buClr>
              <a:buSzPts val="1200"/>
              <a:buFont typeface="Arial"/>
              <a:buChar char="•"/>
            </a:pPr>
            <a:r>
              <a:rPr lang="en-US"/>
              <a:t>Did I leave an accurate float plan with someone?</a:t>
            </a:r>
            <a:endParaRPr/>
          </a:p>
          <a:p>
            <a:pPr indent="0" lvl="0" marL="0" rtl="0" algn="l">
              <a:spcBef>
                <a:spcPts val="0"/>
              </a:spcBef>
              <a:spcAft>
                <a:spcPts val="0"/>
              </a:spcAft>
              <a:buNone/>
            </a:pPr>
            <a:r>
              <a:t/>
            </a:r>
            <a:endParaRPr/>
          </a:p>
        </p:txBody>
      </p:sp>
      <p:sp>
        <p:nvSpPr>
          <p:cNvPr id="198" name="Google Shape;198;p12: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4: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Talk about why a float plan is important.  Tell a family member or friend where you are going and when you should be 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are not back in time, call authorities.  It is difficult to know where to search for you if no one knows where you went.</a:t>
            </a:r>
            <a:endParaRPr/>
          </a:p>
          <a:p>
            <a:pPr indent="0" lvl="0" marL="0" rtl="0" algn="l">
              <a:spcBef>
                <a:spcPts val="0"/>
              </a:spcBef>
              <a:spcAft>
                <a:spcPts val="0"/>
              </a:spcAft>
              <a:buNone/>
            </a:pPr>
            <a:r>
              <a:t/>
            </a:r>
            <a:endParaRPr/>
          </a:p>
        </p:txBody>
      </p:sp>
      <p:sp>
        <p:nvSpPr>
          <p:cNvPr id="207" name="Google Shape;207;p14: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5: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should leave a float plan with a friend, family member, close neighbor, someone who will care if you do not return on time and call for help.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leave it with the marina, but marinas often close. </a:t>
            </a:r>
            <a:endParaRPr/>
          </a:p>
        </p:txBody>
      </p:sp>
      <p:sp>
        <p:nvSpPr>
          <p:cNvPr id="217" name="Google Shape;217;p15: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7: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Tahoma"/>
                <a:ea typeface="Tahoma"/>
                <a:cs typeface="Tahoma"/>
                <a:sym typeface="Tahoma"/>
              </a:rPr>
              <a:t>ASK:</a:t>
            </a:r>
            <a:r>
              <a:rPr lang="en-US">
                <a:latin typeface="Tahoma"/>
                <a:ea typeface="Tahoma"/>
                <a:cs typeface="Tahoma"/>
                <a:sym typeface="Tahoma"/>
              </a:rPr>
              <a:t> What are the safety considerations in fueling a boat</a:t>
            </a:r>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At the fuel dock?</a:t>
            </a:r>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At a gas station?</a:t>
            </a:r>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Using portable gas tanks?</a:t>
            </a:r>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rPr lang="en-US">
                <a:latin typeface="Tahoma"/>
                <a:ea typeface="Tahoma"/>
                <a:cs typeface="Tahoma"/>
                <a:sym typeface="Tahoma"/>
              </a:rPr>
              <a:t>Be sure to close windows, ports, and doors to keep fuel vapors from settling inside the vessel.  Vapors are heavier than air and will settle in the bilges.</a:t>
            </a:r>
            <a:endParaRPr/>
          </a:p>
          <a:p>
            <a:pPr indent="0" lvl="0" marL="0" rtl="0" algn="l">
              <a:spcBef>
                <a:spcPts val="0"/>
              </a:spcBef>
              <a:spcAft>
                <a:spcPts val="0"/>
              </a:spcAft>
              <a:buNone/>
            </a:pPr>
            <a:r>
              <a:t/>
            </a:r>
            <a:endParaRPr/>
          </a:p>
        </p:txBody>
      </p:sp>
      <p:sp>
        <p:nvSpPr>
          <p:cNvPr id="227" name="Google Shape;227;p17: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8: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Tahoma"/>
                <a:ea typeface="Tahoma"/>
                <a:cs typeface="Tahoma"/>
                <a:sym typeface="Tahoma"/>
              </a:rPr>
              <a:t>ASK:</a:t>
            </a:r>
            <a:r>
              <a:rPr lang="en-US">
                <a:latin typeface="Tahoma"/>
                <a:ea typeface="Tahoma"/>
                <a:cs typeface="Tahoma"/>
                <a:sym typeface="Tahoma"/>
              </a:rPr>
              <a:t> What are the safety considerations in fueling a boat</a:t>
            </a:r>
            <a:endParaRPr/>
          </a:p>
          <a:p>
            <a:pPr indent="0" lvl="0" marL="0" rtl="0" algn="l">
              <a:spcBef>
                <a:spcPts val="0"/>
              </a:spcBef>
              <a:spcAft>
                <a:spcPts val="0"/>
              </a:spcAft>
              <a:buNone/>
            </a:pPr>
            <a:r>
              <a:t/>
            </a:r>
            <a:endParaRPr>
              <a:latin typeface="Tahoma"/>
              <a:ea typeface="Tahoma"/>
              <a:cs typeface="Tahoma"/>
              <a:sym typeface="Tahoma"/>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At the fuel dock?</a:t>
            </a:r>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At a gas station?</a:t>
            </a:r>
            <a:endParaRPr/>
          </a:p>
          <a:p>
            <a:pPr indent="0" lvl="0" marL="0" rtl="0" algn="l">
              <a:spcBef>
                <a:spcPts val="0"/>
              </a:spcBef>
              <a:spcAft>
                <a:spcPts val="0"/>
              </a:spcAft>
              <a:buNone/>
            </a:pPr>
            <a:r>
              <a:rPr lang="en-US">
                <a:latin typeface="Tahoma"/>
                <a:ea typeface="Tahoma"/>
                <a:cs typeface="Tahoma"/>
                <a:sym typeface="Tahoma"/>
              </a:rPr>
              <a:t>o</a:t>
            </a:r>
            <a:r>
              <a:rPr lang="en-US">
                <a:latin typeface="Courier New"/>
                <a:ea typeface="Courier New"/>
                <a:cs typeface="Courier New"/>
                <a:sym typeface="Courier New"/>
              </a:rPr>
              <a:t>       </a:t>
            </a:r>
            <a:r>
              <a:rPr lang="en-US">
                <a:latin typeface="Times New Roman"/>
                <a:ea typeface="Times New Roman"/>
                <a:cs typeface="Times New Roman"/>
                <a:sym typeface="Times New Roman"/>
              </a:rPr>
              <a:t> </a:t>
            </a:r>
            <a:r>
              <a:rPr lang="en-US">
                <a:latin typeface="Tahoma"/>
                <a:ea typeface="Tahoma"/>
                <a:cs typeface="Tahoma"/>
                <a:sym typeface="Tahoma"/>
              </a:rPr>
              <a:t>Using portable gas tanks?</a:t>
            </a:r>
            <a:endParaRPr/>
          </a:p>
          <a:p>
            <a:pPr indent="0" lvl="0" marL="0" rtl="0" algn="l">
              <a:spcBef>
                <a:spcPts val="0"/>
              </a:spcBef>
              <a:spcAft>
                <a:spcPts val="0"/>
              </a:spcAft>
              <a:buNone/>
            </a:pPr>
            <a:r>
              <a:t/>
            </a:r>
            <a:endParaRPr/>
          </a:p>
        </p:txBody>
      </p:sp>
      <p:sp>
        <p:nvSpPr>
          <p:cNvPr id="236" name="Google Shape;236;p18: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9: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9: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fueling, be sure to OPEN windows, ports, and doors in order to air out the boat from any fuel vapors that made it inside, especially in the bilge.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have a blower, run the blower for at least 4 minutes.</a:t>
            </a:r>
            <a:endParaRPr/>
          </a:p>
          <a:p>
            <a:pPr indent="0" lvl="0" marL="0" rtl="0" algn="l">
              <a:spcBef>
                <a:spcPts val="0"/>
              </a:spcBef>
              <a:spcAft>
                <a:spcPts val="0"/>
              </a:spcAft>
              <a:buNone/>
            </a:pPr>
            <a:r>
              <a:t/>
            </a:r>
            <a:endParaRPr/>
          </a:p>
        </p:txBody>
      </p:sp>
      <p:sp>
        <p:nvSpPr>
          <p:cNvPr id="245" name="Google Shape;245;p19: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20: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Review the one-third rule.  Boaters always need to calculate their fuel use.  Use one-third of your fuel to get to where you’re going and one-third to get 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Save one-third for emergencies.  Changes in tides and winds can mean using more fuel than anticipated.</a:t>
            </a:r>
            <a:endParaRPr/>
          </a:p>
          <a:p>
            <a:pPr indent="0" lvl="0" marL="0" rtl="0" algn="l">
              <a:spcBef>
                <a:spcPts val="0"/>
              </a:spcBef>
              <a:spcAft>
                <a:spcPts val="0"/>
              </a:spcAft>
              <a:buNone/>
            </a:pPr>
            <a:r>
              <a:t/>
            </a:r>
            <a:endParaRPr/>
          </a:p>
        </p:txBody>
      </p:sp>
      <p:sp>
        <p:nvSpPr>
          <p:cNvPr id="254" name="Google Shape;254;p20: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1: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21: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Always be sure to use your nose and sniff for fuel vapor.  It is important to check carefully as your fuel tank is under your seat.  </a:t>
            </a:r>
            <a:endParaRPr/>
          </a:p>
          <a:p>
            <a:pPr indent="0" lvl="0" marL="0" rtl="0" algn="l">
              <a:spcBef>
                <a:spcPts val="0"/>
              </a:spcBef>
              <a:spcAft>
                <a:spcPts val="0"/>
              </a:spcAft>
              <a:buNone/>
            </a:pPr>
            <a:r>
              <a:t/>
            </a:r>
            <a:endParaRPr/>
          </a:p>
        </p:txBody>
      </p:sp>
      <p:sp>
        <p:nvSpPr>
          <p:cNvPr id="263" name="Google Shape;263;p21: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2: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110" name="Google Shape;110;p2: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2: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PWC operator should always be aware of the one-third rule as well as any vessel.</a:t>
            </a:r>
            <a:endParaRPr/>
          </a:p>
          <a:p>
            <a:pPr indent="0" lvl="0" marL="0" rtl="0" algn="l">
              <a:spcBef>
                <a:spcPts val="0"/>
              </a:spcBef>
              <a:spcAft>
                <a:spcPts val="0"/>
              </a:spcAft>
              <a:buNone/>
            </a:pPr>
            <a:r>
              <a:t/>
            </a:r>
            <a:endParaRPr/>
          </a:p>
        </p:txBody>
      </p:sp>
      <p:sp>
        <p:nvSpPr>
          <p:cNvPr id="273" name="Google Shape;273;p22: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3: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23: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Ask:</a:t>
            </a:r>
            <a:r>
              <a:rPr lang="en-US"/>
              <a:t> What is the right trailer and the right tow vehicle?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Ask:</a:t>
            </a:r>
            <a:r>
              <a:rPr lang="en-US"/>
              <a:t> Why is this an important safety item?</a:t>
            </a:r>
            <a:endParaRPr/>
          </a:p>
          <a:p>
            <a:pPr indent="0" lvl="0" marL="0" rtl="0" algn="l">
              <a:spcBef>
                <a:spcPts val="0"/>
              </a:spcBef>
              <a:spcAft>
                <a:spcPts val="0"/>
              </a:spcAft>
              <a:buNone/>
            </a:pPr>
            <a:r>
              <a:t/>
            </a:r>
            <a:endParaRPr/>
          </a:p>
        </p:txBody>
      </p:sp>
      <p:sp>
        <p:nvSpPr>
          <p:cNvPr id="282" name="Google Shape;282;p23: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4: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4: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Make sure the class discusses vessel weight, vehicle towing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Make sure to discuss that the trailer needs to be able to carry the weight of the boat as well as the engine(s), fuel and gear.  Tongue weight on the trailer should be 10%.</a:t>
            </a:r>
            <a:endParaRPr/>
          </a:p>
          <a:p>
            <a:pPr indent="0" lvl="0" marL="0" rtl="0" algn="l">
              <a:spcBef>
                <a:spcPts val="0"/>
              </a:spcBef>
              <a:spcAft>
                <a:spcPts val="0"/>
              </a:spcAft>
              <a:buNone/>
            </a:pPr>
            <a:r>
              <a:t/>
            </a:r>
            <a:endParaRPr/>
          </a:p>
        </p:txBody>
      </p:sp>
      <p:sp>
        <p:nvSpPr>
          <p:cNvPr id="291" name="Google Shape;291;p24: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6: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6: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Make sure the class discusses vessel weight, vehicle towing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Make sure to discuss that the trailer needs to be able to carry the weight of the boat as well as the engine(s), fuel and gear</a:t>
            </a:r>
            <a:endParaRPr/>
          </a:p>
          <a:p>
            <a:pPr indent="0" lvl="0" marL="0" rtl="0" algn="l">
              <a:spcBef>
                <a:spcPts val="0"/>
              </a:spcBef>
              <a:spcAft>
                <a:spcPts val="0"/>
              </a:spcAft>
              <a:buNone/>
            </a:pPr>
            <a:r>
              <a:t/>
            </a:r>
            <a:endParaRPr/>
          </a:p>
        </p:txBody>
      </p:sp>
      <p:sp>
        <p:nvSpPr>
          <p:cNvPr id="301" name="Google Shape;301;p26: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7: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7: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Ball and Tongue must match.  Tongue weight should be 10%.  In most states chains must be crossed for added safety to keep the tongue from dragging in case the hitch uncouples.</a:t>
            </a:r>
            <a:endParaRPr/>
          </a:p>
          <a:p>
            <a:pPr indent="0" lvl="0" marL="0" rtl="0" algn="l">
              <a:spcBef>
                <a:spcPts val="0"/>
              </a:spcBef>
              <a:spcAft>
                <a:spcPts val="0"/>
              </a:spcAft>
              <a:buNone/>
            </a:pPr>
            <a:r>
              <a:t/>
            </a:r>
            <a:endParaRPr/>
          </a:p>
        </p:txBody>
      </p:sp>
      <p:sp>
        <p:nvSpPr>
          <p:cNvPr id="311" name="Google Shape;311;p27: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9: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9: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Responses should include:</a:t>
            </a:r>
            <a:endParaRPr/>
          </a:p>
          <a:p>
            <a:pPr indent="0" lvl="0" marL="0" rtl="0" algn="l">
              <a:spcBef>
                <a:spcPts val="0"/>
              </a:spcBef>
              <a:spcAft>
                <a:spcPts val="0"/>
              </a:spcAft>
              <a:buNone/>
            </a:pPr>
            <a:r>
              <a:t/>
            </a:r>
            <a:endParaRPr/>
          </a:p>
          <a:p>
            <a:pPr indent="-76200" lvl="0" marL="0" rtl="0" algn="l">
              <a:spcBef>
                <a:spcPts val="0"/>
              </a:spcBef>
              <a:spcAft>
                <a:spcPts val="0"/>
              </a:spcAft>
              <a:buClr>
                <a:schemeClr val="dk1"/>
              </a:buClr>
              <a:buSzPts val="1200"/>
              <a:buFont typeface="Arial"/>
              <a:buChar char="•"/>
            </a:pPr>
            <a:r>
              <a:rPr lang="en-US"/>
              <a:t> Secure loose gear</a:t>
            </a:r>
            <a:endParaRPr/>
          </a:p>
          <a:p>
            <a:pPr indent="-76200" lvl="0" marL="0" rtl="0" algn="l">
              <a:spcBef>
                <a:spcPts val="0"/>
              </a:spcBef>
              <a:spcAft>
                <a:spcPts val="0"/>
              </a:spcAft>
              <a:buClr>
                <a:schemeClr val="dk1"/>
              </a:buClr>
              <a:buSzPts val="1200"/>
              <a:buFont typeface="Arial"/>
              <a:buChar char="•"/>
            </a:pPr>
            <a:r>
              <a:rPr lang="en-US"/>
              <a:t> Tie down the boat</a:t>
            </a:r>
            <a:endParaRPr/>
          </a:p>
          <a:p>
            <a:pPr indent="-76200" lvl="0" marL="0" rtl="0" algn="l">
              <a:spcBef>
                <a:spcPts val="0"/>
              </a:spcBef>
              <a:spcAft>
                <a:spcPts val="0"/>
              </a:spcAft>
              <a:buClr>
                <a:schemeClr val="dk1"/>
              </a:buClr>
              <a:buSzPts val="1200"/>
              <a:buFont typeface="Arial"/>
              <a:buChar char="•"/>
            </a:pPr>
            <a:r>
              <a:rPr lang="en-US"/>
              <a:t> Tilt and secure the engine</a:t>
            </a:r>
            <a:endParaRPr/>
          </a:p>
          <a:p>
            <a:pPr indent="-76200" lvl="0" marL="0" rtl="0" algn="l">
              <a:spcBef>
                <a:spcPts val="0"/>
              </a:spcBef>
              <a:spcAft>
                <a:spcPts val="0"/>
              </a:spcAft>
              <a:buClr>
                <a:schemeClr val="dk1"/>
              </a:buClr>
              <a:buSzPts val="1200"/>
              <a:buFont typeface="Arial"/>
              <a:buChar char="•"/>
            </a:pPr>
            <a:r>
              <a:rPr lang="en-US"/>
              <a:t> Inspect the hitch and safety chain</a:t>
            </a:r>
            <a:endParaRPr/>
          </a:p>
          <a:p>
            <a:pPr indent="-76200" lvl="0" marL="0" rtl="0" algn="l">
              <a:spcBef>
                <a:spcPts val="0"/>
              </a:spcBef>
              <a:spcAft>
                <a:spcPts val="0"/>
              </a:spcAft>
              <a:buClr>
                <a:schemeClr val="dk1"/>
              </a:buClr>
              <a:buSzPts val="1200"/>
              <a:buFont typeface="Arial"/>
              <a:buChar char="•"/>
            </a:pPr>
            <a:r>
              <a:rPr lang="en-US"/>
              <a:t> Trailer brakes</a:t>
            </a:r>
            <a:endParaRPr/>
          </a:p>
          <a:p>
            <a:pPr indent="-76200" lvl="0" marL="0" rtl="0" algn="l">
              <a:spcBef>
                <a:spcPts val="0"/>
              </a:spcBef>
              <a:spcAft>
                <a:spcPts val="0"/>
              </a:spcAft>
              <a:buClr>
                <a:schemeClr val="dk1"/>
              </a:buClr>
              <a:buSzPts val="1200"/>
              <a:buFont typeface="Arial"/>
              <a:buChar char="•"/>
            </a:pPr>
            <a:r>
              <a:rPr lang="en-US"/>
              <a:t> Lights</a:t>
            </a:r>
            <a:endParaRPr/>
          </a:p>
          <a:p>
            <a:pPr indent="-76200" lvl="0" marL="0" rtl="0" algn="l">
              <a:spcBef>
                <a:spcPts val="0"/>
              </a:spcBef>
              <a:spcAft>
                <a:spcPts val="0"/>
              </a:spcAft>
              <a:buClr>
                <a:schemeClr val="dk1"/>
              </a:buClr>
              <a:buSzPts val="1200"/>
              <a:buFont typeface="Arial"/>
              <a:buChar char="•"/>
            </a:pPr>
            <a:r>
              <a:rPr lang="en-US"/>
              <a:t> Bearings</a:t>
            </a:r>
            <a:endParaRPr/>
          </a:p>
          <a:p>
            <a:pPr indent="-76200" lvl="0" marL="0" rtl="0" algn="l">
              <a:spcBef>
                <a:spcPts val="0"/>
              </a:spcBef>
              <a:spcAft>
                <a:spcPts val="0"/>
              </a:spcAft>
              <a:buClr>
                <a:schemeClr val="dk1"/>
              </a:buClr>
              <a:buSzPts val="1200"/>
              <a:buFont typeface="Arial"/>
              <a:buChar char="•"/>
            </a:pPr>
            <a:r>
              <a:rPr lang="en-US"/>
              <a:t> Tire pressure</a:t>
            </a:r>
            <a:endParaRPr/>
          </a:p>
          <a:p>
            <a:pPr indent="0" lvl="0" marL="0" rtl="0" algn="l">
              <a:spcBef>
                <a:spcPts val="0"/>
              </a:spcBef>
              <a:spcAft>
                <a:spcPts val="0"/>
              </a:spcAft>
              <a:buNone/>
            </a:pPr>
            <a:r>
              <a:t/>
            </a:r>
            <a:endParaRPr/>
          </a:p>
        </p:txBody>
      </p:sp>
      <p:sp>
        <p:nvSpPr>
          <p:cNvPr id="320" name="Google Shape;320;p29: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0: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30: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Discuss the safety importance of these bullet points</a:t>
            </a:r>
            <a:endParaRPr/>
          </a:p>
          <a:p>
            <a:pPr indent="0" lvl="0" marL="0" rtl="0" algn="l">
              <a:spcBef>
                <a:spcPts val="0"/>
              </a:spcBef>
              <a:spcAft>
                <a:spcPts val="0"/>
              </a:spcAft>
              <a:buNone/>
            </a:pPr>
            <a:r>
              <a:t/>
            </a:r>
            <a:endParaRPr/>
          </a:p>
        </p:txBody>
      </p:sp>
      <p:sp>
        <p:nvSpPr>
          <p:cNvPr id="331" name="Google Shape;331;p30: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1: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1: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hereDiscuss the safety importance of these bullet points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41" name="Google Shape;341;p31: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2: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32: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Tahoma"/>
                <a:ea typeface="Tahoma"/>
                <a:cs typeface="Tahoma"/>
                <a:sym typeface="Tahoma"/>
              </a:rPr>
              <a:t>ASK:</a:t>
            </a:r>
            <a:r>
              <a:rPr lang="en-US">
                <a:latin typeface="Tahoma"/>
                <a:ea typeface="Tahoma"/>
                <a:cs typeface="Tahoma"/>
                <a:sym typeface="Tahoma"/>
              </a:rPr>
              <a:t> What steps would you go through before launching your boat from the trailer?</a:t>
            </a:r>
            <a:r>
              <a:rPr lang="en-US"/>
              <a:t> </a:t>
            </a:r>
            <a:endParaRPr/>
          </a:p>
          <a:p>
            <a:pPr indent="0" lvl="0" marL="0" rtl="0" algn="l">
              <a:spcBef>
                <a:spcPts val="0"/>
              </a:spcBef>
              <a:spcAft>
                <a:spcPts val="0"/>
              </a:spcAft>
              <a:buNone/>
            </a:pPr>
            <a:r>
              <a:t/>
            </a:r>
            <a:endParaRPr/>
          </a:p>
        </p:txBody>
      </p:sp>
      <p:sp>
        <p:nvSpPr>
          <p:cNvPr id="350" name="Google Shape;350;p32: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3: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33: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360" name="Google Shape;360;p33: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Review the objectives of the chapter.</a:t>
            </a:r>
            <a:endParaRPr/>
          </a:p>
          <a:p>
            <a:pPr indent="0" lvl="0" marL="0" rtl="0" algn="l">
              <a:spcBef>
                <a:spcPts val="0"/>
              </a:spcBef>
              <a:spcAft>
                <a:spcPts val="0"/>
              </a:spcAft>
              <a:buNone/>
            </a:pPr>
            <a:r>
              <a:t/>
            </a:r>
            <a:endParaRPr/>
          </a:p>
        </p:txBody>
      </p:sp>
      <p:sp>
        <p:nvSpPr>
          <p:cNvPr id="118" name="Google Shape;118;p3: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4: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34: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Point out that there is a lot of tension on the winch straps and it’s wise to stay out of the direct line of them.</a:t>
            </a:r>
            <a:endParaRPr/>
          </a:p>
          <a:p>
            <a:pPr indent="0" lvl="0" marL="0" rtl="0" algn="l">
              <a:spcBef>
                <a:spcPts val="0"/>
              </a:spcBef>
              <a:spcAft>
                <a:spcPts val="0"/>
              </a:spcAft>
              <a:buNone/>
            </a:pPr>
            <a:r>
              <a:t/>
            </a:r>
            <a:endParaRPr/>
          </a:p>
        </p:txBody>
      </p:sp>
      <p:sp>
        <p:nvSpPr>
          <p:cNvPr id="368" name="Google Shape;368;p34: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5: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35: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378" name="Google Shape;378;p35: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6: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36: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Cleaning the vessel and equipment of attached aquatic plants is necessary to avoid brining non-native invasive species into different waterways.  Always remove plants or animals before launching, after loading, after retrieving, before transporting on a public highway.  Drain all water from boats, motors, and equipment.  Never move live fish away from one water body into another.  Dispose of unwanted bait in the trash.</a:t>
            </a:r>
            <a:endParaRPr/>
          </a:p>
          <a:p>
            <a:pPr indent="0" lvl="0" marL="0" rtl="0" algn="l">
              <a:spcBef>
                <a:spcPts val="0"/>
              </a:spcBef>
              <a:spcAft>
                <a:spcPts val="0"/>
              </a:spcAft>
              <a:buNone/>
            </a:pPr>
            <a:r>
              <a:t/>
            </a:r>
            <a:endParaRPr/>
          </a:p>
        </p:txBody>
      </p:sp>
      <p:sp>
        <p:nvSpPr>
          <p:cNvPr id="387" name="Google Shape;387;p36: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7: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37: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397" name="Google Shape;397;p37: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9: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9: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Cleaning the vessel and equipment of attached aquatic plants is necessary to avoid brining non-native invasive species into different waterways.  Always remove plants or animals before launching, after loading, after retrieving, before transporting on a public highway.  Drain all water from boats, motors, and equipment.  Never move live fish away from one water body into another.  Dispose of unwanted bait in the trash.</a:t>
            </a:r>
            <a:endParaRPr/>
          </a:p>
          <a:p>
            <a:pPr indent="0" lvl="0" marL="0" rtl="0" algn="l">
              <a:spcBef>
                <a:spcPts val="0"/>
              </a:spcBef>
              <a:spcAft>
                <a:spcPts val="0"/>
              </a:spcAft>
              <a:buNone/>
            </a:pPr>
            <a:r>
              <a:t/>
            </a:r>
            <a:endParaRPr/>
          </a:p>
        </p:txBody>
      </p:sp>
      <p:sp>
        <p:nvSpPr>
          <p:cNvPr id="406" name="Google Shape;406;p39: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0: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40: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14" name="Google Shape;414;p40: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41: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41: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23" name="Google Shape;423;p41: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2: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42: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31" name="Google Shape;431;p42: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43: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43: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39" name="Google Shape;439;p43: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4: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44: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49" name="Google Shape;449;p44: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4: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Discuss what the maximum weight includes, not just the weight or number of people.  Discuss why being overcapacity is dangerous on the water…balance and stability.</a:t>
            </a:r>
            <a:endParaRPr/>
          </a:p>
          <a:p>
            <a:pPr indent="0" lvl="0" marL="0" rtl="0" algn="l">
              <a:spcBef>
                <a:spcPts val="0"/>
              </a:spcBef>
              <a:spcAft>
                <a:spcPts val="0"/>
              </a:spcAft>
              <a:buNone/>
            </a:pPr>
            <a:r>
              <a:t/>
            </a:r>
            <a:endParaRPr/>
          </a:p>
        </p:txBody>
      </p:sp>
      <p:sp>
        <p:nvSpPr>
          <p:cNvPr id="127" name="Google Shape;127;p4: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5: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45: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59" name="Google Shape;459;p45: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6: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46: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69" name="Google Shape;469;p46: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7: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47: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79" name="Google Shape;479;p47: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48: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48: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89" name="Google Shape;489;p48: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9: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49: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499" name="Google Shape;499;p49: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the boat has no capacity plate, or is a smaller vessel, review the formula to determine capacity.</a:t>
            </a:r>
            <a:endParaRPr/>
          </a:p>
          <a:p>
            <a:pPr indent="0" lvl="0" marL="0" rtl="0" algn="l">
              <a:spcBef>
                <a:spcPts val="0"/>
              </a:spcBef>
              <a:spcAft>
                <a:spcPts val="0"/>
              </a:spcAft>
              <a:buNone/>
            </a:pPr>
            <a:r>
              <a:t/>
            </a:r>
            <a:endParaRPr/>
          </a:p>
        </p:txBody>
      </p:sp>
      <p:sp>
        <p:nvSpPr>
          <p:cNvPr id="137" name="Google Shape;137;p5: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6: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147" name="Google Shape;147;p6: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text here</a:t>
            </a:r>
            <a:endParaRPr/>
          </a:p>
          <a:p>
            <a:pPr indent="0" lvl="0" marL="0" rtl="0" algn="l">
              <a:spcBef>
                <a:spcPts val="0"/>
              </a:spcBef>
              <a:spcAft>
                <a:spcPts val="0"/>
              </a:spcAft>
              <a:buNone/>
            </a:pPr>
            <a:r>
              <a:t/>
            </a:r>
            <a:endParaRPr/>
          </a:p>
        </p:txBody>
      </p:sp>
      <p:sp>
        <p:nvSpPr>
          <p:cNvPr id="155" name="Google Shape;155;p7: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8: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8: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Tahoma"/>
                <a:ea typeface="Tahoma"/>
                <a:cs typeface="Tahoma"/>
                <a:sym typeface="Tahoma"/>
              </a:rPr>
              <a:t>ASK:</a:t>
            </a:r>
            <a:r>
              <a:rPr lang="en-US">
                <a:latin typeface="Tahoma"/>
                <a:ea typeface="Tahoma"/>
                <a:cs typeface="Tahoma"/>
                <a:sym typeface="Tahoma"/>
              </a:rPr>
              <a:t> The students for their ideas on what should be included.</a:t>
            </a:r>
            <a:endParaRPr/>
          </a:p>
          <a:p>
            <a:pPr indent="0" lvl="0" marL="0" rtl="0" algn="l">
              <a:spcBef>
                <a:spcPts val="0"/>
              </a:spcBef>
              <a:spcAft>
                <a:spcPts val="0"/>
              </a:spcAft>
              <a:buNone/>
            </a:pPr>
            <a:r>
              <a:rPr i="1" lang="en-US">
                <a:latin typeface="Tahoma"/>
                <a:ea typeface="Tahoma"/>
                <a:cs typeface="Tahoma"/>
                <a:sym typeface="Tahoma"/>
              </a:rPr>
              <a:t>Classroom aid: Have a whiteboard or flipchart and list the items as mentioned. Then discuss them as to WHY they are important.</a:t>
            </a:r>
            <a:endParaRPr/>
          </a:p>
          <a:p>
            <a:pPr indent="0" lvl="0" marL="0" rtl="0" algn="l">
              <a:spcBef>
                <a:spcPts val="0"/>
              </a:spcBef>
              <a:spcAft>
                <a:spcPts val="0"/>
              </a:spcAft>
              <a:buNone/>
            </a:pPr>
            <a:r>
              <a:t/>
            </a:r>
            <a:endParaRPr>
              <a:latin typeface="Tahoma"/>
              <a:ea typeface="Tahoma"/>
              <a:cs typeface="Tahoma"/>
              <a:sym typeface="Tahoma"/>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We want to emphasize:</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Know before you go!</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Check the weather</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Have charts</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File a float plan</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Have a boat and equipment checklist</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Give your passengers a brief safety training- location of PFDs and fire extinguishers, etc.</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Get a Vessel Safety Check!</a:t>
            </a:r>
            <a:endParaRPr/>
          </a:p>
          <a:p>
            <a:pPr indent="-95250" lvl="0" marL="171450" rtl="0" algn="l">
              <a:spcBef>
                <a:spcPts val="0"/>
              </a:spcBef>
              <a:spcAft>
                <a:spcPts val="0"/>
              </a:spcAft>
              <a:buClr>
                <a:schemeClr val="dk1"/>
              </a:buClr>
              <a:buSzPts val="1200"/>
              <a:buFont typeface="Arial"/>
              <a:buNone/>
            </a:pPr>
            <a:r>
              <a:t/>
            </a:r>
            <a:endParaRPr/>
          </a:p>
        </p:txBody>
      </p:sp>
      <p:sp>
        <p:nvSpPr>
          <p:cNvPr id="164" name="Google Shape;164;p8: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582613" y="215900"/>
            <a:ext cx="5634037"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9:notes"/>
          <p:cNvSpPr txBox="1"/>
          <p:nvPr>
            <p:ph idx="1" type="body"/>
          </p:nvPr>
        </p:nvSpPr>
        <p:spPr>
          <a:xfrm>
            <a:off x="362857" y="3558721"/>
            <a:ext cx="6155418" cy="49321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Tahoma"/>
                <a:ea typeface="Tahoma"/>
                <a:cs typeface="Tahoma"/>
                <a:sym typeface="Tahoma"/>
              </a:rPr>
              <a:t>ASK:</a:t>
            </a:r>
            <a:r>
              <a:rPr lang="en-US">
                <a:latin typeface="Tahoma"/>
                <a:ea typeface="Tahoma"/>
                <a:cs typeface="Tahoma"/>
                <a:sym typeface="Tahoma"/>
              </a:rPr>
              <a:t> The students for their ideas on what should be included.</a:t>
            </a:r>
            <a:endParaRPr/>
          </a:p>
          <a:p>
            <a:pPr indent="0" lvl="0" marL="0" rtl="0" algn="l">
              <a:spcBef>
                <a:spcPts val="0"/>
              </a:spcBef>
              <a:spcAft>
                <a:spcPts val="0"/>
              </a:spcAft>
              <a:buNone/>
            </a:pPr>
            <a:r>
              <a:rPr i="1" lang="en-US">
                <a:latin typeface="Tahoma"/>
                <a:ea typeface="Tahoma"/>
                <a:cs typeface="Tahoma"/>
                <a:sym typeface="Tahoma"/>
              </a:rPr>
              <a:t>Classroom aid: Have a whiteboard or flipchart and list the items as mentioned. Then discuss them as to WHY they are important.</a:t>
            </a:r>
            <a:endParaRPr/>
          </a:p>
          <a:p>
            <a:pPr indent="0" lvl="0" marL="0" rtl="0" algn="l">
              <a:spcBef>
                <a:spcPts val="0"/>
              </a:spcBef>
              <a:spcAft>
                <a:spcPts val="0"/>
              </a:spcAft>
              <a:buNone/>
            </a:pPr>
            <a:r>
              <a:t/>
            </a:r>
            <a:endParaRPr>
              <a:latin typeface="Tahoma"/>
              <a:ea typeface="Tahoma"/>
              <a:cs typeface="Tahoma"/>
              <a:sym typeface="Tahoma"/>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We want to emphasize:</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Know before you go!</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Check the weather</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Have charts</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File a float plan</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Have a boat and equipment checklist</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Give your passengers a brief safety training- location of PFDs and fire extinguishers, etc.</a:t>
            </a:r>
            <a:endParaRPr/>
          </a:p>
          <a:p>
            <a:pPr indent="-171450" lvl="0" marL="171450" rtl="0" algn="l">
              <a:spcBef>
                <a:spcPts val="0"/>
              </a:spcBef>
              <a:spcAft>
                <a:spcPts val="0"/>
              </a:spcAft>
              <a:buClr>
                <a:schemeClr val="dk1"/>
              </a:buClr>
              <a:buSzPts val="1200"/>
              <a:buFont typeface="Arial"/>
              <a:buChar char="•"/>
            </a:pPr>
            <a:r>
              <a:rPr lang="en-US">
                <a:latin typeface="Tahoma"/>
                <a:ea typeface="Tahoma"/>
                <a:cs typeface="Tahoma"/>
                <a:sym typeface="Tahoma"/>
              </a:rPr>
              <a:t>Get a Vessel Safety Check!</a:t>
            </a:r>
            <a:endParaRPr/>
          </a:p>
          <a:p>
            <a:pPr indent="0" lvl="0" marL="0" rtl="0" algn="l">
              <a:spcBef>
                <a:spcPts val="0"/>
              </a:spcBef>
              <a:spcAft>
                <a:spcPts val="0"/>
              </a:spcAft>
              <a:buNone/>
            </a:pPr>
            <a:r>
              <a:t/>
            </a:r>
            <a:endParaRPr/>
          </a:p>
        </p:txBody>
      </p:sp>
      <p:sp>
        <p:nvSpPr>
          <p:cNvPr id="173" name="Google Shape;173;p9:notes"/>
          <p:cNvSpPr txBox="1"/>
          <p:nvPr>
            <p:ph idx="12" type="sldNum"/>
          </p:nvPr>
        </p:nvSpPr>
        <p:spPr>
          <a:xfrm>
            <a:off x="3884613" y="8839200"/>
            <a:ext cx="2971800" cy="3048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400"/>
              <a:buFont typeface="Arial"/>
              <a:buNone/>
              <a:defRPr b="1"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p51"/>
          <p:cNvSpPr/>
          <p:nvPr/>
        </p:nvSpPr>
        <p:spPr>
          <a:xfrm>
            <a:off x="132203" y="947450"/>
            <a:ext cx="862988" cy="4869455"/>
          </a:xfrm>
          <a:prstGeom prst="rect">
            <a:avLst/>
          </a:prstGeom>
          <a:solidFill>
            <a:srgbClr val="00206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 name="Google Shape;20;p51"/>
          <p:cNvSpPr/>
          <p:nvPr/>
        </p:nvSpPr>
        <p:spPr>
          <a:xfrm>
            <a:off x="275423" y="947450"/>
            <a:ext cx="154236" cy="4869456"/>
          </a:xfrm>
          <a:prstGeom prst="rect">
            <a:avLst/>
          </a:prstGeom>
          <a:solidFill>
            <a:srgbClr val="FF0000"/>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 name="Google Shape;21;p51"/>
          <p:cNvSpPr/>
          <p:nvPr/>
        </p:nvSpPr>
        <p:spPr>
          <a:xfrm>
            <a:off x="719769" y="947450"/>
            <a:ext cx="154236" cy="4869456"/>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51"/>
          <p:cNvSpPr/>
          <p:nvPr/>
        </p:nvSpPr>
        <p:spPr>
          <a:xfrm>
            <a:off x="488415" y="947450"/>
            <a:ext cx="154236" cy="4869456"/>
          </a:xfrm>
          <a:prstGeom prst="roundRect">
            <a:avLst>
              <a:gd fmla="val 16667" name="adj"/>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 name="Google Shape;23;p51"/>
          <p:cNvPicPr preferRelativeResize="0"/>
          <p:nvPr/>
        </p:nvPicPr>
        <p:blipFill rotWithShape="1">
          <a:blip r:embed="rId2">
            <a:alphaModFix/>
          </a:blip>
          <a:srcRect b="0" l="0" r="0" t="0"/>
          <a:stretch/>
        </p:blipFill>
        <p:spPr>
          <a:xfrm>
            <a:off x="-105565" y="5739787"/>
            <a:ext cx="1255302" cy="1106809"/>
          </a:xfrm>
          <a:prstGeom prst="rect">
            <a:avLst/>
          </a:prstGeom>
          <a:noFill/>
          <a:ln>
            <a:noFill/>
          </a:ln>
        </p:spPr>
      </p:pic>
      <p:pic>
        <p:nvPicPr>
          <p:cNvPr id="24" name="Google Shape;24;p51"/>
          <p:cNvPicPr preferRelativeResize="0"/>
          <p:nvPr/>
        </p:nvPicPr>
        <p:blipFill rotWithShape="1">
          <a:blip r:embed="rId3">
            <a:alphaModFix/>
          </a:blip>
          <a:srcRect b="0" l="0" r="0" t="0"/>
          <a:stretch/>
        </p:blipFill>
        <p:spPr>
          <a:xfrm>
            <a:off x="132202" y="-1"/>
            <a:ext cx="947449" cy="9474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60"/>
          <p:cNvSpPr/>
          <p:nvPr>
            <p:ph idx="2" type="pic"/>
          </p:nvPr>
        </p:nvSpPr>
        <p:spPr>
          <a:xfrm>
            <a:off x="5183188" y="987425"/>
            <a:ext cx="6172200" cy="4873625"/>
          </a:xfrm>
          <a:prstGeom prst="rect">
            <a:avLst/>
          </a:prstGeom>
          <a:noFill/>
          <a:ln>
            <a:noFill/>
          </a:ln>
        </p:spPr>
      </p:sp>
      <p:sp>
        <p:nvSpPr>
          <p:cNvPr id="82" name="Google Shape;82;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5" name="Shape 25"/>
        <p:cNvGrpSpPr/>
        <p:nvPr/>
      </p:nvGrpSpPr>
      <p:grpSpPr>
        <a:xfrm>
          <a:off x="0" y="0"/>
          <a:ext cx="0" cy="0"/>
          <a:chOff x="0" y="0"/>
          <a:chExt cx="0" cy="0"/>
        </a:xfrm>
      </p:grpSpPr>
      <p:sp>
        <p:nvSpPr>
          <p:cNvPr id="26" name="Google Shape;26;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400"/>
              <a:buFont typeface="Arial"/>
              <a:buNone/>
              <a:defRPr b="1"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3200"/>
              <a:buNone/>
              <a:defRPr sz="32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5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52"/>
          <p:cNvSpPr/>
          <p:nvPr/>
        </p:nvSpPr>
        <p:spPr>
          <a:xfrm>
            <a:off x="132203" y="947450"/>
            <a:ext cx="862988" cy="4869455"/>
          </a:xfrm>
          <a:prstGeom prst="rect">
            <a:avLst/>
          </a:prstGeom>
          <a:solidFill>
            <a:srgbClr val="00206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2060"/>
              </a:solidFill>
              <a:latin typeface="Calibri"/>
              <a:ea typeface="Calibri"/>
              <a:cs typeface="Calibri"/>
              <a:sym typeface="Calibri"/>
            </a:endParaRPr>
          </a:p>
        </p:txBody>
      </p:sp>
      <p:sp>
        <p:nvSpPr>
          <p:cNvPr id="30" name="Google Shape;30;p52"/>
          <p:cNvSpPr/>
          <p:nvPr/>
        </p:nvSpPr>
        <p:spPr>
          <a:xfrm>
            <a:off x="275423" y="947450"/>
            <a:ext cx="154236" cy="4869456"/>
          </a:xfrm>
          <a:prstGeom prst="rect">
            <a:avLst/>
          </a:prstGeom>
          <a:solidFill>
            <a:srgbClr val="FF0000"/>
          </a:solidFill>
          <a:ln cap="flat" cmpd="sng" w="12700">
            <a:solidFill>
              <a:srgbClr val="64341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 name="Google Shape;31;p52"/>
          <p:cNvSpPr/>
          <p:nvPr/>
        </p:nvSpPr>
        <p:spPr>
          <a:xfrm>
            <a:off x="719769" y="947450"/>
            <a:ext cx="154236" cy="4869456"/>
          </a:xfrm>
          <a:prstGeom prst="rect">
            <a:avLst/>
          </a:prstGeom>
          <a:solidFill>
            <a:srgbClr val="FF0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 name="Google Shape;32;p52"/>
          <p:cNvSpPr/>
          <p:nvPr/>
        </p:nvSpPr>
        <p:spPr>
          <a:xfrm>
            <a:off x="488415" y="947450"/>
            <a:ext cx="154236" cy="4869456"/>
          </a:xfrm>
          <a:prstGeom prst="roundRect">
            <a:avLst>
              <a:gd fmla="val 16667" name="adj"/>
            </a:avLst>
          </a:prstGeom>
          <a:solidFill>
            <a:schemeClr val="l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 name="Google Shape;33;p52"/>
          <p:cNvPicPr preferRelativeResize="0"/>
          <p:nvPr/>
        </p:nvPicPr>
        <p:blipFill rotWithShape="1">
          <a:blip r:embed="rId2">
            <a:alphaModFix/>
          </a:blip>
          <a:srcRect b="0" l="0" r="0" t="0"/>
          <a:stretch/>
        </p:blipFill>
        <p:spPr>
          <a:xfrm>
            <a:off x="-105565" y="5739787"/>
            <a:ext cx="1255302" cy="1106809"/>
          </a:xfrm>
          <a:prstGeom prst="rect">
            <a:avLst/>
          </a:prstGeom>
          <a:noFill/>
          <a:ln>
            <a:noFill/>
          </a:ln>
        </p:spPr>
      </p:pic>
      <p:pic>
        <p:nvPicPr>
          <p:cNvPr id="34" name="Google Shape;34;p52"/>
          <p:cNvPicPr preferRelativeResize="0"/>
          <p:nvPr/>
        </p:nvPicPr>
        <p:blipFill rotWithShape="1">
          <a:blip r:embed="rId3">
            <a:alphaModFix/>
          </a:blip>
          <a:srcRect b="0" l="0" r="0" t="0"/>
          <a:stretch/>
        </p:blipFill>
        <p:spPr>
          <a:xfrm>
            <a:off x="132202" y="-1"/>
            <a:ext cx="947449" cy="9474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5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5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5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5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5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5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5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5" name="Google Shape;75;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Chapter 2</a:t>
            </a:r>
            <a:endParaRPr/>
          </a:p>
        </p:txBody>
      </p:sp>
      <p:sp>
        <p:nvSpPr>
          <p:cNvPr id="104" name="Google Shape;104;p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05" name="Google Shape;105;p1"/>
          <p:cNvSpPr txBox="1"/>
          <p:nvPr/>
        </p:nvSpPr>
        <p:spPr>
          <a:xfrm>
            <a:off x="1815790" y="5386230"/>
            <a:ext cx="881195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Before You Get Underway</a:t>
            </a:r>
            <a:endParaRPr/>
          </a:p>
        </p:txBody>
      </p:sp>
      <p:pic>
        <p:nvPicPr>
          <p:cNvPr id="106" name="Google Shape;106;p1"/>
          <p:cNvPicPr preferRelativeResize="0"/>
          <p:nvPr/>
        </p:nvPicPr>
        <p:blipFill rotWithShape="1">
          <a:blip r:embed="rId3">
            <a:alphaModFix/>
          </a:blip>
          <a:srcRect b="0" l="0" r="0" t="0"/>
          <a:stretch/>
        </p:blipFill>
        <p:spPr>
          <a:xfrm>
            <a:off x="4227414" y="1917061"/>
            <a:ext cx="3737172" cy="30238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Pre-Departure Checks</a:t>
            </a:r>
            <a:endParaRPr/>
          </a:p>
        </p:txBody>
      </p:sp>
      <p:sp>
        <p:nvSpPr>
          <p:cNvPr id="184" name="Google Shape;184;p10"/>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85" name="Google Shape;185;p10"/>
          <p:cNvSpPr txBox="1"/>
          <p:nvPr/>
        </p:nvSpPr>
        <p:spPr>
          <a:xfrm>
            <a:off x="1651310" y="1314562"/>
            <a:ext cx="10376210" cy="496751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Is everyone on board healthy for the trip? If any medications are needed, are they available?</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Is the operator fit to operate safely? Rested? Sober?</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Dressed appropriately for the weather?</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Is all safety gear on board and serviceable?</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Supplies and water available?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txBox="1"/>
          <p:nvPr>
            <p:ph type="ctrTitle"/>
          </p:nvPr>
        </p:nvSpPr>
        <p:spPr>
          <a:xfrm>
            <a:off x="1702420" y="427191"/>
            <a:ext cx="10273990" cy="8631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2060"/>
              </a:buClr>
              <a:buSzPct val="100000"/>
              <a:buFont typeface="Arial"/>
              <a:buNone/>
            </a:pPr>
            <a:r>
              <a:rPr lang="en-US">
                <a:solidFill>
                  <a:srgbClr val="002060"/>
                </a:solidFill>
              </a:rPr>
              <a:t>Pre-Departure Checks: Go or </a:t>
            </a:r>
            <a:endParaRPr>
              <a:solidFill>
                <a:srgbClr val="002060"/>
              </a:solidFill>
            </a:endParaRPr>
          </a:p>
          <a:p>
            <a:pPr indent="0" lvl="0" marL="0" rtl="0" algn="ctr">
              <a:lnSpc>
                <a:spcPct val="90000"/>
              </a:lnSpc>
              <a:spcBef>
                <a:spcPts val="0"/>
              </a:spcBef>
              <a:spcAft>
                <a:spcPts val="0"/>
              </a:spcAft>
              <a:buClr>
                <a:srgbClr val="002060"/>
              </a:buClr>
              <a:buSzPct val="100000"/>
              <a:buFont typeface="Arial"/>
              <a:buNone/>
            </a:pPr>
            <a:r>
              <a:rPr lang="en-US">
                <a:solidFill>
                  <a:srgbClr val="002060"/>
                </a:solidFill>
              </a:rPr>
              <a:t>Don’t Go Decision</a:t>
            </a:r>
            <a:endParaRPr/>
          </a:p>
        </p:txBody>
      </p:sp>
      <p:sp>
        <p:nvSpPr>
          <p:cNvPr id="192" name="Google Shape;192;p1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93" name="Google Shape;193;p11"/>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What factors should be considered in making a “go</a:t>
            </a:r>
            <a:r>
              <a:rPr b="1" lang="en-US" sz="3200">
                <a:solidFill>
                  <a:srgbClr val="002060"/>
                </a:solidFill>
              </a:rPr>
              <a:t> </a:t>
            </a:r>
            <a:r>
              <a:rPr b="1" i="0" lang="en-US" sz="3200" u="none" cap="none" strike="noStrike">
                <a:solidFill>
                  <a:srgbClr val="002060"/>
                </a:solidFill>
                <a:latin typeface="Arial"/>
                <a:ea typeface="Arial"/>
                <a:cs typeface="Arial"/>
                <a:sym typeface="Arial"/>
              </a:rPr>
              <a:t>or</a:t>
            </a:r>
            <a:r>
              <a:rPr b="1" lang="en-US" sz="3200">
                <a:solidFill>
                  <a:srgbClr val="002060"/>
                </a:solidFill>
              </a:rPr>
              <a:t> </a:t>
            </a:r>
            <a:r>
              <a:rPr b="1" i="0" lang="en-US" sz="3200" u="none" cap="none" strike="noStrike">
                <a:solidFill>
                  <a:srgbClr val="002060"/>
                </a:solidFill>
                <a:latin typeface="Arial"/>
                <a:ea typeface="Arial"/>
                <a:cs typeface="Arial"/>
                <a:sym typeface="Arial"/>
              </a:rPr>
              <a:t>don’t </a:t>
            </a:r>
            <a:r>
              <a:rPr b="1" lang="en-US" sz="3200">
                <a:solidFill>
                  <a:srgbClr val="002060"/>
                </a:solidFill>
              </a:rPr>
              <a:t>g</a:t>
            </a:r>
            <a:r>
              <a:rPr b="1" i="0" lang="en-US" sz="3200" u="none" cap="none" strike="noStrike">
                <a:solidFill>
                  <a:srgbClr val="002060"/>
                </a:solidFill>
                <a:latin typeface="Arial"/>
                <a:ea typeface="Arial"/>
                <a:cs typeface="Arial"/>
                <a:sym typeface="Arial"/>
              </a:rPr>
              <a:t>o” decision?</a:t>
            </a:r>
            <a:endParaRPr/>
          </a:p>
        </p:txBody>
      </p:sp>
      <p:sp>
        <p:nvSpPr>
          <p:cNvPr id="194" name="Google Shape;194;p11"/>
          <p:cNvSpPr txBox="1"/>
          <p:nvPr/>
        </p:nvSpPr>
        <p:spPr>
          <a:xfrm>
            <a:off x="1702420" y="2496381"/>
            <a:ext cx="10376210" cy="379796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Is all the safety equipment needed on board the boat and in good working condition?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Is the weather good? What is the forecast for later that day?</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What are my skills as the boat operator for the conditions on the water?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2"/>
          <p:cNvSpPr txBox="1"/>
          <p:nvPr>
            <p:ph type="ctrTitle"/>
          </p:nvPr>
        </p:nvSpPr>
        <p:spPr>
          <a:xfrm>
            <a:off x="1702420" y="427191"/>
            <a:ext cx="10273990" cy="8631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2060"/>
              </a:buClr>
              <a:buSzPct val="100000"/>
              <a:buFont typeface="Arial"/>
              <a:buNone/>
            </a:pPr>
            <a:r>
              <a:rPr lang="en-US">
                <a:solidFill>
                  <a:srgbClr val="002060"/>
                </a:solidFill>
              </a:rPr>
              <a:t>Pre-Departure Checks: Go or </a:t>
            </a:r>
            <a:endParaRPr>
              <a:solidFill>
                <a:srgbClr val="002060"/>
              </a:solidFill>
            </a:endParaRPr>
          </a:p>
          <a:p>
            <a:pPr indent="0" lvl="0" marL="0" rtl="0" algn="ctr">
              <a:lnSpc>
                <a:spcPct val="90000"/>
              </a:lnSpc>
              <a:spcBef>
                <a:spcPts val="0"/>
              </a:spcBef>
              <a:spcAft>
                <a:spcPts val="0"/>
              </a:spcAft>
              <a:buClr>
                <a:srgbClr val="002060"/>
              </a:buClr>
              <a:buSzPct val="100000"/>
              <a:buFont typeface="Arial"/>
              <a:buNone/>
            </a:pPr>
            <a:r>
              <a:rPr lang="en-US">
                <a:solidFill>
                  <a:srgbClr val="002060"/>
                </a:solidFill>
              </a:rPr>
              <a:t>Don’t Go Decision</a:t>
            </a:r>
            <a:endParaRPr/>
          </a:p>
        </p:txBody>
      </p:sp>
      <p:sp>
        <p:nvSpPr>
          <p:cNvPr id="201" name="Google Shape;201;p1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02" name="Google Shape;202;p12"/>
          <p:cNvSpPr txBox="1"/>
          <p:nvPr/>
        </p:nvSpPr>
        <p:spPr>
          <a:xfrm>
            <a:off x="1600200" y="1396128"/>
            <a:ext cx="10376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a:p>
        </p:txBody>
      </p:sp>
      <p:sp>
        <p:nvSpPr>
          <p:cNvPr id="203" name="Google Shape;203;p12"/>
          <p:cNvSpPr txBox="1"/>
          <p:nvPr/>
        </p:nvSpPr>
        <p:spPr>
          <a:xfrm>
            <a:off x="1651300" y="1396125"/>
            <a:ext cx="10376100" cy="4563900"/>
          </a:xfrm>
          <a:prstGeom prst="rect">
            <a:avLst/>
          </a:prstGeom>
          <a:noFill/>
          <a:ln>
            <a:noFill/>
          </a:ln>
        </p:spPr>
        <p:txBody>
          <a:bodyPr anchorCtr="0" anchor="t" bIns="45700" lIns="91425" spcFirstLastPara="1" rIns="91425" wrap="square" tIns="45700">
            <a:spAutoFit/>
          </a:bodyPr>
          <a:lstStyle/>
          <a:p>
            <a:pPr indent="-330200" lvl="0" marL="342900" marR="0" rtl="0" algn="l">
              <a:lnSpc>
                <a:spcPct val="100000"/>
              </a:lnSpc>
              <a:spcBef>
                <a:spcPts val="0"/>
              </a:spcBef>
              <a:spcAft>
                <a:spcPts val="0"/>
              </a:spcAft>
              <a:buClr>
                <a:srgbClr val="002060"/>
              </a:buClr>
              <a:buSzPts val="3000"/>
              <a:buFont typeface="Arial"/>
              <a:buChar char="•"/>
            </a:pPr>
            <a:r>
              <a:rPr b="1" i="0" lang="en-US" sz="3000" u="none" cap="none" strike="noStrike">
                <a:solidFill>
                  <a:srgbClr val="002060"/>
                </a:solidFill>
                <a:latin typeface="Arial"/>
                <a:ea typeface="Arial"/>
                <a:cs typeface="Arial"/>
                <a:sym typeface="Arial"/>
              </a:rPr>
              <a:t>What are my skills as a boater for the conditions that day?</a:t>
            </a:r>
            <a:endParaRPr b="1" i="0" sz="3000" u="none" cap="none" strike="noStrike">
              <a:solidFill>
                <a:srgbClr val="002060"/>
              </a:solidFill>
              <a:latin typeface="Arial"/>
              <a:ea typeface="Arial"/>
              <a:cs typeface="Arial"/>
              <a:sym typeface="Arial"/>
            </a:endParaRPr>
          </a:p>
          <a:p>
            <a:pPr indent="-330200" lvl="0" marL="342900" marR="0" rtl="0" algn="l">
              <a:lnSpc>
                <a:spcPct val="100000"/>
              </a:lnSpc>
              <a:spcBef>
                <a:spcPts val="640"/>
              </a:spcBef>
              <a:spcAft>
                <a:spcPts val="0"/>
              </a:spcAft>
              <a:buClr>
                <a:srgbClr val="002060"/>
              </a:buClr>
              <a:buSzPts val="3000"/>
              <a:buFont typeface="Arial"/>
              <a:buChar char="•"/>
            </a:pPr>
            <a:r>
              <a:rPr b="1" i="0" lang="en-US" sz="3000" u="none" cap="none" strike="noStrike">
                <a:solidFill>
                  <a:srgbClr val="002060"/>
                </a:solidFill>
                <a:latin typeface="Arial"/>
                <a:ea typeface="Arial"/>
                <a:cs typeface="Arial"/>
                <a:sym typeface="Arial"/>
              </a:rPr>
              <a:t>Is my boat’s capability and size compatible for the trip?</a:t>
            </a:r>
            <a:endParaRPr b="1" i="0" sz="3000" u="none" cap="none" strike="noStrike">
              <a:solidFill>
                <a:srgbClr val="002060"/>
              </a:solidFill>
              <a:latin typeface="Arial"/>
              <a:ea typeface="Arial"/>
              <a:cs typeface="Arial"/>
              <a:sym typeface="Arial"/>
            </a:endParaRPr>
          </a:p>
          <a:p>
            <a:pPr indent="-330200" lvl="0" marL="342900" marR="0" rtl="0" algn="l">
              <a:lnSpc>
                <a:spcPct val="100000"/>
              </a:lnSpc>
              <a:spcBef>
                <a:spcPts val="640"/>
              </a:spcBef>
              <a:spcAft>
                <a:spcPts val="0"/>
              </a:spcAft>
              <a:buClr>
                <a:srgbClr val="002060"/>
              </a:buClr>
              <a:buSzPts val="3000"/>
              <a:buFont typeface="Arial"/>
              <a:buChar char="•"/>
            </a:pPr>
            <a:r>
              <a:rPr b="1" i="0" lang="en-US" sz="3000" u="none" cap="none" strike="noStrike">
                <a:solidFill>
                  <a:srgbClr val="002060"/>
                </a:solidFill>
                <a:latin typeface="Arial"/>
                <a:ea typeface="Arial"/>
                <a:cs typeface="Arial"/>
                <a:sym typeface="Arial"/>
              </a:rPr>
              <a:t>Is my boat mechanically sound?</a:t>
            </a:r>
            <a:endParaRPr b="1" sz="3000">
              <a:solidFill>
                <a:srgbClr val="002060"/>
              </a:solidFill>
            </a:endParaRPr>
          </a:p>
          <a:p>
            <a:pPr indent="-330200" lvl="0" marL="342900" marR="0" rtl="0" algn="l">
              <a:lnSpc>
                <a:spcPct val="100000"/>
              </a:lnSpc>
              <a:spcBef>
                <a:spcPts val="640"/>
              </a:spcBef>
              <a:spcAft>
                <a:spcPts val="0"/>
              </a:spcAft>
              <a:buClr>
                <a:srgbClr val="002060"/>
              </a:buClr>
              <a:buSzPts val="3000"/>
              <a:buFont typeface="Arial"/>
              <a:buChar char="•"/>
            </a:pPr>
            <a:r>
              <a:rPr b="1" lang="en-US" sz="3000">
                <a:solidFill>
                  <a:srgbClr val="002060"/>
                </a:solidFill>
              </a:rPr>
              <a:t>Have I checked my charts for any local issues or security zones?</a:t>
            </a:r>
            <a:endParaRPr b="1" sz="3000">
              <a:solidFill>
                <a:srgbClr val="002060"/>
              </a:solidFill>
            </a:endParaRPr>
          </a:p>
          <a:p>
            <a:pPr indent="-419100" lvl="0" marL="457200" rtl="0" algn="l">
              <a:lnSpc>
                <a:spcPct val="115000"/>
              </a:lnSpc>
              <a:spcBef>
                <a:spcPts val="0"/>
              </a:spcBef>
              <a:spcAft>
                <a:spcPts val="0"/>
              </a:spcAft>
              <a:buClr>
                <a:srgbClr val="002060"/>
              </a:buClr>
              <a:buSzPts val="3000"/>
              <a:buChar char="•"/>
            </a:pPr>
            <a:r>
              <a:rPr b="1" lang="en-US" sz="3000">
                <a:solidFill>
                  <a:srgbClr val="002060"/>
                </a:solidFill>
              </a:rPr>
              <a:t>Are there any water events in the area that day?</a:t>
            </a:r>
            <a:endParaRPr sz="3000">
              <a:solidFill>
                <a:schemeClr val="dk1"/>
              </a:solidFill>
            </a:endParaRPr>
          </a:p>
          <a:p>
            <a:pPr indent="-419100" lvl="0" marL="457200" rtl="0" algn="l">
              <a:lnSpc>
                <a:spcPct val="115000"/>
              </a:lnSpc>
              <a:spcBef>
                <a:spcPts val="0"/>
              </a:spcBef>
              <a:spcAft>
                <a:spcPts val="0"/>
              </a:spcAft>
              <a:buClr>
                <a:srgbClr val="002060"/>
              </a:buClr>
              <a:buSzPts val="3000"/>
              <a:buChar char="•"/>
            </a:pPr>
            <a:r>
              <a:rPr b="1" lang="en-US" sz="3000">
                <a:solidFill>
                  <a:srgbClr val="002060"/>
                </a:solidFill>
              </a:rPr>
              <a:t>Did I leave an accurate float plan with someone?</a:t>
            </a:r>
            <a:endParaRPr b="1" sz="3000">
              <a:solidFill>
                <a:srgbClr val="00206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File a Float Plan</a:t>
            </a:r>
            <a:endParaRPr/>
          </a:p>
        </p:txBody>
      </p:sp>
      <p:sp>
        <p:nvSpPr>
          <p:cNvPr id="210" name="Google Shape;210;p14"/>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11" name="Google Shape;211;p14"/>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For short outings, inform a responsible person of:</a:t>
            </a:r>
            <a:endParaRPr/>
          </a:p>
        </p:txBody>
      </p:sp>
      <p:sp>
        <p:nvSpPr>
          <p:cNvPr id="212" name="Google Shape;212;p14"/>
          <p:cNvSpPr txBox="1"/>
          <p:nvPr/>
        </p:nvSpPr>
        <p:spPr>
          <a:xfrm>
            <a:off x="1600200" y="2667262"/>
            <a:ext cx="10376210" cy="220983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WHERE you are boating </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WHEN you are returning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WHOM to call</a:t>
            </a:r>
            <a:endParaRPr/>
          </a:p>
        </p:txBody>
      </p:sp>
      <p:pic>
        <p:nvPicPr>
          <p:cNvPr id="213" name="Google Shape;213;p14"/>
          <p:cNvPicPr preferRelativeResize="0"/>
          <p:nvPr/>
        </p:nvPicPr>
        <p:blipFill rotWithShape="1">
          <a:blip r:embed="rId3">
            <a:alphaModFix/>
          </a:blip>
          <a:srcRect b="0" l="0" r="0" t="0"/>
          <a:stretch/>
        </p:blipFill>
        <p:spPr>
          <a:xfrm>
            <a:off x="8684054" y="2094542"/>
            <a:ext cx="2328874" cy="44443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5"/>
          <p:cNvSpPr txBox="1"/>
          <p:nvPr>
            <p:ph type="ctrTitle"/>
          </p:nvPr>
        </p:nvSpPr>
        <p:spPr>
          <a:xfrm>
            <a:off x="1651307" y="118120"/>
            <a:ext cx="10274100" cy="863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File a Float Plan</a:t>
            </a:r>
            <a:endParaRPr/>
          </a:p>
        </p:txBody>
      </p:sp>
      <p:sp>
        <p:nvSpPr>
          <p:cNvPr id="220" name="Google Shape;220;p15"/>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21" name="Google Shape;221;p15"/>
          <p:cNvSpPr txBox="1"/>
          <p:nvPr/>
        </p:nvSpPr>
        <p:spPr>
          <a:xfrm>
            <a:off x="1600250" y="1396090"/>
            <a:ext cx="10376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For extended outings, include:</a:t>
            </a:r>
            <a:endParaRPr/>
          </a:p>
        </p:txBody>
      </p:sp>
      <p:sp>
        <p:nvSpPr>
          <p:cNvPr id="222" name="Google Shape;222;p15"/>
          <p:cNvSpPr txBox="1"/>
          <p:nvPr/>
        </p:nvSpPr>
        <p:spPr>
          <a:xfrm>
            <a:off x="1488070" y="2395731"/>
            <a:ext cx="10376100" cy="29553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WHO is going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WHERE you are going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WHAT boat you are in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WHEN you are leaving and returning</a:t>
            </a:r>
            <a:endParaRPr/>
          </a:p>
        </p:txBody>
      </p:sp>
      <p:pic>
        <p:nvPicPr>
          <p:cNvPr id="223" name="Google Shape;223;p15"/>
          <p:cNvPicPr preferRelativeResize="0"/>
          <p:nvPr/>
        </p:nvPicPr>
        <p:blipFill>
          <a:blip r:embed="rId3">
            <a:alphaModFix/>
          </a:blip>
          <a:stretch>
            <a:fillRect/>
          </a:stretch>
        </p:blipFill>
        <p:spPr>
          <a:xfrm rot="-521134">
            <a:off x="8379280" y="1905097"/>
            <a:ext cx="3318863" cy="39365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7"/>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Your Vessel…Safely</a:t>
            </a:r>
            <a:endParaRPr/>
          </a:p>
        </p:txBody>
      </p:sp>
      <p:sp>
        <p:nvSpPr>
          <p:cNvPr id="230" name="Google Shape;230;p17"/>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31" name="Google Shape;231;p17"/>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Before fueling:</a:t>
            </a:r>
            <a:endParaRPr/>
          </a:p>
        </p:txBody>
      </p:sp>
      <p:sp>
        <p:nvSpPr>
          <p:cNvPr id="232" name="Google Shape;232;p17"/>
          <p:cNvSpPr txBox="1"/>
          <p:nvPr/>
        </p:nvSpPr>
        <p:spPr>
          <a:xfrm>
            <a:off x="1702420" y="2496381"/>
            <a:ext cx="10376210" cy="353943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Refuel away from the water.</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Tie up the boat.</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Unload all passengers.</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Turn off all sources that could result in a flame.</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Close all windows, ports, and doors.</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Unload portable fuel tanks.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8"/>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Your Vessel…Safely</a:t>
            </a:r>
            <a:endParaRPr/>
          </a:p>
        </p:txBody>
      </p:sp>
      <p:sp>
        <p:nvSpPr>
          <p:cNvPr id="239" name="Google Shape;239;p18"/>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40" name="Google Shape;240;p18"/>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While filling the fuel tank:</a:t>
            </a:r>
            <a:endParaRPr/>
          </a:p>
        </p:txBody>
      </p:sp>
      <p:sp>
        <p:nvSpPr>
          <p:cNvPr id="241" name="Google Shape;241;p18"/>
          <p:cNvSpPr txBox="1"/>
          <p:nvPr/>
        </p:nvSpPr>
        <p:spPr>
          <a:xfrm>
            <a:off x="1702420" y="2496381"/>
            <a:ext cx="10376210" cy="351480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Keep the nozzle of the fuel pump hose in contact with the tank opening.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Use caution and fill the tank slowly.</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Never fill the tank to the brim.</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Wipe up any spilled fuel.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9"/>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Your Vessel…Safely</a:t>
            </a:r>
            <a:endParaRPr/>
          </a:p>
        </p:txBody>
      </p:sp>
      <p:sp>
        <p:nvSpPr>
          <p:cNvPr id="248" name="Google Shape;248;p19"/>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49" name="Google Shape;249;p19"/>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After fueling:</a:t>
            </a:r>
            <a:endParaRPr/>
          </a:p>
        </p:txBody>
      </p:sp>
      <p:sp>
        <p:nvSpPr>
          <p:cNvPr id="250" name="Google Shape;250;p19"/>
          <p:cNvSpPr txBox="1"/>
          <p:nvPr/>
        </p:nvSpPr>
        <p:spPr>
          <a:xfrm>
            <a:off x="1702420" y="2177204"/>
            <a:ext cx="10376210" cy="443813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Put the fill cap on tightly.</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Open all windows, ports, doors, and other openings.</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Turn on the exhaust blower for four minutes.</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Sniff for fuel vapors.</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Start the engine and reload passengers.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0"/>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Your Vessel…Safely</a:t>
            </a:r>
            <a:endParaRPr/>
          </a:p>
        </p:txBody>
      </p:sp>
      <p:sp>
        <p:nvSpPr>
          <p:cNvPr id="257" name="Google Shape;257;p20"/>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58" name="Google Shape;258;p20"/>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To make sure you do not run out of fuel,</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use this rule:</a:t>
            </a:r>
            <a:endParaRPr/>
          </a:p>
        </p:txBody>
      </p:sp>
      <p:sp>
        <p:nvSpPr>
          <p:cNvPr id="259" name="Google Shape;259;p20"/>
          <p:cNvSpPr txBox="1"/>
          <p:nvPr/>
        </p:nvSpPr>
        <p:spPr>
          <a:xfrm>
            <a:off x="1702420" y="2877105"/>
            <a:ext cx="10376210" cy="220983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One-third to get out</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One-third to get back</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One-third in reserve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1"/>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Your Vessel…Safely</a:t>
            </a:r>
            <a:endParaRPr/>
          </a:p>
        </p:txBody>
      </p:sp>
      <p:sp>
        <p:nvSpPr>
          <p:cNvPr id="266" name="Google Shape;266;p2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67" name="Google Shape;267;p21"/>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Fueling Issues for a Personal Watercraft (PWC)</a:t>
            </a:r>
            <a:endParaRPr/>
          </a:p>
        </p:txBody>
      </p:sp>
      <p:sp>
        <p:nvSpPr>
          <p:cNvPr id="268" name="Google Shape;268;p21"/>
          <p:cNvSpPr txBox="1"/>
          <p:nvPr/>
        </p:nvSpPr>
        <p:spPr>
          <a:xfrm>
            <a:off x="1702420" y="2496381"/>
            <a:ext cx="10376210" cy="38348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Check the fuel system for leaks and inspect connections frequently.</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Avoid fuel spills in or near water.</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Do not tip PWC to</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fill all the way up.</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After fueling, sniff</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to check for gas fumes</a:t>
            </a:r>
            <a:endParaRPr/>
          </a:p>
        </p:txBody>
      </p:sp>
      <p:pic>
        <p:nvPicPr>
          <p:cNvPr id="269" name="Google Shape;269;p21"/>
          <p:cNvPicPr preferRelativeResize="0"/>
          <p:nvPr/>
        </p:nvPicPr>
        <p:blipFill rotWithShape="1">
          <a:blip r:embed="rId3">
            <a:alphaModFix/>
          </a:blip>
          <a:srcRect b="0" l="0" r="0" t="0"/>
          <a:stretch/>
        </p:blipFill>
        <p:spPr>
          <a:xfrm>
            <a:off x="8089719" y="4127129"/>
            <a:ext cx="3448531" cy="22958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Key Topics</a:t>
            </a:r>
            <a:endParaRPr/>
          </a:p>
        </p:txBody>
      </p:sp>
      <p:sp>
        <p:nvSpPr>
          <p:cNvPr id="113" name="Google Shape;113;p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14" name="Google Shape;114;p2"/>
          <p:cNvSpPr txBox="1"/>
          <p:nvPr/>
        </p:nvSpPr>
        <p:spPr>
          <a:xfrm>
            <a:off x="1600200" y="1308182"/>
            <a:ext cx="10376210" cy="531222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Boat’s Capacity</a:t>
            </a:r>
            <a:endParaRPr/>
          </a:p>
          <a:p>
            <a:pPr indent="-139700" lvl="0" marL="342900" marR="0" rtl="0" algn="l">
              <a:lnSpc>
                <a:spcPct val="100000"/>
              </a:lnSpc>
              <a:spcBef>
                <a:spcPts val="640"/>
              </a:spcBef>
              <a:spcAft>
                <a:spcPts val="0"/>
              </a:spcAft>
              <a:buClr>
                <a:schemeClr val="dk1"/>
              </a:buClr>
              <a:buSzPts val="3200"/>
              <a:buFont typeface="Calibri"/>
              <a:buNone/>
            </a:pPr>
            <a:r>
              <a:t/>
            </a:r>
            <a:endParaRPr b="1" i="0" sz="3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Float Plans</a:t>
            </a:r>
            <a:endParaRPr/>
          </a:p>
          <a:p>
            <a:pPr indent="-139700" lvl="0" marL="342900" marR="0" rtl="0" algn="l">
              <a:lnSpc>
                <a:spcPct val="100000"/>
              </a:lnSpc>
              <a:spcBef>
                <a:spcPts val="640"/>
              </a:spcBef>
              <a:spcAft>
                <a:spcPts val="0"/>
              </a:spcAft>
              <a:buClr>
                <a:schemeClr val="dk1"/>
              </a:buClr>
              <a:buSzPts val="3200"/>
              <a:buFont typeface="Calibri"/>
              <a:buNone/>
            </a:pPr>
            <a:r>
              <a:t/>
            </a:r>
            <a:endParaRPr b="1" i="0" sz="3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Fueling a Vessel and a Personal Watercraft</a:t>
            </a:r>
            <a:endParaRPr/>
          </a:p>
          <a:p>
            <a:pPr indent="-139700" lvl="0" marL="342900" marR="0" rtl="0" algn="l">
              <a:lnSpc>
                <a:spcPct val="100000"/>
              </a:lnSpc>
              <a:spcBef>
                <a:spcPts val="640"/>
              </a:spcBef>
              <a:spcAft>
                <a:spcPts val="0"/>
              </a:spcAft>
              <a:buClr>
                <a:schemeClr val="dk1"/>
              </a:buClr>
              <a:buSzPts val="3200"/>
              <a:buFont typeface="Calibri"/>
              <a:buNone/>
            </a:pPr>
            <a:r>
              <a:t/>
            </a:r>
            <a:endParaRPr b="1" i="0" sz="3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Trailering/Courtesy on the Boat Ramp</a:t>
            </a:r>
            <a:endParaRPr/>
          </a:p>
          <a:p>
            <a:pPr indent="-139700" lvl="0" marL="342900" marR="0" rtl="0" algn="l">
              <a:lnSpc>
                <a:spcPct val="100000"/>
              </a:lnSpc>
              <a:spcBef>
                <a:spcPts val="640"/>
              </a:spcBef>
              <a:spcAft>
                <a:spcPts val="0"/>
              </a:spcAft>
              <a:buClr>
                <a:schemeClr val="dk1"/>
              </a:buClr>
              <a:buSzPts val="3200"/>
              <a:buFont typeface="Calibri"/>
              <a:buNone/>
            </a:pPr>
            <a:r>
              <a:t/>
            </a:r>
            <a:endParaRPr b="1" i="0" sz="3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Vessel and Engine Maintenance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2"/>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Fuel Selector Switch on a PWC</a:t>
            </a:r>
            <a:endParaRPr/>
          </a:p>
        </p:txBody>
      </p:sp>
      <p:sp>
        <p:nvSpPr>
          <p:cNvPr id="276" name="Google Shape;276;p2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77" name="Google Shape;277;p22"/>
          <p:cNvSpPr txBox="1"/>
          <p:nvPr/>
        </p:nvSpPr>
        <p:spPr>
          <a:xfrm>
            <a:off x="1702420" y="2496381"/>
            <a:ext cx="10376210" cy="220983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OFF</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RESERVE</a:t>
            </a:r>
            <a:endParaRPr/>
          </a:p>
        </p:txBody>
      </p:sp>
      <p:pic>
        <p:nvPicPr>
          <p:cNvPr id="278" name="Google Shape;278;p22"/>
          <p:cNvPicPr preferRelativeResize="0"/>
          <p:nvPr/>
        </p:nvPicPr>
        <p:blipFill rotWithShape="1">
          <a:blip r:embed="rId3">
            <a:alphaModFix/>
          </a:blip>
          <a:srcRect b="0" l="0" r="0" t="0"/>
          <a:stretch/>
        </p:blipFill>
        <p:spPr>
          <a:xfrm>
            <a:off x="5817522" y="1906438"/>
            <a:ext cx="5621781" cy="35885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3"/>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285" name="Google Shape;285;p23"/>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86" name="Google Shape;286;p23"/>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Choose the Right Trailer &amp; Vehicle</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to Tow Your Vessel</a:t>
            </a:r>
            <a:endParaRPr/>
          </a:p>
        </p:txBody>
      </p:sp>
      <p:sp>
        <p:nvSpPr>
          <p:cNvPr id="287" name="Google Shape;287;p23"/>
          <p:cNvSpPr txBox="1"/>
          <p:nvPr/>
        </p:nvSpPr>
        <p:spPr>
          <a:xfrm>
            <a:off x="1702420" y="3272758"/>
            <a:ext cx="10376210" cy="260379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The trailer and towing vehicle should be designed to fit your vessel.</a:t>
            </a:r>
            <a:endParaRPr/>
          </a:p>
          <a:p>
            <a:pPr indent="-190500" lvl="0" marL="342900" marR="0" rtl="0" algn="l">
              <a:lnSpc>
                <a:spcPct val="100000"/>
              </a:lnSpc>
              <a:spcBef>
                <a:spcPts val="480"/>
              </a:spcBef>
              <a:spcAft>
                <a:spcPts val="0"/>
              </a:spcAft>
              <a:buClr>
                <a:schemeClr val="dk1"/>
              </a:buClr>
              <a:buSzPts val="2400"/>
              <a:buFont typeface="Calibri"/>
              <a:buNone/>
            </a:pPr>
            <a:r>
              <a:t/>
            </a:r>
            <a:endParaRPr b="1" i="0" sz="2400" u="none" cap="none" strike="noStrike">
              <a:solidFill>
                <a:srgbClr val="002060"/>
              </a:solidFill>
              <a:latin typeface="Arial"/>
              <a:ea typeface="Arial"/>
              <a:cs typeface="Arial"/>
              <a:sym typeface="Arial"/>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Use the size of the vessel to determine the trailer’s dimensions.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4"/>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294" name="Google Shape;294;p24"/>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295" name="Google Shape;295;p24"/>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Make sure the weight of the vessel and engine does not exceed 90% of the trailer’s load capacity. </a:t>
            </a:r>
            <a:endParaRPr/>
          </a:p>
        </p:txBody>
      </p:sp>
      <p:sp>
        <p:nvSpPr>
          <p:cNvPr id="296" name="Google Shape;296;p24"/>
          <p:cNvSpPr txBox="1"/>
          <p:nvPr/>
        </p:nvSpPr>
        <p:spPr>
          <a:xfrm>
            <a:off x="1702420" y="2496381"/>
            <a:ext cx="10376210" cy="294849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The trailer must carry your: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Vessel</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Engine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Fuel</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Gear</a:t>
            </a:r>
            <a:endParaRPr/>
          </a:p>
        </p:txBody>
      </p:sp>
      <p:pic>
        <p:nvPicPr>
          <p:cNvPr id="297" name="Google Shape;297;p24"/>
          <p:cNvPicPr preferRelativeResize="0"/>
          <p:nvPr/>
        </p:nvPicPr>
        <p:blipFill rotWithShape="1">
          <a:blip r:embed="rId3">
            <a:alphaModFix/>
          </a:blip>
          <a:srcRect b="0" l="0" r="0" t="0"/>
          <a:stretch/>
        </p:blipFill>
        <p:spPr>
          <a:xfrm>
            <a:off x="4248585" y="3588590"/>
            <a:ext cx="7082912" cy="2433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6"/>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04" name="Google Shape;304;p26"/>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05" name="Google Shape;305;p26"/>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Choosing the Right Vehicle</a:t>
            </a:r>
            <a:endParaRPr/>
          </a:p>
        </p:txBody>
      </p:sp>
      <p:sp>
        <p:nvSpPr>
          <p:cNvPr id="306" name="Google Shape;306;p26"/>
          <p:cNvSpPr txBox="1"/>
          <p:nvPr/>
        </p:nvSpPr>
        <p:spPr>
          <a:xfrm>
            <a:off x="1702420" y="2496381"/>
            <a:ext cx="10376210" cy="314547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The towing vehicle must be rated to tow the combined weight of:</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Vessel </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Engine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Trailer</a:t>
            </a:r>
            <a:endParaRPr/>
          </a:p>
        </p:txBody>
      </p:sp>
      <p:pic>
        <p:nvPicPr>
          <p:cNvPr id="307" name="Google Shape;307;p26"/>
          <p:cNvPicPr preferRelativeResize="0"/>
          <p:nvPr/>
        </p:nvPicPr>
        <p:blipFill rotWithShape="1">
          <a:blip r:embed="rId3">
            <a:alphaModFix/>
          </a:blip>
          <a:srcRect b="0" l="0" r="0" t="0"/>
          <a:stretch/>
        </p:blipFill>
        <p:spPr>
          <a:xfrm>
            <a:off x="7065035" y="3230287"/>
            <a:ext cx="3950648" cy="340666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7"/>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14" name="Google Shape;314;p27"/>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15" name="Google Shape;315;p27"/>
          <p:cNvSpPr txBox="1"/>
          <p:nvPr/>
        </p:nvSpPr>
        <p:spPr>
          <a:xfrm>
            <a:off x="1651310" y="1435332"/>
            <a:ext cx="10376210" cy="285001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Towing hitch must be appropriate for the loaded trailer.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Ball hitch</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Coupler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Tongue weight</a:t>
            </a:r>
            <a:endParaRPr/>
          </a:p>
        </p:txBody>
      </p:sp>
      <p:pic>
        <p:nvPicPr>
          <p:cNvPr id="316" name="Google Shape;316;p27"/>
          <p:cNvPicPr preferRelativeResize="0"/>
          <p:nvPr/>
        </p:nvPicPr>
        <p:blipFill rotWithShape="1">
          <a:blip r:embed="rId3">
            <a:alphaModFix/>
          </a:blip>
          <a:srcRect b="0" l="0" r="0" t="0"/>
          <a:stretch/>
        </p:blipFill>
        <p:spPr>
          <a:xfrm>
            <a:off x="6400486" y="2254873"/>
            <a:ext cx="5411219" cy="361971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9"/>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23" name="Google Shape;323;p29"/>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24" name="Google Shape;324;p29"/>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Before leaving home:</a:t>
            </a:r>
            <a:endParaRPr/>
          </a:p>
        </p:txBody>
      </p:sp>
      <p:sp>
        <p:nvSpPr>
          <p:cNvPr id="325" name="Google Shape;325;p29"/>
          <p:cNvSpPr txBox="1"/>
          <p:nvPr/>
        </p:nvSpPr>
        <p:spPr>
          <a:xfrm>
            <a:off x="1651310" y="2116819"/>
            <a:ext cx="10376210" cy="432733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Secure all gear in</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the vessel.</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Secure the vessel</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to the trailer.</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Secure engine.</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Crisscross two</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safety chains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under the trailer tongue.</a:t>
            </a:r>
            <a:endParaRPr/>
          </a:p>
        </p:txBody>
      </p:sp>
      <p:pic>
        <p:nvPicPr>
          <p:cNvPr id="326" name="Google Shape;326;p29"/>
          <p:cNvPicPr preferRelativeResize="0"/>
          <p:nvPr/>
        </p:nvPicPr>
        <p:blipFill rotWithShape="1">
          <a:blip r:embed="rId3">
            <a:alphaModFix/>
          </a:blip>
          <a:srcRect b="0" l="0" r="0" t="0"/>
          <a:stretch/>
        </p:blipFill>
        <p:spPr>
          <a:xfrm>
            <a:off x="8077054" y="2279272"/>
            <a:ext cx="3353091" cy="2115495"/>
          </a:xfrm>
          <a:prstGeom prst="rect">
            <a:avLst/>
          </a:prstGeom>
          <a:noFill/>
          <a:ln>
            <a:noFill/>
          </a:ln>
        </p:spPr>
      </p:pic>
      <p:pic>
        <p:nvPicPr>
          <p:cNvPr id="327" name="Google Shape;327;p29"/>
          <p:cNvPicPr preferRelativeResize="0"/>
          <p:nvPr/>
        </p:nvPicPr>
        <p:blipFill rotWithShape="1">
          <a:blip r:embed="rId4">
            <a:alphaModFix/>
          </a:blip>
          <a:srcRect b="0" l="0" r="0" t="0"/>
          <a:stretch/>
        </p:blipFill>
        <p:spPr>
          <a:xfrm>
            <a:off x="8070958" y="4567267"/>
            <a:ext cx="3359187" cy="20545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0"/>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34" name="Google Shape;334;p30"/>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35" name="Google Shape;335;p30"/>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Inspect and maintain trailering equipment.</a:t>
            </a:r>
            <a:endParaRPr/>
          </a:p>
        </p:txBody>
      </p:sp>
      <p:sp>
        <p:nvSpPr>
          <p:cNvPr id="336" name="Google Shape;336;p30"/>
          <p:cNvSpPr txBox="1"/>
          <p:nvPr/>
        </p:nvSpPr>
        <p:spPr>
          <a:xfrm>
            <a:off x="1702420" y="2496381"/>
            <a:ext cx="10376210" cy="393338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Check tire pressure on all tires.</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Tighten lug nuts. </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Grease wheel bearings. </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Check lights and brakes.</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Check tie-down straps,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lines, winch, safety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chains, and hitch.</a:t>
            </a:r>
            <a:endParaRPr/>
          </a:p>
        </p:txBody>
      </p:sp>
      <p:pic>
        <p:nvPicPr>
          <p:cNvPr id="337" name="Google Shape;337;p30"/>
          <p:cNvPicPr preferRelativeResize="0"/>
          <p:nvPr/>
        </p:nvPicPr>
        <p:blipFill rotWithShape="1">
          <a:blip r:embed="rId3">
            <a:alphaModFix/>
          </a:blip>
          <a:srcRect b="0" l="0" r="0" t="0"/>
          <a:stretch/>
        </p:blipFill>
        <p:spPr>
          <a:xfrm>
            <a:off x="7705413" y="3234289"/>
            <a:ext cx="4173824" cy="28303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1"/>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44" name="Google Shape;344;p3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45" name="Google Shape;345;p31"/>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On the Road With a Trailer</a:t>
            </a:r>
            <a:endParaRPr/>
          </a:p>
        </p:txBody>
      </p:sp>
      <p:sp>
        <p:nvSpPr>
          <p:cNvPr id="346" name="Google Shape;346;p31"/>
          <p:cNvSpPr txBox="1"/>
          <p:nvPr/>
        </p:nvSpPr>
        <p:spPr>
          <a:xfrm>
            <a:off x="1651310" y="2152689"/>
            <a:ext cx="10376210" cy="403187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Drive cautiously.</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Drive at moderate speeds.</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 long trips, pull over every hour or so to check vehicle, trailer, and gear.</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Allow for added length and weight of trailer.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Make wider turns at corners and curves.</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Allow extra time and distance to stop and pass.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2"/>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53" name="Google Shape;353;p3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54" name="Google Shape;354;p32"/>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Launching Your Vessel From a Trailer</a:t>
            </a:r>
            <a:endParaRPr/>
          </a:p>
        </p:txBody>
      </p:sp>
      <p:sp>
        <p:nvSpPr>
          <p:cNvPr id="355" name="Google Shape;355;p32"/>
          <p:cNvSpPr txBox="1"/>
          <p:nvPr/>
        </p:nvSpPr>
        <p:spPr>
          <a:xfrm>
            <a:off x="1651310" y="2098670"/>
            <a:ext cx="10376210" cy="462280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Don’t block ramp traffic!</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Transfer all gear to the vessel.</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Disconnect trailer lights.</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Leave the winch line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secured to the vessel.</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Remove tie-down straps.</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Ensure drain plug is in place.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Tie a line to the vessel’s bow.</a:t>
            </a:r>
            <a:endParaRPr/>
          </a:p>
        </p:txBody>
      </p:sp>
      <p:pic>
        <p:nvPicPr>
          <p:cNvPr id="356" name="Google Shape;356;p32"/>
          <p:cNvPicPr preferRelativeResize="0"/>
          <p:nvPr/>
        </p:nvPicPr>
        <p:blipFill rotWithShape="1">
          <a:blip r:embed="rId3">
            <a:alphaModFix/>
          </a:blip>
          <a:srcRect b="0" l="0" r="0" t="0"/>
          <a:stretch/>
        </p:blipFill>
        <p:spPr>
          <a:xfrm>
            <a:off x="8302019" y="3212297"/>
            <a:ext cx="3613487" cy="24466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3"/>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63" name="Google Shape;363;p33"/>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64" name="Google Shape;364;p33"/>
          <p:cNvSpPr txBox="1"/>
          <p:nvPr/>
        </p:nvSpPr>
        <p:spPr>
          <a:xfrm>
            <a:off x="1651357" y="1519491"/>
            <a:ext cx="10376100" cy="501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Back the trailer into the water.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Set the parking brake on the towing vehicle.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Lower the vessel’s engine or outdrive.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Back the trailer into the water until the vessel floats.</a:t>
            </a:r>
            <a:endParaRPr b="1" sz="3200">
              <a:solidFill>
                <a:srgbClr val="002060"/>
              </a:solidFill>
            </a:endParaRPr>
          </a:p>
          <a:p>
            <a:pPr indent="-342900" lvl="1" marL="800100" marR="0" rtl="0" algn="l">
              <a:spcBef>
                <a:spcPts val="640"/>
              </a:spcBef>
              <a:spcAft>
                <a:spcPts val="0"/>
              </a:spcAft>
              <a:buClr>
                <a:srgbClr val="002060"/>
              </a:buClr>
              <a:buSzPts val="3200"/>
              <a:buFont typeface="Arial"/>
              <a:buChar char="•"/>
            </a:pPr>
            <a:r>
              <a:rPr b="1" lang="en-US" sz="3200">
                <a:solidFill>
                  <a:srgbClr val="002060"/>
                </a:solidFill>
              </a:rPr>
              <a:t>If equipped, run blower for 4 minutes.</a:t>
            </a:r>
            <a:endParaRPr b="1" sz="3200">
              <a:solidFill>
                <a:srgbClr val="002060"/>
              </a:solidFill>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Undo the winch line. Back the vessel off the trailer.</a:t>
            </a:r>
            <a:endParaRPr b="1" i="0" sz="3200" u="none" cap="none" strike="noStrike">
              <a:solidFill>
                <a:srgbClr val="002060"/>
              </a:solidFill>
              <a:latin typeface="Arial"/>
              <a:ea typeface="Arial"/>
              <a:cs typeface="Arial"/>
              <a:sym typeface="Arial"/>
            </a:endParaRPr>
          </a:p>
          <a:p>
            <a:pPr indent="-431800" lvl="1" marL="914400" rtl="0" algn="l">
              <a:spcBef>
                <a:spcPts val="640"/>
              </a:spcBef>
              <a:spcAft>
                <a:spcPts val="0"/>
              </a:spcAft>
              <a:buClr>
                <a:srgbClr val="002060"/>
              </a:buClr>
              <a:buSzPts val="3200"/>
              <a:buChar char="•"/>
            </a:pPr>
            <a:r>
              <a:rPr b="1" lang="en-US" sz="3200">
                <a:solidFill>
                  <a:srgbClr val="002060"/>
                </a:solidFill>
              </a:rPr>
              <a:t>Start the engine.</a:t>
            </a:r>
            <a:endParaRPr b="1" sz="320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Objectives</a:t>
            </a:r>
            <a:endParaRPr/>
          </a:p>
        </p:txBody>
      </p:sp>
      <p:sp>
        <p:nvSpPr>
          <p:cNvPr id="121" name="Google Shape;121;p3"/>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22" name="Google Shape;122;p3"/>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You should be able to…</a:t>
            </a:r>
            <a:endParaRPr/>
          </a:p>
        </p:txBody>
      </p:sp>
      <p:sp>
        <p:nvSpPr>
          <p:cNvPr id="123" name="Google Shape;123;p3"/>
          <p:cNvSpPr txBox="1"/>
          <p:nvPr/>
        </p:nvSpPr>
        <p:spPr>
          <a:xfrm>
            <a:off x="1702420" y="2496381"/>
            <a:ext cx="10376210" cy="344094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Locate and understand a boat’s capacity plate.</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File a proper float plan.</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Explain how to fuel a vessel safely.</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Explain how to launch a vessel from a trailer and retrieve it from the water safely and courteously.</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Give the basics of vessel and engine maintenance.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4"/>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71" name="Google Shape;371;p34"/>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72" name="Google Shape;372;p34"/>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Retrieving Your Vessel</a:t>
            </a:r>
            <a:endParaRPr/>
          </a:p>
        </p:txBody>
      </p:sp>
      <p:sp>
        <p:nvSpPr>
          <p:cNvPr id="373" name="Google Shape;373;p34"/>
          <p:cNvSpPr txBox="1"/>
          <p:nvPr/>
        </p:nvSpPr>
        <p:spPr>
          <a:xfrm>
            <a:off x="1702420" y="1980903"/>
            <a:ext cx="10376210" cy="413036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Wait for your turn.</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Back the trailer into the water.</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Set parking brake.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Attach the winch line.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Shut off the engine.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Raise the engine or outdrive.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Pull trailer out of the water.</a:t>
            </a:r>
            <a:endParaRPr/>
          </a:p>
        </p:txBody>
      </p:sp>
      <p:pic>
        <p:nvPicPr>
          <p:cNvPr id="374" name="Google Shape;374;p34"/>
          <p:cNvPicPr preferRelativeResize="0"/>
          <p:nvPr/>
        </p:nvPicPr>
        <p:blipFill rotWithShape="1">
          <a:blip r:embed="rId3">
            <a:alphaModFix/>
          </a:blip>
          <a:srcRect b="0" l="0" r="0" t="0"/>
          <a:stretch/>
        </p:blipFill>
        <p:spPr>
          <a:xfrm>
            <a:off x="8160586" y="2816597"/>
            <a:ext cx="3765223" cy="30236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5"/>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81" name="Google Shape;381;p35"/>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82" name="Google Shape;382;p35"/>
          <p:cNvSpPr txBox="1"/>
          <p:nvPr/>
        </p:nvSpPr>
        <p:spPr>
          <a:xfrm>
            <a:off x="1600200" y="1478464"/>
            <a:ext cx="10376210" cy="225908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Do not power load your boat.  Propeller wash can create.</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 large hole where trailer tires can get stuck</a:t>
            </a:r>
            <a:endParaRPr/>
          </a:p>
          <a:p>
            <a:pPr indent="-342900" lvl="1" marL="800100" marR="0" rtl="0" algn="l">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A mound where boats can run aground </a:t>
            </a:r>
            <a:endParaRPr/>
          </a:p>
        </p:txBody>
      </p:sp>
      <p:pic>
        <p:nvPicPr>
          <p:cNvPr id="383" name="Google Shape;383;p35"/>
          <p:cNvPicPr preferRelativeResize="0"/>
          <p:nvPr/>
        </p:nvPicPr>
        <p:blipFill rotWithShape="1">
          <a:blip r:embed="rId3">
            <a:alphaModFix/>
          </a:blip>
          <a:srcRect b="0" l="0" r="0" t="0"/>
          <a:stretch/>
        </p:blipFill>
        <p:spPr>
          <a:xfrm>
            <a:off x="3717131" y="3737544"/>
            <a:ext cx="5382650" cy="29839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390" name="Google Shape;390;p36"/>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391" name="Google Shape;391;p36"/>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Prepare for the drive home well away from</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the boat ramp.</a:t>
            </a:r>
            <a:endParaRPr/>
          </a:p>
        </p:txBody>
      </p:sp>
      <p:sp>
        <p:nvSpPr>
          <p:cNvPr id="392" name="Google Shape;392;p36"/>
          <p:cNvSpPr txBox="1"/>
          <p:nvPr/>
        </p:nvSpPr>
        <p:spPr>
          <a:xfrm>
            <a:off x="1702420" y="2496381"/>
            <a:ext cx="10376210" cy="383489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Do not block ramp traffic.</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Remove and dispose of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all aquatic nuisance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species. </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Remove the drain plug. </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Secure your vessel </a:t>
            </a:r>
            <a:br>
              <a:rPr b="1" i="0" lang="en-US" sz="3200" u="none" cap="none" strike="noStrike">
                <a:solidFill>
                  <a:srgbClr val="002060"/>
                </a:solidFill>
                <a:latin typeface="Arial"/>
                <a:ea typeface="Arial"/>
                <a:cs typeface="Arial"/>
                <a:sym typeface="Arial"/>
              </a:rPr>
            </a:br>
            <a:r>
              <a:rPr b="1" i="0" lang="en-US" sz="3200" u="none" cap="none" strike="noStrike">
                <a:solidFill>
                  <a:srgbClr val="002060"/>
                </a:solidFill>
                <a:latin typeface="Arial"/>
                <a:ea typeface="Arial"/>
                <a:cs typeface="Arial"/>
                <a:sym typeface="Arial"/>
              </a:rPr>
              <a:t>and gear.</a:t>
            </a:r>
            <a:endParaRPr/>
          </a:p>
        </p:txBody>
      </p:sp>
      <p:pic>
        <p:nvPicPr>
          <p:cNvPr id="393" name="Google Shape;393;p36"/>
          <p:cNvPicPr preferRelativeResize="0"/>
          <p:nvPr/>
        </p:nvPicPr>
        <p:blipFill rotWithShape="1">
          <a:blip r:embed="rId3">
            <a:alphaModFix/>
          </a:blip>
          <a:srcRect b="0" l="0" r="0" t="0"/>
          <a:stretch/>
        </p:blipFill>
        <p:spPr>
          <a:xfrm>
            <a:off x="7331056" y="2781111"/>
            <a:ext cx="4572567" cy="316248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7"/>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Trailering Your Vessel</a:t>
            </a:r>
            <a:endParaRPr/>
          </a:p>
        </p:txBody>
      </p:sp>
      <p:sp>
        <p:nvSpPr>
          <p:cNvPr id="400" name="Google Shape;400;p37"/>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01" name="Google Shape;401;p37"/>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Courtesy on the Boat Ramp</a:t>
            </a:r>
            <a:endParaRPr/>
          </a:p>
        </p:txBody>
      </p:sp>
      <p:sp>
        <p:nvSpPr>
          <p:cNvPr id="402" name="Google Shape;402;p37"/>
          <p:cNvSpPr txBox="1"/>
          <p:nvPr/>
        </p:nvSpPr>
        <p:spPr>
          <a:xfrm>
            <a:off x="1651307" y="2046843"/>
            <a:ext cx="10376100" cy="4197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Prepare your vessel for launching well away from the ramp.</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Use at least two experienced people to launch and retrieve.</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Never block the ramp with an unattended vessel or vehicle.</a:t>
            </a:r>
            <a:endParaRPr b="1" i="0" sz="3200" u="none" cap="none" strike="noStrike">
              <a:solidFill>
                <a:srgbClr val="002060"/>
              </a:solidFill>
              <a:latin typeface="Arial"/>
              <a:ea typeface="Arial"/>
              <a:cs typeface="Arial"/>
              <a:sym typeface="Arial"/>
            </a:endParaRPr>
          </a:p>
          <a:p>
            <a:pPr indent="-431800" lvl="0" marL="457200" rtl="0" algn="l">
              <a:spcBef>
                <a:spcPts val="0"/>
              </a:spcBef>
              <a:spcAft>
                <a:spcPts val="0"/>
              </a:spcAft>
              <a:buClr>
                <a:srgbClr val="002060"/>
              </a:buClr>
              <a:buSzPts val="3200"/>
              <a:buChar char="•"/>
            </a:pPr>
            <a:r>
              <a:rPr b="1" lang="en-US" sz="3200">
                <a:solidFill>
                  <a:srgbClr val="002060"/>
                </a:solidFill>
              </a:rPr>
              <a:t>When retrieving your vessel, be sure to follow the same courtesies.</a:t>
            </a:r>
            <a:endParaRPr b="1" sz="320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9"/>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Vessel Maintenance</a:t>
            </a:r>
            <a:endParaRPr/>
          </a:p>
        </p:txBody>
      </p:sp>
      <p:sp>
        <p:nvSpPr>
          <p:cNvPr id="409" name="Google Shape;409;p39"/>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10" name="Google Shape;410;p39"/>
          <p:cNvSpPr txBox="1"/>
          <p:nvPr/>
        </p:nvSpPr>
        <p:spPr>
          <a:xfrm>
            <a:off x="1702420" y="1443958"/>
            <a:ext cx="10376210" cy="443813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Examine the hull when it is out of the water.</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Store vessels in a dry area out of the sun.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Clean all lines and keep them out of the sun.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Clean sails and make repairs.</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Follow the maintenance schedule in the owner’s manual.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0"/>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Engine Maintenance</a:t>
            </a:r>
            <a:endParaRPr/>
          </a:p>
        </p:txBody>
      </p:sp>
      <p:sp>
        <p:nvSpPr>
          <p:cNvPr id="417" name="Google Shape;417;p40"/>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18" name="Google Shape;418;p40"/>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Follow a regular maintenance program.</a:t>
            </a:r>
            <a:endParaRPr/>
          </a:p>
        </p:txBody>
      </p:sp>
      <p:sp>
        <p:nvSpPr>
          <p:cNvPr id="419" name="Google Shape;419;p40"/>
          <p:cNvSpPr txBox="1"/>
          <p:nvPr/>
        </p:nvSpPr>
        <p:spPr>
          <a:xfrm>
            <a:off x="1702420" y="2283336"/>
            <a:ext cx="10376210" cy="4438138"/>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2060"/>
              </a:buClr>
              <a:buSzPts val="3200"/>
              <a:buFont typeface="Noto Sans Symbols"/>
              <a:buChar char="✔"/>
            </a:pPr>
            <a:r>
              <a:rPr b="1" i="0" lang="en-US" sz="3200" u="none" cap="none" strike="noStrike">
                <a:solidFill>
                  <a:srgbClr val="002060"/>
                </a:solidFill>
                <a:latin typeface="Arial"/>
                <a:ea typeface="Arial"/>
                <a:cs typeface="Arial"/>
                <a:sym typeface="Arial"/>
              </a:rPr>
              <a:t>Keep the engine clean and tuned properly.</a:t>
            </a:r>
            <a:endParaRPr/>
          </a:p>
          <a:p>
            <a:pPr indent="-266700" lvl="0" marL="342900" marR="0" rtl="0" algn="l">
              <a:lnSpc>
                <a:spcPct val="100000"/>
              </a:lnSpc>
              <a:spcBef>
                <a:spcPts val="240"/>
              </a:spcBef>
              <a:spcAft>
                <a:spcPts val="0"/>
              </a:spcAft>
              <a:buClr>
                <a:schemeClr val="dk1"/>
              </a:buClr>
              <a:buSzPts val="1200"/>
              <a:buFont typeface="Noto Sans Symbols"/>
              <a:buNone/>
            </a:pPr>
            <a:r>
              <a:t/>
            </a:r>
            <a:endParaRPr b="1" i="0" sz="1200" u="none" cap="none" strike="noStrike">
              <a:solidFill>
                <a:srgbClr val="002060"/>
              </a:solidFill>
              <a:latin typeface="Arial"/>
              <a:ea typeface="Arial"/>
              <a:cs typeface="Arial"/>
              <a:sym typeface="Arial"/>
            </a:endParaRPr>
          </a:p>
          <a:p>
            <a:pPr indent="-457200" lvl="0" marL="457200" marR="0" rtl="0" algn="l">
              <a:lnSpc>
                <a:spcPct val="100000"/>
              </a:lnSpc>
              <a:spcBef>
                <a:spcPts val="640"/>
              </a:spcBef>
              <a:spcAft>
                <a:spcPts val="0"/>
              </a:spcAft>
              <a:buClr>
                <a:srgbClr val="002060"/>
              </a:buClr>
              <a:buSzPts val="3200"/>
              <a:buFont typeface="Noto Sans Symbols"/>
              <a:buChar char="✔"/>
            </a:pPr>
            <a:r>
              <a:rPr b="1" i="0" lang="en-US" sz="3200" u="none" cap="none" strike="noStrike">
                <a:solidFill>
                  <a:srgbClr val="002060"/>
                </a:solidFill>
                <a:latin typeface="Arial"/>
                <a:ea typeface="Arial"/>
                <a:cs typeface="Arial"/>
                <a:sym typeface="Arial"/>
              </a:rPr>
              <a:t>Check oil and fluid levels before every outing.</a:t>
            </a:r>
            <a:endParaRPr/>
          </a:p>
          <a:p>
            <a:pPr indent="-266700" lvl="0" marL="342900" marR="0" rtl="0" algn="l">
              <a:lnSpc>
                <a:spcPct val="100000"/>
              </a:lnSpc>
              <a:spcBef>
                <a:spcPts val="240"/>
              </a:spcBef>
              <a:spcAft>
                <a:spcPts val="0"/>
              </a:spcAft>
              <a:buClr>
                <a:schemeClr val="dk1"/>
              </a:buClr>
              <a:buSzPts val="1200"/>
              <a:buFont typeface="Noto Sans Symbols"/>
              <a:buNone/>
            </a:pPr>
            <a:r>
              <a:t/>
            </a:r>
            <a:endParaRPr b="1" i="0" sz="1200" u="none" cap="none" strike="noStrike">
              <a:solidFill>
                <a:srgbClr val="002060"/>
              </a:solidFill>
              <a:latin typeface="Arial"/>
              <a:ea typeface="Arial"/>
              <a:cs typeface="Arial"/>
              <a:sym typeface="Arial"/>
            </a:endParaRPr>
          </a:p>
          <a:p>
            <a:pPr indent="-457200" lvl="0" marL="457200" marR="0" rtl="0" algn="l">
              <a:lnSpc>
                <a:spcPct val="100000"/>
              </a:lnSpc>
              <a:spcBef>
                <a:spcPts val="640"/>
              </a:spcBef>
              <a:spcAft>
                <a:spcPts val="0"/>
              </a:spcAft>
              <a:buClr>
                <a:srgbClr val="002060"/>
              </a:buClr>
              <a:buSzPts val="3200"/>
              <a:buFont typeface="Noto Sans Symbols"/>
              <a:buChar char="✔"/>
            </a:pPr>
            <a:r>
              <a:rPr b="1" i="0" lang="en-US" sz="3200" u="none" cap="none" strike="noStrike">
                <a:solidFill>
                  <a:srgbClr val="002060"/>
                </a:solidFill>
                <a:latin typeface="Arial"/>
                <a:ea typeface="Arial"/>
                <a:cs typeface="Arial"/>
                <a:sym typeface="Arial"/>
              </a:rPr>
              <a:t>Tighten battery connections. Clean battery terminals.</a:t>
            </a:r>
            <a:endParaRPr/>
          </a:p>
          <a:p>
            <a:pPr indent="-266700" lvl="0" marL="342900" marR="0" rtl="0" algn="l">
              <a:lnSpc>
                <a:spcPct val="100000"/>
              </a:lnSpc>
              <a:spcBef>
                <a:spcPts val="240"/>
              </a:spcBef>
              <a:spcAft>
                <a:spcPts val="0"/>
              </a:spcAft>
              <a:buClr>
                <a:schemeClr val="dk1"/>
              </a:buClr>
              <a:buSzPts val="1200"/>
              <a:buFont typeface="Noto Sans Symbols"/>
              <a:buNone/>
            </a:pPr>
            <a:r>
              <a:t/>
            </a:r>
            <a:endParaRPr b="1" i="0" sz="1200" u="none" cap="none" strike="noStrike">
              <a:solidFill>
                <a:srgbClr val="002060"/>
              </a:solidFill>
              <a:latin typeface="Arial"/>
              <a:ea typeface="Arial"/>
              <a:cs typeface="Arial"/>
              <a:sym typeface="Arial"/>
            </a:endParaRPr>
          </a:p>
          <a:p>
            <a:pPr indent="-457200" lvl="0" marL="457200" marR="0" rtl="0" algn="l">
              <a:lnSpc>
                <a:spcPct val="100000"/>
              </a:lnSpc>
              <a:spcBef>
                <a:spcPts val="640"/>
              </a:spcBef>
              <a:spcAft>
                <a:spcPts val="0"/>
              </a:spcAft>
              <a:buClr>
                <a:srgbClr val="002060"/>
              </a:buClr>
              <a:buSzPts val="3200"/>
              <a:buFont typeface="Noto Sans Symbols"/>
              <a:buChar char="✔"/>
            </a:pPr>
            <a:r>
              <a:rPr b="1" i="0" lang="en-US" sz="3200" u="none" cap="none" strike="noStrike">
                <a:solidFill>
                  <a:srgbClr val="002060"/>
                </a:solidFill>
                <a:latin typeface="Arial"/>
                <a:ea typeface="Arial"/>
                <a:cs typeface="Arial"/>
                <a:sym typeface="Arial"/>
              </a:rPr>
              <a:t>Inspect hoses, belts, and bolts.</a:t>
            </a:r>
            <a:endParaRPr/>
          </a:p>
          <a:p>
            <a:pPr indent="-266700" lvl="0" marL="342900" marR="0" rtl="0" algn="l">
              <a:lnSpc>
                <a:spcPct val="100000"/>
              </a:lnSpc>
              <a:spcBef>
                <a:spcPts val="240"/>
              </a:spcBef>
              <a:spcAft>
                <a:spcPts val="0"/>
              </a:spcAft>
              <a:buClr>
                <a:schemeClr val="dk1"/>
              </a:buClr>
              <a:buSzPts val="1200"/>
              <a:buFont typeface="Noto Sans Symbols"/>
              <a:buNone/>
            </a:pPr>
            <a:r>
              <a:t/>
            </a:r>
            <a:endParaRPr b="1" i="0" sz="1200" u="none" cap="none" strike="noStrike">
              <a:solidFill>
                <a:srgbClr val="002060"/>
              </a:solidFill>
              <a:latin typeface="Arial"/>
              <a:ea typeface="Arial"/>
              <a:cs typeface="Arial"/>
              <a:sym typeface="Arial"/>
            </a:endParaRPr>
          </a:p>
          <a:p>
            <a:pPr indent="-457200" lvl="0" marL="457200" marR="0" rtl="0" algn="l">
              <a:lnSpc>
                <a:spcPct val="100000"/>
              </a:lnSpc>
              <a:spcBef>
                <a:spcPts val="640"/>
              </a:spcBef>
              <a:spcAft>
                <a:spcPts val="0"/>
              </a:spcAft>
              <a:buClr>
                <a:srgbClr val="002060"/>
              </a:buClr>
              <a:buSzPts val="3200"/>
              <a:buFont typeface="Noto Sans Symbols"/>
              <a:buChar char="✔"/>
            </a:pPr>
            <a:r>
              <a:rPr b="1" i="0" lang="en-US" sz="3200" u="none" cap="none" strike="noStrike">
                <a:solidFill>
                  <a:srgbClr val="002060"/>
                </a:solidFill>
                <a:latin typeface="Arial"/>
                <a:ea typeface="Arial"/>
                <a:cs typeface="Arial"/>
                <a:sym typeface="Arial"/>
              </a:rPr>
              <a:t>Never use automotive electrical parts.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1"/>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Preventing Theft</a:t>
            </a:r>
            <a:endParaRPr/>
          </a:p>
        </p:txBody>
      </p:sp>
      <p:sp>
        <p:nvSpPr>
          <p:cNvPr id="426" name="Google Shape;426;p41"/>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27" name="Google Shape;427;p41"/>
          <p:cNvSpPr txBox="1"/>
          <p:nvPr/>
        </p:nvSpPr>
        <p:spPr>
          <a:xfrm>
            <a:off x="1663390" y="1236925"/>
            <a:ext cx="10376210" cy="528760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Store the vessel so it is not easily accessed.</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Chain and lock motor and fuel tanks to vessel.</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Mark or engrave all equipment.</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Photograph or videotape the interior and exterior of the vessel. Make a complete inventory.</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Remove all valuables.</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Cover the vessel and remove the keys.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2"/>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Chapter 2 Review</a:t>
            </a:r>
            <a:endParaRPr/>
          </a:p>
        </p:txBody>
      </p:sp>
      <p:sp>
        <p:nvSpPr>
          <p:cNvPr id="434" name="Google Shape;434;p42"/>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435" name="Google Shape;435;p42"/>
          <p:cNvPicPr preferRelativeResize="0"/>
          <p:nvPr/>
        </p:nvPicPr>
        <p:blipFill rotWithShape="1">
          <a:blip r:embed="rId3">
            <a:alphaModFix/>
          </a:blip>
          <a:srcRect b="0" l="0" r="0" t="0"/>
          <a:stretch/>
        </p:blipFill>
        <p:spPr>
          <a:xfrm>
            <a:off x="1971676" y="1051762"/>
            <a:ext cx="9203050" cy="530458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3"/>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42" name="Google Shape;442;p43"/>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43" name="Google Shape;443;p43"/>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What important safety information is found on the boat’s capacity plate:</a:t>
            </a:r>
            <a:endParaRPr/>
          </a:p>
        </p:txBody>
      </p:sp>
      <p:sp>
        <p:nvSpPr>
          <p:cNvPr id="444" name="Google Shape;444;p43"/>
          <p:cNvSpPr txBox="1"/>
          <p:nvPr/>
        </p:nvSpPr>
        <p:spPr>
          <a:xfrm>
            <a:off x="1702420" y="2496381"/>
            <a:ext cx="10376100" cy="3375900"/>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2060"/>
              </a:buClr>
              <a:buSzPts val="3200"/>
              <a:buFont typeface="Calibri"/>
              <a:buAutoNum type="alphaLcPeriod"/>
            </a:pPr>
            <a:r>
              <a:rPr b="1" i="0" lang="en-US" sz="3200" u="none" cap="none" strike="noStrike">
                <a:solidFill>
                  <a:srgbClr val="002060"/>
                </a:solidFill>
                <a:latin typeface="Arial"/>
                <a:ea typeface="Arial"/>
                <a:cs typeface="Arial"/>
                <a:sym typeface="Arial"/>
              </a:rPr>
              <a:t>Minimum number of </a:t>
            </a:r>
            <a:r>
              <a:rPr b="1" lang="en-US" sz="3200">
                <a:solidFill>
                  <a:srgbClr val="002060"/>
                </a:solidFill>
              </a:rPr>
              <a:t>life jacket</a:t>
            </a:r>
            <a:r>
              <a:rPr b="1" i="0" lang="en-US" sz="3200" u="none" cap="none" strike="noStrike">
                <a:solidFill>
                  <a:srgbClr val="002060"/>
                </a:solidFill>
                <a:latin typeface="Arial"/>
                <a:ea typeface="Arial"/>
                <a:cs typeface="Arial"/>
                <a:sym typeface="Arial"/>
              </a:rPr>
              <a:t>s required on board.</a:t>
            </a:r>
            <a:endParaRPr/>
          </a:p>
          <a:p>
            <a:pPr indent="-514350" lvl="0" marL="514350" marR="0" rtl="0" algn="l">
              <a:lnSpc>
                <a:spcPct val="100000"/>
              </a:lnSpc>
              <a:spcBef>
                <a:spcPts val="640"/>
              </a:spcBef>
              <a:spcAft>
                <a:spcPts val="0"/>
              </a:spcAft>
              <a:buClr>
                <a:srgbClr val="002060"/>
              </a:buClr>
              <a:buSzPts val="3200"/>
              <a:buFont typeface="Calibri"/>
              <a:buAutoNum type="alphaLcPeriod"/>
            </a:pPr>
            <a:r>
              <a:rPr b="1" i="0" lang="en-US" sz="3200" u="none" cap="none" strike="noStrike">
                <a:solidFill>
                  <a:srgbClr val="002060"/>
                </a:solidFill>
                <a:latin typeface="Arial"/>
                <a:ea typeface="Arial"/>
                <a:cs typeface="Arial"/>
                <a:sym typeface="Arial"/>
              </a:rPr>
              <a:t>Minimum number of seats required.</a:t>
            </a:r>
            <a:endParaRPr/>
          </a:p>
          <a:p>
            <a:pPr indent="-514350" lvl="0" marL="514350" marR="0" rtl="0" algn="l">
              <a:lnSpc>
                <a:spcPct val="100000"/>
              </a:lnSpc>
              <a:spcBef>
                <a:spcPts val="640"/>
              </a:spcBef>
              <a:spcAft>
                <a:spcPts val="0"/>
              </a:spcAft>
              <a:buClr>
                <a:srgbClr val="002060"/>
              </a:buClr>
              <a:buSzPts val="3200"/>
              <a:buFont typeface="Calibri"/>
              <a:buAutoNum type="alphaLcPeriod"/>
            </a:pPr>
            <a:r>
              <a:rPr b="1" i="0" lang="en-US" sz="3200" u="none" cap="none" strike="noStrike">
                <a:solidFill>
                  <a:srgbClr val="002060"/>
                </a:solidFill>
                <a:latin typeface="Arial"/>
                <a:ea typeface="Arial"/>
                <a:cs typeface="Arial"/>
                <a:sym typeface="Arial"/>
              </a:rPr>
              <a:t>Maximum weight and/or number of people       </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    the boat can carry.</a:t>
            </a:r>
            <a:endParaRPr/>
          </a:p>
          <a:p>
            <a:pPr indent="-514350" lvl="0" marL="514350" marR="0" rtl="0" algn="l">
              <a:lnSpc>
                <a:spcPct val="100000"/>
              </a:lnSpc>
              <a:spcBef>
                <a:spcPts val="640"/>
              </a:spcBef>
              <a:spcAft>
                <a:spcPts val="0"/>
              </a:spcAft>
              <a:buClr>
                <a:srgbClr val="002060"/>
              </a:buClr>
              <a:buSzPts val="3200"/>
              <a:buFont typeface="Calibri"/>
              <a:buAutoNum type="alphaLcPeriod" startAt="4"/>
            </a:pPr>
            <a:r>
              <a:rPr b="1" lang="en-US" sz="3200">
                <a:solidFill>
                  <a:srgbClr val="002060"/>
                </a:solidFill>
                <a:latin typeface="Arial"/>
                <a:ea typeface="Arial"/>
                <a:cs typeface="Arial"/>
                <a:sym typeface="Arial"/>
              </a:rPr>
              <a:t>Maximum capacity of fuel tanks.</a:t>
            </a:r>
            <a:endParaRPr/>
          </a:p>
        </p:txBody>
      </p:sp>
      <p:pic>
        <p:nvPicPr>
          <p:cNvPr id="445" name="Google Shape;445;p43"/>
          <p:cNvPicPr preferRelativeResize="0"/>
          <p:nvPr/>
        </p:nvPicPr>
        <p:blipFill rotWithShape="1">
          <a:blip r:embed="rId3">
            <a:alphaModFix/>
          </a:blip>
          <a:srcRect b="0" l="0" r="0" t="0"/>
          <a:stretch/>
        </p:blipFill>
        <p:spPr>
          <a:xfrm>
            <a:off x="1478713" y="4167952"/>
            <a:ext cx="9234578" cy="1186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4"/>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52" name="Google Shape;452;p44"/>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53" name="Google Shape;453;p44"/>
          <p:cNvSpPr txBox="1"/>
          <p:nvPr/>
        </p:nvSpPr>
        <p:spPr>
          <a:xfrm>
            <a:off x="1081454" y="1396128"/>
            <a:ext cx="1104313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To avoid running out of fuel, determine the usable capacity of your fuel tank and your boat’s rate of fuel consumption, and then:</a:t>
            </a:r>
            <a:endParaRPr/>
          </a:p>
        </p:txBody>
      </p:sp>
      <p:sp>
        <p:nvSpPr>
          <p:cNvPr id="454" name="Google Shape;454;p44"/>
          <p:cNvSpPr txBox="1"/>
          <p:nvPr/>
        </p:nvSpPr>
        <p:spPr>
          <a:xfrm>
            <a:off x="1345223" y="2965788"/>
            <a:ext cx="10682297" cy="3834896"/>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Bring extra fuel in easy-to-store containers such as plastic milk jugs.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Plan to use 1/3 of the fuel to reach your destination, 1/3 to get home, and 1/3 for emergencies.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Plan on enough fuel to get to the next fuel dock.</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Plan on 1/2 your tank to reach your destination and 1/2 to get home.</a:t>
            </a:r>
            <a:endParaRPr/>
          </a:p>
        </p:txBody>
      </p:sp>
      <p:pic>
        <p:nvPicPr>
          <p:cNvPr id="455" name="Google Shape;455;p44"/>
          <p:cNvPicPr preferRelativeResize="0"/>
          <p:nvPr/>
        </p:nvPicPr>
        <p:blipFill rotWithShape="1">
          <a:blip r:embed="rId3">
            <a:alphaModFix/>
          </a:blip>
          <a:srcRect b="0" l="0" r="0" t="0"/>
          <a:stretch/>
        </p:blipFill>
        <p:spPr>
          <a:xfrm>
            <a:off x="1162188" y="3942361"/>
            <a:ext cx="10877412" cy="1186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Boat Capacity</a:t>
            </a:r>
            <a:endParaRPr/>
          </a:p>
        </p:txBody>
      </p:sp>
      <p:sp>
        <p:nvSpPr>
          <p:cNvPr id="130" name="Google Shape;130;p4"/>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31" name="Google Shape;131;p4"/>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Maximum weight includes weight of:</a:t>
            </a:r>
            <a:endParaRPr/>
          </a:p>
        </p:txBody>
      </p:sp>
      <p:sp>
        <p:nvSpPr>
          <p:cNvPr id="132" name="Google Shape;132;p4"/>
          <p:cNvSpPr txBox="1"/>
          <p:nvPr/>
        </p:nvSpPr>
        <p:spPr>
          <a:xfrm>
            <a:off x="1702420" y="2861506"/>
            <a:ext cx="10376210" cy="176663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Passengers</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Gear</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Motors</a:t>
            </a:r>
            <a:endParaRPr/>
          </a:p>
        </p:txBody>
      </p:sp>
      <p:pic>
        <p:nvPicPr>
          <p:cNvPr id="133" name="Google Shape;133;p4"/>
          <p:cNvPicPr preferRelativeResize="0"/>
          <p:nvPr/>
        </p:nvPicPr>
        <p:blipFill rotWithShape="1">
          <a:blip r:embed="rId3">
            <a:alphaModFix/>
          </a:blip>
          <a:srcRect b="0" l="0" r="0" t="0"/>
          <a:stretch/>
        </p:blipFill>
        <p:spPr>
          <a:xfrm>
            <a:off x="6012612" y="2312059"/>
            <a:ext cx="5296618" cy="41284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5"/>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62" name="Google Shape;462;p45"/>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63" name="Google Shape;463;p45"/>
          <p:cNvSpPr txBox="1"/>
          <p:nvPr/>
        </p:nvSpPr>
        <p:spPr>
          <a:xfrm>
            <a:off x="1081454" y="1396128"/>
            <a:ext cx="1104313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Before fueling your boat you should:</a:t>
            </a:r>
            <a:endParaRPr/>
          </a:p>
        </p:txBody>
      </p:sp>
      <p:sp>
        <p:nvSpPr>
          <p:cNvPr id="464" name="Google Shape;464;p45"/>
          <p:cNvSpPr txBox="1"/>
          <p:nvPr/>
        </p:nvSpPr>
        <p:spPr>
          <a:xfrm>
            <a:off x="1344737" y="2412542"/>
            <a:ext cx="10682297" cy="4327338"/>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Turn off the engine and open all windows, ports, doors, and other openings.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Turn off the engine and close all windows, ports, doors, and other openings.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Turn on the engine and open all windows, ports, doors, and other openings.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Turn on the engine and close all windows, ports, doors, and other openings.</a:t>
            </a:r>
            <a:endParaRPr/>
          </a:p>
        </p:txBody>
      </p:sp>
      <p:pic>
        <p:nvPicPr>
          <p:cNvPr id="465" name="Google Shape;465;p45"/>
          <p:cNvPicPr preferRelativeResize="0"/>
          <p:nvPr/>
        </p:nvPicPr>
        <p:blipFill rotWithShape="1">
          <a:blip r:embed="rId3">
            <a:alphaModFix/>
          </a:blip>
          <a:srcRect b="0" l="0" r="0" t="0"/>
          <a:stretch/>
        </p:blipFill>
        <p:spPr>
          <a:xfrm>
            <a:off x="1098998" y="3390038"/>
            <a:ext cx="10877412" cy="1186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6"/>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72" name="Google Shape;472;p46"/>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73" name="Google Shape;473;p46"/>
          <p:cNvSpPr txBox="1"/>
          <p:nvPr/>
        </p:nvSpPr>
        <p:spPr>
          <a:xfrm>
            <a:off x="1081454" y="1396128"/>
            <a:ext cx="1104313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Where should your trailer be located while you prepare to launch your vessel?</a:t>
            </a:r>
            <a:endParaRPr/>
          </a:p>
        </p:txBody>
      </p:sp>
      <p:sp>
        <p:nvSpPr>
          <p:cNvPr id="474" name="Google Shape;474;p46"/>
          <p:cNvSpPr txBox="1"/>
          <p:nvPr/>
        </p:nvSpPr>
        <p:spPr>
          <a:xfrm>
            <a:off x="1442295" y="2825781"/>
            <a:ext cx="10682297" cy="2357568"/>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On your driveway at home.</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In front of a vessel being launched.</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In the water at the boat ramp.</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Well away from the boat ramp.</a:t>
            </a:r>
            <a:endParaRPr/>
          </a:p>
        </p:txBody>
      </p:sp>
      <p:pic>
        <p:nvPicPr>
          <p:cNvPr id="475" name="Google Shape;475;p46"/>
          <p:cNvPicPr preferRelativeResize="0"/>
          <p:nvPr/>
        </p:nvPicPr>
        <p:blipFill rotWithShape="1">
          <a:blip r:embed="rId3">
            <a:alphaModFix/>
          </a:blip>
          <a:srcRect b="0" l="0" r="0" t="0"/>
          <a:stretch/>
        </p:blipFill>
        <p:spPr>
          <a:xfrm>
            <a:off x="1098998" y="4484077"/>
            <a:ext cx="10877412" cy="11861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7"/>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82" name="Google Shape;482;p47"/>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83" name="Google Shape;483;p47"/>
          <p:cNvSpPr txBox="1"/>
          <p:nvPr/>
        </p:nvSpPr>
        <p:spPr>
          <a:xfrm>
            <a:off x="1081454" y="1396128"/>
            <a:ext cx="1104313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Which of these should you leave with a friend or relative before taking your boat on the water?</a:t>
            </a:r>
            <a:endParaRPr/>
          </a:p>
        </p:txBody>
      </p:sp>
      <p:sp>
        <p:nvSpPr>
          <p:cNvPr id="484" name="Google Shape;484;p47"/>
          <p:cNvSpPr txBox="1"/>
          <p:nvPr/>
        </p:nvSpPr>
        <p:spPr>
          <a:xfrm>
            <a:off x="1442295" y="2825781"/>
            <a:ext cx="10682297" cy="2357568"/>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Float plan for your trip.</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Insurance policy.</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Operator’s license.</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Vessel registration.</a:t>
            </a:r>
            <a:endParaRPr/>
          </a:p>
        </p:txBody>
      </p:sp>
      <p:pic>
        <p:nvPicPr>
          <p:cNvPr id="485" name="Google Shape;485;p47"/>
          <p:cNvPicPr preferRelativeResize="0"/>
          <p:nvPr/>
        </p:nvPicPr>
        <p:blipFill rotWithShape="1">
          <a:blip r:embed="rId3">
            <a:alphaModFix/>
          </a:blip>
          <a:srcRect b="0" l="0" r="0" t="0"/>
          <a:stretch/>
        </p:blipFill>
        <p:spPr>
          <a:xfrm>
            <a:off x="1098998" y="2515358"/>
            <a:ext cx="10877412" cy="100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8"/>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Review Exercises</a:t>
            </a:r>
            <a:endParaRPr/>
          </a:p>
        </p:txBody>
      </p:sp>
      <p:sp>
        <p:nvSpPr>
          <p:cNvPr id="492" name="Google Shape;492;p48"/>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93" name="Google Shape;493;p48"/>
          <p:cNvSpPr txBox="1"/>
          <p:nvPr/>
        </p:nvSpPr>
        <p:spPr>
          <a:xfrm>
            <a:off x="1081454" y="1396128"/>
            <a:ext cx="1104313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It is important that the trailer have sufficient weight-carrying ability to:</a:t>
            </a:r>
            <a:endParaRPr/>
          </a:p>
        </p:txBody>
      </p:sp>
      <p:sp>
        <p:nvSpPr>
          <p:cNvPr id="494" name="Google Shape;494;p48"/>
          <p:cNvSpPr txBox="1"/>
          <p:nvPr/>
        </p:nvSpPr>
        <p:spPr>
          <a:xfrm>
            <a:off x="1442295" y="2825781"/>
            <a:ext cx="10682297" cy="3834896"/>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Hold the boat, gear, and all passengers in it when on the road.</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Keep the trailer on the road surface when traveling at very high speeds.</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Carry just the weight of the boat.</a:t>
            </a:r>
            <a:endParaRPr/>
          </a:p>
          <a:p>
            <a:pPr indent="-514350" lvl="0" marL="514350" marR="0" rtl="0" algn="l">
              <a:spcBef>
                <a:spcPts val="640"/>
              </a:spcBef>
              <a:spcAft>
                <a:spcPts val="0"/>
              </a:spcAft>
              <a:buClr>
                <a:srgbClr val="002060"/>
              </a:buClr>
              <a:buSzPts val="3200"/>
              <a:buFont typeface="Calibri"/>
              <a:buAutoNum type="alphaLcPeriod"/>
            </a:pPr>
            <a:r>
              <a:rPr b="1" lang="en-US" sz="3200">
                <a:solidFill>
                  <a:srgbClr val="002060"/>
                </a:solidFill>
                <a:latin typeface="Arial"/>
                <a:ea typeface="Arial"/>
                <a:cs typeface="Arial"/>
                <a:sym typeface="Arial"/>
              </a:rPr>
              <a:t>Support the boat, motor, fuel, and all gear you plan 	to carry when on the road.</a:t>
            </a:r>
            <a:endParaRPr/>
          </a:p>
        </p:txBody>
      </p:sp>
      <p:pic>
        <p:nvPicPr>
          <p:cNvPr id="495" name="Google Shape;495;p48"/>
          <p:cNvPicPr preferRelativeResize="0"/>
          <p:nvPr/>
        </p:nvPicPr>
        <p:blipFill rotWithShape="1">
          <a:blip r:embed="rId3">
            <a:alphaModFix/>
          </a:blip>
          <a:srcRect b="0" l="0" r="0" t="0"/>
          <a:stretch/>
        </p:blipFill>
        <p:spPr>
          <a:xfrm>
            <a:off x="1247180" y="5591711"/>
            <a:ext cx="10877412" cy="1000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9"/>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End Chapter 2</a:t>
            </a:r>
            <a:endParaRPr/>
          </a:p>
        </p:txBody>
      </p:sp>
      <p:sp>
        <p:nvSpPr>
          <p:cNvPr id="502" name="Google Shape;502;p49"/>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03" name="Google Shape;503;p49"/>
          <p:cNvPicPr preferRelativeResize="0"/>
          <p:nvPr/>
        </p:nvPicPr>
        <p:blipFill rotWithShape="1">
          <a:blip r:embed="rId3">
            <a:alphaModFix/>
          </a:blip>
          <a:srcRect b="0" l="0" r="0" t="0"/>
          <a:stretch/>
        </p:blipFill>
        <p:spPr>
          <a:xfrm>
            <a:off x="3258106" y="1019552"/>
            <a:ext cx="6693762" cy="58384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5"/>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Boat Capacity</a:t>
            </a:r>
            <a:endParaRPr/>
          </a:p>
        </p:txBody>
      </p:sp>
      <p:sp>
        <p:nvSpPr>
          <p:cNvPr id="140" name="Google Shape;140;p5"/>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41" name="Google Shape;141;p5"/>
          <p:cNvSpPr txBox="1"/>
          <p:nvPr/>
        </p:nvSpPr>
        <p:spPr>
          <a:xfrm>
            <a:off x="1529891" y="1297309"/>
            <a:ext cx="10376210" cy="373640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Do not exceed the recommended capacity found in the owner’s manual and on manufacturer’s warning decal.</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 outboard boats, never exceed the maximum horsepower rating shown on the capacity plate.</a:t>
            </a:r>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On vessels less than 20 feet in length without a capacity plate:</a:t>
            </a:r>
            <a:endParaRPr/>
          </a:p>
        </p:txBody>
      </p:sp>
      <p:sp>
        <p:nvSpPr>
          <p:cNvPr id="142" name="Google Shape;142;p5"/>
          <p:cNvSpPr txBox="1"/>
          <p:nvPr/>
        </p:nvSpPr>
        <p:spPr>
          <a:xfrm>
            <a:off x="3124919" y="5191359"/>
            <a:ext cx="657979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rgbClr val="002060"/>
                </a:solidFill>
                <a:latin typeface="Arial"/>
                <a:ea typeface="Arial"/>
                <a:cs typeface="Arial"/>
                <a:sym typeface="Arial"/>
              </a:rPr>
              <a:t>Number of people = </a:t>
            </a:r>
            <a:r>
              <a:rPr b="0" i="0" lang="en-US" sz="2000" u="sng" cap="none" strike="noStrike">
                <a:solidFill>
                  <a:srgbClr val="002060"/>
                </a:solidFill>
                <a:latin typeface="Arial"/>
                <a:ea typeface="Arial"/>
                <a:cs typeface="Arial"/>
                <a:sym typeface="Arial"/>
              </a:rPr>
              <a:t>vessel length (ft.) X vessel width (ft.) </a:t>
            </a:r>
            <a:endParaRPr/>
          </a:p>
        </p:txBody>
      </p:sp>
      <p:sp>
        <p:nvSpPr>
          <p:cNvPr id="143" name="Google Shape;143;p5"/>
          <p:cNvSpPr txBox="1"/>
          <p:nvPr/>
        </p:nvSpPr>
        <p:spPr>
          <a:xfrm>
            <a:off x="7118949" y="5549057"/>
            <a:ext cx="48954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002060"/>
                </a:solidFill>
                <a:latin typeface="Arial"/>
                <a:ea typeface="Arial"/>
                <a:cs typeface="Arial"/>
                <a:sym typeface="Arial"/>
              </a:rPr>
              <a:t>15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6"/>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Boat Capacity</a:t>
            </a:r>
            <a:endParaRPr/>
          </a:p>
        </p:txBody>
      </p:sp>
      <p:sp>
        <p:nvSpPr>
          <p:cNvPr id="150" name="Google Shape;150;p6"/>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51" name="Google Shape;151;p6"/>
          <p:cNvSpPr txBox="1"/>
          <p:nvPr/>
        </p:nvSpPr>
        <p:spPr>
          <a:xfrm>
            <a:off x="1600200" y="1396128"/>
            <a:ext cx="10376210" cy="5213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Example:</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Vessel Length: 18 feet</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Vessel Width: 6 feet</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Number of people = 18 feet long X 6 feet wide</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Number of people = </a:t>
            </a:r>
            <a:r>
              <a:rPr b="1" i="0" lang="en-US" sz="3200" u="sng" cap="none" strike="noStrike">
                <a:solidFill>
                  <a:srgbClr val="002060"/>
                </a:solidFill>
                <a:latin typeface="Arial"/>
                <a:ea typeface="Arial"/>
                <a:cs typeface="Arial"/>
                <a:sym typeface="Arial"/>
              </a:rPr>
              <a:t>108</a:t>
            </a:r>
            <a:br>
              <a:rPr b="1" i="0" lang="en-US" sz="3200" u="sng" cap="none" strike="noStrike">
                <a:solidFill>
                  <a:srgbClr val="002060"/>
                </a:solidFill>
                <a:latin typeface="Arial"/>
                <a:ea typeface="Arial"/>
                <a:cs typeface="Arial"/>
                <a:sym typeface="Arial"/>
              </a:rPr>
            </a:br>
            <a:r>
              <a:rPr b="1" i="0" lang="en-US" sz="3200" cap="none" strike="noStrike">
                <a:solidFill>
                  <a:srgbClr val="002060"/>
                </a:solidFill>
                <a:latin typeface="Arial"/>
                <a:ea typeface="Arial"/>
                <a:cs typeface="Arial"/>
                <a:sym typeface="Arial"/>
              </a:rPr>
              <a:t>                                    15</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Number of people = 7.2</a:t>
            </a:r>
            <a:endParaRPr/>
          </a:p>
          <a:p>
            <a:pPr indent="0" lvl="0" marL="0" marR="0" rtl="0" algn="l">
              <a:lnSpc>
                <a:spcPct val="100000"/>
              </a:lnSpc>
              <a:spcBef>
                <a:spcPts val="640"/>
              </a:spcBef>
              <a:spcAft>
                <a:spcPts val="0"/>
              </a:spcAft>
              <a:buNone/>
            </a:pPr>
            <a:r>
              <a:rPr b="1" i="0" lang="en-US" sz="3200" u="none" cap="none" strike="noStrike">
                <a:solidFill>
                  <a:srgbClr val="002060"/>
                </a:solidFill>
                <a:latin typeface="Arial"/>
                <a:ea typeface="Arial"/>
                <a:cs typeface="Arial"/>
                <a:sym typeface="Arial"/>
              </a:rPr>
              <a:t>     (no more than 7 people on board) </a:t>
            </a:r>
            <a:endParaRPr/>
          </a:p>
          <a:p>
            <a:pPr indent="0" lvl="0" marL="0" marR="0" rtl="0" algn="l">
              <a:lnSpc>
                <a:spcPct val="100000"/>
              </a:lnSpc>
              <a:spcBef>
                <a:spcPts val="640"/>
              </a:spcBef>
              <a:spcAft>
                <a:spcPts val="0"/>
              </a:spcAft>
              <a:buNone/>
            </a:pPr>
            <a:r>
              <a:t/>
            </a:r>
            <a:endParaRPr b="1" i="0" sz="3200" u="none" cap="none" strike="noStrike">
              <a:solidFill>
                <a:srgbClr val="00206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Horsepower Capacity</a:t>
            </a:r>
            <a:endParaRPr/>
          </a:p>
        </p:txBody>
      </p:sp>
      <p:sp>
        <p:nvSpPr>
          <p:cNvPr id="158" name="Google Shape;158;p7"/>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59" name="Google Shape;159;p7"/>
          <p:cNvSpPr txBox="1"/>
          <p:nvPr/>
        </p:nvSpPr>
        <p:spPr>
          <a:xfrm>
            <a:off x="1600200" y="1396128"/>
            <a:ext cx="1037621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On outboard boats, never exceed the maximum horsepower rating on the capacity plate: </a:t>
            </a:r>
            <a:endParaRPr/>
          </a:p>
        </p:txBody>
      </p:sp>
      <p:sp>
        <p:nvSpPr>
          <p:cNvPr id="160" name="Google Shape;160;p7"/>
          <p:cNvSpPr txBox="1"/>
          <p:nvPr/>
        </p:nvSpPr>
        <p:spPr>
          <a:xfrm>
            <a:off x="1600200" y="2888167"/>
            <a:ext cx="10376210" cy="351480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Places excess stress on the structure of the boat.</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More difficult to steer and handle the boat safely.</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Increases the likelihood of swamping or capsizing.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Can possibly endanger boating insurance coverage.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8"/>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Pre-Departure Checks</a:t>
            </a:r>
            <a:endParaRPr/>
          </a:p>
        </p:txBody>
      </p:sp>
      <p:sp>
        <p:nvSpPr>
          <p:cNvPr id="167" name="Google Shape;167;p8"/>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68" name="Google Shape;168;p8"/>
          <p:cNvSpPr txBox="1"/>
          <p:nvPr/>
        </p:nvSpPr>
        <p:spPr>
          <a:xfrm>
            <a:off x="1600200" y="1396128"/>
            <a:ext cx="1037621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2060"/>
                </a:solidFill>
                <a:latin typeface="Arial"/>
                <a:ea typeface="Arial"/>
                <a:cs typeface="Arial"/>
                <a:sym typeface="Arial"/>
              </a:rPr>
              <a:t>What to do BEFORE you go</a:t>
            </a:r>
            <a:endParaRPr/>
          </a:p>
        </p:txBody>
      </p:sp>
      <p:pic>
        <p:nvPicPr>
          <p:cNvPr id="169" name="Google Shape;169;p8"/>
          <p:cNvPicPr preferRelativeResize="0"/>
          <p:nvPr/>
        </p:nvPicPr>
        <p:blipFill>
          <a:blip r:embed="rId3">
            <a:alphaModFix/>
          </a:blip>
          <a:stretch>
            <a:fillRect/>
          </a:stretch>
        </p:blipFill>
        <p:spPr>
          <a:xfrm>
            <a:off x="4523403" y="2186899"/>
            <a:ext cx="4169419" cy="4169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9"/>
          <p:cNvSpPr txBox="1"/>
          <p:nvPr>
            <p:ph type="ctrTitle"/>
          </p:nvPr>
        </p:nvSpPr>
        <p:spPr>
          <a:xfrm>
            <a:off x="1702420" y="118120"/>
            <a:ext cx="10273990" cy="8631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Arial"/>
              <a:buNone/>
            </a:pPr>
            <a:r>
              <a:rPr lang="en-US">
                <a:solidFill>
                  <a:srgbClr val="002060"/>
                </a:solidFill>
              </a:rPr>
              <a:t>Pre-Departure Checks</a:t>
            </a:r>
            <a:endParaRPr/>
          </a:p>
        </p:txBody>
      </p:sp>
      <p:sp>
        <p:nvSpPr>
          <p:cNvPr id="176" name="Google Shape;176;p9"/>
          <p:cNvSpPr txBox="1"/>
          <p:nvPr>
            <p:ph idx="12" type="sldNum"/>
          </p:nvPr>
        </p:nvSpPr>
        <p:spPr>
          <a:xfrm>
            <a:off x="11204154" y="6356349"/>
            <a:ext cx="835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77" name="Google Shape;177;p9"/>
          <p:cNvSpPr txBox="1"/>
          <p:nvPr/>
        </p:nvSpPr>
        <p:spPr>
          <a:xfrm>
            <a:off x="1702420" y="1815845"/>
            <a:ext cx="10376210" cy="387182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Check the weather</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Have charts of the area you are going</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File a float plan</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Have an equipment checklist</a:t>
            </a:r>
            <a:endParaRPr/>
          </a:p>
          <a:p>
            <a:pPr indent="-266700" lvl="0" marL="342900" marR="0" rtl="0" algn="l">
              <a:lnSpc>
                <a:spcPct val="100000"/>
              </a:lnSpc>
              <a:spcBef>
                <a:spcPts val="240"/>
              </a:spcBef>
              <a:spcAft>
                <a:spcPts val="0"/>
              </a:spcAft>
              <a:buClr>
                <a:schemeClr val="dk1"/>
              </a:buClr>
              <a:buSzPts val="1200"/>
              <a:buFont typeface="Calibri"/>
              <a:buNone/>
            </a:pPr>
            <a:r>
              <a:t/>
            </a:r>
            <a:endParaRPr b="1" i="0" sz="1200" u="none" cap="none" strike="noStrike">
              <a:solidFill>
                <a:srgbClr val="002060"/>
              </a:solidFill>
              <a:latin typeface="Arial"/>
              <a:ea typeface="Arial"/>
              <a:cs typeface="Arial"/>
              <a:sym typeface="Arial"/>
            </a:endParaRPr>
          </a:p>
          <a:p>
            <a:pPr indent="-342900" lvl="0" marL="342900" marR="0" rtl="0" algn="l">
              <a:lnSpc>
                <a:spcPct val="100000"/>
              </a:lnSpc>
              <a:spcBef>
                <a:spcPts val="640"/>
              </a:spcBef>
              <a:spcAft>
                <a:spcPts val="0"/>
              </a:spcAft>
              <a:buClr>
                <a:srgbClr val="002060"/>
              </a:buClr>
              <a:buSzPts val="3200"/>
              <a:buFont typeface="Arial"/>
              <a:buChar char="•"/>
            </a:pPr>
            <a:r>
              <a:rPr b="1" i="0" lang="en-US" sz="3200" u="none" cap="none" strike="noStrike">
                <a:solidFill>
                  <a:srgbClr val="002060"/>
                </a:solidFill>
                <a:latin typeface="Arial"/>
                <a:ea typeface="Arial"/>
                <a:cs typeface="Arial"/>
                <a:sym typeface="Arial"/>
              </a:rPr>
              <a:t>Give your passengers a safety briefing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2024-12-28T01:21:59Z</dcterms:created>
  <dc:creator>Karen Miller</dc:creator>
</cp:coreProperties>
</file>