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  <p:sldMasterId id="214748367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6858000" cx="12192000"/>
  <p:notesSz cx="6858000" cy="9144000"/>
  <p:embeddedFontLst>
    <p:embeddedFont>
      <p:font typeface="Arial Black"/>
      <p:regular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1" roundtripDataSignature="AMtx7mgni6Q241mWY30wyOQib2G/Vosb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ialBlack-regular.fntdata"/><Relationship Id="rId20" Type="http://schemas.openxmlformats.org/officeDocument/2006/relationships/slide" Target="slides/slide14.xml"/><Relationship Id="rId41" Type="http://customschemas.google.com/relationships/presentationmetadata" Target="meta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:notes"/>
          <p:cNvSpPr/>
          <p:nvPr>
            <p:ph idx="2" type="sldImg"/>
          </p:nvPr>
        </p:nvSpPr>
        <p:spPr>
          <a:xfrm>
            <a:off x="685800" y="376238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:notes"/>
          <p:cNvSpPr txBox="1"/>
          <p:nvPr>
            <p:ph idx="1" type="body"/>
          </p:nvPr>
        </p:nvSpPr>
        <p:spPr>
          <a:xfrm>
            <a:off x="348343" y="3788229"/>
            <a:ext cx="6139543" cy="4896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:notes"/>
          <p:cNvSpPr txBox="1"/>
          <p:nvPr>
            <p:ph idx="12" type="sldNum"/>
          </p:nvPr>
        </p:nvSpPr>
        <p:spPr>
          <a:xfrm>
            <a:off x="3884613" y="8896803"/>
            <a:ext cx="2971800" cy="247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:notes"/>
          <p:cNvSpPr/>
          <p:nvPr>
            <p:ph idx="2" type="sldImg"/>
          </p:nvPr>
        </p:nvSpPr>
        <p:spPr>
          <a:xfrm>
            <a:off x="712788" y="1905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0:notes"/>
          <p:cNvSpPr txBox="1"/>
          <p:nvPr>
            <p:ph idx="1" type="body"/>
          </p:nvPr>
        </p:nvSpPr>
        <p:spPr>
          <a:xfrm>
            <a:off x="348343" y="3555999"/>
            <a:ext cx="6169931" cy="4905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 Notes: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the three main types of hulls?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Display Bullet one: Displacement.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the characteristics of a displacement hull?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some examples of displacement hulls?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Display Bullet two: Planing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the characteristics of a planing hull?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some examples of planing boats?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Display Bullet three: Combination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Why is this important to know?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Responses: Boats need to be used for the activity for which they were designed.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0:notes"/>
          <p:cNvSpPr txBox="1"/>
          <p:nvPr>
            <p:ph idx="12" type="sldNum"/>
          </p:nvPr>
        </p:nvSpPr>
        <p:spPr>
          <a:xfrm>
            <a:off x="3884613" y="8824686"/>
            <a:ext cx="2971800" cy="319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1:notes"/>
          <p:cNvSpPr/>
          <p:nvPr>
            <p:ph idx="2" type="sldImg"/>
          </p:nvPr>
        </p:nvSpPr>
        <p:spPr>
          <a:xfrm>
            <a:off x="712788" y="1905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11:notes"/>
          <p:cNvSpPr txBox="1"/>
          <p:nvPr>
            <p:ph idx="1" type="body"/>
          </p:nvPr>
        </p:nvSpPr>
        <p:spPr>
          <a:xfrm>
            <a:off x="348343" y="3555999"/>
            <a:ext cx="6169931" cy="4905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 Notes: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the three main types of hulls?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Display Bullet one: Displacement.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the characteristics of a displacement hull?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some examples of displacement hulls?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Display Bullet two: Planing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the characteristics of a planing hull?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some examples of planing boats?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Display Bullet three: Combination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Why is this important to know?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Responses: Boats need to be used for the activity for which they were designed.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1:notes"/>
          <p:cNvSpPr txBox="1"/>
          <p:nvPr>
            <p:ph idx="12" type="sldNum"/>
          </p:nvPr>
        </p:nvSpPr>
        <p:spPr>
          <a:xfrm>
            <a:off x="3884613" y="8824686"/>
            <a:ext cx="2971800" cy="319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2:notes"/>
          <p:cNvSpPr/>
          <p:nvPr>
            <p:ph idx="2" type="sldImg"/>
          </p:nvPr>
        </p:nvSpPr>
        <p:spPr>
          <a:xfrm>
            <a:off x="712788" y="1905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12:notes"/>
          <p:cNvSpPr txBox="1"/>
          <p:nvPr>
            <p:ph idx="1" type="body"/>
          </p:nvPr>
        </p:nvSpPr>
        <p:spPr>
          <a:xfrm>
            <a:off x="348343" y="3555999"/>
            <a:ext cx="6169931" cy="4905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 Notes: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the three main types of hulls?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Display Bullet one: Displacement.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the characteristics of a displacement hull?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some examples of displacement hulls?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Display Bullet two: Planing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the characteristics of a planing hull?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some examples of planing boats?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Display Bullet three: Combination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Why is this important to know?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Responses: Boats need to be used for the activity for which they were designed.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12:notes"/>
          <p:cNvSpPr txBox="1"/>
          <p:nvPr>
            <p:ph idx="12" type="sldNum"/>
          </p:nvPr>
        </p:nvSpPr>
        <p:spPr>
          <a:xfrm>
            <a:off x="3884613" y="8824686"/>
            <a:ext cx="2971800" cy="319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3:notes"/>
          <p:cNvSpPr/>
          <p:nvPr>
            <p:ph idx="2" type="sldImg"/>
          </p:nvPr>
        </p:nvSpPr>
        <p:spPr>
          <a:xfrm>
            <a:off x="712788" y="1905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13:notes"/>
          <p:cNvSpPr txBox="1"/>
          <p:nvPr>
            <p:ph idx="1" type="body"/>
          </p:nvPr>
        </p:nvSpPr>
        <p:spPr>
          <a:xfrm>
            <a:off x="348343" y="3555999"/>
            <a:ext cx="6169931" cy="4905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 a student to come up and show how he/she thinks the length would be measured on an outboard boat. Then ask the class if they agree.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text here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3:notes"/>
          <p:cNvSpPr txBox="1"/>
          <p:nvPr>
            <p:ph idx="12" type="sldNum"/>
          </p:nvPr>
        </p:nvSpPr>
        <p:spPr>
          <a:xfrm>
            <a:off x="3884613" y="8824686"/>
            <a:ext cx="2971800" cy="319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:notes"/>
          <p:cNvSpPr/>
          <p:nvPr>
            <p:ph idx="2" type="sldImg"/>
          </p:nvPr>
        </p:nvSpPr>
        <p:spPr>
          <a:xfrm>
            <a:off x="712788" y="1905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14:notes"/>
          <p:cNvSpPr txBox="1"/>
          <p:nvPr>
            <p:ph idx="1" type="body"/>
          </p:nvPr>
        </p:nvSpPr>
        <p:spPr>
          <a:xfrm>
            <a:off x="348343" y="3555999"/>
            <a:ext cx="6169931" cy="4905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 another student to come up and show how he/she thinks the length would be measured on an inboard boat. Then ask the class if they agree.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4:notes"/>
          <p:cNvSpPr txBox="1"/>
          <p:nvPr>
            <p:ph idx="12" type="sldNum"/>
          </p:nvPr>
        </p:nvSpPr>
        <p:spPr>
          <a:xfrm>
            <a:off x="3884613" y="8824686"/>
            <a:ext cx="2971800" cy="319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5:notes"/>
          <p:cNvSpPr/>
          <p:nvPr>
            <p:ph idx="2" type="sldImg"/>
          </p:nvPr>
        </p:nvSpPr>
        <p:spPr>
          <a:xfrm>
            <a:off x="712788" y="1905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p15:notes"/>
          <p:cNvSpPr txBox="1"/>
          <p:nvPr>
            <p:ph idx="1" type="body"/>
          </p:nvPr>
        </p:nvSpPr>
        <p:spPr>
          <a:xfrm>
            <a:off x="348343" y="3555999"/>
            <a:ext cx="6169931" cy="4905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Review the way vessel length is measured.  Also discuss why length is important for determining number and types of required equipment on board as well as registration fees.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5:notes"/>
          <p:cNvSpPr txBox="1"/>
          <p:nvPr>
            <p:ph idx="12" type="sldNum"/>
          </p:nvPr>
        </p:nvSpPr>
        <p:spPr>
          <a:xfrm>
            <a:off x="3884613" y="8824686"/>
            <a:ext cx="2971800" cy="319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86" name="Google Shape;38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Discuss the classes.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Point out that boat length is the factor for deciding amounts and types of safety gear and other federal requirements.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7:notes"/>
          <p:cNvSpPr/>
          <p:nvPr>
            <p:ph idx="2" type="sldImg"/>
          </p:nvPr>
        </p:nvSpPr>
        <p:spPr>
          <a:xfrm>
            <a:off x="712788" y="1905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p17:notes"/>
          <p:cNvSpPr txBox="1"/>
          <p:nvPr>
            <p:ph idx="1" type="body"/>
          </p:nvPr>
        </p:nvSpPr>
        <p:spPr>
          <a:xfrm>
            <a:off x="348343" y="3555999"/>
            <a:ext cx="6169931" cy="4905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 the class about the various types of engines on a boat: Outboard, Inboard, Inboard/Outboard (I/O), and Jet Drive.  Discuss the attributes of the Outboard: Ease of maintenance, More space in the boat since the outboard is on the transom, shallower draft, better fuel economy, gasoline power, easier to maneuver than inboard or dual prop.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the question on the slide.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Responses: Outboard, Inboard/Outboard, or Stern drive, Inboard, Jet.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We’ll discuss them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the advantages and disadvantages of the outboard?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text here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17:notes"/>
          <p:cNvSpPr txBox="1"/>
          <p:nvPr>
            <p:ph idx="12" type="sldNum"/>
          </p:nvPr>
        </p:nvSpPr>
        <p:spPr>
          <a:xfrm>
            <a:off x="3884613" y="8824686"/>
            <a:ext cx="2971800" cy="319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8:notes"/>
          <p:cNvSpPr/>
          <p:nvPr>
            <p:ph idx="2" type="sldImg"/>
          </p:nvPr>
        </p:nvSpPr>
        <p:spPr>
          <a:xfrm>
            <a:off x="712788" y="1905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p18:notes"/>
          <p:cNvSpPr txBox="1"/>
          <p:nvPr>
            <p:ph idx="1" type="body"/>
          </p:nvPr>
        </p:nvSpPr>
        <p:spPr>
          <a:xfrm>
            <a:off x="348343" y="3555999"/>
            <a:ext cx="6169931" cy="4905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Ask: What are the advantages and disadvantages of the inboard? Sits in the bottom on the boat providing better balance/stability, if diesel power more reliable, generally longer lifetime, more power both for the boat itself and equipment on board the boat, propeller deeper in the water.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18:notes"/>
          <p:cNvSpPr txBox="1"/>
          <p:nvPr>
            <p:ph idx="12" type="sldNum"/>
          </p:nvPr>
        </p:nvSpPr>
        <p:spPr>
          <a:xfrm>
            <a:off x="3884613" y="8824686"/>
            <a:ext cx="2971800" cy="319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9:notes"/>
          <p:cNvSpPr/>
          <p:nvPr>
            <p:ph idx="2" type="sldImg"/>
          </p:nvPr>
        </p:nvSpPr>
        <p:spPr>
          <a:xfrm>
            <a:off x="712788" y="1905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19:notes"/>
          <p:cNvSpPr txBox="1"/>
          <p:nvPr>
            <p:ph idx="1" type="body"/>
          </p:nvPr>
        </p:nvSpPr>
        <p:spPr>
          <a:xfrm>
            <a:off x="348343" y="3555999"/>
            <a:ext cx="6169931" cy="4905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/>
              <a:t>Ask:</a:t>
            </a:r>
            <a:r>
              <a:rPr lang="en-US"/>
              <a:t> What are the advantages and disadvantages of the I/O or stern drive? </a:t>
            </a:r>
            <a:r>
              <a:rPr b="1" lang="en-US"/>
              <a:t>Ask:</a:t>
            </a:r>
            <a:r>
              <a:rPr lang="en-US"/>
              <a:t> What are the advantages and disadvantages of the inboard? Sits in the bottom on the boat providing better balance/stability, if diesel power more reliable, generally longer lifetime, more power both for the boat itself and equipment on board the boat, propeller deeper in the water.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19:notes"/>
          <p:cNvSpPr txBox="1"/>
          <p:nvPr>
            <p:ph idx="12" type="sldNum"/>
          </p:nvPr>
        </p:nvSpPr>
        <p:spPr>
          <a:xfrm>
            <a:off x="3884613" y="8824686"/>
            <a:ext cx="2971800" cy="319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:notes"/>
          <p:cNvSpPr/>
          <p:nvPr>
            <p:ph idx="2" type="sldImg"/>
          </p:nvPr>
        </p:nvSpPr>
        <p:spPr>
          <a:xfrm>
            <a:off x="582613" y="2159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2:notes"/>
          <p:cNvSpPr txBox="1"/>
          <p:nvPr>
            <p:ph idx="1" type="body"/>
          </p:nvPr>
        </p:nvSpPr>
        <p:spPr>
          <a:xfrm>
            <a:off x="362857" y="3558721"/>
            <a:ext cx="6155418" cy="4932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text here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:notes"/>
          <p:cNvSpPr txBox="1"/>
          <p:nvPr>
            <p:ph idx="12" type="sldNum"/>
          </p:nvPr>
        </p:nvSpPr>
        <p:spPr>
          <a:xfrm>
            <a:off x="3884613" y="8839200"/>
            <a:ext cx="2971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0:notes"/>
          <p:cNvSpPr/>
          <p:nvPr>
            <p:ph idx="2" type="sldImg"/>
          </p:nvPr>
        </p:nvSpPr>
        <p:spPr>
          <a:xfrm>
            <a:off x="712788" y="1905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20:notes"/>
          <p:cNvSpPr txBox="1"/>
          <p:nvPr>
            <p:ph idx="1" type="body"/>
          </p:nvPr>
        </p:nvSpPr>
        <p:spPr>
          <a:xfrm>
            <a:off x="348343" y="3555999"/>
            <a:ext cx="6169931" cy="4905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classified as an inboard boat.  Lighter gasoline powered engine.  Fast, easy to maneuver; but needs to stay away from dirt and gravel than could clog the intake.  Needs to be running in order to steer.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Ask:</a:t>
            </a:r>
            <a:r>
              <a:rPr lang="en-US"/>
              <a:t> What are the advantages and disadvantages of the jet drive?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Remind again of off throttle steering.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0:notes"/>
          <p:cNvSpPr txBox="1"/>
          <p:nvPr>
            <p:ph idx="12" type="sldNum"/>
          </p:nvPr>
        </p:nvSpPr>
        <p:spPr>
          <a:xfrm>
            <a:off x="3884613" y="8824686"/>
            <a:ext cx="2971800" cy="319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1:notes"/>
          <p:cNvSpPr/>
          <p:nvPr>
            <p:ph idx="2" type="sldImg"/>
          </p:nvPr>
        </p:nvSpPr>
        <p:spPr>
          <a:xfrm>
            <a:off x="712788" y="1905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p21:notes"/>
          <p:cNvSpPr txBox="1"/>
          <p:nvPr>
            <p:ph idx="1" type="body"/>
          </p:nvPr>
        </p:nvSpPr>
        <p:spPr>
          <a:xfrm>
            <a:off x="348343" y="3555999"/>
            <a:ext cx="6169931" cy="4905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classified as an inboard boat.  Lighter gasoline powered engine.  Fast, easy to maneuver; but needs to stay away from dirt and gravel than could clog the intake.  Needs to be running in order to steer.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Ask:</a:t>
            </a:r>
            <a:r>
              <a:rPr lang="en-US"/>
              <a:t> What are the advantages and disadvantages of the jet drive?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Remind again of off throttle steering.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1:notes"/>
          <p:cNvSpPr txBox="1"/>
          <p:nvPr>
            <p:ph idx="12" type="sldNum"/>
          </p:nvPr>
        </p:nvSpPr>
        <p:spPr>
          <a:xfrm>
            <a:off x="3884613" y="8824686"/>
            <a:ext cx="2971800" cy="319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40" name="Google Shape;44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22a32dfaa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50" name="Google Shape;450;g322a32dfaa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322a32dfaa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60" name="Google Shape;46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Ask:</a:t>
            </a:r>
            <a:r>
              <a:rPr lang="en-US"/>
              <a:t> What two important safety items are unique to jet drive/PWCs?  Discuss the importance of the safety lanyard.  Discuss danger of fire on board.  Fuel tank is under the seat.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Discuss: off throttle steering and safety lanyard.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5" name="Google Shape;47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Discuss: advantages and disadvantages of jet drives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91" name="Google Shape;49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/>
              <a:t>Ask:</a:t>
            </a:r>
            <a:r>
              <a:rPr lang="en-US"/>
              <a:t> Students to identify parts before running animation.  This is to review common sailing terminology.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Mast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is the vertical pole that supports the sails, which allows the wind to propel the ship.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Headsail or Jib 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refers to any sail that sits forward of the mast.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Hull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the watertight body of a ship.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Keel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adds stability and center of gravity to prevent the boat from being blown sideways and keep the boat up-right.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Rudder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 a primary control surface used to steer a ship.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Boom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is the horizontal pole which extends from the bottom of the mast. Adjusting the </a:t>
            </a: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boom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towards the direction of the wind in order to move and turn the boat.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Sheet 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 a line (rope, cable or chain) used to control the movable corner(s) (clews) of a sail.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Mainsail 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the sail rigged on the main mast of a sailing vessel.</a:t>
            </a:r>
            <a:endParaRPr b="1" i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Halyard</a:t>
            </a:r>
            <a: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is a line used to raise or lower a sail, flag, spar or yard.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6:notes"/>
          <p:cNvSpPr/>
          <p:nvPr>
            <p:ph idx="2" type="sldImg"/>
          </p:nvPr>
        </p:nvSpPr>
        <p:spPr>
          <a:xfrm>
            <a:off x="712788" y="1905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p26:notes"/>
          <p:cNvSpPr txBox="1"/>
          <p:nvPr>
            <p:ph idx="1" type="body"/>
          </p:nvPr>
        </p:nvSpPr>
        <p:spPr>
          <a:xfrm>
            <a:off x="348343" y="3555999"/>
            <a:ext cx="6169931" cy="4905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text here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26:notes"/>
          <p:cNvSpPr txBox="1"/>
          <p:nvPr>
            <p:ph idx="12" type="sldNum"/>
          </p:nvPr>
        </p:nvSpPr>
        <p:spPr>
          <a:xfrm>
            <a:off x="3884613" y="8824686"/>
            <a:ext cx="2971800" cy="319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:notes"/>
          <p:cNvSpPr/>
          <p:nvPr>
            <p:ph idx="2" type="sldImg"/>
          </p:nvPr>
        </p:nvSpPr>
        <p:spPr>
          <a:xfrm>
            <a:off x="712788" y="1905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3:notes"/>
          <p:cNvSpPr txBox="1"/>
          <p:nvPr>
            <p:ph idx="1" type="body"/>
          </p:nvPr>
        </p:nvSpPr>
        <p:spPr>
          <a:xfrm>
            <a:off x="348343" y="3555999"/>
            <a:ext cx="6169931" cy="4905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text here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:notes"/>
          <p:cNvSpPr txBox="1"/>
          <p:nvPr>
            <p:ph idx="12" type="sldNum"/>
          </p:nvPr>
        </p:nvSpPr>
        <p:spPr>
          <a:xfrm>
            <a:off x="3884613" y="8824686"/>
            <a:ext cx="2971800" cy="319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2:notes"/>
          <p:cNvSpPr/>
          <p:nvPr>
            <p:ph idx="2" type="sldImg"/>
          </p:nvPr>
        </p:nvSpPr>
        <p:spPr>
          <a:xfrm>
            <a:off x="712788" y="1905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p32:notes"/>
          <p:cNvSpPr txBox="1"/>
          <p:nvPr>
            <p:ph idx="1" type="body"/>
          </p:nvPr>
        </p:nvSpPr>
        <p:spPr>
          <a:xfrm>
            <a:off x="348343" y="3555999"/>
            <a:ext cx="6169931" cy="4905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text here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32:notes"/>
          <p:cNvSpPr txBox="1"/>
          <p:nvPr>
            <p:ph idx="12" type="sldNum"/>
          </p:nvPr>
        </p:nvSpPr>
        <p:spPr>
          <a:xfrm>
            <a:off x="3884613" y="8824686"/>
            <a:ext cx="2971800" cy="319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:notes"/>
          <p:cNvSpPr/>
          <p:nvPr>
            <p:ph idx="2" type="sldImg"/>
          </p:nvPr>
        </p:nvSpPr>
        <p:spPr>
          <a:xfrm>
            <a:off x="712788" y="1905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4:notes"/>
          <p:cNvSpPr txBox="1"/>
          <p:nvPr>
            <p:ph idx="1" type="body"/>
          </p:nvPr>
        </p:nvSpPr>
        <p:spPr>
          <a:xfrm>
            <a:off x="348343" y="3555999"/>
            <a:ext cx="6169931" cy="4905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Review the Key Topics with the class.  This chapter may seem basic to experienced boaters, but new boaters need to learn the proper terms used in boating.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4:notes"/>
          <p:cNvSpPr txBox="1"/>
          <p:nvPr>
            <p:ph idx="12" type="sldNum"/>
          </p:nvPr>
        </p:nvSpPr>
        <p:spPr>
          <a:xfrm>
            <a:off x="3884613" y="8824686"/>
            <a:ext cx="2971800" cy="319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:notes"/>
          <p:cNvSpPr/>
          <p:nvPr>
            <p:ph idx="2" type="sldImg"/>
          </p:nvPr>
        </p:nvSpPr>
        <p:spPr>
          <a:xfrm>
            <a:off x="712788" y="190500"/>
            <a:ext cx="5634037" cy="31686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5:notes"/>
          <p:cNvSpPr txBox="1"/>
          <p:nvPr>
            <p:ph idx="1" type="body"/>
          </p:nvPr>
        </p:nvSpPr>
        <p:spPr>
          <a:xfrm>
            <a:off x="348343" y="3555999"/>
            <a:ext cx="6169931" cy="4905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Talk about the objectives of the chapter.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5:notes"/>
          <p:cNvSpPr txBox="1"/>
          <p:nvPr>
            <p:ph idx="12" type="sldNum"/>
          </p:nvPr>
        </p:nvSpPr>
        <p:spPr>
          <a:xfrm>
            <a:off x="3884613" y="8824686"/>
            <a:ext cx="2971800" cy="319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5" name="Google Shape;27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Get the students to name the parts of the boat</a:t>
            </a:r>
            <a:r>
              <a:rPr b="1" lang="en-US"/>
              <a:t> before</a:t>
            </a:r>
            <a:r>
              <a:rPr lang="en-US"/>
              <a:t> activating the animation.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Ask:</a:t>
            </a:r>
            <a:r>
              <a:rPr lang="en-US"/>
              <a:t> Why are these important to know?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Classroom training aid: pass around a model boat and have each student name one boat term.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4" name="Google Shape;29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Get the students to name the parts of the boat</a:t>
            </a:r>
            <a:r>
              <a:rPr b="1" lang="en-US"/>
              <a:t> before</a:t>
            </a:r>
            <a:r>
              <a:rPr lang="en-US"/>
              <a:t> activating the animation.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Ask:</a:t>
            </a:r>
            <a:r>
              <a:rPr lang="en-US"/>
              <a:t> Why are these important to know?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Classroom training aid: pass around a model boat and have each student name one boat term.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7" name="Google Shape;30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Discuss with students what these boats are used for and how “Displacement” hulls move through the water.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18" name="Google Shape;31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Discuss with students what these boats are used for. Discuss how “Planing” hulls move through water.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1" sz="44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4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34"/>
          <p:cNvSpPr/>
          <p:nvPr/>
        </p:nvSpPr>
        <p:spPr>
          <a:xfrm>
            <a:off x="132203" y="947450"/>
            <a:ext cx="862988" cy="486945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4"/>
          <p:cNvSpPr/>
          <p:nvPr/>
        </p:nvSpPr>
        <p:spPr>
          <a:xfrm>
            <a:off x="275423" y="947450"/>
            <a:ext cx="154236" cy="4869456"/>
          </a:xfrm>
          <a:prstGeom prst="rect">
            <a:avLst/>
          </a:prstGeom>
          <a:solidFill>
            <a:srgbClr val="FF0000"/>
          </a:solidFill>
          <a:ln cap="flat" cmpd="sng" w="12700">
            <a:solidFill>
              <a:srgbClr val="64341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4"/>
          <p:cNvSpPr/>
          <p:nvPr/>
        </p:nvSpPr>
        <p:spPr>
          <a:xfrm>
            <a:off x="719769" y="947450"/>
            <a:ext cx="154236" cy="4869456"/>
          </a:xfrm>
          <a:prstGeom prst="rect">
            <a:avLst/>
          </a:prstGeom>
          <a:solidFill>
            <a:srgbClr val="FF0000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4"/>
          <p:cNvSpPr/>
          <p:nvPr/>
        </p:nvSpPr>
        <p:spPr>
          <a:xfrm>
            <a:off x="488415" y="947450"/>
            <a:ext cx="154236" cy="486945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5565" y="5739787"/>
            <a:ext cx="1255302" cy="110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02" y="-1"/>
            <a:ext cx="947449" cy="94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5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3" name="Google Shape;83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5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1" sz="44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7" name="Google Shape;107;p36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36"/>
          <p:cNvSpPr/>
          <p:nvPr/>
        </p:nvSpPr>
        <p:spPr>
          <a:xfrm>
            <a:off x="132203" y="947450"/>
            <a:ext cx="862988" cy="486945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6"/>
          <p:cNvSpPr/>
          <p:nvPr/>
        </p:nvSpPr>
        <p:spPr>
          <a:xfrm>
            <a:off x="275423" y="947450"/>
            <a:ext cx="154236" cy="4869456"/>
          </a:xfrm>
          <a:prstGeom prst="rect">
            <a:avLst/>
          </a:prstGeom>
          <a:solidFill>
            <a:srgbClr val="FF0000"/>
          </a:solidFill>
          <a:ln cap="flat" cmpd="sng" w="12700">
            <a:solidFill>
              <a:srgbClr val="64341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6"/>
          <p:cNvSpPr/>
          <p:nvPr/>
        </p:nvSpPr>
        <p:spPr>
          <a:xfrm>
            <a:off x="719769" y="947450"/>
            <a:ext cx="154236" cy="4869456"/>
          </a:xfrm>
          <a:prstGeom prst="rect">
            <a:avLst/>
          </a:prstGeom>
          <a:solidFill>
            <a:srgbClr val="FF0000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6"/>
          <p:cNvSpPr/>
          <p:nvPr/>
        </p:nvSpPr>
        <p:spPr>
          <a:xfrm>
            <a:off x="488415" y="947450"/>
            <a:ext cx="154236" cy="486945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5565" y="5739787"/>
            <a:ext cx="1255302" cy="110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02" y="-1"/>
            <a:ext cx="947449" cy="94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graphic">
  <p:cSld name="Title, graphic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42"/>
          <p:cNvSpPr/>
          <p:nvPr>
            <p:ph idx="2" type="pic"/>
          </p:nvPr>
        </p:nvSpPr>
        <p:spPr>
          <a:xfrm>
            <a:off x="1727201" y="1767549"/>
            <a:ext cx="9022748" cy="3947452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42"/>
          <p:cNvSpPr txBox="1"/>
          <p:nvPr>
            <p:ph idx="1" type="body"/>
          </p:nvPr>
        </p:nvSpPr>
        <p:spPr>
          <a:xfrm>
            <a:off x="1016000" y="2057400"/>
            <a:ext cx="1117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4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4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1" sz="44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5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4" name="Google Shape;134;p55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" name="Google Shape;135;p55"/>
          <p:cNvSpPr/>
          <p:nvPr/>
        </p:nvSpPr>
        <p:spPr>
          <a:xfrm>
            <a:off x="132203" y="947450"/>
            <a:ext cx="862988" cy="486945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5"/>
          <p:cNvSpPr/>
          <p:nvPr/>
        </p:nvSpPr>
        <p:spPr>
          <a:xfrm>
            <a:off x="275423" y="947450"/>
            <a:ext cx="154236" cy="4869456"/>
          </a:xfrm>
          <a:prstGeom prst="rect">
            <a:avLst/>
          </a:prstGeom>
          <a:solidFill>
            <a:srgbClr val="FF0000"/>
          </a:solidFill>
          <a:ln cap="flat" cmpd="sng" w="12700">
            <a:solidFill>
              <a:srgbClr val="64341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5"/>
          <p:cNvSpPr/>
          <p:nvPr/>
        </p:nvSpPr>
        <p:spPr>
          <a:xfrm>
            <a:off x="719769" y="947450"/>
            <a:ext cx="154236" cy="4869456"/>
          </a:xfrm>
          <a:prstGeom prst="rect">
            <a:avLst/>
          </a:prstGeom>
          <a:solidFill>
            <a:srgbClr val="FF0000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5"/>
          <p:cNvSpPr/>
          <p:nvPr/>
        </p:nvSpPr>
        <p:spPr>
          <a:xfrm>
            <a:off x="488415" y="947450"/>
            <a:ext cx="154236" cy="486945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5565" y="5739787"/>
            <a:ext cx="1255302" cy="110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02" y="-1"/>
            <a:ext cx="947449" cy="94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5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4" name="Google Shape;144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5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0" name="Google Shape;150;p5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5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2" name="Google Shape;152;p5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1" sz="44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44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44"/>
          <p:cNvSpPr/>
          <p:nvPr/>
        </p:nvSpPr>
        <p:spPr>
          <a:xfrm>
            <a:off x="132203" y="947450"/>
            <a:ext cx="862988" cy="486945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44"/>
          <p:cNvSpPr/>
          <p:nvPr/>
        </p:nvSpPr>
        <p:spPr>
          <a:xfrm>
            <a:off x="275423" y="947450"/>
            <a:ext cx="154236" cy="4869456"/>
          </a:xfrm>
          <a:prstGeom prst="rect">
            <a:avLst/>
          </a:prstGeom>
          <a:solidFill>
            <a:srgbClr val="FF0000"/>
          </a:solidFill>
          <a:ln cap="flat" cmpd="sng" w="12700">
            <a:solidFill>
              <a:srgbClr val="64341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44"/>
          <p:cNvSpPr/>
          <p:nvPr/>
        </p:nvSpPr>
        <p:spPr>
          <a:xfrm>
            <a:off x="719769" y="947450"/>
            <a:ext cx="154236" cy="4869456"/>
          </a:xfrm>
          <a:prstGeom prst="rect">
            <a:avLst/>
          </a:prstGeom>
          <a:solidFill>
            <a:srgbClr val="FF0000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4"/>
          <p:cNvSpPr/>
          <p:nvPr/>
        </p:nvSpPr>
        <p:spPr>
          <a:xfrm>
            <a:off x="488415" y="947450"/>
            <a:ext cx="154236" cy="486945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5565" y="5739787"/>
            <a:ext cx="1255302" cy="110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02" y="-1"/>
            <a:ext cx="947449" cy="94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6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68" name="Google Shape;168;p6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69" name="Google Shape;169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6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6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76" name="Google Shape;176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6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6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graphic">
  <p:cSld name="Title, graphic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8"/>
          <p:cNvSpPr/>
          <p:nvPr>
            <p:ph idx="2" type="pic"/>
          </p:nvPr>
        </p:nvSpPr>
        <p:spPr>
          <a:xfrm>
            <a:off x="1727201" y="1767549"/>
            <a:ext cx="9022748" cy="3947452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38"/>
          <p:cNvSpPr txBox="1"/>
          <p:nvPr>
            <p:ph idx="1" type="body"/>
          </p:nvPr>
        </p:nvSpPr>
        <p:spPr>
          <a:xfrm>
            <a:off x="1016000" y="2057400"/>
            <a:ext cx="1117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indent="-34290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9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7350" lvl="0" marL="457200" algn="l">
              <a:spcBef>
                <a:spcPts val="3000"/>
              </a:spcBef>
              <a:spcAft>
                <a:spcPts val="0"/>
              </a:spcAft>
              <a:buSzPts val="2500"/>
              <a:buChar char="◆"/>
              <a:defRPr/>
            </a:lvl1pPr>
            <a:lvl2pPr indent="-34290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head, content">
  <p:cSld name="Title, subhead, conten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40"/>
          <p:cNvSpPr txBox="1"/>
          <p:nvPr>
            <p:ph idx="1" type="body"/>
          </p:nvPr>
        </p:nvSpPr>
        <p:spPr>
          <a:xfrm>
            <a:off x="609600" y="1535113"/>
            <a:ext cx="109728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SzPts val="2500"/>
              <a:buNone/>
              <a:defRPr b="1" sz="25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0" name="Google Shape;210;p40"/>
          <p:cNvSpPr txBox="1"/>
          <p:nvPr>
            <p:ph idx="2" type="body"/>
          </p:nvPr>
        </p:nvSpPr>
        <p:spPr>
          <a:xfrm>
            <a:off x="609600" y="2174875"/>
            <a:ext cx="1097280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7350" lvl="0" marL="457200" algn="l">
              <a:spcBef>
                <a:spcPts val="3000"/>
              </a:spcBef>
              <a:spcAft>
                <a:spcPts val="0"/>
              </a:spcAft>
              <a:buSzPts val="2500"/>
              <a:buChar char="◆"/>
              <a:defRPr sz="2500"/>
            </a:lvl1pPr>
            <a:lvl2pPr indent="-38735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2pPr>
            <a:lvl3pPr indent="-38735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3pPr>
            <a:lvl4pPr indent="-38735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▪"/>
              <a:defRPr sz="2500"/>
            </a:lvl4pPr>
            <a:lvl5pPr indent="-38735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 sz="25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pyright">
  <p:cSld name="Copyright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Ladybird\Shared_Media\Graphics\KE_Logos\Export_PPT\KE_logo.gif" id="212" name="Google Shape;212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800" y="6429375"/>
            <a:ext cx="2032000" cy="4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64"/>
          <p:cNvSpPr txBox="1"/>
          <p:nvPr>
            <p:ph idx="1" type="body"/>
          </p:nvPr>
        </p:nvSpPr>
        <p:spPr>
          <a:xfrm>
            <a:off x="628651" y="1295400"/>
            <a:ext cx="10972800" cy="47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Arial"/>
              <a:buNone/>
              <a:defRPr sz="3200"/>
            </a:lvl1pPr>
            <a:lvl2pPr indent="-34290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ass Plan" type="twoObj">
  <p:cSld name="TWO_OBJECTS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65"/>
          <p:cNvSpPr txBox="1"/>
          <p:nvPr>
            <p:ph idx="1" type="body"/>
          </p:nvPr>
        </p:nvSpPr>
        <p:spPr>
          <a:xfrm>
            <a:off x="609600" y="1600201"/>
            <a:ext cx="4978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7350" lvl="0" marL="457200" algn="l">
              <a:spcBef>
                <a:spcPts val="500"/>
              </a:spcBef>
              <a:spcAft>
                <a:spcPts val="0"/>
              </a:spcAft>
              <a:buSzPts val="2500"/>
              <a:buChar char="◆"/>
              <a:defRPr b="0" sz="25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38735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2pPr>
            <a:lvl3pPr indent="-38735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3pPr>
            <a:lvl4pPr indent="-38735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▪"/>
              <a:defRPr sz="2500"/>
            </a:lvl4pPr>
            <a:lvl5pPr indent="-38735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 sz="25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17" name="Google Shape;217;p65"/>
          <p:cNvSpPr txBox="1"/>
          <p:nvPr>
            <p:ph idx="2" type="body"/>
          </p:nvPr>
        </p:nvSpPr>
        <p:spPr>
          <a:xfrm>
            <a:off x="5791200" y="1600201"/>
            <a:ext cx="57912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SzPts val="2500"/>
              <a:buFont typeface="Arial"/>
              <a:buNone/>
              <a:defRPr sz="2500">
                <a:latin typeface="Arial"/>
                <a:ea typeface="Arial"/>
                <a:cs typeface="Arial"/>
                <a:sym typeface="Arial"/>
              </a:defRPr>
            </a:lvl1pPr>
            <a:lvl2pPr indent="-38735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>
                <a:latin typeface="Arial"/>
                <a:ea typeface="Arial"/>
                <a:cs typeface="Arial"/>
                <a:sym typeface="Arial"/>
              </a:defRPr>
            </a:lvl2pPr>
            <a:lvl3pPr indent="-38735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latin typeface="Arial"/>
                <a:ea typeface="Arial"/>
                <a:cs typeface="Arial"/>
                <a:sym typeface="Arial"/>
              </a:defRPr>
            </a:lvl3pPr>
            <a:lvl4pPr indent="-38735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▪"/>
              <a:defRPr sz="2500">
                <a:latin typeface="Arial"/>
                <a:ea typeface="Arial"/>
                <a:cs typeface="Arial"/>
                <a:sym typeface="Arial"/>
              </a:defRPr>
            </a:lvl4pPr>
            <a:lvl5pPr indent="-38735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 sz="25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, Title">
  <p:cSld name="Chapter, Title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66"/>
          <p:cNvSpPr txBox="1"/>
          <p:nvPr>
            <p:ph type="ctrTitle"/>
          </p:nvPr>
        </p:nvSpPr>
        <p:spPr>
          <a:xfrm>
            <a:off x="914400" y="457201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5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66"/>
          <p:cNvSpPr txBox="1"/>
          <p:nvPr>
            <p:ph idx="1" type="subTitle"/>
          </p:nvPr>
        </p:nvSpPr>
        <p:spPr>
          <a:xfrm>
            <a:off x="914400" y="4876800"/>
            <a:ext cx="10363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700"/>
              </a:spcBef>
              <a:spcAft>
                <a:spcPts val="0"/>
              </a:spcAft>
              <a:buSzPts val="3500"/>
              <a:buNone/>
              <a:defRPr sz="35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5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5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1" name="Google Shape;221;p66"/>
          <p:cNvSpPr/>
          <p:nvPr>
            <p:ph idx="2" type="pic"/>
          </p:nvPr>
        </p:nvSpPr>
        <p:spPr>
          <a:xfrm>
            <a:off x="2389717" y="2590800"/>
            <a:ext cx="7315200" cy="2057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wo Content">
  <p:cSld name="Title, Two Conten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67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7350" lvl="0" marL="457200" algn="l">
              <a:spcBef>
                <a:spcPts val="3000"/>
              </a:spcBef>
              <a:spcAft>
                <a:spcPts val="0"/>
              </a:spcAft>
              <a:buSzPts val="2500"/>
              <a:buChar char="◆"/>
              <a:defRPr sz="2500"/>
            </a:lvl1pPr>
            <a:lvl2pPr indent="-38735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2pPr>
            <a:lvl3pPr indent="-38735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3pPr>
            <a:lvl4pPr indent="-38735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▪"/>
              <a:defRPr sz="2500"/>
            </a:lvl4pPr>
            <a:lvl5pPr indent="-38735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 sz="25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25" name="Google Shape;225;p67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7350" lvl="0" marL="457200" algn="l">
              <a:spcBef>
                <a:spcPts val="3000"/>
              </a:spcBef>
              <a:spcAft>
                <a:spcPts val="0"/>
              </a:spcAft>
              <a:buSzPts val="2500"/>
              <a:buChar char="◆"/>
              <a:defRPr sz="2500">
                <a:latin typeface="Arial"/>
                <a:ea typeface="Arial"/>
                <a:cs typeface="Arial"/>
                <a:sym typeface="Arial"/>
              </a:defRPr>
            </a:lvl1pPr>
            <a:lvl2pPr indent="-38735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>
                <a:latin typeface="Arial"/>
                <a:ea typeface="Arial"/>
                <a:cs typeface="Arial"/>
                <a:sym typeface="Arial"/>
              </a:defRPr>
            </a:lvl2pPr>
            <a:lvl3pPr indent="-38735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latin typeface="Arial"/>
                <a:ea typeface="Arial"/>
                <a:cs typeface="Arial"/>
                <a:sym typeface="Arial"/>
              </a:defRPr>
            </a:lvl3pPr>
            <a:lvl4pPr indent="-38735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▪"/>
              <a:defRPr sz="2500">
                <a:latin typeface="Arial"/>
                <a:ea typeface="Arial"/>
                <a:cs typeface="Arial"/>
                <a:sym typeface="Arial"/>
              </a:defRPr>
            </a:lvl4pPr>
            <a:lvl5pPr indent="-38735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 sz="25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wo subhead, two content">
  <p:cSld name="Title, two subhead, two content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68"/>
          <p:cNvSpPr txBox="1"/>
          <p:nvPr>
            <p:ph idx="1" type="body"/>
          </p:nvPr>
        </p:nvSpPr>
        <p:spPr>
          <a:xfrm>
            <a:off x="609600" y="1535113"/>
            <a:ext cx="5386917" cy="674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SzPts val="2500"/>
              <a:buNone/>
              <a:defRPr b="1" sz="25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9" name="Google Shape;229;p68"/>
          <p:cNvSpPr txBox="1"/>
          <p:nvPr>
            <p:ph idx="2" type="body"/>
          </p:nvPr>
        </p:nvSpPr>
        <p:spPr>
          <a:xfrm>
            <a:off x="609600" y="2209801"/>
            <a:ext cx="5386917" cy="3916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7350" lvl="0" marL="457200" algn="l">
              <a:spcBef>
                <a:spcPts val="3000"/>
              </a:spcBef>
              <a:spcAft>
                <a:spcPts val="0"/>
              </a:spcAft>
              <a:buSzPts val="2500"/>
              <a:buChar char="◆"/>
              <a:defRPr sz="2500"/>
            </a:lvl1pPr>
            <a:lvl2pPr indent="-38735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2pPr>
            <a:lvl3pPr indent="-38735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3pPr>
            <a:lvl4pPr indent="-38735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▪"/>
              <a:defRPr sz="2500"/>
            </a:lvl4pPr>
            <a:lvl5pPr indent="-38735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 sz="25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30" name="Google Shape;230;p68"/>
          <p:cNvSpPr txBox="1"/>
          <p:nvPr>
            <p:ph idx="3" type="body"/>
          </p:nvPr>
        </p:nvSpPr>
        <p:spPr>
          <a:xfrm>
            <a:off x="6193368" y="1535113"/>
            <a:ext cx="5389033" cy="674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SzPts val="2500"/>
              <a:buNone/>
              <a:defRPr b="1" sz="2500">
                <a:solidFill>
                  <a:srgbClr val="0070C0"/>
                </a:solidFill>
              </a:defRPr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1" name="Google Shape;231;p68"/>
          <p:cNvSpPr txBox="1"/>
          <p:nvPr>
            <p:ph idx="4" type="body"/>
          </p:nvPr>
        </p:nvSpPr>
        <p:spPr>
          <a:xfrm>
            <a:off x="6193368" y="2209801"/>
            <a:ext cx="5389033" cy="3916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7350" lvl="0" marL="457200" algn="l">
              <a:spcBef>
                <a:spcPts val="3000"/>
              </a:spcBef>
              <a:spcAft>
                <a:spcPts val="0"/>
              </a:spcAft>
              <a:buSzPts val="2500"/>
              <a:buChar char="◆"/>
              <a:defRPr sz="2500"/>
            </a:lvl1pPr>
            <a:lvl2pPr indent="-38735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2pPr>
            <a:lvl3pPr indent="-38735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3pPr>
            <a:lvl4pPr indent="-38735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▪"/>
              <a:defRPr sz="2500"/>
            </a:lvl4pPr>
            <a:lvl5pPr indent="-38735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 sz="25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" name="Google Shape;44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4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4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4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5" name="Google Shape;75;p5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0" name="Google Shape;100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5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5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5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5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5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193" name="Google Shape;193;p37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735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500"/>
              <a:buFont typeface="Noto Sans Symbols"/>
              <a:buChar char="◆"/>
              <a:defRPr b="1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735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b="1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735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–"/>
              <a:defRPr b="1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735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▪"/>
              <a:defRPr b="1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735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»"/>
              <a:defRPr b="1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4" name="Google Shape;194;p37"/>
          <p:cNvSpPr/>
          <p:nvPr/>
        </p:nvSpPr>
        <p:spPr>
          <a:xfrm flipH="1" rot="10800000">
            <a:off x="5842000" y="6219826"/>
            <a:ext cx="6350000" cy="638175"/>
          </a:xfrm>
          <a:custGeom>
            <a:rect b="b" l="l" r="r" t="t"/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F7BC0">
                  <a:alpha val="29803"/>
                </a:srgbClr>
              </a:gs>
              <a:gs pos="80000">
                <a:srgbClr val="0062CD">
                  <a:alpha val="44705"/>
                </a:srgbClr>
              </a:gs>
              <a:gs pos="100000">
                <a:srgbClr val="0062CD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7"/>
          <p:cNvSpPr/>
          <p:nvPr/>
        </p:nvSpPr>
        <p:spPr>
          <a:xfrm flipH="1" rot="10800000">
            <a:off x="-12700" y="5816600"/>
            <a:ext cx="12217400" cy="1041400"/>
          </a:xfrm>
          <a:custGeom>
            <a:rect b="b" l="l" r="r" t="t"/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519D">
                  <a:alpha val="44705"/>
                </a:srgbClr>
              </a:gs>
              <a:gs pos="100000">
                <a:srgbClr val="2A99FF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6" name="Google Shape;196;p37"/>
          <p:cNvGrpSpPr/>
          <p:nvPr/>
        </p:nvGrpSpPr>
        <p:grpSpPr>
          <a:xfrm flipH="1" rot="10800000">
            <a:off x="-39102" y="5913972"/>
            <a:ext cx="12264293" cy="1086372"/>
            <a:chOff x="-29322" y="-1971"/>
            <a:chExt cx="9198255" cy="1086266"/>
          </a:xfrm>
        </p:grpSpPr>
        <p:sp>
          <p:nvSpPr>
            <p:cNvPr id="197" name="Google Shape;197;p37"/>
            <p:cNvSpPr/>
            <p:nvPr/>
          </p:nvSpPr>
          <p:spPr>
            <a:xfrm rot="-164308">
              <a:off x="-19045" y="216550"/>
              <a:ext cx="9163050" cy="649224"/>
            </a:xfrm>
            <a:custGeom>
              <a:rect b="b" l="l" r="r" t="t"/>
              <a:pathLst>
                <a:path extrusionOk="0" h="1055" w="5772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cap="flat" cmpd="sng" w="10775">
              <a:solidFill>
                <a:srgbClr val="4E94D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37"/>
            <p:cNvSpPr/>
            <p:nvPr/>
          </p:nvSpPr>
          <p:spPr>
            <a:xfrm rot="-164308">
              <a:off x="-14309" y="290003"/>
              <a:ext cx="9175812" cy="530352"/>
            </a:xfrm>
            <a:custGeom>
              <a:rect b="b" l="l" r="r" t="t"/>
              <a:pathLst>
                <a:path extrusionOk="0" h="854" w="5766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37"/>
          <p:cNvSpPr txBox="1"/>
          <p:nvPr/>
        </p:nvSpPr>
        <p:spPr>
          <a:xfrm>
            <a:off x="8839200" y="6491289"/>
            <a:ext cx="3352800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Copyright © 2018 Boat Ed</a:t>
            </a:r>
            <a:r>
              <a:rPr b="0" baseline="30000" i="0" lang="en-US" sz="1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®</a:t>
            </a:r>
            <a:endParaRPr b="1" i="0" sz="1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g"/><Relationship Id="rId4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Relationship Id="rId4" Type="http://schemas.openxmlformats.org/officeDocument/2006/relationships/image" Target="../media/image24.png"/><Relationship Id="rId5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g"/><Relationship Id="rId4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g"/><Relationship Id="rId4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5.jp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"/>
          <p:cNvSpPr txBox="1"/>
          <p:nvPr>
            <p:ph type="ctrTitle"/>
          </p:nvPr>
        </p:nvSpPr>
        <p:spPr>
          <a:xfrm>
            <a:off x="1643268" y="251792"/>
            <a:ext cx="10039815" cy="19406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b="1" lang="en-US">
                <a:solidFill>
                  <a:srgbClr val="002060"/>
                </a:solidFill>
              </a:rPr>
              <a:t>BOAT AMERICA</a:t>
            </a:r>
            <a:br>
              <a:rPr b="1" lang="en-US">
                <a:solidFill>
                  <a:srgbClr val="002060"/>
                </a:solidFill>
              </a:rPr>
            </a:br>
            <a:r>
              <a:rPr b="1" lang="en-US">
                <a:solidFill>
                  <a:srgbClr val="002060"/>
                </a:solidFill>
              </a:rPr>
              <a:t>A Course on Responsible Boating</a:t>
            </a:r>
            <a:br>
              <a:rPr b="1" lang="en-US">
                <a:solidFill>
                  <a:srgbClr val="002060"/>
                </a:solidFill>
              </a:rPr>
            </a:br>
            <a:r>
              <a:rPr b="1" lang="en-US">
                <a:solidFill>
                  <a:srgbClr val="002060"/>
                </a:solidFill>
              </a:rPr>
              <a:t>Chapter 1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38" name="Google Shape;238;p1"/>
          <p:cNvSpPr txBox="1"/>
          <p:nvPr>
            <p:ph idx="1" type="subTitle"/>
          </p:nvPr>
        </p:nvSpPr>
        <p:spPr>
          <a:xfrm>
            <a:off x="1524000" y="5825091"/>
            <a:ext cx="10039814" cy="9997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None/>
            </a:pPr>
            <a:r>
              <a:rPr b="1" lang="en-US" sz="3200">
                <a:solidFill>
                  <a:srgbClr val="002060"/>
                </a:solidFill>
              </a:rPr>
              <a:t>Presented by the U.S. Coast Guard Auxiliary</a:t>
            </a:r>
            <a:endParaRPr/>
          </a:p>
          <a:p>
            <a:pPr indent="457200" lvl="0" marL="5029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 sz="1600">
                <a:solidFill>
                  <a:srgbClr val="002060"/>
                </a:solidFill>
              </a:rPr>
              <a:t>Copyright© BoatEd 2025</a:t>
            </a:r>
            <a:endParaRPr b="1" sz="1600">
              <a:solidFill>
                <a:srgbClr val="002060"/>
              </a:solidFill>
            </a:endParaRPr>
          </a:p>
        </p:txBody>
      </p:sp>
      <p:pic>
        <p:nvPicPr>
          <p:cNvPr descr="E Emblem 12-19.jpg" id="239" name="Google Shape;23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7506" y="2376500"/>
            <a:ext cx="3352800" cy="3264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0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Types of Boat Hulls</a:t>
            </a:r>
            <a:endParaRPr/>
          </a:p>
        </p:txBody>
      </p:sp>
      <p:sp>
        <p:nvSpPr>
          <p:cNvPr id="335" name="Google Shape;335;p10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0"/>
          <p:cNvSpPr txBox="1"/>
          <p:nvPr/>
        </p:nvSpPr>
        <p:spPr>
          <a:xfrm>
            <a:off x="1600200" y="1396128"/>
            <a:ext cx="10376210" cy="1766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How Planing Hulls Operate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b="1" i="0" sz="3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Displacement Mode</a:t>
            </a:r>
            <a:endParaRPr b="1" i="0" sz="3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2401" y="3511739"/>
            <a:ext cx="8236532" cy="3027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1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Types of Boat Hulls</a:t>
            </a:r>
            <a:endParaRPr/>
          </a:p>
        </p:txBody>
      </p:sp>
      <p:sp>
        <p:nvSpPr>
          <p:cNvPr id="344" name="Google Shape;344;p11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1"/>
          <p:cNvSpPr txBox="1"/>
          <p:nvPr/>
        </p:nvSpPr>
        <p:spPr>
          <a:xfrm>
            <a:off x="1600200" y="1396128"/>
            <a:ext cx="10376210" cy="1766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How Planing Hulls Operate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b="1" i="0" sz="3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Plowing Mode</a:t>
            </a:r>
            <a:endParaRPr b="1" i="0" sz="3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8411" y="3517687"/>
            <a:ext cx="7719054" cy="2865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2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Types of Boat Hulls</a:t>
            </a:r>
            <a:endParaRPr/>
          </a:p>
        </p:txBody>
      </p:sp>
      <p:sp>
        <p:nvSpPr>
          <p:cNvPr id="353" name="Google Shape;353;p12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2"/>
          <p:cNvSpPr txBox="1"/>
          <p:nvPr/>
        </p:nvSpPr>
        <p:spPr>
          <a:xfrm>
            <a:off x="1600200" y="1396128"/>
            <a:ext cx="10376210" cy="1766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How Planing Hulls Operate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b="1" i="0" sz="3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Planing Mode</a:t>
            </a:r>
            <a:endParaRPr b="1" i="0" sz="3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8654" y="3695236"/>
            <a:ext cx="7484136" cy="277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3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Length of a Vessel</a:t>
            </a:r>
            <a:endParaRPr/>
          </a:p>
        </p:txBody>
      </p:sp>
      <p:sp>
        <p:nvSpPr>
          <p:cNvPr id="362" name="Google Shape;362;p13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1251" y="1246442"/>
            <a:ext cx="2384277" cy="5111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Length of a Vessel</a:t>
            </a:r>
            <a:endParaRPr/>
          </a:p>
        </p:txBody>
      </p:sp>
      <p:sp>
        <p:nvSpPr>
          <p:cNvPr id="370" name="Google Shape;370;p14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6160" y="1179380"/>
            <a:ext cx="5887535" cy="5542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5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Length of a Vessel</a:t>
            </a:r>
            <a:endParaRPr/>
          </a:p>
        </p:txBody>
      </p:sp>
      <p:sp>
        <p:nvSpPr>
          <p:cNvPr id="378" name="Google Shape;378;p15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1448" y="981307"/>
            <a:ext cx="6312652" cy="5789299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5"/>
          <p:cNvSpPr txBox="1"/>
          <p:nvPr/>
        </p:nvSpPr>
        <p:spPr>
          <a:xfrm>
            <a:off x="4327071" y="1110343"/>
            <a:ext cx="163285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Outboard</a:t>
            </a:r>
            <a:endParaRPr/>
          </a:p>
        </p:txBody>
      </p:sp>
      <p:sp>
        <p:nvSpPr>
          <p:cNvPr id="381" name="Google Shape;381;p15"/>
          <p:cNvSpPr txBox="1"/>
          <p:nvPr/>
        </p:nvSpPr>
        <p:spPr>
          <a:xfrm>
            <a:off x="7796591" y="1110343"/>
            <a:ext cx="163285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Inboard</a:t>
            </a:r>
            <a:endParaRPr/>
          </a:p>
        </p:txBody>
      </p:sp>
      <p:sp>
        <p:nvSpPr>
          <p:cNvPr id="382" name="Google Shape;382;p15"/>
          <p:cNvSpPr txBox="1"/>
          <p:nvPr/>
        </p:nvSpPr>
        <p:spPr>
          <a:xfrm rot="-5400000">
            <a:off x="3360400" y="3434932"/>
            <a:ext cx="128995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Length</a:t>
            </a:r>
            <a:endParaRPr/>
          </a:p>
        </p:txBody>
      </p:sp>
      <p:sp>
        <p:nvSpPr>
          <p:cNvPr id="383" name="Google Shape;383;p15"/>
          <p:cNvSpPr txBox="1"/>
          <p:nvPr/>
        </p:nvSpPr>
        <p:spPr>
          <a:xfrm rot="-5400000">
            <a:off x="6482445" y="3547149"/>
            <a:ext cx="175804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Length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6"/>
          <p:cNvSpPr txBox="1"/>
          <p:nvPr>
            <p:ph type="title"/>
          </p:nvPr>
        </p:nvSpPr>
        <p:spPr>
          <a:xfrm>
            <a:off x="1524000" y="0"/>
            <a:ext cx="91440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Length of a Vessel</a:t>
            </a:r>
            <a:endParaRPr/>
          </a:p>
        </p:txBody>
      </p:sp>
      <p:sp>
        <p:nvSpPr>
          <p:cNvPr id="390" name="Google Shape;390;p16"/>
          <p:cNvSpPr txBox="1"/>
          <p:nvPr>
            <p:ph idx="1" type="body"/>
          </p:nvPr>
        </p:nvSpPr>
        <p:spPr>
          <a:xfrm>
            <a:off x="1257300" y="1426443"/>
            <a:ext cx="9944099" cy="4892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Less than 16 feet (Class A)</a:t>
            </a:r>
            <a:endParaRPr/>
          </a:p>
          <a:p>
            <a:pPr indent="-342900" lvl="0" marL="342900" rtl="0" algn="l">
              <a:spcBef>
                <a:spcPts val="3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16 feet to less than 26 feet (Class 1)</a:t>
            </a:r>
            <a:endParaRPr/>
          </a:p>
          <a:p>
            <a:pPr indent="-342900" lvl="0" marL="342900" rtl="0" algn="l">
              <a:spcBef>
                <a:spcPts val="3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26 feet to less than 40 feet (Class 2)</a:t>
            </a:r>
            <a:endParaRPr/>
          </a:p>
          <a:p>
            <a:pPr indent="-342900" lvl="0" marL="342900" rtl="0" algn="l">
              <a:spcBef>
                <a:spcPts val="3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40 feet to less than 65 feet (Class 3)</a:t>
            </a:r>
            <a:endParaRPr/>
          </a:p>
        </p:txBody>
      </p:sp>
      <p:pic>
        <p:nvPicPr>
          <p:cNvPr descr="vessel_length_pwc.jpg" id="391" name="Google Shape;39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02043" y="1481286"/>
            <a:ext cx="2656113" cy="489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33" y="2751"/>
            <a:ext cx="1097375" cy="6852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7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Types of Engines and Drives</a:t>
            </a:r>
            <a:endParaRPr/>
          </a:p>
        </p:txBody>
      </p:sp>
      <p:sp>
        <p:nvSpPr>
          <p:cNvPr id="399" name="Google Shape;399;p17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7"/>
          <p:cNvSpPr txBox="1"/>
          <p:nvPr/>
        </p:nvSpPr>
        <p:spPr>
          <a:xfrm>
            <a:off x="1600200" y="1396128"/>
            <a:ext cx="1037621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Outboards</a:t>
            </a:r>
            <a:endParaRPr/>
          </a:p>
        </p:txBody>
      </p:sp>
      <p:pic>
        <p:nvPicPr>
          <p:cNvPr id="401" name="Google Shape;40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6701" y="2188958"/>
            <a:ext cx="7257453" cy="4167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Types of Engines and Drives</a:t>
            </a:r>
            <a:endParaRPr/>
          </a:p>
        </p:txBody>
      </p:sp>
      <p:sp>
        <p:nvSpPr>
          <p:cNvPr id="408" name="Google Shape;408;p18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8"/>
          <p:cNvSpPr txBox="1"/>
          <p:nvPr/>
        </p:nvSpPr>
        <p:spPr>
          <a:xfrm>
            <a:off x="1600200" y="1396128"/>
            <a:ext cx="1037621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Inboards</a:t>
            </a:r>
            <a:endParaRPr/>
          </a:p>
        </p:txBody>
      </p:sp>
      <p:pic>
        <p:nvPicPr>
          <p:cNvPr id="410" name="Google Shape;41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1900" y="1980903"/>
            <a:ext cx="7849977" cy="4485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9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Types of Engines and Drives</a:t>
            </a:r>
            <a:endParaRPr/>
          </a:p>
        </p:txBody>
      </p:sp>
      <p:sp>
        <p:nvSpPr>
          <p:cNvPr id="417" name="Google Shape;417;p19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9"/>
          <p:cNvSpPr txBox="1"/>
          <p:nvPr/>
        </p:nvSpPr>
        <p:spPr>
          <a:xfrm>
            <a:off x="1600200" y="1396128"/>
            <a:ext cx="1037621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Stern Drives</a:t>
            </a:r>
            <a:endParaRPr/>
          </a:p>
        </p:txBody>
      </p:sp>
      <p:pic>
        <p:nvPicPr>
          <p:cNvPr id="419" name="Google Shape;41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9487" y="2125705"/>
            <a:ext cx="7557810" cy="4398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Class Plan</a:t>
            </a:r>
            <a:endParaRPr/>
          </a:p>
        </p:txBody>
      </p:sp>
      <p:sp>
        <p:nvSpPr>
          <p:cNvPr id="246" name="Google Shape;246;p2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"/>
          <p:cNvSpPr txBox="1"/>
          <p:nvPr/>
        </p:nvSpPr>
        <p:spPr>
          <a:xfrm>
            <a:off x="1702420" y="1462712"/>
            <a:ext cx="10376210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Chapter One:	Know Your Boat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Chapter Two:	Before You Get Underway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Chapter Three:	Operating Your Boat … Safely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Chapter Four:	Legal Requirements of Boating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Chapter Five:	Boating Emergencies … What to 					Do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Chapter Six:		Enjoying Water Sports with Your 					Boat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0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Types of Engines and Drives</a:t>
            </a:r>
            <a:endParaRPr/>
          </a:p>
        </p:txBody>
      </p:sp>
      <p:sp>
        <p:nvSpPr>
          <p:cNvPr id="426" name="Google Shape;426;p20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0"/>
          <p:cNvSpPr txBox="1"/>
          <p:nvPr/>
        </p:nvSpPr>
        <p:spPr>
          <a:xfrm>
            <a:off x="1600200" y="1396128"/>
            <a:ext cx="1037621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Jet Drives</a:t>
            </a:r>
            <a:endParaRPr/>
          </a:p>
        </p:txBody>
      </p:sp>
      <p:pic>
        <p:nvPicPr>
          <p:cNvPr id="428" name="Google Shape;42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1681" y="1980902"/>
            <a:ext cx="8132133" cy="4688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Types of Engines and Drives</a:t>
            </a:r>
            <a:endParaRPr/>
          </a:p>
        </p:txBody>
      </p:sp>
      <p:sp>
        <p:nvSpPr>
          <p:cNvPr id="435" name="Google Shape;435;p21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1"/>
          <p:cNvSpPr txBox="1"/>
          <p:nvPr/>
        </p:nvSpPr>
        <p:spPr>
          <a:xfrm>
            <a:off x="1600200" y="1396128"/>
            <a:ext cx="1037621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Jet Drives</a:t>
            </a:r>
            <a:endParaRPr/>
          </a:p>
        </p:txBody>
      </p:sp>
      <p:pic>
        <p:nvPicPr>
          <p:cNvPr id="437" name="Google Shape;43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1547" y="1980903"/>
            <a:ext cx="8233624" cy="4740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2"/>
          <p:cNvSpPr/>
          <p:nvPr/>
        </p:nvSpPr>
        <p:spPr>
          <a:xfrm>
            <a:off x="20574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2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2"/>
          <p:cNvSpPr txBox="1"/>
          <p:nvPr>
            <p:ph type="title"/>
          </p:nvPr>
        </p:nvSpPr>
        <p:spPr>
          <a:xfrm>
            <a:off x="1524000" y="15631"/>
            <a:ext cx="10428514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b="1"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Personal</a:t>
            </a:r>
            <a:r>
              <a:rPr lang="en-US"/>
              <a:t> </a:t>
            </a:r>
            <a:r>
              <a:rPr b="1"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Watercraft</a:t>
            </a:r>
            <a:endParaRPr/>
          </a:p>
        </p:txBody>
      </p:sp>
      <p:sp>
        <p:nvSpPr>
          <p:cNvPr id="445" name="Google Shape;445;p22"/>
          <p:cNvSpPr txBox="1"/>
          <p:nvPr>
            <p:ph idx="1" type="body"/>
          </p:nvPr>
        </p:nvSpPr>
        <p:spPr>
          <a:xfrm>
            <a:off x="1752574" y="1524650"/>
            <a:ext cx="9421200" cy="44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Jet-propelled watercraft come in many sizes. The personal watercraft (PWC) is the most common for recreational boaters. </a:t>
            </a:r>
            <a:endParaRPr/>
          </a:p>
          <a:p>
            <a:pPr indent="0" lvl="0" marL="2286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2"/>
          <p:cNvSpPr txBox="1"/>
          <p:nvPr/>
        </p:nvSpPr>
        <p:spPr>
          <a:xfrm>
            <a:off x="5216769" y="6135077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Google Shape;44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972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22a32dfaad_0_0"/>
          <p:cNvSpPr/>
          <p:nvPr/>
        </p:nvSpPr>
        <p:spPr>
          <a:xfrm>
            <a:off x="20574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2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g322a32dfaad_0_0"/>
          <p:cNvSpPr txBox="1"/>
          <p:nvPr>
            <p:ph type="title"/>
          </p:nvPr>
        </p:nvSpPr>
        <p:spPr>
          <a:xfrm>
            <a:off x="1524000" y="15631"/>
            <a:ext cx="10428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b="1"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Personal</a:t>
            </a:r>
            <a:r>
              <a:rPr lang="en-US"/>
              <a:t> </a:t>
            </a:r>
            <a:r>
              <a:rPr b="1"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Watercraft</a:t>
            </a:r>
            <a:endParaRPr/>
          </a:p>
        </p:txBody>
      </p:sp>
      <p:sp>
        <p:nvSpPr>
          <p:cNvPr id="455" name="Google Shape;455;g322a32dfaad_0_0"/>
          <p:cNvSpPr txBox="1"/>
          <p:nvPr>
            <p:ph idx="1" type="body"/>
          </p:nvPr>
        </p:nvSpPr>
        <p:spPr>
          <a:xfrm>
            <a:off x="1752600" y="991575"/>
            <a:ext cx="99714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1" marL="685800" rtl="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Use an inboard jet drive as primary source of propulsion.</a:t>
            </a:r>
            <a:endParaRPr/>
          </a:p>
          <a:p>
            <a:pPr indent="-228600" lvl="1" marL="685800" rtl="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Are included in the group of inboard vessels less than 16 feet in length.</a:t>
            </a:r>
            <a:endParaRPr/>
          </a:p>
          <a:p>
            <a:pPr indent="-228600" lvl="1" marL="685800" rtl="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Are subject to the same laws and requirements of any other vessel plus some specific to PWC.</a:t>
            </a:r>
            <a:endParaRPr/>
          </a:p>
        </p:txBody>
      </p:sp>
      <p:sp>
        <p:nvSpPr>
          <p:cNvPr id="456" name="Google Shape;456;g322a32dfaad_0_0"/>
          <p:cNvSpPr txBox="1"/>
          <p:nvPr/>
        </p:nvSpPr>
        <p:spPr>
          <a:xfrm>
            <a:off x="5216769" y="6135077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g322a32dfaad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972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wc_oblique_view.jpg" id="463" name="Google Shape;46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1524000"/>
            <a:ext cx="7729538" cy="435768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3"/>
          <p:cNvSpPr txBox="1"/>
          <p:nvPr>
            <p:ph type="title"/>
          </p:nvPr>
        </p:nvSpPr>
        <p:spPr>
          <a:xfrm>
            <a:off x="1523999" y="33215"/>
            <a:ext cx="10444843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b="1"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Personal</a:t>
            </a:r>
            <a:r>
              <a:rPr lang="en-US"/>
              <a:t> </a:t>
            </a:r>
            <a:r>
              <a:rPr b="1"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Watercraft</a:t>
            </a:r>
            <a:endParaRPr/>
          </a:p>
        </p:txBody>
      </p:sp>
      <p:sp>
        <p:nvSpPr>
          <p:cNvPr id="465" name="Google Shape;465;p23"/>
          <p:cNvSpPr txBox="1"/>
          <p:nvPr>
            <p:ph idx="1" type="body"/>
          </p:nvPr>
        </p:nvSpPr>
        <p:spPr>
          <a:xfrm>
            <a:off x="4191000" y="1447800"/>
            <a:ext cx="2209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steering control</a:t>
            </a:r>
            <a:endParaRPr/>
          </a:p>
        </p:txBody>
      </p:sp>
      <p:sp>
        <p:nvSpPr>
          <p:cNvPr id="466" name="Google Shape;466;p23"/>
          <p:cNvSpPr txBox="1"/>
          <p:nvPr/>
        </p:nvSpPr>
        <p:spPr>
          <a:xfrm>
            <a:off x="2057400" y="2971800"/>
            <a:ext cx="1828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starboard</a:t>
            </a:r>
            <a:endParaRPr/>
          </a:p>
        </p:txBody>
      </p:sp>
      <p:sp>
        <p:nvSpPr>
          <p:cNvPr id="467" name="Google Shape;467;p23"/>
          <p:cNvSpPr txBox="1"/>
          <p:nvPr/>
        </p:nvSpPr>
        <p:spPr>
          <a:xfrm>
            <a:off x="6705600" y="1676400"/>
            <a:ext cx="2209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safety lanyard</a:t>
            </a:r>
            <a:endParaRPr/>
          </a:p>
        </p:txBody>
      </p:sp>
      <p:sp>
        <p:nvSpPr>
          <p:cNvPr id="468" name="Google Shape;468;p23"/>
          <p:cNvSpPr txBox="1"/>
          <p:nvPr/>
        </p:nvSpPr>
        <p:spPr>
          <a:xfrm>
            <a:off x="7924800" y="4724400"/>
            <a:ext cx="1371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</a:t>
            </a:r>
            <a:endParaRPr/>
          </a:p>
        </p:txBody>
      </p:sp>
      <p:sp>
        <p:nvSpPr>
          <p:cNvPr id="469" name="Google Shape;469;p23"/>
          <p:cNvSpPr txBox="1"/>
          <p:nvPr/>
        </p:nvSpPr>
        <p:spPr>
          <a:xfrm>
            <a:off x="2620963" y="1946275"/>
            <a:ext cx="1828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throttle lever</a:t>
            </a:r>
            <a:endParaRPr/>
          </a:p>
        </p:txBody>
      </p:sp>
      <p:sp>
        <p:nvSpPr>
          <p:cNvPr id="470" name="Google Shape;470;p23"/>
          <p:cNvSpPr txBox="1"/>
          <p:nvPr/>
        </p:nvSpPr>
        <p:spPr>
          <a:xfrm>
            <a:off x="6448425" y="5305425"/>
            <a:ext cx="1371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fuel cap</a:t>
            </a:r>
            <a:endParaRPr/>
          </a:p>
        </p:txBody>
      </p:sp>
      <p:pic>
        <p:nvPicPr>
          <p:cNvPr descr="uscga-very-large gray" id="471" name="Google Shape;47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6400" y="5938960"/>
            <a:ext cx="914400" cy="91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0972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wc_side_view.jpg" id="478" name="Google Shape;47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4835" y="1641636"/>
            <a:ext cx="8610600" cy="4039234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24"/>
          <p:cNvSpPr txBox="1"/>
          <p:nvPr>
            <p:ph type="title"/>
          </p:nvPr>
        </p:nvSpPr>
        <p:spPr>
          <a:xfrm>
            <a:off x="1469620" y="11947"/>
            <a:ext cx="91440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b="1"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Personal Watercraft</a:t>
            </a:r>
            <a:endParaRPr b="1"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4"/>
          <p:cNvSpPr txBox="1"/>
          <p:nvPr>
            <p:ph idx="1" type="body"/>
          </p:nvPr>
        </p:nvSpPr>
        <p:spPr>
          <a:xfrm>
            <a:off x="9059487" y="2426537"/>
            <a:ext cx="1295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steering nozzle</a:t>
            </a:r>
            <a:endParaRPr/>
          </a:p>
        </p:txBody>
      </p:sp>
      <p:sp>
        <p:nvSpPr>
          <p:cNvPr id="481" name="Google Shape;481;p24"/>
          <p:cNvSpPr txBox="1"/>
          <p:nvPr/>
        </p:nvSpPr>
        <p:spPr>
          <a:xfrm>
            <a:off x="7984375" y="1681283"/>
            <a:ext cx="1295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stern</a:t>
            </a:r>
            <a:endParaRPr/>
          </a:p>
        </p:txBody>
      </p:sp>
      <p:sp>
        <p:nvSpPr>
          <p:cNvPr id="482" name="Google Shape;482;p24"/>
          <p:cNvSpPr txBox="1"/>
          <p:nvPr/>
        </p:nvSpPr>
        <p:spPr>
          <a:xfrm>
            <a:off x="9059487" y="4880651"/>
            <a:ext cx="1295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impeller</a:t>
            </a:r>
            <a:endParaRPr/>
          </a:p>
        </p:txBody>
      </p:sp>
      <p:sp>
        <p:nvSpPr>
          <p:cNvPr id="483" name="Google Shape;483;p24"/>
          <p:cNvSpPr txBox="1"/>
          <p:nvPr/>
        </p:nvSpPr>
        <p:spPr>
          <a:xfrm>
            <a:off x="7222375" y="4949664"/>
            <a:ext cx="2057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drive shaft</a:t>
            </a:r>
            <a:endParaRPr/>
          </a:p>
        </p:txBody>
      </p:sp>
      <p:sp>
        <p:nvSpPr>
          <p:cNvPr id="484" name="Google Shape;484;p24"/>
          <p:cNvSpPr txBox="1"/>
          <p:nvPr/>
        </p:nvSpPr>
        <p:spPr>
          <a:xfrm>
            <a:off x="4069768" y="5001729"/>
            <a:ext cx="3048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jet pump intake grate</a:t>
            </a:r>
            <a:endParaRPr/>
          </a:p>
        </p:txBody>
      </p:sp>
      <p:sp>
        <p:nvSpPr>
          <p:cNvPr id="485" name="Google Shape;485;p24"/>
          <p:cNvSpPr txBox="1"/>
          <p:nvPr/>
        </p:nvSpPr>
        <p:spPr>
          <a:xfrm>
            <a:off x="1905000" y="4267200"/>
            <a:ext cx="1295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draft</a:t>
            </a:r>
            <a:endParaRPr/>
          </a:p>
        </p:txBody>
      </p:sp>
      <p:sp>
        <p:nvSpPr>
          <p:cNvPr id="486" name="Google Shape;486;p24"/>
          <p:cNvSpPr txBox="1"/>
          <p:nvPr/>
        </p:nvSpPr>
        <p:spPr>
          <a:xfrm>
            <a:off x="1905000" y="2057400"/>
            <a:ext cx="1066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bow</a:t>
            </a:r>
            <a:endParaRPr/>
          </a:p>
        </p:txBody>
      </p:sp>
      <p:sp>
        <p:nvSpPr>
          <p:cNvPr id="487" name="Google Shape;487;p24"/>
          <p:cNvSpPr txBox="1"/>
          <p:nvPr/>
        </p:nvSpPr>
        <p:spPr>
          <a:xfrm>
            <a:off x="3536462" y="6115538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8" name="Google Shape;48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0972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~1\bbullock\LOCALS~1\Temp\VMwareDnD\5bead797\sailboat.jpg" id="494" name="Google Shape;49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1179514"/>
            <a:ext cx="3619500" cy="502602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5"/>
          <p:cNvSpPr txBox="1"/>
          <p:nvPr>
            <p:ph type="title"/>
          </p:nvPr>
        </p:nvSpPr>
        <p:spPr>
          <a:xfrm>
            <a:off x="1524000" y="33215"/>
            <a:ext cx="91440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b="1"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Sailboats</a:t>
            </a:r>
            <a:endParaRPr/>
          </a:p>
        </p:txBody>
      </p:sp>
      <p:sp>
        <p:nvSpPr>
          <p:cNvPr id="496" name="Google Shape;496;p25"/>
          <p:cNvSpPr/>
          <p:nvPr/>
        </p:nvSpPr>
        <p:spPr>
          <a:xfrm>
            <a:off x="207645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25"/>
          <p:cNvSpPr txBox="1"/>
          <p:nvPr/>
        </p:nvSpPr>
        <p:spPr>
          <a:xfrm>
            <a:off x="6700838" y="1447800"/>
            <a:ext cx="995362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</a:t>
            </a:r>
            <a:endParaRPr/>
          </a:p>
        </p:txBody>
      </p:sp>
      <p:sp>
        <p:nvSpPr>
          <p:cNvPr id="498" name="Google Shape;498;p25"/>
          <p:cNvSpPr txBox="1"/>
          <p:nvPr/>
        </p:nvSpPr>
        <p:spPr>
          <a:xfrm>
            <a:off x="6629401" y="2057401"/>
            <a:ext cx="1350963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headsail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(jib)</a:t>
            </a:r>
            <a:endParaRPr/>
          </a:p>
        </p:txBody>
      </p:sp>
      <p:sp>
        <p:nvSpPr>
          <p:cNvPr id="499" name="Google Shape;499;p25"/>
          <p:cNvSpPr txBox="1"/>
          <p:nvPr/>
        </p:nvSpPr>
        <p:spPr>
          <a:xfrm>
            <a:off x="6918326" y="5029200"/>
            <a:ext cx="85407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hull</a:t>
            </a:r>
            <a:endParaRPr/>
          </a:p>
        </p:txBody>
      </p:sp>
      <p:sp>
        <p:nvSpPr>
          <p:cNvPr id="500" name="Google Shape;500;p25"/>
          <p:cNvSpPr/>
          <p:nvPr/>
        </p:nvSpPr>
        <p:spPr>
          <a:xfrm>
            <a:off x="6553201" y="5410200"/>
            <a:ext cx="792163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keel</a:t>
            </a:r>
            <a:endParaRPr/>
          </a:p>
        </p:txBody>
      </p:sp>
      <p:sp>
        <p:nvSpPr>
          <p:cNvPr id="501" name="Google Shape;501;p25"/>
          <p:cNvSpPr/>
          <p:nvPr/>
        </p:nvSpPr>
        <p:spPr>
          <a:xfrm>
            <a:off x="4946650" y="5867400"/>
            <a:ext cx="130175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rudder</a:t>
            </a:r>
            <a:endParaRPr/>
          </a:p>
        </p:txBody>
      </p:sp>
      <p:sp>
        <p:nvSpPr>
          <p:cNvPr id="502" name="Google Shape;502;p25"/>
          <p:cNvSpPr/>
          <p:nvPr/>
        </p:nvSpPr>
        <p:spPr>
          <a:xfrm>
            <a:off x="3429000" y="3581400"/>
            <a:ext cx="99060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boom </a:t>
            </a:r>
            <a:endParaRPr/>
          </a:p>
        </p:txBody>
      </p:sp>
      <p:sp>
        <p:nvSpPr>
          <p:cNvPr id="503" name="Google Shape;503;p25"/>
          <p:cNvSpPr/>
          <p:nvPr/>
        </p:nvSpPr>
        <p:spPr>
          <a:xfrm>
            <a:off x="3733800" y="2667000"/>
            <a:ext cx="1328738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mainsail</a:t>
            </a:r>
            <a:endParaRPr/>
          </a:p>
        </p:txBody>
      </p:sp>
      <p:cxnSp>
        <p:nvCxnSpPr>
          <p:cNvPr id="504" name="Google Shape;504;p25"/>
          <p:cNvCxnSpPr/>
          <p:nvPr/>
        </p:nvCxnSpPr>
        <p:spPr>
          <a:xfrm flipH="1">
            <a:off x="5410200" y="1371601"/>
            <a:ext cx="628650" cy="485775"/>
          </a:xfrm>
          <a:prstGeom prst="straightConnector1">
            <a:avLst/>
          </a:prstGeom>
          <a:noFill/>
          <a:ln cap="flat" cmpd="sng" w="158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5" name="Google Shape;505;p25"/>
          <p:cNvSpPr/>
          <p:nvPr/>
        </p:nvSpPr>
        <p:spPr>
          <a:xfrm>
            <a:off x="4267201" y="1676400"/>
            <a:ext cx="132397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halyards</a:t>
            </a:r>
            <a:endParaRPr/>
          </a:p>
        </p:txBody>
      </p:sp>
      <p:cxnSp>
        <p:nvCxnSpPr>
          <p:cNvPr id="506" name="Google Shape;506;p25"/>
          <p:cNvCxnSpPr/>
          <p:nvPr/>
        </p:nvCxnSpPr>
        <p:spPr>
          <a:xfrm flipH="1" rot="5400000">
            <a:off x="4519613" y="3614738"/>
            <a:ext cx="1085850" cy="828675"/>
          </a:xfrm>
          <a:prstGeom prst="straightConnector1">
            <a:avLst/>
          </a:prstGeom>
          <a:noFill/>
          <a:ln cap="flat" cmpd="sng" w="158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7" name="Google Shape;507;p25"/>
          <p:cNvSpPr/>
          <p:nvPr/>
        </p:nvSpPr>
        <p:spPr>
          <a:xfrm>
            <a:off x="3733801" y="3181350"/>
            <a:ext cx="1014413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endParaRPr/>
          </a:p>
        </p:txBody>
      </p:sp>
      <p:pic>
        <p:nvPicPr>
          <p:cNvPr id="508" name="Google Shape;50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0972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6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Chapter 1 Review</a:t>
            </a:r>
            <a:endParaRPr/>
          </a:p>
        </p:txBody>
      </p:sp>
      <p:sp>
        <p:nvSpPr>
          <p:cNvPr id="515" name="Google Shape;515;p26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6" name="Google Shape;51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2957" y="1255586"/>
            <a:ext cx="8737840" cy="5036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7"/>
          <p:cNvSpPr txBox="1"/>
          <p:nvPr/>
        </p:nvSpPr>
        <p:spPr>
          <a:xfrm>
            <a:off x="1514231" y="33215"/>
            <a:ext cx="91440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Review Exercises</a:t>
            </a:r>
            <a:endParaRPr sz="4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27"/>
          <p:cNvSpPr/>
          <p:nvPr/>
        </p:nvSpPr>
        <p:spPr>
          <a:xfrm>
            <a:off x="2514600" y="1143001"/>
            <a:ext cx="7162800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The maximum width of the hull is known as the: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1" marL="9715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AutoNum type="alphaLcPeriod"/>
            </a:pPr>
            <a:r>
              <a:rPr b="1" i="0" lang="en-US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Quarter.</a:t>
            </a:r>
            <a:endParaRPr/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b. LOA.</a:t>
            </a:r>
            <a:endParaRPr/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c. Beam.</a:t>
            </a:r>
            <a:endParaRPr/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d. Tiller.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7"/>
          <p:cNvSpPr/>
          <p:nvPr/>
        </p:nvSpPr>
        <p:spPr>
          <a:xfrm>
            <a:off x="2514600" y="4082143"/>
            <a:ext cx="2819400" cy="6858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27"/>
          <p:cNvSpPr txBox="1"/>
          <p:nvPr/>
        </p:nvSpPr>
        <p:spPr>
          <a:xfrm>
            <a:off x="4943231" y="5822462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972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 txBox="1"/>
          <p:nvPr/>
        </p:nvSpPr>
        <p:spPr>
          <a:xfrm>
            <a:off x="1525954" y="15631"/>
            <a:ext cx="91440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Review Exercises</a:t>
            </a:r>
            <a:endParaRPr b="1" sz="4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2133600" y="1143001"/>
            <a:ext cx="8229600" cy="53836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Freeboard is the: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1" marL="9715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AutoNum type="alphaLcPeriod"/>
            </a:pPr>
            <a:r>
              <a:rPr b="1" i="0" lang="en-US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Right side of a boat when facing the bow.</a:t>
            </a:r>
            <a:endParaRPr/>
          </a:p>
          <a:p>
            <a:pPr indent="-403225" lvl="1" marL="860425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b. Distance from the water to the lowest point of a boat where water could come aboard.</a:t>
            </a:r>
            <a:endParaRPr/>
          </a:p>
          <a:p>
            <a:pPr indent="-352425" lvl="1" marL="801688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c. Height of a boat’s gunwale measured inside the cockpit.</a:t>
            </a:r>
            <a:endParaRPr/>
          </a:p>
          <a:p>
            <a:pPr indent="-403225" lvl="1" marL="860425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d. Provision of food and quarters for volunteer crews on ocean races.</a:t>
            </a:r>
            <a:endParaRPr/>
          </a:p>
        </p:txBody>
      </p:sp>
      <p:sp>
        <p:nvSpPr>
          <p:cNvPr id="533" name="Google Shape;533;p28"/>
          <p:cNvSpPr/>
          <p:nvPr/>
        </p:nvSpPr>
        <p:spPr>
          <a:xfrm>
            <a:off x="1981200" y="2705099"/>
            <a:ext cx="8229600" cy="1605643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4" name="Google Shape;53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972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Chapter 1</a:t>
            </a:r>
            <a:endParaRPr/>
          </a:p>
        </p:txBody>
      </p:sp>
      <p:sp>
        <p:nvSpPr>
          <p:cNvPr id="254" name="Google Shape;254;p3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"/>
          <p:cNvSpPr txBox="1"/>
          <p:nvPr/>
        </p:nvSpPr>
        <p:spPr>
          <a:xfrm>
            <a:off x="1815790" y="4975351"/>
            <a:ext cx="1037621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Know Your Boat</a:t>
            </a:r>
            <a:endParaRPr/>
          </a:p>
        </p:txBody>
      </p:sp>
      <p:pic>
        <p:nvPicPr>
          <p:cNvPr descr="mode_displacement.jpg" id="256" name="Google Shape;25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6661" y="1590261"/>
            <a:ext cx="5683288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9"/>
          <p:cNvSpPr txBox="1"/>
          <p:nvPr/>
        </p:nvSpPr>
        <p:spPr>
          <a:xfrm>
            <a:off x="1524000" y="33215"/>
            <a:ext cx="91440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Review Exercises</a:t>
            </a:r>
            <a:endParaRPr sz="4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29"/>
          <p:cNvSpPr/>
          <p:nvPr/>
        </p:nvSpPr>
        <p:spPr>
          <a:xfrm>
            <a:off x="2362199" y="1295401"/>
            <a:ext cx="9263743" cy="4210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 measurement of how deeply a boat’s hull penetrates the water is its: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a. Draft.</a:t>
            </a:r>
            <a:endParaRPr/>
          </a:p>
          <a:p>
            <a:pPr indent="0" lvl="1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b. Head.</a:t>
            </a:r>
            <a:endParaRPr/>
          </a:p>
          <a:p>
            <a:pPr indent="0" lvl="1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c. Helm.</a:t>
            </a:r>
            <a:endParaRPr/>
          </a:p>
          <a:p>
            <a:pPr indent="0" lvl="1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d. Beam.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29"/>
          <p:cNvSpPr/>
          <p:nvPr/>
        </p:nvSpPr>
        <p:spPr>
          <a:xfrm>
            <a:off x="2503714" y="2714792"/>
            <a:ext cx="2819400" cy="6858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" name="Google Shape;54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972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0"/>
          <p:cNvSpPr txBox="1"/>
          <p:nvPr/>
        </p:nvSpPr>
        <p:spPr>
          <a:xfrm>
            <a:off x="1524000" y="33215"/>
            <a:ext cx="91440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Review Exercises</a:t>
            </a:r>
            <a:endParaRPr b="1" sz="4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30"/>
          <p:cNvSpPr/>
          <p:nvPr/>
        </p:nvSpPr>
        <p:spPr>
          <a:xfrm>
            <a:off x="1905000" y="1219200"/>
            <a:ext cx="8305800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 displacement hull is one that: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a. Skims along the surface of the water.</a:t>
            </a:r>
            <a:endParaRPr/>
          </a:p>
          <a:p>
            <a:pPr indent="0" lvl="1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b. Moves through the water pushing it aside.</a:t>
            </a:r>
            <a:endParaRPr/>
          </a:p>
          <a:p>
            <a:pPr indent="0" lvl="1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c. Is capable of very high speeds.</a:t>
            </a:r>
            <a:endParaRPr/>
          </a:p>
          <a:p>
            <a:pPr indent="0" lvl="1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d. May easily capsize in heavy seas.</a:t>
            </a:r>
            <a:endParaRPr/>
          </a:p>
          <a:p>
            <a:pPr indent="0" lvl="1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2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30"/>
          <p:cNvSpPr/>
          <p:nvPr/>
        </p:nvSpPr>
        <p:spPr>
          <a:xfrm>
            <a:off x="2133600" y="3225294"/>
            <a:ext cx="8001000" cy="6858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0" name="Google Shape;55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972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1"/>
          <p:cNvSpPr txBox="1"/>
          <p:nvPr/>
        </p:nvSpPr>
        <p:spPr>
          <a:xfrm>
            <a:off x="1524000" y="0"/>
            <a:ext cx="91440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Review Exercises</a:t>
            </a:r>
            <a:endParaRPr b="1" sz="4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31"/>
          <p:cNvSpPr/>
          <p:nvPr/>
        </p:nvSpPr>
        <p:spPr>
          <a:xfrm>
            <a:off x="2362200" y="1295400"/>
            <a:ext cx="8305800" cy="4210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Required on-board equipment for a boat to comply with Federal law is determined by: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a. The boat’s freeboard.</a:t>
            </a:r>
            <a:endParaRPr/>
          </a:p>
          <a:p>
            <a:pPr indent="0" lvl="1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b. The boat’s state registration fee.</a:t>
            </a:r>
            <a:endParaRPr/>
          </a:p>
          <a:p>
            <a:pPr indent="0" lvl="1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c. The boat’s weight.</a:t>
            </a:r>
            <a:endParaRPr/>
          </a:p>
          <a:p>
            <a:pPr indent="0" lvl="1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d. The boat’s length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31"/>
          <p:cNvSpPr/>
          <p:nvPr/>
        </p:nvSpPr>
        <p:spPr>
          <a:xfrm>
            <a:off x="2438400" y="4506686"/>
            <a:ext cx="5257800" cy="6858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8" name="Google Shape;55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972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2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End Chapter 1</a:t>
            </a:r>
            <a:endParaRPr/>
          </a:p>
        </p:txBody>
      </p:sp>
      <p:sp>
        <p:nvSpPr>
          <p:cNvPr id="565" name="Google Shape;565;p32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6" name="Google Shape;56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4512" y="1110344"/>
            <a:ext cx="9161033" cy="5246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Key Topics</a:t>
            </a:r>
            <a:endParaRPr/>
          </a:p>
        </p:txBody>
      </p:sp>
      <p:sp>
        <p:nvSpPr>
          <p:cNvPr id="263" name="Google Shape;263;p4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4"/>
          <p:cNvSpPr txBox="1"/>
          <p:nvPr/>
        </p:nvSpPr>
        <p:spPr>
          <a:xfrm>
            <a:off x="1600200" y="1396128"/>
            <a:ext cx="10376210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Parts of a Boat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Types of Boat Hulls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Length of a Vessel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Types of Engines and Drives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Personal Watercraft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Sailboats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"/>
          <p:cNvSpPr txBox="1"/>
          <p:nvPr>
            <p:ph type="ctrTitle"/>
          </p:nvPr>
        </p:nvSpPr>
        <p:spPr>
          <a:xfrm>
            <a:off x="1702420" y="118120"/>
            <a:ext cx="10273990" cy="863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</a:pPr>
            <a:r>
              <a:rPr lang="en-US">
                <a:solidFill>
                  <a:srgbClr val="002060"/>
                </a:solidFill>
              </a:rPr>
              <a:t>Objectives</a:t>
            </a:r>
            <a:endParaRPr/>
          </a:p>
        </p:txBody>
      </p:sp>
      <p:sp>
        <p:nvSpPr>
          <p:cNvPr id="271" name="Google Shape;271;p5"/>
          <p:cNvSpPr txBox="1"/>
          <p:nvPr>
            <p:ph idx="12" type="sldNum"/>
          </p:nvPr>
        </p:nvSpPr>
        <p:spPr>
          <a:xfrm>
            <a:off x="11204154" y="6356349"/>
            <a:ext cx="8354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5"/>
          <p:cNvSpPr txBox="1"/>
          <p:nvPr/>
        </p:nvSpPr>
        <p:spPr>
          <a:xfrm>
            <a:off x="1600200" y="1455914"/>
            <a:ext cx="10376210" cy="4425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You should be able to…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b="1" i="0" sz="3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Identify the basic parts of a boat, a personal watercraft, and a sailboat.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Identify the different types of hulls and their performance characteristics.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Identify the different kinds of engines commonly found in recreational vessels.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oat_parts.jpg" id="278" name="Google Shape;27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4400" y="850900"/>
            <a:ext cx="7874000" cy="52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6"/>
          <p:cNvSpPr txBox="1"/>
          <p:nvPr>
            <p:ph type="title"/>
          </p:nvPr>
        </p:nvSpPr>
        <p:spPr>
          <a:xfrm>
            <a:off x="1524000" y="13676"/>
            <a:ext cx="91440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2060"/>
                </a:solidFill>
              </a:rPr>
              <a:t>The Many Parts of a Boat</a:t>
            </a:r>
            <a:endParaRPr sz="4400"/>
          </a:p>
        </p:txBody>
      </p:sp>
      <p:sp>
        <p:nvSpPr>
          <p:cNvPr id="280" name="Google Shape;280;p6"/>
          <p:cNvSpPr txBox="1"/>
          <p:nvPr>
            <p:ph idx="1" type="body"/>
          </p:nvPr>
        </p:nvSpPr>
        <p:spPr>
          <a:xfrm>
            <a:off x="6477000" y="1066800"/>
            <a:ext cx="1981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red and green sidelights</a:t>
            </a:r>
            <a:endParaRPr/>
          </a:p>
        </p:txBody>
      </p:sp>
      <p:sp>
        <p:nvSpPr>
          <p:cNvPr id="281" name="Google Shape;281;p6"/>
          <p:cNvSpPr txBox="1"/>
          <p:nvPr/>
        </p:nvSpPr>
        <p:spPr>
          <a:xfrm>
            <a:off x="8915400" y="1524000"/>
            <a:ext cx="12192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bow</a:t>
            </a:r>
            <a:endParaRPr/>
          </a:p>
        </p:txBody>
      </p:sp>
      <p:sp>
        <p:nvSpPr>
          <p:cNvPr id="282" name="Google Shape;282;p6"/>
          <p:cNvSpPr txBox="1"/>
          <p:nvPr/>
        </p:nvSpPr>
        <p:spPr>
          <a:xfrm>
            <a:off x="8686800" y="3352800"/>
            <a:ext cx="12192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hull</a:t>
            </a:r>
            <a:endParaRPr/>
          </a:p>
        </p:txBody>
      </p:sp>
      <p:sp>
        <p:nvSpPr>
          <p:cNvPr id="283" name="Google Shape;283;p6"/>
          <p:cNvSpPr txBox="1"/>
          <p:nvPr/>
        </p:nvSpPr>
        <p:spPr>
          <a:xfrm>
            <a:off x="8001000" y="4114800"/>
            <a:ext cx="12192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gunwale</a:t>
            </a:r>
            <a:endParaRPr/>
          </a:p>
        </p:txBody>
      </p:sp>
      <p:sp>
        <p:nvSpPr>
          <p:cNvPr id="284" name="Google Shape;284;p6"/>
          <p:cNvSpPr txBox="1"/>
          <p:nvPr/>
        </p:nvSpPr>
        <p:spPr>
          <a:xfrm>
            <a:off x="7010400" y="4800600"/>
            <a:ext cx="1828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starboard</a:t>
            </a:r>
            <a:endParaRPr/>
          </a:p>
        </p:txBody>
      </p:sp>
      <p:sp>
        <p:nvSpPr>
          <p:cNvPr id="285" name="Google Shape;285;p6"/>
          <p:cNvSpPr txBox="1"/>
          <p:nvPr/>
        </p:nvSpPr>
        <p:spPr>
          <a:xfrm>
            <a:off x="5715000" y="5334000"/>
            <a:ext cx="1219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cleat</a:t>
            </a:r>
            <a:endParaRPr/>
          </a:p>
        </p:txBody>
      </p:sp>
      <p:sp>
        <p:nvSpPr>
          <p:cNvPr id="286" name="Google Shape;286;p6"/>
          <p:cNvSpPr txBox="1"/>
          <p:nvPr/>
        </p:nvSpPr>
        <p:spPr>
          <a:xfrm>
            <a:off x="2590800" y="5943600"/>
            <a:ext cx="1447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propeller</a:t>
            </a:r>
            <a:endParaRPr/>
          </a:p>
        </p:txBody>
      </p:sp>
      <p:sp>
        <p:nvSpPr>
          <p:cNvPr id="287" name="Google Shape;287;p6"/>
          <p:cNvSpPr txBox="1"/>
          <p:nvPr/>
        </p:nvSpPr>
        <p:spPr>
          <a:xfrm>
            <a:off x="2057400" y="4800600"/>
            <a:ext cx="990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stern</a:t>
            </a:r>
            <a:endParaRPr/>
          </a:p>
        </p:txBody>
      </p:sp>
      <p:sp>
        <p:nvSpPr>
          <p:cNvPr id="288" name="Google Shape;288;p6"/>
          <p:cNvSpPr txBox="1"/>
          <p:nvPr/>
        </p:nvSpPr>
        <p:spPr>
          <a:xfrm>
            <a:off x="2209800" y="2438400"/>
            <a:ext cx="1600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all-round white light</a:t>
            </a:r>
            <a:endParaRPr/>
          </a:p>
        </p:txBody>
      </p:sp>
      <p:sp>
        <p:nvSpPr>
          <p:cNvPr id="289" name="Google Shape;289;p6"/>
          <p:cNvSpPr txBox="1"/>
          <p:nvPr/>
        </p:nvSpPr>
        <p:spPr>
          <a:xfrm>
            <a:off x="4267200" y="1752600"/>
            <a:ext cx="914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/>
          </a:p>
        </p:txBody>
      </p:sp>
      <p:sp>
        <p:nvSpPr>
          <p:cNvPr id="290" name="Google Shape;290;p6"/>
          <p:cNvSpPr txBox="1"/>
          <p:nvPr/>
        </p:nvSpPr>
        <p:spPr>
          <a:xfrm>
            <a:off x="4591538" y="6271846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36" y="4556"/>
            <a:ext cx="1095464" cy="6850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"/>
          <p:cNvSpPr txBox="1"/>
          <p:nvPr>
            <p:ph type="title"/>
          </p:nvPr>
        </p:nvSpPr>
        <p:spPr>
          <a:xfrm>
            <a:off x="1524000" y="13676"/>
            <a:ext cx="91440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2060"/>
                </a:solidFill>
              </a:rPr>
              <a:t>The Many Parts of a Boat</a:t>
            </a:r>
            <a:endParaRPr sz="3200"/>
          </a:p>
        </p:txBody>
      </p:sp>
      <p:pic>
        <p:nvPicPr>
          <p:cNvPr descr="C:\DOCUME~1\jcarbone\LOCALS~1\Temp\VMwareDnD\9bb89423\boat_parts_front_view.jpg" id="298" name="Google Shape;29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1143000"/>
            <a:ext cx="6781800" cy="5068888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7"/>
          <p:cNvSpPr txBox="1"/>
          <p:nvPr/>
        </p:nvSpPr>
        <p:spPr>
          <a:xfrm>
            <a:off x="6400800" y="1143000"/>
            <a:ext cx="114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</a:t>
            </a:r>
            <a:endParaRPr/>
          </a:p>
        </p:txBody>
      </p:sp>
      <p:sp>
        <p:nvSpPr>
          <p:cNvPr id="300" name="Google Shape;300;p7"/>
          <p:cNvSpPr txBox="1"/>
          <p:nvPr/>
        </p:nvSpPr>
        <p:spPr>
          <a:xfrm>
            <a:off x="2590800" y="3276600"/>
            <a:ext cx="1752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freeboard</a:t>
            </a:r>
            <a:endParaRPr/>
          </a:p>
        </p:txBody>
      </p:sp>
      <p:sp>
        <p:nvSpPr>
          <p:cNvPr id="301" name="Google Shape;301;p7"/>
          <p:cNvSpPr txBox="1"/>
          <p:nvPr/>
        </p:nvSpPr>
        <p:spPr>
          <a:xfrm>
            <a:off x="3276600" y="4495800"/>
            <a:ext cx="114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draft</a:t>
            </a:r>
            <a:endParaRPr/>
          </a:p>
        </p:txBody>
      </p:sp>
      <p:sp>
        <p:nvSpPr>
          <p:cNvPr id="302" name="Google Shape;302;p7"/>
          <p:cNvSpPr txBox="1"/>
          <p:nvPr/>
        </p:nvSpPr>
        <p:spPr>
          <a:xfrm>
            <a:off x="7086600" y="5791200"/>
            <a:ext cx="114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keel</a:t>
            </a:r>
            <a:endParaRPr/>
          </a:p>
        </p:txBody>
      </p:sp>
      <p:sp>
        <p:nvSpPr>
          <p:cNvPr id="303" name="Google Shape;303;p7"/>
          <p:cNvSpPr txBox="1"/>
          <p:nvPr/>
        </p:nvSpPr>
        <p:spPr>
          <a:xfrm>
            <a:off x="3673231" y="6369538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36" y="4556"/>
            <a:ext cx="1095464" cy="6850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"/>
          <p:cNvSpPr txBox="1"/>
          <p:nvPr>
            <p:ph type="title"/>
          </p:nvPr>
        </p:nvSpPr>
        <p:spPr>
          <a:xfrm>
            <a:off x="1524000" y="33214"/>
            <a:ext cx="91440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2060"/>
                </a:solidFill>
              </a:rPr>
              <a:t>Types of Boat Hulls</a:t>
            </a:r>
            <a:endParaRPr/>
          </a:p>
        </p:txBody>
      </p:sp>
      <p:sp>
        <p:nvSpPr>
          <p:cNvPr id="311" name="Google Shape;311;p8"/>
          <p:cNvSpPr txBox="1"/>
          <p:nvPr>
            <p:ph idx="1" type="body"/>
          </p:nvPr>
        </p:nvSpPr>
        <p:spPr>
          <a:xfrm>
            <a:off x="609600" y="1535113"/>
            <a:ext cx="109728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Displacement Hulls</a:t>
            </a:r>
            <a:endParaRPr sz="36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8"/>
          <p:cNvSpPr txBox="1"/>
          <p:nvPr>
            <p:ph idx="2" type="body"/>
          </p:nvPr>
        </p:nvSpPr>
        <p:spPr>
          <a:xfrm>
            <a:off x="609600" y="2174875"/>
            <a:ext cx="1097280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4200"/>
              </a:spcBef>
              <a:spcAft>
                <a:spcPts val="0"/>
              </a:spcAft>
              <a:buSzPts val="3600"/>
              <a:buNone/>
            </a:pPr>
            <a:r>
              <a:rPr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Round-Bottomed Hull</a:t>
            </a:r>
            <a:endParaRPr sz="36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8"/>
          <p:cNvSpPr txBox="1"/>
          <p:nvPr/>
        </p:nvSpPr>
        <p:spPr>
          <a:xfrm>
            <a:off x="7395836" y="4008431"/>
            <a:ext cx="1696105" cy="4024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Noto Sans Symbols"/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Round Bottom</a:t>
            </a:r>
            <a:endParaRPr/>
          </a:p>
        </p:txBody>
      </p:sp>
      <p:pic>
        <p:nvPicPr>
          <p:cNvPr descr="C:\DOCUME~1\jcarbone\LOCALS~1\Temp\VMwareDnD\40c5bcde\hull_round_bottom.jpg" id="314" name="Google Shape;31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7000" y="4506666"/>
            <a:ext cx="3581400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36" y="4556"/>
            <a:ext cx="1095464" cy="6850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9"/>
          <p:cNvSpPr txBox="1"/>
          <p:nvPr>
            <p:ph type="title"/>
          </p:nvPr>
        </p:nvSpPr>
        <p:spPr>
          <a:xfrm>
            <a:off x="1524000" y="13676"/>
            <a:ext cx="91440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2060"/>
                </a:solidFill>
              </a:rPr>
              <a:t>Types of Boat Hulls</a:t>
            </a:r>
            <a:endParaRPr sz="3200"/>
          </a:p>
        </p:txBody>
      </p:sp>
      <p:sp>
        <p:nvSpPr>
          <p:cNvPr id="322" name="Google Shape;322;p9"/>
          <p:cNvSpPr txBox="1"/>
          <p:nvPr>
            <p:ph idx="1" type="body"/>
          </p:nvPr>
        </p:nvSpPr>
        <p:spPr>
          <a:xfrm>
            <a:off x="609600" y="1349966"/>
            <a:ext cx="109728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Planing Hulls</a:t>
            </a:r>
            <a:endParaRPr/>
          </a:p>
        </p:txBody>
      </p:sp>
      <p:sp>
        <p:nvSpPr>
          <p:cNvPr id="323" name="Google Shape;323;p9"/>
          <p:cNvSpPr txBox="1"/>
          <p:nvPr>
            <p:ph idx="2" type="body"/>
          </p:nvPr>
        </p:nvSpPr>
        <p:spPr>
          <a:xfrm>
            <a:off x="457200" y="2174875"/>
            <a:ext cx="1112520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Flat-Bottomed Hull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42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5000"/>
              </a:lnSpc>
              <a:spcBef>
                <a:spcPts val="4200"/>
              </a:spcBef>
              <a:spcAft>
                <a:spcPts val="0"/>
              </a:spcAft>
              <a:buSzPts val="3200"/>
              <a:buNone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Vee-Bottomed Hull</a:t>
            </a:r>
            <a:endParaRPr/>
          </a:p>
        </p:txBody>
      </p:sp>
      <p:sp>
        <p:nvSpPr>
          <p:cNvPr id="324" name="Google Shape;324;p9"/>
          <p:cNvSpPr txBox="1"/>
          <p:nvPr/>
        </p:nvSpPr>
        <p:spPr>
          <a:xfrm>
            <a:off x="9032169" y="3255963"/>
            <a:ext cx="1408847" cy="4024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Noto Sans Symbols"/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Flat Bottom</a:t>
            </a:r>
            <a:endParaRPr/>
          </a:p>
        </p:txBody>
      </p:sp>
      <p:sp>
        <p:nvSpPr>
          <p:cNvPr id="325" name="Google Shape;325;p9"/>
          <p:cNvSpPr txBox="1"/>
          <p:nvPr/>
        </p:nvSpPr>
        <p:spPr>
          <a:xfrm>
            <a:off x="9319981" y="5351463"/>
            <a:ext cx="1412886" cy="4024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Noto Sans Symbols"/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Vee Bottom</a:t>
            </a:r>
            <a:endParaRPr/>
          </a:p>
        </p:txBody>
      </p:sp>
      <p:pic>
        <p:nvPicPr>
          <p:cNvPr descr="C:\DOCUME~1\jcarbone\LOCALS~1\Temp\VMwareDnD\504c8d25\hull_flat_bottom.jpg" id="326" name="Google Shape;32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99716" y="2286000"/>
            <a:ext cx="2459038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~1\jcarbone\LOCALS~1\Temp\VMwareDnD\1f3217e1\hull_vee_bottom.jpg" id="327" name="Google Shape;32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15397" y="4191001"/>
            <a:ext cx="2209800" cy="1084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536" y="4556"/>
            <a:ext cx="1095464" cy="6850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_Office Theme">
  <a:themeElements>
    <a:clrScheme name="Boat Ed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F6FC6"/>
      </a:accent2>
      <a:accent3>
        <a:srgbClr val="59A9F2"/>
      </a:accent3>
      <a:accent4>
        <a:srgbClr val="0F6FC6"/>
      </a:accent4>
      <a:accent5>
        <a:srgbClr val="7CCA62"/>
      </a:accent5>
      <a:accent6>
        <a:srgbClr val="A5C249"/>
      </a:accent6>
      <a:hlink>
        <a:srgbClr val="59A9F2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2024-09-02T14:44:12Z</dcterms:created>
  <dc:creator>Karen Miller</dc:creator>
</cp:coreProperties>
</file>