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8" r:id="rId2"/>
    <p:sldId id="312" r:id="rId3"/>
    <p:sldId id="291" r:id="rId4"/>
    <p:sldId id="311" r:id="rId5"/>
    <p:sldId id="313" r:id="rId6"/>
    <p:sldId id="292" r:id="rId7"/>
    <p:sldId id="310" r:id="rId8"/>
    <p:sldId id="293" r:id="rId9"/>
    <p:sldId id="314" r:id="rId10"/>
    <p:sldId id="294" r:id="rId11"/>
    <p:sldId id="295" r:id="rId12"/>
    <p:sldId id="300" r:id="rId13"/>
    <p:sldId id="301" r:id="rId14"/>
    <p:sldId id="302" r:id="rId15"/>
    <p:sldId id="303" r:id="rId16"/>
    <p:sldId id="304" r:id="rId17"/>
    <p:sldId id="305" r:id="rId18"/>
    <p:sldId id="289" r:id="rId19"/>
    <p:sldId id="315" r:id="rId20"/>
    <p:sldId id="307" r:id="rId21"/>
    <p:sldId id="316" r:id="rId22"/>
    <p:sldId id="286" r:id="rId2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0" autoAdjust="0"/>
    <p:restoredTop sz="69479" autoAdjust="0"/>
  </p:normalViewPr>
  <p:slideViewPr>
    <p:cSldViewPr>
      <p:cViewPr varScale="1">
        <p:scale>
          <a:sx n="59" d="100"/>
          <a:sy n="59" d="100"/>
        </p:scale>
        <p:origin x="2352"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1/5/22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1141037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dirty="0">
                <a:latin typeface="Arial" panose="020B0604020202020204" pitchFamily="34" charset="0"/>
                <a:cs typeface="Arial" panose="020B0604020202020204" pitchFamily="34" charset="0"/>
              </a:rPr>
              <a:t>The final examination includes a ten-question Wisconsin supplemental assessment of learning regulations discussed in this section.</a:t>
            </a:r>
          </a:p>
          <a:p>
            <a:endParaRPr lang="en-US" altLang="en-US"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Times New Roman" charset="0"/>
                <a:ea typeface="Times New Roman" charset="0"/>
                <a:cs typeface="Times New Roman" charset="0"/>
              </a:rPr>
              <a:t>RECENT LAW UPDATES:</a:t>
            </a:r>
          </a:p>
          <a:p>
            <a:r>
              <a:rPr lang="en-US" sz="1200" b="1" i="1" u="none" strike="noStrike" kern="1200" baseline="0" dirty="0">
                <a:solidFill>
                  <a:schemeClr val="tx1"/>
                </a:solidFill>
                <a:latin typeface="Times New Roman" charset="0"/>
                <a:ea typeface="Times New Roman" charset="0"/>
                <a:cs typeface="Times New Roman" charset="0"/>
              </a:rPr>
              <a:t>Effective July 10, 2013, </a:t>
            </a:r>
            <a:r>
              <a:rPr lang="en-US" sz="1200" b="0" i="0" u="none" strike="noStrike" kern="1200" baseline="0" dirty="0">
                <a:solidFill>
                  <a:schemeClr val="tx1"/>
                </a:solidFill>
                <a:latin typeface="Times New Roman" charset="0"/>
                <a:ea typeface="Times New Roman" charset="0"/>
                <a:cs typeface="Times New Roman" charset="0"/>
              </a:rPr>
              <a:t>persons with U.S. Coast Guard credentials are</a:t>
            </a:r>
          </a:p>
          <a:p>
            <a:r>
              <a:rPr lang="en-US" sz="1200" b="0" i="0" u="none" strike="noStrike" kern="1200" baseline="0" dirty="0">
                <a:solidFill>
                  <a:schemeClr val="tx1"/>
                </a:solidFill>
                <a:latin typeface="Times New Roman" charset="0"/>
                <a:ea typeface="Times New Roman" charset="0"/>
                <a:cs typeface="Times New Roman" charset="0"/>
              </a:rPr>
              <a:t>exempt from boating education requirements.</a:t>
            </a:r>
          </a:p>
          <a:p>
            <a:r>
              <a:rPr lang="en-US" sz="1200" b="0" i="0" u="none" strike="noStrike" kern="1200" baseline="0" dirty="0">
                <a:solidFill>
                  <a:schemeClr val="tx1"/>
                </a:solidFill>
                <a:latin typeface="Times New Roman" charset="0"/>
                <a:ea typeface="Times New Roman" charset="0"/>
                <a:cs typeface="Times New Roman" charset="0"/>
              </a:rPr>
              <a:t>A person who possesses a valid merchant mariner credential issued</a:t>
            </a:r>
          </a:p>
          <a:p>
            <a:r>
              <a:rPr lang="en-US" sz="1200" b="0" i="0" u="none" strike="noStrike" kern="1200" baseline="0" dirty="0">
                <a:solidFill>
                  <a:schemeClr val="tx1"/>
                </a:solidFill>
                <a:latin typeface="Times New Roman" charset="0"/>
                <a:ea typeface="Times New Roman" charset="0"/>
                <a:cs typeface="Times New Roman" charset="0"/>
              </a:rPr>
              <a:t>by the U.S. Coast Guard with at least one endorsement of master or</a:t>
            </a:r>
          </a:p>
          <a:p>
            <a:r>
              <a:rPr lang="en-US" sz="1200" b="0" i="0" u="none" strike="noStrike" kern="1200" baseline="0" dirty="0">
                <a:solidFill>
                  <a:schemeClr val="tx1"/>
                </a:solidFill>
                <a:latin typeface="Times New Roman" charset="0"/>
                <a:ea typeface="Times New Roman" charset="0"/>
                <a:cs typeface="Times New Roman" charset="0"/>
              </a:rPr>
              <a:t>operator is exempt from Wisconsin boating education requirements while</a:t>
            </a:r>
          </a:p>
          <a:p>
            <a:r>
              <a:rPr lang="en-US" sz="1200" b="0" i="0" u="none" strike="noStrike" kern="1200" baseline="0" dirty="0">
                <a:solidFill>
                  <a:schemeClr val="tx1"/>
                </a:solidFill>
                <a:latin typeface="Times New Roman" charset="0"/>
                <a:ea typeface="Times New Roman" charset="0"/>
                <a:cs typeface="Times New Roman" charset="0"/>
              </a:rPr>
              <a:t>operating a recreational vessel and shall carry onboard documentation</a:t>
            </a:r>
          </a:p>
          <a:p>
            <a:r>
              <a:rPr lang="en-US" sz="1200" b="0" i="0" u="none" strike="noStrike" kern="1200" baseline="0" dirty="0">
                <a:solidFill>
                  <a:schemeClr val="tx1"/>
                </a:solidFill>
                <a:latin typeface="Times New Roman" charset="0"/>
                <a:ea typeface="Times New Roman" charset="0"/>
                <a:cs typeface="Times New Roman" charset="0"/>
              </a:rPr>
              <a:t>of these credentials and present them to a law enforcement officer upon</a:t>
            </a:r>
          </a:p>
          <a:p>
            <a:r>
              <a:rPr lang="en-US" sz="1200" b="0" i="0" u="none" strike="noStrike" kern="1200" baseline="0" dirty="0">
                <a:solidFill>
                  <a:schemeClr val="tx1"/>
                </a:solidFill>
                <a:latin typeface="Times New Roman" charset="0"/>
                <a:ea typeface="Times New Roman" charset="0"/>
                <a:cs typeface="Times New Roman" charset="0"/>
              </a:rPr>
              <a:t>request.</a:t>
            </a:r>
          </a:p>
          <a:p>
            <a:r>
              <a:rPr lang="en-US" sz="1200" b="1" i="1" u="none" strike="noStrike" kern="1200" baseline="0" dirty="0">
                <a:solidFill>
                  <a:schemeClr val="tx1"/>
                </a:solidFill>
                <a:latin typeface="Times New Roman" charset="0"/>
                <a:ea typeface="Times New Roman" charset="0"/>
                <a:cs typeface="Times New Roman" charset="0"/>
              </a:rPr>
              <a:t>Effective September 29, 2013, </a:t>
            </a:r>
            <a:r>
              <a:rPr lang="en-US" sz="1200" b="0" i="0" u="none" strike="noStrike" kern="1200" baseline="0" dirty="0">
                <a:solidFill>
                  <a:schemeClr val="tx1"/>
                </a:solidFill>
                <a:latin typeface="Times New Roman" charset="0"/>
                <a:ea typeface="Times New Roman" charset="0"/>
                <a:cs typeface="Times New Roman" charset="0"/>
              </a:rPr>
              <a:t>kiteboards, paddleboards and belly boats</a:t>
            </a:r>
          </a:p>
          <a:p>
            <a:r>
              <a:rPr lang="en-US" sz="1200" b="0" i="0" u="none" strike="noStrike" kern="1200" baseline="0" dirty="0">
                <a:solidFill>
                  <a:schemeClr val="tx1"/>
                </a:solidFill>
                <a:latin typeface="Times New Roman" charset="0"/>
                <a:ea typeface="Times New Roman" charset="0"/>
                <a:cs typeface="Times New Roman" charset="0"/>
              </a:rPr>
              <a:t>are exempt from registration.</a:t>
            </a:r>
          </a:p>
          <a:p>
            <a:r>
              <a:rPr lang="en-US" sz="1200" b="0" i="0" u="none" strike="noStrike" kern="1200" baseline="0" dirty="0">
                <a:solidFill>
                  <a:schemeClr val="tx1"/>
                </a:solidFill>
                <a:latin typeface="Times New Roman" charset="0"/>
                <a:ea typeface="Times New Roman" charset="0"/>
                <a:cs typeface="Times New Roman" charset="0"/>
              </a:rPr>
              <a:t>The following types of vessels are defined and exempted from</a:t>
            </a:r>
          </a:p>
          <a:p>
            <a:r>
              <a:rPr lang="en-US" sz="1200" b="0" i="0" u="none" strike="noStrike" kern="1200" baseline="0" dirty="0">
                <a:solidFill>
                  <a:schemeClr val="tx1"/>
                </a:solidFill>
                <a:latin typeface="Times New Roman" charset="0"/>
                <a:ea typeface="Times New Roman" charset="0"/>
                <a:cs typeface="Times New Roman" charset="0"/>
              </a:rPr>
              <a:t>registration:</a:t>
            </a:r>
          </a:p>
          <a:p>
            <a:r>
              <a:rPr lang="en-US" sz="1200" b="0" i="0" u="none" strike="noStrike" kern="1200" baseline="0" dirty="0">
                <a:solidFill>
                  <a:schemeClr val="tx1"/>
                </a:solidFill>
                <a:latin typeface="Times New Roman" charset="0"/>
                <a:ea typeface="Times New Roman" charset="0"/>
                <a:cs typeface="Times New Roman" charset="0"/>
              </a:rPr>
              <a:t>• </a:t>
            </a:r>
            <a:r>
              <a:rPr lang="en-US" sz="1200" b="1" i="0" u="none" strike="noStrike" kern="1200" baseline="0" dirty="0">
                <a:solidFill>
                  <a:schemeClr val="tx1"/>
                </a:solidFill>
                <a:latin typeface="Times New Roman" charset="0"/>
                <a:ea typeface="Times New Roman" charset="0"/>
                <a:cs typeface="Times New Roman" charset="0"/>
              </a:rPr>
              <a:t>Kiteboard </a:t>
            </a:r>
            <a:r>
              <a:rPr lang="en-US" sz="1200" b="0" i="0" u="none" strike="noStrike" kern="1200" baseline="0" dirty="0">
                <a:solidFill>
                  <a:schemeClr val="tx1"/>
                </a:solidFill>
                <a:latin typeface="Times New Roman" charset="0"/>
                <a:ea typeface="Times New Roman" charset="0"/>
                <a:cs typeface="Times New Roman" charset="0"/>
              </a:rPr>
              <a:t>which is operated by a person standing on an inherently</a:t>
            </a:r>
          </a:p>
          <a:p>
            <a:r>
              <a:rPr lang="en-US" sz="1200" b="0" i="0" u="none" strike="noStrike" kern="1200" baseline="0" dirty="0">
                <a:solidFill>
                  <a:schemeClr val="tx1"/>
                </a:solidFill>
                <a:latin typeface="Times New Roman" charset="0"/>
                <a:ea typeface="Times New Roman" charset="0"/>
                <a:cs typeface="Times New Roman" charset="0"/>
              </a:rPr>
              <a:t>buoyant board and uses a kite as a means of propulsion and lift.</a:t>
            </a:r>
          </a:p>
          <a:p>
            <a:r>
              <a:rPr lang="en-US" sz="1200" b="0" i="0" u="none" strike="noStrike" kern="1200" baseline="0" dirty="0">
                <a:solidFill>
                  <a:schemeClr val="tx1"/>
                </a:solidFill>
                <a:latin typeface="Times New Roman" charset="0"/>
                <a:ea typeface="Times New Roman" charset="0"/>
                <a:cs typeface="Times New Roman" charset="0"/>
              </a:rPr>
              <a:t>• </a:t>
            </a:r>
            <a:r>
              <a:rPr lang="en-US" sz="1200" b="1" i="0" u="none" strike="noStrike" kern="1200" baseline="0" dirty="0">
                <a:solidFill>
                  <a:schemeClr val="tx1"/>
                </a:solidFill>
                <a:latin typeface="Times New Roman" charset="0"/>
                <a:ea typeface="Times New Roman" charset="0"/>
                <a:cs typeface="Times New Roman" charset="0"/>
              </a:rPr>
              <a:t>Paddleboard </a:t>
            </a:r>
            <a:r>
              <a:rPr lang="en-US" sz="1200" b="0" i="0" u="none" strike="noStrike" kern="1200" baseline="0" dirty="0">
                <a:solidFill>
                  <a:schemeClr val="tx1"/>
                </a:solidFill>
                <a:latin typeface="Times New Roman" charset="0"/>
                <a:ea typeface="Times New Roman" charset="0"/>
                <a:cs typeface="Times New Roman" charset="0"/>
              </a:rPr>
              <a:t>which is operated by a person kneeling, standing or</a:t>
            </a:r>
          </a:p>
          <a:p>
            <a:r>
              <a:rPr lang="en-US" sz="1200" b="0" i="0" u="none" strike="noStrike" kern="1200" baseline="0" dirty="0">
                <a:solidFill>
                  <a:schemeClr val="tx1"/>
                </a:solidFill>
                <a:latin typeface="Times New Roman" charset="0"/>
                <a:ea typeface="Times New Roman" charset="0"/>
                <a:cs typeface="Times New Roman" charset="0"/>
              </a:rPr>
              <a:t>lying on an inherently buoyant board and is propelled by a pole or</a:t>
            </a:r>
          </a:p>
          <a:p>
            <a:r>
              <a:rPr lang="en-US" sz="1200" b="0" i="0" u="none" strike="noStrike" kern="1200" baseline="0" dirty="0">
                <a:solidFill>
                  <a:schemeClr val="tx1"/>
                </a:solidFill>
                <a:latin typeface="Times New Roman" charset="0"/>
                <a:ea typeface="Times New Roman" charset="0"/>
                <a:cs typeface="Times New Roman" charset="0"/>
              </a:rPr>
              <a:t>single- or double-bladed paddle.</a:t>
            </a:r>
          </a:p>
          <a:p>
            <a:r>
              <a:rPr lang="en-US" sz="1200" b="0" i="0" u="none" strike="noStrike" kern="1200" baseline="0" dirty="0">
                <a:solidFill>
                  <a:schemeClr val="tx1"/>
                </a:solidFill>
                <a:latin typeface="Times New Roman" charset="0"/>
                <a:ea typeface="Times New Roman" charset="0"/>
                <a:cs typeface="Times New Roman" charset="0"/>
              </a:rPr>
              <a:t>• </a:t>
            </a:r>
            <a:r>
              <a:rPr lang="en-US" sz="1200" b="1" i="0" u="none" strike="noStrike" kern="1200" baseline="0" dirty="0">
                <a:solidFill>
                  <a:schemeClr val="tx1"/>
                </a:solidFill>
                <a:latin typeface="Times New Roman" charset="0"/>
                <a:ea typeface="Times New Roman" charset="0"/>
                <a:cs typeface="Times New Roman" charset="0"/>
              </a:rPr>
              <a:t>“Belly boat” </a:t>
            </a:r>
            <a:r>
              <a:rPr lang="en-US" sz="1200" b="0" i="0" u="none" strike="noStrike" kern="1200" baseline="0" dirty="0">
                <a:solidFill>
                  <a:schemeClr val="tx1"/>
                </a:solidFill>
                <a:latin typeface="Times New Roman" charset="0"/>
                <a:ea typeface="Times New Roman" charset="0"/>
                <a:cs typeface="Times New Roman" charset="0"/>
              </a:rPr>
              <a:t>or </a:t>
            </a:r>
            <a:r>
              <a:rPr lang="en-US" sz="1200" b="1" i="0" u="none" strike="noStrike" kern="1200" baseline="0" dirty="0">
                <a:solidFill>
                  <a:schemeClr val="tx1"/>
                </a:solidFill>
                <a:latin typeface="Times New Roman" charset="0"/>
                <a:ea typeface="Times New Roman" charset="0"/>
                <a:cs typeface="Times New Roman" charset="0"/>
              </a:rPr>
              <a:t>“float tube” </a:t>
            </a:r>
            <a:r>
              <a:rPr lang="en-US" sz="1200" b="0" i="0" u="none" strike="noStrike" kern="1200" baseline="0" dirty="0">
                <a:solidFill>
                  <a:schemeClr val="tx1"/>
                </a:solidFill>
                <a:latin typeface="Times New Roman" charset="0"/>
                <a:ea typeface="Times New Roman" charset="0"/>
                <a:cs typeface="Times New Roman" charset="0"/>
              </a:rPr>
              <a:t>which is an inflatable vessel operated</a:t>
            </a:r>
          </a:p>
          <a:p>
            <a:r>
              <a:rPr lang="en-US" sz="1200" b="0" i="0" u="none" strike="noStrike" kern="1200" baseline="0" dirty="0">
                <a:solidFill>
                  <a:schemeClr val="tx1"/>
                </a:solidFill>
                <a:latin typeface="Times New Roman" charset="0"/>
                <a:ea typeface="Times New Roman" charset="0"/>
                <a:cs typeface="Times New Roman" charset="0"/>
              </a:rPr>
              <a:t>by a person who remains partially submerged in the water and is</a:t>
            </a:r>
          </a:p>
          <a:p>
            <a:r>
              <a:rPr lang="en-US" sz="1200" b="0" i="0" u="none" strike="noStrike" kern="1200" baseline="0" dirty="0">
                <a:solidFill>
                  <a:schemeClr val="tx1"/>
                </a:solidFill>
                <a:latin typeface="Times New Roman" charset="0"/>
                <a:ea typeface="Times New Roman" charset="0"/>
                <a:cs typeface="Times New Roman" charset="0"/>
              </a:rPr>
              <a:t>propelled by muscular effort without using an oar, paddle or pole.</a:t>
            </a:r>
          </a:p>
          <a:p>
            <a:r>
              <a:rPr lang="en-US" sz="1200" b="0" i="0" u="none" strike="noStrike" kern="1200" baseline="0" dirty="0">
                <a:solidFill>
                  <a:schemeClr val="tx1"/>
                </a:solidFill>
                <a:latin typeface="Times New Roman" charset="0"/>
                <a:ea typeface="Times New Roman" charset="0"/>
                <a:cs typeface="Times New Roman" charset="0"/>
              </a:rPr>
              <a:t>• </a:t>
            </a:r>
            <a:r>
              <a:rPr lang="en-US" sz="1200" b="1" i="0" u="none" strike="noStrike" kern="1200" baseline="0" dirty="0">
                <a:solidFill>
                  <a:schemeClr val="tx1"/>
                </a:solidFill>
                <a:latin typeface="Times New Roman" charset="0"/>
                <a:ea typeface="Times New Roman" charset="0"/>
                <a:cs typeface="Times New Roman" charset="0"/>
              </a:rPr>
              <a:t>Sailboard </a:t>
            </a:r>
            <a:r>
              <a:rPr lang="en-US" sz="1200" b="0" i="0" u="none" strike="noStrike" kern="1200" baseline="0" dirty="0">
                <a:solidFill>
                  <a:schemeClr val="tx1"/>
                </a:solidFill>
                <a:latin typeface="Times New Roman" charset="0"/>
                <a:ea typeface="Times New Roman" charset="0"/>
                <a:cs typeface="Times New Roman" charset="0"/>
              </a:rPr>
              <a:t>was already previously exempted from registration by</a:t>
            </a:r>
          </a:p>
          <a:p>
            <a:r>
              <a:rPr lang="en-US" sz="1200" b="0" i="0" u="none" strike="noStrike" kern="1200" baseline="0" dirty="0">
                <a:solidFill>
                  <a:schemeClr val="tx1"/>
                </a:solidFill>
                <a:latin typeface="Times New Roman" charset="0"/>
                <a:ea typeface="Times New Roman" charset="0"/>
                <a:cs typeface="Times New Roman" charset="0"/>
              </a:rPr>
              <a:t>rule but is now included in the Wisconsin Revised Code. A sailboard is</a:t>
            </a:r>
          </a:p>
          <a:p>
            <a:r>
              <a:rPr lang="en-US" sz="1200" b="0" i="0" u="none" strike="noStrike" kern="1200" baseline="0" dirty="0">
                <a:solidFill>
                  <a:schemeClr val="tx1"/>
                </a:solidFill>
                <a:latin typeface="Times New Roman" charset="0"/>
                <a:ea typeface="Times New Roman" charset="0"/>
                <a:cs typeface="Times New Roman" charset="0"/>
              </a:rPr>
              <a:t>operated by a person standing on an inherently buoyant board and</a:t>
            </a:r>
          </a:p>
          <a:p>
            <a:r>
              <a:rPr lang="en-US" sz="1200" b="0" i="0" u="none" strike="noStrike" kern="1200" baseline="0" dirty="0">
                <a:solidFill>
                  <a:schemeClr val="tx1"/>
                </a:solidFill>
                <a:latin typeface="Times New Roman" charset="0"/>
                <a:ea typeface="Times New Roman" charset="0"/>
                <a:cs typeface="Times New Roman" charset="0"/>
              </a:rPr>
              <a:t>is propelled by a single sail mounted on the board.</a:t>
            </a:r>
          </a:p>
          <a:p>
            <a:r>
              <a:rPr lang="en-US" sz="1200" b="0" i="0" u="none" strike="noStrike" kern="1200" baseline="0" dirty="0">
                <a:solidFill>
                  <a:schemeClr val="tx1"/>
                </a:solidFill>
                <a:latin typeface="Times New Roman" charset="0"/>
                <a:ea typeface="Times New Roman" charset="0"/>
                <a:cs typeface="Times New Roman" charset="0"/>
              </a:rPr>
              <a:t>Kiteboards, paddleboards and belly boats are required to carry the</a:t>
            </a:r>
          </a:p>
          <a:p>
            <a:r>
              <a:rPr lang="en-US" sz="1200" b="0" i="0" u="none" strike="noStrike" kern="1200" baseline="0" dirty="0">
                <a:solidFill>
                  <a:schemeClr val="tx1"/>
                </a:solidFill>
                <a:latin typeface="Times New Roman" charset="0"/>
                <a:ea typeface="Times New Roman" charset="0"/>
                <a:cs typeface="Times New Roman" charset="0"/>
              </a:rPr>
              <a:t>safety equipment as currently required under the law, including</a:t>
            </a:r>
          </a:p>
          <a:p>
            <a:r>
              <a:rPr lang="en-US" sz="1200" b="0" i="0" u="none" strike="noStrike" kern="1200" baseline="0" dirty="0">
                <a:solidFill>
                  <a:schemeClr val="tx1"/>
                </a:solidFill>
                <a:latin typeface="Times New Roman" charset="0"/>
                <a:ea typeface="Times New Roman" charset="0"/>
                <a:cs typeface="Times New Roman" charset="0"/>
              </a:rPr>
              <a:t>personal flotation devices. Operators of these types of vessels, along</a:t>
            </a:r>
          </a:p>
          <a:p>
            <a:r>
              <a:rPr lang="en-US" sz="1200" b="0" i="0" u="none" strike="noStrike" kern="1200" baseline="0" dirty="0">
                <a:solidFill>
                  <a:schemeClr val="tx1"/>
                </a:solidFill>
                <a:latin typeface="Times New Roman" charset="0"/>
                <a:ea typeface="Times New Roman" charset="0"/>
                <a:cs typeface="Times New Roman" charset="0"/>
              </a:rPr>
              <a:t>with sailboards, are also subject to follow the navigation rules and</a:t>
            </a:r>
          </a:p>
          <a:p>
            <a:r>
              <a:rPr lang="en-US" sz="1200" b="0" i="0" u="none" strike="noStrike" kern="1200" baseline="0" dirty="0">
                <a:solidFill>
                  <a:schemeClr val="tx1"/>
                </a:solidFill>
                <a:latin typeface="Times New Roman" charset="0"/>
                <a:ea typeface="Times New Roman" charset="0"/>
                <a:cs typeface="Times New Roman" charset="0"/>
              </a:rPr>
              <a:t>operating laws.</a:t>
            </a:r>
            <a:endParaRPr lang="en-US" dirty="0">
              <a:effectLst/>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085989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WI Water Skis and Surfboards </a:t>
            </a:r>
          </a:p>
          <a:p>
            <a:r>
              <a:rPr lang="en-US" sz="1200" b="1" i="0" u="none" strike="noStrike" kern="1200" baseline="0" dirty="0">
                <a:solidFill>
                  <a:schemeClr val="tx1"/>
                </a:solidFill>
                <a:latin typeface="Times New Roman" charset="0"/>
                <a:ea typeface="Times New Roman" charset="0"/>
                <a:cs typeface="Times New Roman" charset="0"/>
              </a:rPr>
              <a:t>WATER-SKIING AND SIMILAR ACTIVITIES </a:t>
            </a:r>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No Skiing between sunset &amp; sunrise</a:t>
            </a:r>
            <a:br>
              <a:rPr lang="en-US" sz="1200" kern="1200" dirty="0">
                <a:solidFill>
                  <a:schemeClr val="tx1"/>
                </a:solidFill>
                <a:effectLst/>
                <a:latin typeface="Times New Roman" charset="0"/>
                <a:ea typeface="Times New Roman" charset="0"/>
                <a:cs typeface="Times New Roman" charset="0"/>
              </a:rPr>
            </a:br>
            <a:endParaRPr lang="en-US" sz="1200" kern="1200" dirty="0">
              <a:solidFill>
                <a:schemeClr val="tx1"/>
              </a:solidFill>
              <a:effectLst/>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Must have an observer, in addition to the operator.  An observer shall be considered competent if that person can in fact observe the person being towed and relay any signals to the operator. The motorboat may be equipped with a wide-angled mirror in place of an observer if the mirror provides a wide field of vision to the rear.</a:t>
            </a:r>
            <a:br>
              <a:rPr lang="en-US" sz="1200" kern="1200" dirty="0">
                <a:solidFill>
                  <a:schemeClr val="tx1"/>
                </a:solidFill>
                <a:effectLst/>
                <a:latin typeface="Times New Roman" charset="0"/>
                <a:ea typeface="Times New Roman" charset="0"/>
                <a:cs typeface="Times New Roman" charset="0"/>
              </a:rPr>
            </a:br>
            <a:endParaRPr lang="en-US" sz="1200" kern="1200" dirty="0">
              <a:solidFill>
                <a:schemeClr val="tx1"/>
              </a:solidFill>
              <a:effectLst/>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No person operating a motorboat that is towing persons engaged in water skiing, aquaplaning or similar activity may operate the motorboat within 100 feet of any occupied anchored boat, any personal watercraft or any marked swimming area or public boat landing. </a:t>
            </a:r>
            <a:br>
              <a:rPr lang="en-US" sz="1200" kern="1200" dirty="0">
                <a:solidFill>
                  <a:schemeClr val="tx1"/>
                </a:solidFill>
                <a:effectLst/>
                <a:latin typeface="Times New Roman" charset="0"/>
                <a:ea typeface="Times New Roman" charset="0"/>
                <a:cs typeface="Times New Roman" charset="0"/>
              </a:rPr>
            </a:br>
            <a:endParaRPr lang="en-US" sz="1200" kern="1200" dirty="0">
              <a:solidFill>
                <a:schemeClr val="tx1"/>
              </a:solidFill>
              <a:effectLst/>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No person who is engaged in water skiing, aquaplaning or similar activity may get within 100 feet of a personal watercraft or allow the tow rope while in use to get within 100 feet of a personal watercraft. </a:t>
            </a:r>
            <a:br>
              <a:rPr lang="en-US" sz="1200" kern="1200" dirty="0">
                <a:solidFill>
                  <a:schemeClr val="tx1"/>
                </a:solidFill>
                <a:effectLst/>
                <a:latin typeface="Times New Roman" charset="0"/>
                <a:ea typeface="Times New Roman" charset="0"/>
                <a:cs typeface="Times New Roman" charset="0"/>
              </a:rPr>
            </a:br>
            <a:endParaRPr lang="en-US" sz="1200" kern="1200" dirty="0">
              <a:solidFill>
                <a:schemeClr val="tx1"/>
              </a:solidFill>
              <a:effectLst/>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No person may operate a personal watercraft within 100 feet of any of the following:</a:t>
            </a:r>
          </a:p>
          <a:p>
            <a:pPr marL="628650" lvl="1"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A motorboat towing a person who is engaged in water skiing, aquaplaning or similar activity. </a:t>
            </a:r>
          </a:p>
          <a:p>
            <a:pPr marL="628650" lvl="1"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The tow rope of a motorboat towing a person who is engaged in water skiing, aquaplaning or similar activity. </a:t>
            </a:r>
          </a:p>
          <a:p>
            <a:pPr marL="628650" lvl="1"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A person who is engaged in water skiing, aquaplaning or similar activity. </a:t>
            </a:r>
            <a:br>
              <a:rPr lang="en-US" sz="1200" kern="1200" dirty="0">
                <a:solidFill>
                  <a:schemeClr val="tx1"/>
                </a:solidFill>
                <a:effectLst/>
                <a:latin typeface="Times New Roman" charset="0"/>
                <a:ea typeface="Times New Roman" charset="0"/>
                <a:cs typeface="Times New Roman" charset="0"/>
              </a:rPr>
            </a:br>
            <a:endParaRPr lang="en-US" sz="1200" kern="1200" dirty="0">
              <a:solidFill>
                <a:schemeClr val="tx1"/>
              </a:solidFill>
              <a:effectLst/>
              <a:latin typeface="Times New Roman" charset="0"/>
              <a:ea typeface="Times New Roman" charset="0"/>
              <a:cs typeface="Times New Roman" charset="0"/>
            </a:endParaRPr>
          </a:p>
          <a:p>
            <a:pPr marL="171450" lvl="0" indent="-171450">
              <a:buFont typeface="Arial" panose="020B0604020202020204" pitchFamily="34" charset="0"/>
              <a:buChar char="•"/>
            </a:pPr>
            <a:r>
              <a:rPr lang="en-US" sz="1200" kern="1200" dirty="0">
                <a:solidFill>
                  <a:schemeClr val="tx1"/>
                </a:solidFill>
                <a:effectLst/>
                <a:latin typeface="Times New Roman" charset="0"/>
                <a:ea typeface="Times New Roman" charset="0"/>
                <a:cs typeface="Times New Roman" charset="0"/>
              </a:rPr>
              <a:t>No person may use water skis, an aquaplane or a similar device while under the influence of an intoxicant to a degree which renders him or her incapable of safely using water skis, an aquaplane or a similar device, or under the combined influence of an intoxicant and any other drug to a degree which renders him or her incapable of safely using water skis, an aquaplane or a similar device.</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sz="1200" b="1" i="0" u="none" strike="noStrike" kern="1200" baseline="0" dirty="0">
                <a:solidFill>
                  <a:schemeClr val="tx1"/>
                </a:solidFill>
                <a:latin typeface="Times New Roman" charset="0"/>
                <a:ea typeface="Times New Roman" charset="0"/>
                <a:cs typeface="Times New Roman" charset="0"/>
              </a:rPr>
              <a:t>SOUND-PRODUCING DEVICES </a:t>
            </a:r>
            <a:endParaRPr lang="en-US" sz="1200" b="0" i="0" u="none" strike="noStrike" kern="1200" baseline="0" dirty="0">
              <a:solidFill>
                <a:schemeClr val="tx1"/>
              </a:solidFill>
              <a:latin typeface="Times New Roman" charset="0"/>
              <a:ea typeface="Times New Roman" charset="0"/>
              <a:cs typeface="Times New Roman" charset="0"/>
            </a:endParaRPr>
          </a:p>
          <a:p>
            <a:pPr marL="457200" indent="-4572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As required by the U.S. Coast Guard Navigation Rules, a vessel less than 39.4 feet must, at a minimum, have some means of making an efficient sound signal, (i.e., handheld air horn, athletic whistle, installed horn, etc.). A human voice or sound is not acceptable.</a:t>
            </a:r>
          </a:p>
          <a:p>
            <a:endParaRPr lang="en-US" sz="1400" kern="1200" dirty="0">
              <a:solidFill>
                <a:schemeClr val="bg1"/>
              </a:solidFill>
              <a:latin typeface="Times New Roman" charset="0"/>
              <a:ea typeface="Times New Roman" charset="0"/>
              <a:cs typeface="Times New Roman" charset="0"/>
            </a:endParaRPr>
          </a:p>
          <a:p>
            <a:pPr marL="342900" lvl="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 vessel 39.4 feet or greater must have a sound signaling appliance capable of producing an efficient sound signal, audible for 1/2 mile with a 4 to 6 seconds duration. In addition, the vessel must carry on board a bell with a clapper. The bell size shall be no less than 7.9 inches, based on the diameter of the mouth.</a:t>
            </a:r>
            <a:r>
              <a:rPr lang="en-US" dirty="0"/>
              <a:t>.</a:t>
            </a:r>
          </a:p>
          <a:p>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WIRINE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13</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15</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sz="1200" b="1" dirty="0">
                <a:ea typeface="ＭＳ Ｐゴシック" panose="020B0600070205080204" pitchFamily="34" charset="-128"/>
              </a:rPr>
              <a:t>Diving/Snorkeling Flags</a:t>
            </a:r>
          </a:p>
          <a:p>
            <a:endParaRPr lang="en-US" altLang="en-US" sz="1200" b="1" dirty="0">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Times New Roman" charset="0"/>
                <a:ea typeface="Times New Roman" charset="0"/>
                <a:cs typeface="Times New Roman" charset="0"/>
              </a:rPr>
              <a:t>No person may engage in underwater diving or swimming with the use of swimming fins or skin diving in waters other than marked swimming areas or within 150 feet of shoreline, and no person may engage in underwater diving or swimming with the use of self-contained underwater breathing apparatus in waters other than marked swimming areas, unless the location of such diving or swimming is distinctly marked by diver's flag, not less than 12 inches high and 15 inches long, displaying one diagonal white stripe 3 inches wide on a red background, and of height above the water so as to be clearly apparent at a distance of 100 yards under normal conditions, and so designed and displayed as to be visible from any point on the horizon. Except in case of emergency, anyone engaging in such diving or swimming shall not rise to the surface outside of a radius of 50 feet from such flag. No person engaged in such diving or swimming shall interfere with the operation of anyone fishing nor engage in such diving or swimming in established traffic lanes; nor shall any such person alone or with another, intentionally or unintentionally, block or obstruct any boat in any manner from proceeding to its destination where a reasonable alternative is unavailable. A reasonable alternative route is available when the otherwise unobstructed boat can proceed to its destination without reducing its lawful speed, by passing to the right or to the left of a marked diving operation.</a:t>
            </a:r>
          </a:p>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17</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b="1" dirty="0"/>
              <a:t>Aquatic Invasive species </a:t>
            </a:r>
          </a:p>
          <a:p>
            <a:r>
              <a:rPr lang="en-US" dirty="0"/>
              <a:t>Whether they come in ballast water, on the hulls of recreation boats or from the water of an angler’s bait bucket, many non-native species such as zebra mussels and Eurasian water milfoil have found their way into Wisconsin’s waterways. Their presence can cause severe damage to local ecosystems, industry and tourism. However, the Wisconsin DNR is part of a strong partnership of public and private stakeholders in Wisconsin committed to an effective strategy of prevention, containment and control. The more you know about these invaders, the more you can do to help stop the spread to Wisconsin's precious waters.</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1" u="none" strike="noStrike" kern="1200" baseline="0" dirty="0">
                <a:solidFill>
                  <a:schemeClr val="tx1"/>
                </a:solidFill>
                <a:latin typeface="Times New Roman" charset="0"/>
                <a:ea typeface="Times New Roman" charset="0"/>
                <a:cs typeface="Times New Roman" charset="0"/>
              </a:rPr>
              <a:t>STOP AQUATIC HITCHHIKERS BY FOLLOWING THESE SIMPLE STEPS.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Check your equipment before leaving any body of water. </a:t>
            </a:r>
            <a:r>
              <a:rPr lang="en-US" sz="1200" b="0" i="0" u="none" strike="noStrike" kern="1200" baseline="0" dirty="0">
                <a:solidFill>
                  <a:schemeClr val="tx1"/>
                </a:solidFill>
                <a:latin typeface="Times New Roman" charset="0"/>
                <a:ea typeface="Times New Roman" charset="0"/>
                <a:cs typeface="Times New Roman" charset="0"/>
              </a:rPr>
              <a:t>Inspect every inch of your boat, trailer and fishing gear. Remove and leave behind plants, mud and aquatic life. </a:t>
            </a:r>
          </a:p>
          <a:p>
            <a:r>
              <a:rPr lang="en-US" sz="1200" b="1" i="0" u="none" strike="noStrike" kern="1200" baseline="0" dirty="0">
                <a:solidFill>
                  <a:schemeClr val="tx1"/>
                </a:solidFill>
                <a:latin typeface="Times New Roman" charset="0"/>
                <a:ea typeface="Times New Roman" charset="0"/>
                <a:cs typeface="Times New Roman" charset="0"/>
              </a:rPr>
              <a:t>Check your boat: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Anchor and line </a:t>
            </a:r>
          </a:p>
          <a:p>
            <a:r>
              <a:rPr lang="en-US" sz="1200" b="0" i="0" u="none" strike="noStrike" kern="1200" baseline="0" dirty="0">
                <a:solidFill>
                  <a:schemeClr val="tx1"/>
                </a:solidFill>
                <a:latin typeface="Times New Roman" charset="0"/>
                <a:ea typeface="Times New Roman" charset="0"/>
                <a:cs typeface="Times New Roman" charset="0"/>
              </a:rPr>
              <a:t>Motor lower unit </a:t>
            </a:r>
          </a:p>
          <a:p>
            <a:r>
              <a:rPr lang="en-US" sz="1200" b="0" i="0" u="none" strike="noStrike" kern="1200" baseline="0" dirty="0">
                <a:solidFill>
                  <a:schemeClr val="tx1"/>
                </a:solidFill>
                <a:latin typeface="Times New Roman" charset="0"/>
                <a:ea typeface="Times New Roman" charset="0"/>
                <a:cs typeface="Times New Roman" charset="0"/>
              </a:rPr>
              <a:t>Hull </a:t>
            </a:r>
          </a:p>
          <a:p>
            <a:r>
              <a:rPr lang="en-US" sz="1200" b="0" i="0" u="none" strike="noStrike" kern="1200" baseline="0" dirty="0">
                <a:solidFill>
                  <a:schemeClr val="tx1"/>
                </a:solidFill>
                <a:latin typeface="Times New Roman" charset="0"/>
                <a:ea typeface="Times New Roman" charset="0"/>
                <a:cs typeface="Times New Roman" charset="0"/>
              </a:rPr>
              <a:t>Trailer hitch, rollers, lights and axle </a:t>
            </a:r>
          </a:p>
          <a:p>
            <a:r>
              <a:rPr lang="en-US" sz="1200" b="0" i="0" u="none" strike="noStrike" kern="1200" baseline="0" dirty="0">
                <a:solidFill>
                  <a:schemeClr val="tx1"/>
                </a:solidFill>
                <a:latin typeface="Times New Roman" charset="0"/>
                <a:ea typeface="Times New Roman" charset="0"/>
                <a:cs typeface="Times New Roman" charset="0"/>
              </a:rPr>
              <a:t>Life jackets </a:t>
            </a:r>
          </a:p>
          <a:p>
            <a:r>
              <a:rPr lang="en-US" sz="1200" b="0" i="0" u="none" strike="noStrike" kern="1200" baseline="0" dirty="0">
                <a:solidFill>
                  <a:schemeClr val="tx1"/>
                </a:solidFill>
                <a:latin typeface="Times New Roman" charset="0"/>
                <a:ea typeface="Times New Roman" charset="0"/>
                <a:cs typeface="Times New Roman" charset="0"/>
              </a:rPr>
              <a:t>Swimming floats, water skis, wakeboards or tubes.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Check your fishing gear: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Shoes or boots </a:t>
            </a:r>
          </a:p>
          <a:p>
            <a:r>
              <a:rPr lang="en-US" sz="1200" b="0" i="0" u="none" strike="noStrike" kern="1200" baseline="0" dirty="0">
                <a:solidFill>
                  <a:schemeClr val="tx1"/>
                </a:solidFill>
                <a:latin typeface="Times New Roman" charset="0"/>
                <a:ea typeface="Times New Roman" charset="0"/>
                <a:cs typeface="Times New Roman" charset="0"/>
              </a:rPr>
              <a:t>Clothing </a:t>
            </a:r>
          </a:p>
          <a:p>
            <a:r>
              <a:rPr lang="en-US" sz="1200" b="0" i="0" u="none" strike="noStrike" kern="1200" baseline="0" dirty="0">
                <a:solidFill>
                  <a:schemeClr val="tx1"/>
                </a:solidFill>
                <a:latin typeface="Times New Roman" charset="0"/>
                <a:ea typeface="Times New Roman" charset="0"/>
                <a:cs typeface="Times New Roman" charset="0"/>
              </a:rPr>
              <a:t>Fishing vests </a:t>
            </a:r>
          </a:p>
          <a:p>
            <a:r>
              <a:rPr lang="en-US" sz="1200" b="0" i="0" u="none" strike="noStrike" kern="1200" baseline="0" dirty="0">
                <a:solidFill>
                  <a:schemeClr val="tx1"/>
                </a:solidFill>
                <a:latin typeface="Times New Roman" charset="0"/>
                <a:ea typeface="Times New Roman" charset="0"/>
                <a:cs typeface="Times New Roman" charset="0"/>
              </a:rPr>
              <a:t>Fishing rod, reel and line </a:t>
            </a:r>
          </a:p>
          <a:p>
            <a:r>
              <a:rPr lang="en-US" sz="1200" b="0" i="0" u="none" strike="noStrike" kern="1200" baseline="0" dirty="0">
                <a:solidFill>
                  <a:schemeClr val="tx1"/>
                </a:solidFill>
                <a:latin typeface="Times New Roman" charset="0"/>
                <a:ea typeface="Times New Roman" charset="0"/>
                <a:cs typeface="Times New Roman" charset="0"/>
              </a:rPr>
              <a:t>Hooks and lures </a:t>
            </a:r>
          </a:p>
          <a:p>
            <a:r>
              <a:rPr lang="en-US" sz="1200" b="0" i="0" u="none" strike="noStrike" kern="1200" baseline="0" dirty="0">
                <a:solidFill>
                  <a:schemeClr val="tx1"/>
                </a:solidFill>
                <a:latin typeface="Times New Roman" charset="0"/>
                <a:ea typeface="Times New Roman" charset="0"/>
                <a:cs typeface="Times New Roman" charset="0"/>
              </a:rPr>
              <a:t>Tackle boxes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Remove: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Visible plants </a:t>
            </a:r>
          </a:p>
          <a:p>
            <a:r>
              <a:rPr lang="en-US" sz="1200" b="0" i="0" u="none" strike="noStrike" kern="1200" baseline="0" dirty="0">
                <a:solidFill>
                  <a:schemeClr val="tx1"/>
                </a:solidFill>
                <a:latin typeface="Times New Roman" charset="0"/>
                <a:ea typeface="Times New Roman" charset="0"/>
                <a:cs typeface="Times New Roman" charset="0"/>
              </a:rPr>
              <a:t>Fish or other aquatic animals </a:t>
            </a:r>
          </a:p>
          <a:p>
            <a:r>
              <a:rPr lang="en-US" sz="1200" b="0" i="0" u="none" strike="noStrike" kern="1200" baseline="0" dirty="0">
                <a:solidFill>
                  <a:schemeClr val="tx1"/>
                </a:solidFill>
                <a:latin typeface="Times New Roman" charset="0"/>
                <a:ea typeface="Times New Roman" charset="0"/>
                <a:cs typeface="Times New Roman" charset="0"/>
              </a:rPr>
              <a:t>Mud and dirt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Do not transport any potential hitchhiker, even back to your home. Remove and leave them at the site you visited. </a:t>
            </a:r>
          </a:p>
          <a:p>
            <a:r>
              <a:rPr lang="en-US" sz="1200" b="1" i="0" u="none" strike="noStrike" kern="1200" baseline="0" dirty="0">
                <a:solidFill>
                  <a:schemeClr val="tx1"/>
                </a:solidFill>
                <a:latin typeface="Times New Roman" charset="0"/>
                <a:ea typeface="Times New Roman" charset="0"/>
                <a:cs typeface="Times New Roman" charset="0"/>
              </a:rPr>
              <a:t>Drain water from all equipment before leaving the area you are visiting. </a:t>
            </a:r>
            <a:r>
              <a:rPr lang="en-US" sz="1200" b="0" i="0" u="none" strike="noStrike" kern="1200" baseline="0" dirty="0">
                <a:solidFill>
                  <a:schemeClr val="tx1"/>
                </a:solidFill>
                <a:latin typeface="Times New Roman" charset="0"/>
                <a:ea typeface="Times New Roman" charset="0"/>
                <a:cs typeface="Times New Roman" charset="0"/>
              </a:rPr>
              <a:t>Some species may live for months in water that has not been removed. </a:t>
            </a:r>
          </a:p>
          <a:p>
            <a:r>
              <a:rPr lang="en-US" sz="1200" b="1" i="0" u="none" strike="noStrike" kern="1200" baseline="0" dirty="0">
                <a:solidFill>
                  <a:schemeClr val="tx1"/>
                </a:solidFill>
                <a:latin typeface="Times New Roman" charset="0"/>
                <a:ea typeface="Times New Roman" charset="0"/>
                <a:cs typeface="Times New Roman" charset="0"/>
              </a:rPr>
              <a:t>Drain: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Motors </a:t>
            </a:r>
          </a:p>
          <a:p>
            <a:r>
              <a:rPr lang="en-US" sz="1200" b="0" i="0" u="none" strike="noStrike" kern="1200" baseline="0" dirty="0">
                <a:solidFill>
                  <a:schemeClr val="tx1"/>
                </a:solidFill>
                <a:latin typeface="Times New Roman" charset="0"/>
                <a:ea typeface="Times New Roman" charset="0"/>
                <a:cs typeface="Times New Roman" charset="0"/>
              </a:rPr>
              <a:t>Jet drives </a:t>
            </a:r>
          </a:p>
          <a:p>
            <a:r>
              <a:rPr lang="en-US" sz="1200" b="0" i="0" u="none" strike="noStrike" kern="1200" baseline="0" dirty="0">
                <a:solidFill>
                  <a:schemeClr val="tx1"/>
                </a:solidFill>
                <a:latin typeface="Times New Roman" charset="0"/>
                <a:ea typeface="Times New Roman" charset="0"/>
                <a:cs typeface="Times New Roman" charset="0"/>
              </a:rPr>
              <a:t>Live wells </a:t>
            </a:r>
          </a:p>
          <a:p>
            <a:r>
              <a:rPr lang="en-US" sz="1200" b="0" i="0" u="none" strike="noStrike" kern="1200" baseline="0" dirty="0">
                <a:solidFill>
                  <a:schemeClr val="tx1"/>
                </a:solidFill>
                <a:latin typeface="Times New Roman" charset="0"/>
                <a:ea typeface="Times New Roman" charset="0"/>
                <a:cs typeface="Times New Roman" charset="0"/>
              </a:rPr>
              <a:t>Compartments </a:t>
            </a:r>
          </a:p>
          <a:p>
            <a:r>
              <a:rPr lang="en-US" sz="1200" b="0" i="0" u="none" strike="noStrike" kern="1200" baseline="0" dirty="0">
                <a:solidFill>
                  <a:schemeClr val="tx1"/>
                </a:solidFill>
                <a:latin typeface="Times New Roman" charset="0"/>
                <a:ea typeface="Times New Roman" charset="0"/>
                <a:cs typeface="Times New Roman" charset="0"/>
              </a:rPr>
              <a:t>Boat hulls </a:t>
            </a:r>
          </a:p>
          <a:p>
            <a:r>
              <a:rPr lang="en-US" sz="1200" b="0" i="0" u="none" strike="noStrike" kern="1200" baseline="0" dirty="0">
                <a:solidFill>
                  <a:schemeClr val="tx1"/>
                </a:solidFill>
                <a:latin typeface="Times New Roman" charset="0"/>
                <a:ea typeface="Times New Roman" charset="0"/>
                <a:cs typeface="Times New Roman" charset="0"/>
              </a:rPr>
              <a:t>Bilge </a:t>
            </a:r>
          </a:p>
          <a:p>
            <a:r>
              <a:rPr lang="en-US" sz="1200" b="0" i="0" u="none" strike="noStrike" kern="1200" baseline="0" dirty="0">
                <a:solidFill>
                  <a:schemeClr val="tx1"/>
                </a:solidFill>
                <a:latin typeface="Times New Roman" charset="0"/>
                <a:ea typeface="Times New Roman" charset="0"/>
                <a:cs typeface="Times New Roman" charset="0"/>
              </a:rPr>
              <a:t>Shoes, boots and waders </a:t>
            </a:r>
          </a:p>
          <a:p>
            <a:r>
              <a:rPr lang="en-US" sz="1200" b="0" i="0" u="none" strike="noStrike" kern="1200" baseline="0" dirty="0">
                <a:solidFill>
                  <a:schemeClr val="tx1"/>
                </a:solidFill>
                <a:latin typeface="Times New Roman" charset="0"/>
                <a:ea typeface="Times New Roman" charset="0"/>
                <a:cs typeface="Times New Roman" charset="0"/>
              </a:rPr>
              <a:t>Bait buckets </a:t>
            </a:r>
          </a:p>
          <a:p>
            <a:r>
              <a:rPr lang="en-US" sz="1200" b="0" i="0" u="none" strike="noStrike" kern="1200" baseline="0" dirty="0">
                <a:solidFill>
                  <a:schemeClr val="tx1"/>
                </a:solidFill>
                <a:latin typeface="Times New Roman" charset="0"/>
                <a:ea typeface="Times New Roman" charset="0"/>
                <a:cs typeface="Times New Roman" charset="0"/>
              </a:rPr>
              <a:t>Life jackets </a:t>
            </a:r>
          </a:p>
          <a:p>
            <a:r>
              <a:rPr lang="en-US" sz="1200" b="0" i="0" u="none" strike="noStrike" kern="1200" baseline="0" dirty="0">
                <a:solidFill>
                  <a:schemeClr val="tx1"/>
                </a:solidFill>
                <a:latin typeface="Times New Roman" charset="0"/>
                <a:ea typeface="Times New Roman" charset="0"/>
                <a:cs typeface="Times New Roman" charset="0"/>
              </a:rPr>
              <a:t>Swimming floats, water skis, wakeboards or tubes.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Follow the cleaning instructions below after the water has been removed. </a:t>
            </a:r>
          </a:p>
          <a:p>
            <a:r>
              <a:rPr lang="en-US" sz="1200" b="0" i="0" u="none" strike="noStrike" kern="1200" baseline="0" dirty="0">
                <a:solidFill>
                  <a:schemeClr val="tx1"/>
                </a:solidFill>
                <a:latin typeface="Times New Roman" charset="0"/>
                <a:ea typeface="Times New Roman" charset="0"/>
                <a:cs typeface="Times New Roman" charset="0"/>
              </a:rPr>
              <a:t>Before going to another body of water, </a:t>
            </a:r>
            <a:r>
              <a:rPr lang="en-US" sz="1200" b="1" i="0" u="none" strike="noStrike" kern="1200" baseline="0" dirty="0">
                <a:solidFill>
                  <a:schemeClr val="tx1"/>
                </a:solidFill>
                <a:latin typeface="Times New Roman" charset="0"/>
                <a:ea typeface="Times New Roman" charset="0"/>
                <a:cs typeface="Times New Roman" charset="0"/>
              </a:rPr>
              <a:t>clean anything that came in contact with the water.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Use hot (140° F) water to clean your equipment. </a:t>
            </a:r>
          </a:p>
          <a:p>
            <a:r>
              <a:rPr lang="en-US" sz="1200" b="0" i="0" u="none" strike="noStrike" kern="1200" baseline="0" dirty="0">
                <a:solidFill>
                  <a:schemeClr val="tx1"/>
                </a:solidFill>
                <a:latin typeface="Times New Roman" charset="0"/>
                <a:ea typeface="Times New Roman" charset="0"/>
                <a:cs typeface="Times New Roman" charset="0"/>
              </a:rPr>
              <a:t>Spray equipment with a high-pressure washer. If hot water is not available, a commercial hot water car wash also makes an ideal location to wash your boat, motor and trailer.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Or, </a:t>
            </a:r>
            <a:r>
              <a:rPr lang="en-US" sz="1200" b="1" i="0" u="none" strike="noStrike" kern="1200" baseline="0" dirty="0">
                <a:solidFill>
                  <a:schemeClr val="tx1"/>
                </a:solidFill>
                <a:latin typeface="Times New Roman" charset="0"/>
                <a:ea typeface="Times New Roman" charset="0"/>
                <a:cs typeface="Times New Roman" charset="0"/>
              </a:rPr>
              <a:t>dry everything before entering new waters. Allow equipment to dry to the touch, and then allow it to dry another 48 hours. </a:t>
            </a:r>
            <a:r>
              <a:rPr lang="en-US" sz="1200" b="0" i="0" u="none" strike="noStrike" kern="1200" baseline="0" dirty="0">
                <a:solidFill>
                  <a:schemeClr val="tx1"/>
                </a:solidFill>
                <a:latin typeface="Times New Roman" charset="0"/>
                <a:ea typeface="Times New Roman" charset="0"/>
                <a:cs typeface="Times New Roman" charset="0"/>
              </a:rPr>
              <a:t>Thick and dense material like life jackets will hold moisture longer, take longer to dry and be more difficult to clean. </a:t>
            </a:r>
          </a:p>
          <a:p>
            <a:r>
              <a:rPr lang="en-US" sz="1200" b="1" i="0" u="none" strike="noStrike" kern="1200" baseline="0" dirty="0">
                <a:solidFill>
                  <a:schemeClr val="tx1"/>
                </a:solidFill>
                <a:latin typeface="Times New Roman" charset="0"/>
                <a:ea typeface="Times New Roman" charset="0"/>
                <a:cs typeface="Times New Roman" charset="0"/>
              </a:rPr>
              <a:t>STOP AQUATIC HITCHHIKERS. </a:t>
            </a:r>
            <a:r>
              <a:rPr lang="en-US" sz="1200" b="0" i="0" u="none" strike="noStrike" kern="1200" baseline="0" dirty="0">
                <a:solidFill>
                  <a:schemeClr val="tx1"/>
                </a:solidFill>
                <a:latin typeface="Times New Roman" charset="0"/>
                <a:ea typeface="Times New Roman" charset="0"/>
                <a:cs typeface="Times New Roman" charset="0"/>
              </a:rPr>
              <a:t>Do not transport any plants, fish or other aquatic life from one body of water to another. Do not release unused bait into the waters you are fishing. Dump unused bait in a trash can. </a:t>
            </a:r>
            <a:endParaRPr lang="en-US" altLang="en-US" baseline="0" dirty="0"/>
          </a:p>
          <a:p>
            <a:pPr marL="0" indent="0">
              <a:buFontTx/>
              <a:buNone/>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b="1" dirty="0"/>
              <a:t>Reporting a boating incident</a:t>
            </a:r>
          </a:p>
          <a:p>
            <a:r>
              <a:rPr lang="en-US" dirty="0"/>
              <a:t>A "reportable" boat incident is any incident (regardless of the number of boats involved) that results in loss of life, injuries that require medical treatment beyond first aid, boat or property damage in excess of $2,000, or complete loss of a boat.</a:t>
            </a:r>
          </a:p>
          <a:p>
            <a:r>
              <a:rPr lang="en-US" dirty="0"/>
              <a:t>Wisconsin law requires every boat operator involved in a reportable boat incident to report the incident without delay to law enforcement officials. In addition, within 10 days of the incident, the operator must submit a written report:</a:t>
            </a:r>
          </a:p>
          <a:p>
            <a:r>
              <a:rPr lang="en-US" dirty="0"/>
              <a:t>Form 4100-020 [PDF]</a:t>
            </a:r>
            <a:r>
              <a:rPr lang="en-US" baseline="0" dirty="0"/>
              <a:t> </a:t>
            </a:r>
            <a:r>
              <a:rPr lang="en-US" dirty="0"/>
              <a:t>(Boat Operator Incident Report Form)</a:t>
            </a:r>
          </a:p>
          <a:p>
            <a:r>
              <a:rPr lang="en-US" dirty="0"/>
              <a:t>Spanish Version USCG Operator Report Form [PDF] (Operator Boating Incident Report Form)</a:t>
            </a:r>
          </a:p>
          <a:p>
            <a:r>
              <a:rPr lang="en-US" dirty="0"/>
              <a:t>For Law Enforcement Use only: Form 4100-142 (pdf) (Officer Boat Incident Investigation)</a:t>
            </a:r>
          </a:p>
          <a:p>
            <a:r>
              <a:rPr lang="en-US" dirty="0"/>
              <a:t>Forms are also available from DNR offices, sheriff's departments and many local police departments. Additionally, forms may be requested from and completed forms mailed to:</a:t>
            </a:r>
          </a:p>
          <a:p>
            <a:r>
              <a:rPr lang="en-US" dirty="0"/>
              <a:t>Wisconsin DNR</a:t>
            </a:r>
            <a:br>
              <a:rPr lang="en-US" dirty="0"/>
            </a:br>
            <a:r>
              <a:rPr lang="en-US" dirty="0">
                <a:solidFill>
                  <a:schemeClr val="tx1"/>
                </a:solidFill>
              </a:rPr>
              <a:t>Boating Program-LE/8</a:t>
            </a:r>
            <a:br>
              <a:rPr lang="en-US" dirty="0"/>
            </a:br>
            <a:r>
              <a:rPr lang="en-US" dirty="0"/>
              <a:t>PO Box 7921</a:t>
            </a:r>
            <a:br>
              <a:rPr lang="en-US" dirty="0"/>
            </a:br>
            <a:r>
              <a:rPr lang="en-US" dirty="0"/>
              <a:t>Madison WI 53707-7921</a:t>
            </a:r>
          </a:p>
          <a:p>
            <a:r>
              <a:rPr lang="en-US" dirty="0"/>
              <a:t>Failure to comply with the above requirements is punishable by a penalty up to $326.</a:t>
            </a:r>
          </a:p>
          <a:p>
            <a:r>
              <a:rPr lang="en-US" dirty="0"/>
              <a:t>Pursuant to Section 30.67(4), Wis. Stats., information from this report may not be used as evidence in a civil or criminal trial.</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18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b="1" dirty="0"/>
              <a:t>Reporting a boating incident</a:t>
            </a:r>
          </a:p>
          <a:p>
            <a:r>
              <a:rPr lang="en-US" dirty="0"/>
              <a:t>A "reportable" boat incident is any incident (regardless of the number of boats involved) that results in loss of life, injuries that require medical treatment beyond first aid, boat or property damage in excess of $2,000, or complete loss of a boat.</a:t>
            </a:r>
          </a:p>
          <a:p>
            <a:r>
              <a:rPr lang="en-US" dirty="0"/>
              <a:t>Wisconsin law requires every boat operator involved in a reportable boat incident to report the incident without delay to law enforcement officials. In addition, within 10 days of the incident, the operator must submit a written report:</a:t>
            </a:r>
          </a:p>
          <a:p>
            <a:r>
              <a:rPr lang="en-US" dirty="0"/>
              <a:t>Form 4100-020 [PDF]</a:t>
            </a:r>
            <a:r>
              <a:rPr lang="en-US" baseline="0" dirty="0"/>
              <a:t> </a:t>
            </a:r>
            <a:r>
              <a:rPr lang="en-US" dirty="0"/>
              <a:t>(Boat Operator Incident Report Form)</a:t>
            </a:r>
          </a:p>
          <a:p>
            <a:r>
              <a:rPr lang="en-US" dirty="0"/>
              <a:t>Spanish Version USCG Operator Report Form [PDF] (Operator Boating Incident Report Form)</a:t>
            </a:r>
          </a:p>
          <a:p>
            <a:r>
              <a:rPr lang="en-US" dirty="0"/>
              <a:t>For Law Enforcement Use only: Form 4100-142 (pdf) (Officer Boat Incident Investigation)</a:t>
            </a:r>
          </a:p>
          <a:p>
            <a:r>
              <a:rPr lang="en-US" dirty="0"/>
              <a:t>Forms are also available from DNR offices, sheriff's departments and many local police departments. Additionally, forms may be requested from and completed forms mailed to:</a:t>
            </a:r>
          </a:p>
          <a:p>
            <a:r>
              <a:rPr lang="en-US" dirty="0"/>
              <a:t>Wisconsin DNR</a:t>
            </a:r>
            <a:br>
              <a:rPr lang="en-US" dirty="0"/>
            </a:br>
            <a:r>
              <a:rPr lang="en-US" dirty="0">
                <a:solidFill>
                  <a:schemeClr val="tx1"/>
                </a:solidFill>
              </a:rPr>
              <a:t>Boating Program-LE/8</a:t>
            </a:r>
            <a:br>
              <a:rPr lang="en-US" dirty="0"/>
            </a:br>
            <a:r>
              <a:rPr lang="en-US" dirty="0"/>
              <a:t>PO Box 7921</a:t>
            </a:r>
            <a:br>
              <a:rPr lang="en-US" dirty="0"/>
            </a:br>
            <a:r>
              <a:rPr lang="en-US" dirty="0"/>
              <a:t>Madison WI 53707-7921</a:t>
            </a:r>
          </a:p>
          <a:p>
            <a:r>
              <a:rPr lang="en-US" dirty="0"/>
              <a:t>Failure to comply with the above requirements is punishable by a penalty up to $326.</a:t>
            </a:r>
          </a:p>
          <a:p>
            <a:r>
              <a:rPr lang="en-US" dirty="0"/>
              <a:t>Pursuant to Section 30.67(4), Wis. Stats., information from this report may not be used as evidence in a civil or criminal trial.</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19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74983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spcBef>
                <a:spcPct val="0"/>
              </a:spcBef>
              <a:buNone/>
            </a:pPr>
            <a:r>
              <a:rPr lang="en-US" dirty="0"/>
              <a:t>Contact the </a:t>
            </a:r>
            <a:r>
              <a:rPr lang="en-US" altLang="en-US" dirty="0">
                <a:solidFill>
                  <a:schemeClr val="bg1"/>
                </a:solidFill>
                <a:latin typeface="Arial" panose="020B0604020202020204" pitchFamily="34" charset="0"/>
              </a:rPr>
              <a:t>Wisconsin </a:t>
            </a:r>
            <a:r>
              <a:rPr lang="en-US" altLang="en-US" dirty="0">
                <a:solidFill>
                  <a:schemeClr val="bg1"/>
                </a:solidFill>
              </a:rPr>
              <a:t>Department of Natural Resources</a:t>
            </a:r>
          </a:p>
          <a:p>
            <a:pPr marL="0" indent="0" algn="l">
              <a:spcBef>
                <a:spcPct val="0"/>
              </a:spcBef>
              <a:buNone/>
            </a:pPr>
            <a:endParaRPr lang="en-US" altLang="en-US" dirty="0">
              <a:solidFill>
                <a:schemeClr val="bg1"/>
              </a:solidFill>
              <a:latin typeface="Arial" panose="020B0604020202020204" pitchFamily="34" charset="0"/>
            </a:endParaRPr>
          </a:p>
          <a:p>
            <a:r>
              <a:rPr lang="en-US" sz="1200" b="1" i="0" u="none" strike="noStrike" kern="1200" baseline="0" dirty="0">
                <a:solidFill>
                  <a:schemeClr val="tx1"/>
                </a:solidFill>
                <a:latin typeface="Times New Roman" charset="0"/>
                <a:ea typeface="Times New Roman" charset="0"/>
                <a:cs typeface="Times New Roman" charset="0"/>
              </a:rPr>
              <a:t>Wisconsin Department of Natural Resources</a:t>
            </a:r>
          </a:p>
          <a:p>
            <a:br>
              <a:rPr lang="en-US" dirty="0"/>
            </a:br>
            <a:r>
              <a:rPr lang="en-US" dirty="0">
                <a:solidFill>
                  <a:schemeClr val="tx1"/>
                </a:solidFill>
              </a:rPr>
              <a:t>Boating Program-LE/8</a:t>
            </a:r>
            <a:br>
              <a:rPr lang="en-US" dirty="0"/>
            </a:br>
            <a:r>
              <a:rPr lang="en-US" dirty="0"/>
              <a:t>PO Box 7921</a:t>
            </a:r>
            <a:br>
              <a:rPr lang="en-US" dirty="0"/>
            </a:br>
            <a:r>
              <a:rPr lang="en-US" dirty="0"/>
              <a:t>Madison WI 53707-7921</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20</a:t>
            </a:fld>
            <a:endParaRPr lang="en-US" altLang="x-none"/>
          </a:p>
        </p:txBody>
      </p:sp>
    </p:spTree>
    <p:extLst>
      <p:ext uri="{BB962C8B-B14F-4D97-AF65-F5344CB8AC3E}">
        <p14:creationId xmlns:p14="http://schemas.microsoft.com/office/powerpoint/2010/main" val="2247127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Boater Education in WI</a:t>
            </a:r>
          </a:p>
          <a:p>
            <a:endParaRPr lang="en-US" altLang="en-US" b="1" dirty="0">
              <a:latin typeface="Arial" panose="020B0604020202020204" pitchFamily="34" charset="0"/>
            </a:endParaRPr>
          </a:p>
          <a:p>
            <a:pPr marL="342900" indent="-342900">
              <a:buFont typeface="Arial" panose="020B0604020202020204" pitchFamily="34" charset="0"/>
              <a:buChar char="•"/>
            </a:pPr>
            <a:r>
              <a:rPr lang="en-US" sz="1200" dirty="0">
                <a:solidFill>
                  <a:schemeClr val="bg1"/>
                </a:solidFill>
              </a:rPr>
              <a:t>Persons born on or after January 1, 1989 may not operate a motorized vessel greater than 10hp on Wisconsin waters unless they have obtained and have in their possession a Boating Safety Education Certificate.</a:t>
            </a:r>
            <a:br>
              <a:rPr lang="en-US" sz="1200" dirty="0">
                <a:solidFill>
                  <a:schemeClr val="bg1"/>
                </a:solidFill>
              </a:rPr>
            </a:br>
            <a:endParaRPr lang="en-US" sz="1200" dirty="0">
              <a:solidFill>
                <a:schemeClr val="bg1"/>
              </a:solidFill>
            </a:endParaRPr>
          </a:p>
          <a:p>
            <a:pPr marL="342900" indent="-342900">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Persons under 10 </a:t>
            </a:r>
            <a:r>
              <a:rPr lang="en-US" sz="1200" dirty="0" err="1">
                <a:solidFill>
                  <a:schemeClr val="bg1"/>
                </a:solidFill>
                <a:latin typeface="Arial" panose="020B0604020202020204" pitchFamily="34" charset="0"/>
                <a:cs typeface="Arial" panose="020B0604020202020204" pitchFamily="34" charset="0"/>
              </a:rPr>
              <a:t>yrs</a:t>
            </a:r>
            <a:r>
              <a:rPr lang="en-US" sz="1200" dirty="0">
                <a:solidFill>
                  <a:schemeClr val="bg1"/>
                </a:solidFill>
                <a:latin typeface="Arial" panose="020B0604020202020204" pitchFamily="34" charset="0"/>
                <a:cs typeface="Arial" panose="020B0604020202020204" pitchFamily="34" charset="0"/>
              </a:rPr>
              <a:t> old may not operate a motorboat. Persons 10 or 11 </a:t>
            </a:r>
            <a:r>
              <a:rPr lang="en-US" sz="1200" dirty="0" err="1">
                <a:solidFill>
                  <a:schemeClr val="bg1"/>
                </a:solidFill>
                <a:latin typeface="Arial" panose="020B0604020202020204" pitchFamily="34" charset="0"/>
                <a:cs typeface="Arial" panose="020B0604020202020204" pitchFamily="34" charset="0"/>
              </a:rPr>
              <a:t>yrs</a:t>
            </a:r>
            <a:r>
              <a:rPr lang="en-US" sz="1200" dirty="0">
                <a:solidFill>
                  <a:schemeClr val="bg1"/>
                </a:solidFill>
                <a:latin typeface="Arial" panose="020B0604020202020204" pitchFamily="34" charset="0"/>
                <a:cs typeface="Arial" panose="020B0604020202020204" pitchFamily="34" charset="0"/>
              </a:rPr>
              <a:t> old may operate a motorboat </a:t>
            </a:r>
            <a:r>
              <a:rPr lang="en-US" sz="1200" i="1" dirty="0">
                <a:solidFill>
                  <a:schemeClr val="bg1"/>
                </a:solidFill>
                <a:latin typeface="Arial" panose="020B0604020202020204" pitchFamily="34" charset="0"/>
                <a:cs typeface="Arial" panose="020B0604020202020204" pitchFamily="34" charset="0"/>
              </a:rPr>
              <a:t>only if </a:t>
            </a:r>
            <a:r>
              <a:rPr lang="en-US" sz="1200" dirty="0">
                <a:solidFill>
                  <a:schemeClr val="bg1"/>
                </a:solidFill>
                <a:latin typeface="Arial" panose="020B0604020202020204" pitchFamily="34" charset="0"/>
                <a:cs typeface="Arial" panose="020B0604020202020204" pitchFamily="34" charset="0"/>
              </a:rPr>
              <a:t>accompanied by a parent, or </a:t>
            </a:r>
            <a:r>
              <a:rPr lang="en-US" sz="1200" dirty="0">
                <a:solidFill>
                  <a:schemeClr val="bg1"/>
                </a:solidFill>
              </a:rPr>
              <a:t>a person at least 18 years old who is designated by the parent or guardian</a:t>
            </a:r>
            <a:r>
              <a:rPr lang="en-US" sz="1200" dirty="0">
                <a:solidFill>
                  <a:schemeClr val="bg1"/>
                </a:solidFill>
                <a:latin typeface="Arial" panose="020B0604020202020204" pitchFamily="34" charset="0"/>
                <a:cs typeface="Arial" panose="020B0604020202020204" pitchFamily="34" charset="0"/>
              </a:rPr>
              <a:t>.</a:t>
            </a:r>
            <a:br>
              <a:rPr lang="en-US" sz="1200" dirty="0">
                <a:solidFill>
                  <a:schemeClr val="bg1"/>
                </a:solidFill>
                <a:latin typeface="Arial" panose="020B0604020202020204" pitchFamily="34" charset="0"/>
                <a:cs typeface="Arial" panose="020B0604020202020204" pitchFamily="34" charset="0"/>
              </a:rPr>
            </a:br>
            <a:endParaRPr lang="en-US" sz="12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200" dirty="0">
                <a:solidFill>
                  <a:schemeClr val="bg1"/>
                </a:solidFill>
                <a:latin typeface="Arial" panose="020B0604020202020204" pitchFamily="34" charset="0"/>
                <a:cs typeface="Arial" panose="020B0604020202020204" pitchFamily="34" charset="0"/>
              </a:rPr>
              <a:t>Persons 12-15 </a:t>
            </a:r>
            <a:r>
              <a:rPr lang="en-US" sz="1200" dirty="0" err="1">
                <a:solidFill>
                  <a:schemeClr val="bg1"/>
                </a:solidFill>
                <a:latin typeface="Arial" panose="020B0604020202020204" pitchFamily="34" charset="0"/>
                <a:cs typeface="Arial" panose="020B0604020202020204" pitchFamily="34" charset="0"/>
              </a:rPr>
              <a:t>yrs</a:t>
            </a:r>
            <a:r>
              <a:rPr lang="en-US" sz="1200" dirty="0">
                <a:solidFill>
                  <a:schemeClr val="bg1"/>
                </a:solidFill>
                <a:latin typeface="Arial" panose="020B0604020202020204" pitchFamily="34" charset="0"/>
                <a:cs typeface="Arial" panose="020B0604020202020204" pitchFamily="34" charset="0"/>
              </a:rPr>
              <a:t> may operate a motorboat only if the person has completed a boating safety course accepted by the DNR.</a:t>
            </a:r>
          </a:p>
          <a:p>
            <a:pPr marL="342900" indent="-342900">
              <a:buFont typeface="Arial" panose="020B0604020202020204" pitchFamily="34" charset="0"/>
              <a:buChar char="•"/>
            </a:pPr>
            <a:endParaRPr lang="en-US" sz="12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200" dirty="0">
                <a:solidFill>
                  <a:schemeClr val="bg1"/>
                </a:solidFill>
                <a:latin typeface="Times New Roman" panose="02020603050405020304" pitchFamily="18" charset="0"/>
                <a:cs typeface="Times New Roman" panose="02020603050405020304" pitchFamily="18" charset="0"/>
              </a:rPr>
              <a:t>Persons 16 years old and older can operate if accompanied by an adult, guardian, or person who is 18 years of age or older AND has a boater education or is exempt because they were born prior to 1989.</a:t>
            </a:r>
            <a:endParaRPr lang="en-US" sz="1200" dirty="0">
              <a:solidFill>
                <a:schemeClr val="bg1"/>
              </a:solidFill>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spcBef>
                <a:spcPct val="0"/>
              </a:spcBef>
              <a:buNone/>
            </a:pPr>
            <a:r>
              <a:rPr lang="en-US" dirty="0"/>
              <a:t>Contact the </a:t>
            </a:r>
            <a:r>
              <a:rPr lang="en-US" altLang="en-US" dirty="0">
                <a:solidFill>
                  <a:schemeClr val="bg1"/>
                </a:solidFill>
                <a:latin typeface="Arial" panose="020B0604020202020204" pitchFamily="34" charset="0"/>
              </a:rPr>
              <a:t>Wisconsin </a:t>
            </a:r>
            <a:r>
              <a:rPr lang="en-US" altLang="en-US" dirty="0">
                <a:solidFill>
                  <a:schemeClr val="bg1"/>
                </a:solidFill>
              </a:rPr>
              <a:t>Department of Natural Resources</a:t>
            </a:r>
          </a:p>
          <a:p>
            <a:pPr marL="0" indent="0" algn="l">
              <a:spcBef>
                <a:spcPct val="0"/>
              </a:spcBef>
              <a:buNone/>
            </a:pPr>
            <a:endParaRPr lang="en-US" altLang="en-US" dirty="0">
              <a:solidFill>
                <a:schemeClr val="bg1"/>
              </a:solidFill>
              <a:latin typeface="Arial" panose="020B0604020202020204" pitchFamily="34" charset="0"/>
            </a:endParaRPr>
          </a:p>
          <a:p>
            <a:r>
              <a:rPr lang="en-US" sz="1200" b="1" i="0" u="none" strike="noStrike" kern="1200" baseline="0" dirty="0">
                <a:solidFill>
                  <a:schemeClr val="tx1"/>
                </a:solidFill>
                <a:latin typeface="Times New Roman" charset="0"/>
                <a:ea typeface="Times New Roman" charset="0"/>
                <a:cs typeface="Times New Roman" charset="0"/>
              </a:rPr>
              <a:t>Wisconsin Department of Natural Resources</a:t>
            </a:r>
          </a:p>
          <a:p>
            <a:br>
              <a:rPr lang="en-US" dirty="0"/>
            </a:br>
            <a:r>
              <a:rPr lang="en-US" dirty="0">
                <a:solidFill>
                  <a:schemeClr val="tx1"/>
                </a:solidFill>
              </a:rPr>
              <a:t>Boating Program-LE/8</a:t>
            </a:r>
            <a:br>
              <a:rPr lang="en-US" dirty="0"/>
            </a:br>
            <a:r>
              <a:rPr lang="en-US" dirty="0"/>
              <a:t>PO Box 7921</a:t>
            </a:r>
            <a:br>
              <a:rPr lang="en-US" dirty="0"/>
            </a:br>
            <a:r>
              <a:rPr lang="en-US" dirty="0"/>
              <a:t>Madison WI 53707-7921</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21</a:t>
            </a:fld>
            <a:endParaRPr lang="en-US" altLang="x-none"/>
          </a:p>
        </p:txBody>
      </p:sp>
    </p:spTree>
    <p:extLst>
      <p:ext uri="{BB962C8B-B14F-4D97-AF65-F5344CB8AC3E}">
        <p14:creationId xmlns:p14="http://schemas.microsoft.com/office/powerpoint/2010/main" val="29432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WI</a:t>
            </a:r>
          </a:p>
          <a:p>
            <a:endParaRPr lang="en-US" altLang="en-US" b="1" dirty="0">
              <a:latin typeface="Arial" panose="020B0604020202020204" pitchFamily="34" charset="0"/>
            </a:endParaRPr>
          </a:p>
          <a:p>
            <a:pPr lvl="1" indent="-4572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Persons 12-15  may operate a motorboat </a:t>
            </a:r>
            <a:r>
              <a:rPr lang="en-US" i="1" dirty="0">
                <a:solidFill>
                  <a:schemeClr val="bg1"/>
                </a:solidFill>
                <a:latin typeface="Arial" panose="020B0604020202020204" pitchFamily="34" charset="0"/>
                <a:cs typeface="Arial" panose="020B0604020202020204" pitchFamily="34" charset="0"/>
              </a:rPr>
              <a:t>only if: </a:t>
            </a:r>
          </a:p>
          <a:p>
            <a:pPr lvl="1"/>
            <a:r>
              <a:rPr lang="en-US" dirty="0">
                <a:solidFill>
                  <a:schemeClr val="bg1"/>
                </a:solidFill>
                <a:latin typeface="Arial" panose="020B0604020202020204" pitchFamily="34" charset="0"/>
                <a:cs typeface="Arial" panose="020B0604020202020204" pitchFamily="34" charset="0"/>
              </a:rPr>
              <a:t>	He or she is accompanied by a parent, a guardian, or a person at least 18 years 	old who is designated by the parent or guardian, </a:t>
            </a:r>
            <a:r>
              <a:rPr lang="en-US" b="1" i="1" dirty="0">
                <a:solidFill>
                  <a:schemeClr val="bg1"/>
                </a:solidFill>
                <a:latin typeface="Arial" panose="020B0604020202020204" pitchFamily="34" charset="0"/>
                <a:cs typeface="Arial" panose="020B0604020202020204" pitchFamily="34" charset="0"/>
              </a:rPr>
              <a:t>or</a:t>
            </a:r>
            <a:r>
              <a:rPr lang="en-US" dirty="0">
                <a:solidFill>
                  <a:schemeClr val="bg1"/>
                </a:solidFill>
                <a:latin typeface="Arial" panose="020B0604020202020204" pitchFamily="34" charset="0"/>
                <a:cs typeface="Arial" panose="020B0604020202020204" pitchFamily="34" charset="0"/>
              </a:rPr>
              <a:t>…</a:t>
            </a:r>
          </a:p>
          <a:p>
            <a:pPr lvl="1"/>
            <a:r>
              <a:rPr lang="en-US" dirty="0">
                <a:solidFill>
                  <a:schemeClr val="bg1"/>
                </a:solidFill>
                <a:latin typeface="Arial" panose="020B0604020202020204" pitchFamily="34" charset="0"/>
                <a:cs typeface="Arial" panose="020B0604020202020204" pitchFamily="34" charset="0"/>
              </a:rPr>
              <a:t>	He or she has completed a boating safety course that is accepted by the Wisconsin DNR.</a:t>
            </a:r>
          </a:p>
          <a:p>
            <a:pPr lvl="1"/>
            <a:endParaRPr lang="en-US"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 person at least 16 years old may operate a motorboat </a:t>
            </a:r>
            <a:r>
              <a:rPr lang="en-US" b="1" i="1" dirty="0">
                <a:solidFill>
                  <a:schemeClr val="bg1"/>
                </a:solidFill>
                <a:latin typeface="Arial" panose="020B0604020202020204" pitchFamily="34" charset="0"/>
                <a:cs typeface="Arial" panose="020B0604020202020204" pitchFamily="34" charset="0"/>
              </a:rPr>
              <a:t>only if</a:t>
            </a:r>
            <a:r>
              <a:rPr lang="en-US" dirty="0">
                <a:solidFill>
                  <a:schemeClr val="bg1"/>
                </a:solidFill>
                <a:latin typeface="Arial" panose="020B0604020202020204" pitchFamily="34" charset="0"/>
                <a:cs typeface="Arial" panose="020B0604020202020204" pitchFamily="34" charset="0"/>
              </a:rPr>
              <a:t> he or she has completed a boating safety course that is accepted by the Wisconsin DNR.</a:t>
            </a: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Operating Personal Watercrafts</a:t>
            </a:r>
          </a:p>
          <a:p>
            <a:endParaRPr lang="en-US" altLang="en-US" b="1" dirty="0">
              <a:latin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800" dirty="0">
                <a:solidFill>
                  <a:schemeClr val="bg1"/>
                </a:solidFill>
                <a:latin typeface="Arial" panose="020B0604020202020204" pitchFamily="34" charset="0"/>
                <a:ea typeface="Calibri" panose="020F0502020204030204" pitchFamily="34" charset="0"/>
                <a:cs typeface="Arial" panose="020B0604020202020204" pitchFamily="34" charset="0"/>
              </a:rPr>
              <a:t>A person under the age of 12 may not operate a personal watercraft.</a:t>
            </a:r>
          </a:p>
          <a:p>
            <a:pPr marL="342900" marR="0" lvl="0" indent="-342900">
              <a:lnSpc>
                <a:spcPct val="115000"/>
              </a:lnSpc>
              <a:spcBef>
                <a:spcPts val="0"/>
              </a:spcBef>
              <a:spcAft>
                <a:spcPts val="0"/>
              </a:spcAft>
              <a:buFont typeface="Symbol" panose="05050102010706020507" pitchFamily="18" charset="2"/>
              <a:buChar char=""/>
            </a:pPr>
            <a:r>
              <a:rPr lang="en-US" sz="800" dirty="0">
                <a:solidFill>
                  <a:schemeClr val="bg1"/>
                </a:solidFill>
                <a:latin typeface="Arial" panose="020B0604020202020204" pitchFamily="34" charset="0"/>
                <a:ea typeface="Calibri" panose="020F0502020204030204" pitchFamily="34" charset="0"/>
                <a:cs typeface="Arial" panose="020B0604020202020204" pitchFamily="34" charset="0"/>
              </a:rPr>
              <a:t>A person 12-15 years old may operate a PWC </a:t>
            </a:r>
            <a:r>
              <a:rPr lang="en-US" sz="800" i="1" dirty="0">
                <a:solidFill>
                  <a:schemeClr val="bg1"/>
                </a:solidFill>
                <a:latin typeface="Arial" panose="020B0604020202020204" pitchFamily="34" charset="0"/>
                <a:ea typeface="Calibri" panose="020F0502020204030204" pitchFamily="34" charset="0"/>
                <a:cs typeface="Arial" panose="020B0604020202020204" pitchFamily="34" charset="0"/>
              </a:rPr>
              <a:t>only if</a:t>
            </a:r>
            <a:r>
              <a:rPr lang="en-US" sz="800" dirty="0">
                <a:solidFill>
                  <a:schemeClr val="bg1"/>
                </a:solidFill>
                <a:latin typeface="Arial" panose="020B0604020202020204" pitchFamily="34" charset="0"/>
                <a:ea typeface="Calibri" panose="020F0502020204030204" pitchFamily="34" charset="0"/>
                <a:cs typeface="Arial" panose="020B0604020202020204" pitchFamily="34" charset="0"/>
              </a:rPr>
              <a:t> he or she has completed a boating safety course that is accepted by the Wisconsin DNR.  Parental supervision is not a substitute for a boating safety course certificate.</a:t>
            </a:r>
          </a:p>
          <a:p>
            <a:pPr marL="342900" marR="0" lvl="0" indent="-342900">
              <a:lnSpc>
                <a:spcPct val="115000"/>
              </a:lnSpc>
              <a:spcBef>
                <a:spcPts val="0"/>
              </a:spcBef>
              <a:spcAft>
                <a:spcPts val="1000"/>
              </a:spcAft>
              <a:buFont typeface="Symbol" panose="05050102010706020507" pitchFamily="18" charset="2"/>
              <a:buChar char=""/>
            </a:pPr>
            <a:r>
              <a:rPr lang="en-US" sz="800" dirty="0">
                <a:solidFill>
                  <a:schemeClr val="bg1"/>
                </a:solidFill>
                <a:latin typeface="Arial" panose="020B0604020202020204" pitchFamily="34" charset="0"/>
                <a:ea typeface="Calibri" panose="020F0502020204030204" pitchFamily="34" charset="0"/>
                <a:cs typeface="Arial" panose="020B0604020202020204" pitchFamily="34" charset="0"/>
              </a:rPr>
              <a:t>A person at least 16 years old may operate a PWC </a:t>
            </a:r>
            <a:r>
              <a:rPr lang="en-US" sz="800" i="1" dirty="0">
                <a:solidFill>
                  <a:schemeClr val="bg1"/>
                </a:solidFill>
                <a:latin typeface="Arial" panose="020B0604020202020204" pitchFamily="34" charset="0"/>
                <a:ea typeface="Calibri" panose="020F0502020204030204" pitchFamily="34" charset="0"/>
                <a:cs typeface="Arial" panose="020B0604020202020204" pitchFamily="34" charset="0"/>
              </a:rPr>
              <a:t>only if</a:t>
            </a:r>
            <a:r>
              <a:rPr lang="en-US" sz="800" dirty="0">
                <a:solidFill>
                  <a:schemeClr val="bg1"/>
                </a:solidFill>
                <a:latin typeface="Arial" panose="020B0604020202020204" pitchFamily="34" charset="0"/>
                <a:ea typeface="Calibri" panose="020F0502020204030204" pitchFamily="34" charset="0"/>
                <a:cs typeface="Arial" panose="020B0604020202020204" pitchFamily="34" charset="0"/>
              </a:rPr>
              <a:t> he or she has completed a boating safety course that is accepted by the Wisconsin DNR.</a:t>
            </a: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995216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sz="1200" b="0" i="0" u="none" strike="noStrike" kern="1200" baseline="0" dirty="0">
                <a:solidFill>
                  <a:schemeClr val="tx1"/>
                </a:solidFill>
                <a:latin typeface="Times New Roman" charset="0"/>
                <a:ea typeface="Times New Roman" charset="0"/>
                <a:cs typeface="Times New Roman" charset="0"/>
              </a:rPr>
              <a:t>Registration and Titling</a:t>
            </a:r>
          </a:p>
          <a:p>
            <a:r>
              <a:rPr lang="en-US" sz="1200" b="0" i="0" u="none" strike="noStrike" kern="1200" baseline="0" dirty="0">
                <a:solidFill>
                  <a:schemeClr val="tx1"/>
                </a:solidFill>
                <a:latin typeface="Times New Roman" charset="0"/>
                <a:ea typeface="Times New Roman" charset="0"/>
                <a:cs typeface="Times New Roman" charset="0"/>
              </a:rPr>
              <a:t>Before boating, your boat must be properly titled, if required, and</a:t>
            </a:r>
          </a:p>
          <a:p>
            <a:r>
              <a:rPr lang="en-US" sz="1200" b="0" i="0" u="none" strike="noStrike" kern="1200" baseline="0" dirty="0">
                <a:solidFill>
                  <a:schemeClr val="tx1"/>
                </a:solidFill>
                <a:latin typeface="Times New Roman" charset="0"/>
                <a:ea typeface="Times New Roman" charset="0"/>
                <a:cs typeface="Times New Roman" charset="0"/>
              </a:rPr>
              <a:t>registered. A boat title is similar to an auto title. Both provide proof of</a:t>
            </a:r>
          </a:p>
          <a:p>
            <a:r>
              <a:rPr lang="en-US" sz="1200" b="0" i="0" u="none" strike="noStrike" kern="1200" baseline="0" dirty="0">
                <a:solidFill>
                  <a:schemeClr val="tx1"/>
                </a:solidFill>
                <a:latin typeface="Times New Roman" charset="0"/>
                <a:ea typeface="Times New Roman" charset="0"/>
                <a:cs typeface="Times New Roman" charset="0"/>
              </a:rPr>
              <a:t>ownership.  A boat requiring a title may not be registered until a title </a:t>
            </a:r>
            <a:r>
              <a:rPr lang="en-US" sz="1200" b="0" i="1" u="none" strike="noStrike" kern="1200" baseline="0" dirty="0">
                <a:solidFill>
                  <a:schemeClr val="tx1"/>
                </a:solidFill>
                <a:latin typeface="Times New Roman" charset="0"/>
                <a:ea typeface="Times New Roman" charset="0"/>
                <a:cs typeface="Times New Roman" charset="0"/>
              </a:rPr>
              <a:t>is</a:t>
            </a:r>
            <a:r>
              <a:rPr lang="en-US" sz="1200" b="0" i="0" u="none" strike="noStrike" kern="1200" baseline="0" dirty="0">
                <a:solidFill>
                  <a:schemeClr val="tx1"/>
                </a:solidFill>
                <a:latin typeface="Times New Roman" charset="0"/>
                <a:ea typeface="Times New Roman" charset="0"/>
                <a:cs typeface="Times New Roman" charset="0"/>
              </a:rPr>
              <a:t> issued in</a:t>
            </a:r>
          </a:p>
          <a:p>
            <a:r>
              <a:rPr lang="en-US" sz="1200" b="0" i="0" u="none" strike="noStrike" kern="1200" baseline="0" dirty="0">
                <a:solidFill>
                  <a:schemeClr val="tx1"/>
                </a:solidFill>
                <a:latin typeface="Times New Roman" charset="0"/>
                <a:ea typeface="Times New Roman" charset="0"/>
                <a:cs typeface="Times New Roman" charset="0"/>
              </a:rPr>
              <a:t>the new owner’s name.</a:t>
            </a:r>
          </a:p>
          <a:p>
            <a:r>
              <a:rPr lang="en-US" sz="1200" b="0" i="1" u="none" strike="noStrike" kern="1200" baseline="0" dirty="0">
                <a:solidFill>
                  <a:schemeClr val="tx1"/>
                </a:solidFill>
                <a:latin typeface="Times New Roman" charset="0"/>
                <a:ea typeface="Times New Roman" charset="0"/>
                <a:cs typeface="Times New Roman" charset="0"/>
              </a:rPr>
              <a:t>Sailboards, kiteboards, paddleboards and belly boats or float tubes are</a:t>
            </a:r>
          </a:p>
          <a:p>
            <a:r>
              <a:rPr lang="en-US" sz="1200" b="0" i="1" u="none" strike="noStrike" kern="1200" baseline="0" dirty="0">
                <a:solidFill>
                  <a:schemeClr val="tx1"/>
                </a:solidFill>
                <a:latin typeface="Times New Roman" charset="0"/>
                <a:ea typeface="Times New Roman" charset="0"/>
                <a:cs typeface="Times New Roman" charset="0"/>
              </a:rPr>
              <a:t>exempt from registration and titling laws.</a:t>
            </a:r>
          </a:p>
          <a:p>
            <a:endParaRPr lang="en-US" sz="1200" b="0" i="1" u="none" strike="noStrike" kern="1200" baseline="0" dirty="0">
              <a:solidFill>
                <a:schemeClr val="tx1"/>
              </a:solidFill>
              <a:latin typeface="Times New Roman" charset="0"/>
              <a:ea typeface="Times New Roman" charset="0"/>
              <a:cs typeface="Times New Roman" charset="0"/>
            </a:endParaRPr>
          </a:p>
          <a:p>
            <a:r>
              <a:rPr lang="en-US" sz="1200" b="1" i="0" kern="1200" dirty="0">
                <a:solidFill>
                  <a:schemeClr val="tx1"/>
                </a:solidFill>
                <a:effectLst/>
                <a:latin typeface="Times New Roman" charset="0"/>
                <a:ea typeface="Times New Roman" charset="0"/>
                <a:cs typeface="Times New Roman" charset="0"/>
              </a:rPr>
              <a:t>Note</a:t>
            </a:r>
            <a:r>
              <a:rPr lang="en-US" sz="1200" i="0" kern="1200" dirty="0">
                <a:solidFill>
                  <a:schemeClr val="tx1"/>
                </a:solidFill>
                <a:effectLst/>
                <a:latin typeface="Times New Roman" charset="0"/>
                <a:ea typeface="Times New Roman" charset="0"/>
                <a:cs typeface="Times New Roman" charset="0"/>
              </a:rPr>
              <a:t>: </a:t>
            </a:r>
            <a:r>
              <a:rPr lang="en-US" sz="1200" kern="1200" dirty="0">
                <a:solidFill>
                  <a:schemeClr val="tx1"/>
                </a:solidFill>
                <a:effectLst/>
                <a:latin typeface="Times New Roman" charset="0"/>
                <a:ea typeface="Times New Roman" charset="0"/>
                <a:cs typeface="Times New Roman" charset="0"/>
              </a:rPr>
              <a:t>Proof of sales tax payment is required for all sales transactions. Sales tax paid to another state on the boat may be claimed as a credit to reduce the tax payable. Any county tax or similar tax paid in the other state may be claimed as a credit to reduce county tax payable.</a:t>
            </a:r>
          </a:p>
          <a:p>
            <a:r>
              <a:rPr lang="en-US" sz="1200" kern="1200" dirty="0">
                <a:solidFill>
                  <a:schemeClr val="tx1"/>
                </a:solidFill>
                <a:effectLst/>
                <a:latin typeface="Times New Roman" charset="0"/>
                <a:ea typeface="Times New Roman" charset="0"/>
                <a:cs typeface="Times New Roman" charset="0"/>
              </a:rPr>
              <a:t>You must have a Wisconsin Certificate of Number (i.e. registration) and expiration decals to legally operate a recreational vessel. </a:t>
            </a:r>
          </a:p>
          <a:p>
            <a:r>
              <a:rPr lang="en-US" sz="1200" kern="1200" dirty="0">
                <a:solidFill>
                  <a:schemeClr val="tx1"/>
                </a:solidFill>
                <a:effectLst/>
                <a:latin typeface="Times New Roman" charset="0"/>
                <a:ea typeface="Times New Roman" charset="0"/>
                <a:cs typeface="Times New Roman" charset="0"/>
              </a:rPr>
              <a:t>When submitting a boat registration application, state and federal law require the following to deter and impede theft of vessels:</a:t>
            </a:r>
          </a:p>
          <a:p>
            <a:pPr lvl="0"/>
            <a:r>
              <a:rPr lang="en-US" sz="1200" kern="1200" dirty="0">
                <a:solidFill>
                  <a:schemeClr val="tx1"/>
                </a:solidFill>
                <a:effectLst/>
                <a:latin typeface="Times New Roman" charset="0"/>
                <a:ea typeface="Times New Roman" charset="0"/>
                <a:cs typeface="Times New Roman" charset="0"/>
              </a:rPr>
              <a:t>All primary and additional owners that are individuals must provide their name, address, date of birth and one of the following identifiers:</a:t>
            </a:r>
          </a:p>
          <a:p>
            <a:pPr lvl="1"/>
            <a:r>
              <a:rPr lang="en-US" sz="1200" kern="1200" dirty="0">
                <a:solidFill>
                  <a:schemeClr val="tx1"/>
                </a:solidFill>
                <a:effectLst/>
                <a:latin typeface="Times New Roman" charset="0"/>
                <a:ea typeface="Times New Roman" charset="0"/>
                <a:cs typeface="Times New Roman" charset="0"/>
              </a:rPr>
              <a:t>DNR Customer ID number</a:t>
            </a:r>
          </a:p>
          <a:p>
            <a:pPr lvl="1"/>
            <a:r>
              <a:rPr lang="en-US" sz="1200" kern="1200" dirty="0">
                <a:solidFill>
                  <a:schemeClr val="tx1"/>
                </a:solidFill>
                <a:effectLst/>
                <a:latin typeface="Times New Roman" charset="0"/>
                <a:ea typeface="Times New Roman" charset="0"/>
                <a:cs typeface="Times New Roman" charset="0"/>
              </a:rPr>
              <a:t>Social Security Number </a:t>
            </a:r>
          </a:p>
          <a:p>
            <a:pPr lvl="1"/>
            <a:r>
              <a:rPr lang="en-US" sz="1200" kern="1200" dirty="0">
                <a:solidFill>
                  <a:schemeClr val="tx1"/>
                </a:solidFill>
                <a:effectLst/>
                <a:latin typeface="Times New Roman" charset="0"/>
                <a:ea typeface="Times New Roman" charset="0"/>
                <a:cs typeface="Times New Roman" charset="0"/>
              </a:rPr>
              <a:t>Driver’s license number</a:t>
            </a:r>
          </a:p>
          <a:p>
            <a:r>
              <a:rPr lang="en-US" sz="1200" kern="1200" dirty="0">
                <a:solidFill>
                  <a:schemeClr val="tx1"/>
                </a:solidFill>
                <a:effectLst/>
                <a:latin typeface="Times New Roman" charset="0"/>
                <a:ea typeface="Times New Roman" charset="0"/>
                <a:cs typeface="Times New Roman" charset="0"/>
              </a:rPr>
              <a:t>All primary and additional owners that are non-individuals (businesses, trusts, or state/local governments) must provide the name, address, and taxpayer ID number (FEIN</a:t>
            </a:r>
            <a:r>
              <a:rPr lang="en-US" sz="1400" kern="1200" dirty="0">
                <a:solidFill>
                  <a:schemeClr val="tx1"/>
                </a:solidFill>
                <a:effectLst/>
                <a:latin typeface="Times New Roman" charset="0"/>
                <a:ea typeface="Times New Roman" charset="0"/>
                <a:cs typeface="Times New Roman" charset="0"/>
              </a:rPr>
              <a:t> </a:t>
            </a:r>
            <a:r>
              <a:rPr lang="en-US" sz="1200" kern="1200" dirty="0">
                <a:solidFill>
                  <a:schemeClr val="tx1"/>
                </a:solidFill>
                <a:effectLst/>
                <a:latin typeface="Times New Roman" charset="0"/>
                <a:ea typeface="Times New Roman" charset="0"/>
                <a:cs typeface="Times New Roman" charset="0"/>
              </a:rPr>
              <a:t>or Social Security number) of the business/trust/government.</a:t>
            </a:r>
          </a:p>
          <a:p>
            <a:r>
              <a:rPr lang="en-US" sz="1200" kern="1200" dirty="0">
                <a:solidFill>
                  <a:schemeClr val="tx1"/>
                </a:solidFill>
                <a:effectLst/>
                <a:latin typeface="Times New Roman" charset="0"/>
                <a:ea typeface="Times New Roman" charset="0"/>
                <a:cs typeface="Times New Roman" charset="0"/>
              </a:rPr>
              <a:t>Model name and model year of vessel.</a:t>
            </a:r>
          </a:p>
          <a:p>
            <a:r>
              <a:rPr lang="en-US" sz="1200" kern="1200" dirty="0">
                <a:solidFill>
                  <a:schemeClr val="tx1"/>
                </a:solidFill>
                <a:effectLst/>
                <a:latin typeface="Times New Roman" charset="0"/>
                <a:ea typeface="Times New Roman" charset="0"/>
                <a:cs typeface="Times New Roman" charset="0"/>
              </a:rPr>
              <a:t>Hull ID Assignment</a:t>
            </a:r>
          </a:p>
          <a:p>
            <a:r>
              <a:rPr lang="en-US" sz="1200" kern="1200" dirty="0">
                <a:solidFill>
                  <a:schemeClr val="tx1"/>
                </a:solidFill>
                <a:effectLst/>
                <a:latin typeface="Times New Roman" charset="0"/>
                <a:ea typeface="Times New Roman" charset="0"/>
                <a:cs typeface="Times New Roman" charset="0"/>
              </a:rPr>
              <a:t>All vessels built on November 1, 1972 to current must have a Hull ID that meets one of the approved Coast Guard formats. If the vessel does not have a Hull ID that meets an approved Coast Guard format, the owner must be assigned a new Hull ID number. An owner assigned a new Hull ID must permanently affix the new Hull ID number to the vessel.</a:t>
            </a:r>
          </a:p>
          <a:p>
            <a:r>
              <a:rPr lang="en-US" sz="1200" kern="1200" dirty="0">
                <a:solidFill>
                  <a:schemeClr val="tx1"/>
                </a:solidFill>
                <a:effectLst/>
                <a:latin typeface="Times New Roman" charset="0"/>
                <a:ea typeface="Times New Roman" charset="0"/>
                <a:cs typeface="Times New Roman" charset="0"/>
              </a:rPr>
              <a:t>Vessels built before November 1, 1972 may keep the non-standard Hull ID only if it is unique to the Wisconsin registration system. If the Hull ID is not unique, the owner must be assigned a new Hull ID number.</a:t>
            </a:r>
          </a:p>
          <a:p>
            <a:r>
              <a:rPr lang="en-US" sz="1200" kern="1200" dirty="0">
                <a:solidFill>
                  <a:schemeClr val="tx1"/>
                </a:solidFill>
                <a:effectLst/>
                <a:latin typeface="Times New Roman" charset="0"/>
                <a:ea typeface="Times New Roman" charset="0"/>
                <a:cs typeface="Times New Roman" charset="0"/>
              </a:rPr>
              <a:t>An owner assigned a new Hull ID will be notified of the new Hull ID and provided instructions on how to permanently affix the new Hull ID to the vessel in accordance with law.</a:t>
            </a:r>
          </a:p>
          <a:p>
            <a:pPr lvl="0"/>
            <a:r>
              <a:rPr lang="en-US" sz="1200" kern="1200" dirty="0">
                <a:solidFill>
                  <a:schemeClr val="tx1"/>
                </a:solidFill>
                <a:effectLst/>
                <a:latin typeface="Times New Roman" charset="0"/>
                <a:ea typeface="Times New Roman" charset="0"/>
                <a:cs typeface="Times New Roman" charset="0"/>
              </a:rPr>
              <a:t>Motorized boats of any size must be registered with the Wisconsin DNR.  </a:t>
            </a:r>
            <a:r>
              <a:rPr lang="en-US" sz="1200" strike="sngStrike" kern="1200" dirty="0">
                <a:solidFill>
                  <a:schemeClr val="tx1"/>
                </a:solidFill>
                <a:effectLst/>
                <a:latin typeface="Times New Roman" charset="0"/>
                <a:ea typeface="Times New Roman" charset="0"/>
                <a:cs typeface="Times New Roman" charset="0"/>
              </a:rPr>
              <a:t>WI Department of Natural Resources</a:t>
            </a:r>
            <a:r>
              <a:rPr lang="en-US" sz="1200" kern="1200" dirty="0">
                <a:solidFill>
                  <a:schemeClr val="tx1"/>
                </a:solidFill>
                <a:effectLst/>
                <a:latin typeface="Times New Roman" charset="0"/>
                <a:ea typeface="Times New Roman" charset="0"/>
                <a:cs typeface="Times New Roman" charset="0"/>
              </a:rPr>
              <a:t>.</a:t>
            </a:r>
          </a:p>
          <a:p>
            <a:pPr lvl="0"/>
            <a:r>
              <a:rPr lang="en-US" sz="1200" kern="1200" dirty="0">
                <a:solidFill>
                  <a:schemeClr val="tx1"/>
                </a:solidFill>
                <a:effectLst/>
                <a:latin typeface="Times New Roman" charset="0"/>
                <a:ea typeface="Times New Roman" charset="0"/>
                <a:cs typeface="Times New Roman" charset="0"/>
              </a:rPr>
              <a:t>Exceptions to the registration requirements include:</a:t>
            </a:r>
          </a:p>
          <a:p>
            <a:pPr lvl="1"/>
            <a:r>
              <a:rPr lang="en-US" sz="1200" kern="1200" dirty="0">
                <a:solidFill>
                  <a:schemeClr val="tx1"/>
                </a:solidFill>
                <a:effectLst/>
                <a:latin typeface="Times New Roman" charset="0"/>
                <a:ea typeface="Times New Roman" charset="0"/>
                <a:cs typeface="Times New Roman" charset="0"/>
              </a:rPr>
              <a:t>Sailboards 12 feet or less,</a:t>
            </a:r>
          </a:p>
          <a:p>
            <a:pPr lvl="1"/>
            <a:r>
              <a:rPr lang="en-US" sz="1200" kern="1200" dirty="0">
                <a:solidFill>
                  <a:schemeClr val="tx1"/>
                </a:solidFill>
                <a:effectLst/>
                <a:latin typeface="Times New Roman" charset="0"/>
                <a:ea typeface="Times New Roman" charset="0"/>
                <a:cs typeface="Times New Roman" charset="0"/>
              </a:rPr>
              <a:t>Manually propelled </a:t>
            </a:r>
            <a:r>
              <a:rPr lang="en-US" sz="1200" strike="sngStrike" kern="1200" dirty="0" err="1">
                <a:solidFill>
                  <a:schemeClr val="tx1"/>
                </a:solidFill>
                <a:effectLst/>
                <a:latin typeface="Times New Roman" charset="0"/>
                <a:ea typeface="Times New Roman" charset="0"/>
                <a:cs typeface="Times New Roman" charset="0"/>
              </a:rPr>
              <a:t>cessela</a:t>
            </a:r>
            <a:r>
              <a:rPr lang="en-US" sz="1200" kern="1200" dirty="0">
                <a:solidFill>
                  <a:schemeClr val="tx1"/>
                </a:solidFill>
                <a:effectLst/>
                <a:latin typeface="Times New Roman" charset="0"/>
                <a:ea typeface="Times New Roman" charset="0"/>
                <a:cs typeface="Times New Roman" charset="0"/>
              </a:rPr>
              <a:t> vessels that are not equipped with a motor or sail, </a:t>
            </a:r>
          </a:p>
          <a:p>
            <a:pPr lvl="1"/>
            <a:r>
              <a:rPr lang="en-US" sz="1200" kern="1200" dirty="0">
                <a:solidFill>
                  <a:schemeClr val="tx1"/>
                </a:solidFill>
                <a:effectLst/>
                <a:latin typeface="Times New Roman" charset="0"/>
                <a:ea typeface="Times New Roman" charset="0"/>
                <a:cs typeface="Times New Roman" charset="0"/>
              </a:rPr>
              <a:t>vessels </a:t>
            </a:r>
            <a:r>
              <a:rPr lang="en-US" sz="1200" strike="sngStrike" kern="1200" dirty="0">
                <a:solidFill>
                  <a:schemeClr val="tx1"/>
                </a:solidFill>
                <a:effectLst/>
                <a:latin typeface="Times New Roman" charset="0"/>
                <a:ea typeface="Times New Roman" charset="0"/>
                <a:cs typeface="Times New Roman" charset="0"/>
              </a:rPr>
              <a:t>rei=glistered</a:t>
            </a:r>
            <a:r>
              <a:rPr lang="en-US" sz="1200" kern="1200" dirty="0">
                <a:solidFill>
                  <a:schemeClr val="tx1"/>
                </a:solidFill>
                <a:effectLst/>
                <a:latin typeface="Times New Roman" charset="0"/>
                <a:ea typeface="Times New Roman" charset="0"/>
                <a:cs typeface="Times New Roman" charset="0"/>
              </a:rPr>
              <a:t> registered in another state and using Wisconsin waters for less than 60 consecutive days.  </a:t>
            </a:r>
            <a:r>
              <a:rPr lang="en-US" sz="1200" strike="sngStrike" kern="1200" dirty="0">
                <a:solidFill>
                  <a:schemeClr val="tx1"/>
                </a:solidFill>
                <a:effectLst/>
                <a:latin typeface="Times New Roman" charset="0"/>
                <a:ea typeface="Times New Roman" charset="0"/>
                <a:cs typeface="Times New Roman" charset="0"/>
              </a:rPr>
              <a:t>, are exempt from registration and titling laws.</a:t>
            </a:r>
            <a:endParaRPr lang="en-US" sz="1200" kern="1200" dirty="0">
              <a:solidFill>
                <a:schemeClr val="tx1"/>
              </a:solidFill>
              <a:effectLst/>
              <a:latin typeface="Times New Roman" charset="0"/>
              <a:ea typeface="Times New Roman" charset="0"/>
              <a:cs typeface="Times New Roman" charset="0"/>
            </a:endParaRPr>
          </a:p>
          <a:p>
            <a:pPr lvl="0"/>
            <a:r>
              <a:rPr lang="en-US" sz="1200" kern="1200" dirty="0">
                <a:solidFill>
                  <a:schemeClr val="tx1"/>
                </a:solidFill>
                <a:effectLst/>
                <a:latin typeface="Times New Roman" charset="0"/>
                <a:ea typeface="Times New Roman" charset="0"/>
                <a:cs typeface="Times New Roman" charset="0"/>
              </a:rPr>
              <a:t>The Certificate of Number card (registration certificate) must be on board and available for inspection by an enforcement officer whenever the vessel is operated.</a:t>
            </a:r>
          </a:p>
          <a:p>
            <a:endParaRPr lang="en-US" sz="1200" b="0" i="1" u="none" strike="noStrike" kern="1200" baseline="0" dirty="0">
              <a:solidFill>
                <a:schemeClr val="tx1"/>
              </a:solidFill>
              <a:latin typeface="Times New Roman" charset="0"/>
              <a:ea typeface="Times New Roman" charset="0"/>
              <a:cs typeface="Times New Roman" charset="0"/>
            </a:endParaRPr>
          </a:p>
          <a:p>
            <a:endParaRPr lang="en-US" sz="1200" b="0" i="1" u="none" strike="noStrike" kern="1200" baseline="0" dirty="0">
              <a:solidFill>
                <a:schemeClr val="tx1"/>
              </a:solidFill>
              <a:latin typeface="Times New Roman" charset="0"/>
              <a:ea typeface="Times New Roman" charset="0"/>
              <a:cs typeface="Times New Roman" charset="0"/>
            </a:endParaRPr>
          </a:p>
          <a:p>
            <a:endParaRPr lang="en-US" sz="1200" b="0" i="1"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Times New Roman" charset="0"/>
                <a:ea typeface="Times New Roman" charset="0"/>
                <a:cs typeface="Times New Roman" charset="0"/>
              </a:rPr>
              <a:t>Numbering of Watercraft</a:t>
            </a:r>
          </a:p>
          <a:p>
            <a:r>
              <a:rPr lang="en-US" sz="1200" b="0" i="0" u="none" strike="noStrike" kern="1200" baseline="0" dirty="0">
                <a:solidFill>
                  <a:schemeClr val="tx1"/>
                </a:solidFill>
                <a:latin typeface="Times New Roman" charset="0"/>
                <a:ea typeface="Times New Roman" charset="0"/>
                <a:cs typeface="Times New Roman" charset="0"/>
              </a:rPr>
              <a:t>Each watercraft operated on Wisconsin water shall be numbered by the state or</a:t>
            </a:r>
          </a:p>
          <a:p>
            <a:r>
              <a:rPr lang="en-US" sz="1200" b="0" i="0" u="none" strike="noStrike" kern="1200" baseline="0" dirty="0">
                <a:solidFill>
                  <a:schemeClr val="tx1"/>
                </a:solidFill>
                <a:latin typeface="Times New Roman" charset="0"/>
                <a:ea typeface="Times New Roman" charset="0"/>
                <a:cs typeface="Times New Roman" charset="0"/>
              </a:rPr>
              <a:t>in compliance with their own state numbering system and shall properly</a:t>
            </a:r>
          </a:p>
          <a:p>
            <a:r>
              <a:rPr lang="en-US" sz="1200" b="0" i="0" u="none" strike="noStrike" kern="1200" baseline="0" dirty="0">
                <a:solidFill>
                  <a:schemeClr val="tx1"/>
                </a:solidFill>
                <a:latin typeface="Times New Roman" charset="0"/>
                <a:ea typeface="Times New Roman" charset="0"/>
                <a:cs typeface="Times New Roman" charset="0"/>
              </a:rPr>
              <a:t>display the assigned number.</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Watercraft exempt from Wisconsin numbering are those:</a:t>
            </a:r>
          </a:p>
          <a:p>
            <a:r>
              <a:rPr lang="en-US" sz="1200" b="0" i="0" u="none" strike="noStrike" kern="1200" baseline="0" dirty="0">
                <a:solidFill>
                  <a:schemeClr val="tx1"/>
                </a:solidFill>
                <a:latin typeface="Times New Roman" charset="0"/>
                <a:ea typeface="Times New Roman" charset="0"/>
                <a:cs typeface="Times New Roman" charset="0"/>
              </a:rPr>
              <a:t>• Documented by the U.S. Coast Guard,</a:t>
            </a:r>
          </a:p>
          <a:p>
            <a:r>
              <a:rPr lang="en-US" sz="1200" b="0" i="0" u="none" strike="noStrike" kern="1200" baseline="0" dirty="0">
                <a:solidFill>
                  <a:schemeClr val="tx1"/>
                </a:solidFill>
                <a:latin typeface="Times New Roman" charset="0"/>
                <a:ea typeface="Times New Roman" charset="0"/>
                <a:cs typeface="Times New Roman" charset="0"/>
              </a:rPr>
              <a:t>• Numbered by another state and used in this state for not more than 60 days,</a:t>
            </a:r>
          </a:p>
          <a:p>
            <a:r>
              <a:rPr lang="en-US" sz="1200" b="0" i="0" u="none" strike="noStrike" kern="1200" baseline="0" dirty="0">
                <a:solidFill>
                  <a:schemeClr val="tx1"/>
                </a:solidFill>
                <a:latin typeface="Times New Roman" charset="0"/>
                <a:ea typeface="Times New Roman" charset="0"/>
                <a:cs typeface="Times New Roman" charset="0"/>
              </a:rPr>
              <a:t>• From a country other than the United States temporarily using Wisconsin water,</a:t>
            </a:r>
          </a:p>
          <a:p>
            <a:r>
              <a:rPr lang="en-US" sz="1200" b="0" i="0" u="none" strike="noStrike" kern="1200" baseline="0" dirty="0">
                <a:solidFill>
                  <a:schemeClr val="tx1"/>
                </a:solidFill>
                <a:latin typeface="Times New Roman" charset="0"/>
                <a:ea typeface="Times New Roman" charset="0"/>
                <a:cs typeface="Times New Roman" charset="0"/>
              </a:rPr>
              <a:t>• Owned by the United States, a state or political subdivision,</a:t>
            </a:r>
          </a:p>
          <a:p>
            <a:r>
              <a:rPr lang="en-US" sz="1200" b="0" i="0" u="none" strike="noStrike" kern="1200" baseline="0" dirty="0">
                <a:solidFill>
                  <a:schemeClr val="tx1"/>
                </a:solidFill>
                <a:latin typeface="Times New Roman" charset="0"/>
                <a:ea typeface="Times New Roman" charset="0"/>
                <a:cs typeface="Times New Roman" charset="0"/>
              </a:rPr>
              <a:t>• A ship’s lifeboat (“lifeboat” is held aboard another vessel and used</a:t>
            </a:r>
          </a:p>
          <a:p>
            <a:r>
              <a:rPr lang="en-US" sz="1200" b="0" i="0" u="none" strike="noStrike" kern="1200" baseline="0" dirty="0">
                <a:solidFill>
                  <a:schemeClr val="tx1"/>
                </a:solidFill>
                <a:latin typeface="Times New Roman" charset="0"/>
                <a:ea typeface="Times New Roman" charset="0"/>
                <a:cs typeface="Times New Roman" charset="0"/>
              </a:rPr>
              <a:t>exclusively for emergency purposes),</a:t>
            </a:r>
          </a:p>
          <a:p>
            <a:r>
              <a:rPr lang="en-US" sz="1200" b="0" i="0" u="none" strike="noStrike" kern="1200" baseline="0" dirty="0">
                <a:solidFill>
                  <a:schemeClr val="tx1"/>
                </a:solidFill>
                <a:latin typeface="Times New Roman" charset="0"/>
                <a:ea typeface="Times New Roman" charset="0"/>
                <a:cs typeface="Times New Roman" charset="0"/>
              </a:rPr>
              <a:t>• Under a waiver issued for a race or special event,</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Watercraft Exempt from Registration:</a:t>
            </a:r>
          </a:p>
          <a:p>
            <a:r>
              <a:rPr lang="en-US" sz="1200" b="0" i="0" u="none" strike="noStrike" kern="1200" baseline="0" dirty="0">
                <a:solidFill>
                  <a:schemeClr val="tx1"/>
                </a:solidFill>
                <a:latin typeface="Times New Roman" charset="0"/>
                <a:ea typeface="Times New Roman" charset="0"/>
                <a:cs typeface="Times New Roman" charset="0"/>
              </a:rPr>
              <a:t>• Those exempt from numbering </a:t>
            </a:r>
            <a:r>
              <a:rPr lang="en-US" sz="1200" b="0" i="1" u="none" strike="noStrike" kern="1200" baseline="0" dirty="0">
                <a:solidFill>
                  <a:schemeClr val="tx1"/>
                </a:solidFill>
                <a:latin typeface="Times New Roman" charset="0"/>
                <a:ea typeface="Times New Roman" charset="0"/>
                <a:cs typeface="Times New Roman" charset="0"/>
              </a:rPr>
              <a:t>EXCEPT </a:t>
            </a:r>
            <a:r>
              <a:rPr lang="en-US" sz="1200" b="0" i="0" u="none" strike="noStrike" kern="1200" baseline="0" dirty="0">
                <a:solidFill>
                  <a:schemeClr val="tx1"/>
                </a:solidFill>
                <a:latin typeface="Times New Roman" charset="0"/>
                <a:ea typeface="Times New Roman" charset="0"/>
                <a:cs typeface="Times New Roman" charset="0"/>
              </a:rPr>
              <a:t>documented vessels,</a:t>
            </a:r>
          </a:p>
          <a:p>
            <a:r>
              <a:rPr lang="en-US" sz="1200" b="0" i="0" u="none" strike="noStrike" kern="1200" baseline="0" dirty="0">
                <a:solidFill>
                  <a:schemeClr val="tx1"/>
                </a:solidFill>
                <a:latin typeface="Times New Roman" charset="0"/>
                <a:ea typeface="Times New Roman" charset="0"/>
                <a:cs typeface="Times New Roman" charset="0"/>
              </a:rPr>
              <a:t>• Those issued a commercial documentation and used exclusively for</a:t>
            </a:r>
          </a:p>
          <a:p>
            <a:r>
              <a:rPr lang="en-US" sz="1200" b="0" i="0" u="none" strike="noStrike" kern="1200" baseline="0" dirty="0">
                <a:solidFill>
                  <a:schemeClr val="tx1"/>
                </a:solidFill>
                <a:latin typeface="Times New Roman" charset="0"/>
                <a:ea typeface="Times New Roman" charset="0"/>
                <a:cs typeface="Times New Roman" charset="0"/>
              </a:rPr>
              <a:t>commercial purposes,</a:t>
            </a:r>
          </a:p>
          <a:p>
            <a:r>
              <a:rPr lang="en-US" sz="1200" b="0" i="0" u="none" strike="noStrike" kern="1200" baseline="0" dirty="0">
                <a:solidFill>
                  <a:schemeClr val="tx1"/>
                </a:solidFill>
                <a:latin typeface="Times New Roman" charset="0"/>
                <a:ea typeface="Times New Roman" charset="0"/>
                <a:cs typeface="Times New Roman" charset="0"/>
              </a:rPr>
              <a:t>• Vessels meeting another state’s registration system requirements which are</a:t>
            </a:r>
          </a:p>
          <a:p>
            <a:r>
              <a:rPr lang="en-US" sz="1200" b="0" i="0" u="none" strike="noStrike" kern="1200" baseline="0" dirty="0">
                <a:solidFill>
                  <a:schemeClr val="tx1"/>
                </a:solidFill>
                <a:latin typeface="Times New Roman" charset="0"/>
                <a:ea typeface="Times New Roman" charset="0"/>
                <a:cs typeface="Times New Roman" charset="0"/>
              </a:rPr>
              <a:t>used in Wisconsin for less than 60 days.</a:t>
            </a:r>
          </a:p>
          <a:p>
            <a:endParaRPr lang="en-US" altLang="en-US" dirty="0">
              <a:latin typeface="Arial" panose="020B0604020202020204" pitchFamily="34" charset="0"/>
            </a:endParaRPr>
          </a:p>
          <a:p>
            <a:r>
              <a:rPr lang="en-US" altLang="en-US" dirty="0">
                <a:latin typeface="Arial" panose="020B0604020202020204" pitchFamily="34" charset="0"/>
              </a:rPr>
              <a:t>      WS 0234 AB (decal) or WI-0234-AB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WI Personal Flotation Devices (PFD)</a:t>
            </a:r>
          </a:p>
          <a:p>
            <a:r>
              <a:rPr lang="en-US" altLang="en-US" dirty="0">
                <a:latin typeface="Arial" panose="020B0604020202020204" pitchFamily="34" charset="0"/>
              </a:rPr>
              <a:t>All vessels, </a:t>
            </a:r>
            <a:r>
              <a:rPr lang="en-US" sz="1200" kern="1200" dirty="0">
                <a:solidFill>
                  <a:schemeClr val="tx1"/>
                </a:solidFill>
                <a:effectLst/>
                <a:latin typeface="Times New Roman" charset="0"/>
                <a:ea typeface="Times New Roman" charset="0"/>
                <a:cs typeface="Times New Roman" charset="0"/>
              </a:rPr>
              <a:t>(including canoes, kayaks, and paddleboards) </a:t>
            </a:r>
            <a:r>
              <a:rPr lang="en-US" altLang="en-US" dirty="0">
                <a:latin typeface="Arial" panose="020B0604020202020204" pitchFamily="34" charset="0"/>
              </a:rPr>
              <a:t>except sailboards, must</a:t>
            </a:r>
            <a:r>
              <a:rPr lang="en-US" altLang="en-US" baseline="0" dirty="0">
                <a:latin typeface="Arial" panose="020B0604020202020204" pitchFamily="34" charset="0"/>
              </a:rPr>
              <a:t> carry one wearable U.S. Coast Guard-approved Type I, II, III, or V PFD for each person on board.</a:t>
            </a:r>
          </a:p>
          <a:p>
            <a:endParaRPr lang="en-US" altLang="en-US" baseline="0" dirty="0">
              <a:latin typeface="Arial" panose="020B0604020202020204" pitchFamily="34" charset="0"/>
            </a:endParaRPr>
          </a:p>
          <a:p>
            <a:r>
              <a:rPr lang="en-US" altLang="en-US" baseline="0" dirty="0">
                <a:latin typeface="Arial" panose="020B0604020202020204" pitchFamily="34" charset="0"/>
              </a:rPr>
              <a:t>In addition, vessels 16 feet in length or longer </a:t>
            </a:r>
            <a:r>
              <a:rPr lang="en-US" sz="1200" kern="1200" dirty="0">
                <a:solidFill>
                  <a:schemeClr val="tx1"/>
                </a:solidFill>
                <a:effectLst/>
                <a:latin typeface="Times New Roman" charset="0"/>
                <a:ea typeface="Times New Roman" charset="0"/>
                <a:cs typeface="Times New Roman" charset="0"/>
              </a:rPr>
              <a:t>(except canoes, kayaks, and paddleboards) </a:t>
            </a:r>
            <a:r>
              <a:rPr lang="en-US" altLang="en-US" baseline="0" dirty="0">
                <a:latin typeface="Arial" panose="020B0604020202020204" pitchFamily="34" charset="0"/>
              </a:rPr>
              <a:t>must have one U.S. Coast Guard-approved Type IV PF on board and readily accessible.</a:t>
            </a:r>
          </a:p>
          <a:p>
            <a:endParaRPr lang="en-US" altLang="en-US" baseline="0" dirty="0">
              <a:latin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While on federally controlled waters, c</a:t>
            </a:r>
            <a:r>
              <a:rPr lang="en-US" altLang="en-US" baseline="0" dirty="0">
                <a:latin typeface="Arial" panose="020B0604020202020204" pitchFamily="34" charset="0"/>
              </a:rPr>
              <a:t>hildren under 13 years of age must wear a U.S. Coast Guard-approved.  Type I, II, III, PFD at all times while underway on the open deck of any vessel.</a:t>
            </a:r>
          </a:p>
          <a:p>
            <a:endParaRPr lang="en-US" altLang="en-US" baseline="0" dirty="0">
              <a:latin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Times New Roman" charset="0"/>
                <a:ea typeface="Times New Roman" charset="0"/>
                <a:cs typeface="Times New Roman" charset="0"/>
              </a:rPr>
              <a:t>Everyone on board a PWC must wear a U.S. Coast Guard-approved Type I, II, III, PFD.</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361887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WI Personal Flotation Devices (PFD)</a:t>
            </a:r>
          </a:p>
          <a:p>
            <a:r>
              <a:rPr lang="en-US" altLang="en-US" dirty="0">
                <a:latin typeface="Arial" panose="020B0604020202020204" pitchFamily="34" charset="0"/>
              </a:rPr>
              <a:t>All vessels, </a:t>
            </a:r>
            <a:r>
              <a:rPr lang="en-US" sz="1200" kern="1200" dirty="0">
                <a:solidFill>
                  <a:schemeClr val="tx1"/>
                </a:solidFill>
                <a:effectLst/>
                <a:latin typeface="Times New Roman" charset="0"/>
                <a:ea typeface="Times New Roman" charset="0"/>
                <a:cs typeface="Times New Roman" charset="0"/>
              </a:rPr>
              <a:t>(including canoes, kayaks, and paddleboards) </a:t>
            </a:r>
            <a:r>
              <a:rPr lang="en-US" altLang="en-US" dirty="0">
                <a:latin typeface="Arial" panose="020B0604020202020204" pitchFamily="34" charset="0"/>
              </a:rPr>
              <a:t>except sailboards, must</a:t>
            </a:r>
            <a:r>
              <a:rPr lang="en-US" altLang="en-US" baseline="0" dirty="0">
                <a:latin typeface="Arial" panose="020B0604020202020204" pitchFamily="34" charset="0"/>
              </a:rPr>
              <a:t> carry one wearable U.S. Coast Guard-approved Type I, II, III, or V PFD for each person on board.</a:t>
            </a:r>
          </a:p>
          <a:p>
            <a:endParaRPr lang="en-US" altLang="en-US" baseline="0" dirty="0">
              <a:latin typeface="Arial" panose="020B0604020202020204" pitchFamily="34" charset="0"/>
            </a:endParaRPr>
          </a:p>
          <a:p>
            <a:r>
              <a:rPr lang="en-US" altLang="en-US" baseline="0" dirty="0">
                <a:latin typeface="Arial" panose="020B0604020202020204" pitchFamily="34" charset="0"/>
              </a:rPr>
              <a:t>In addition, vessels 16 feet in length or longer </a:t>
            </a:r>
            <a:r>
              <a:rPr lang="en-US" sz="1200" kern="1200" dirty="0">
                <a:solidFill>
                  <a:schemeClr val="tx1"/>
                </a:solidFill>
                <a:effectLst/>
                <a:latin typeface="Times New Roman" charset="0"/>
                <a:ea typeface="Times New Roman" charset="0"/>
                <a:cs typeface="Times New Roman" charset="0"/>
              </a:rPr>
              <a:t>(except canoes, kayaks, and paddleboards) </a:t>
            </a:r>
            <a:r>
              <a:rPr lang="en-US" altLang="en-US" baseline="0" dirty="0">
                <a:latin typeface="Arial" panose="020B0604020202020204" pitchFamily="34" charset="0"/>
              </a:rPr>
              <a:t>must have one U.S. Coast Guard-approved Type IV PF on board and readily accessible.</a:t>
            </a:r>
          </a:p>
          <a:p>
            <a:endParaRPr lang="en-US" altLang="en-US" baseline="0" dirty="0">
              <a:latin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While on federally controlled waters, c</a:t>
            </a:r>
            <a:r>
              <a:rPr lang="en-US" altLang="en-US" baseline="0" dirty="0">
                <a:latin typeface="Arial" panose="020B0604020202020204" pitchFamily="34" charset="0"/>
              </a:rPr>
              <a:t>hildren under 13 years of age must wear a U.S. Coast Guard-approved Type I, II, III, PFD at all times while underway on the open deck of any vessel.</a:t>
            </a:r>
          </a:p>
          <a:p>
            <a:endParaRPr lang="en-US" altLang="en-US" baseline="0" dirty="0">
              <a:latin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Times New Roman" charset="0"/>
                <a:ea typeface="Times New Roman" charset="0"/>
                <a:cs typeface="Times New Roman" charset="0"/>
              </a:rPr>
              <a:t>Everyone on board a PWC must wear a U.S. Coast Guard-approved Type I, II, III, PFD.</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dnr.wi.gov/topic/invasives/" TargetMode="External"/><Relationship Id="rId5" Type="http://schemas.openxmlformats.org/officeDocument/2006/relationships/hyperlink" Target="http://dnr.wi.gov/topic/boat/crashInfo.html" TargetMode="External"/><Relationship Id="rId4" Type="http://schemas.openxmlformats.org/officeDocument/2006/relationships/hyperlink" Target="http://dnr.wi.gov/topic/boat/"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1905000"/>
            <a:ext cx="7772400" cy="1470025"/>
          </a:xfrm>
        </p:spPr>
        <p:txBody>
          <a:bodyPr/>
          <a:lstStyle/>
          <a:p>
            <a:r>
              <a:rPr lang="en-US" altLang="x-none" dirty="0"/>
              <a:t>Wisconsin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p:txBody>
          <a:bodyPr/>
          <a:lstStyle/>
          <a:p>
            <a:r>
              <a:rPr lang="en-US" altLang="x-none" dirty="0"/>
              <a:t>Copyright 2022 Coast Guard Auxiliary Association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10</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dirty="0">
                <a:solidFill>
                  <a:schemeClr val="bg1"/>
                </a:solidFill>
                <a:latin typeface="Arial" panose="020B0604020202020204" pitchFamily="34" charset="0"/>
                <a:cs typeface="Arial" panose="020B0604020202020204" pitchFamily="34" charset="0"/>
              </a:rPr>
              <a:t>While on federally controlled waters, children under the age of 13 must wear a PFD at all times while underway on the open deck of any vessel.</a:t>
            </a:r>
            <a:endParaRPr lang="en-US" altLang="en-US" sz="2400" dirty="0">
              <a:solidFill>
                <a:schemeClr val="bg1"/>
              </a:solidFill>
              <a:latin typeface="Arial" panose="020B0604020202020204" pitchFamily="34" charset="0"/>
              <a:cs typeface="Arial" panose="020B0604020202020204" pitchFamily="34" charset="0"/>
            </a:endParaRP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PFDs with water impact ratings are suggested for high speed watersports such as operating PWC and being towed </a:t>
            </a:r>
          </a:p>
        </p:txBody>
      </p:sp>
    </p:spTree>
    <p:extLst>
      <p:ext uri="{BB962C8B-B14F-4D97-AF65-F5344CB8AC3E}">
        <p14:creationId xmlns:p14="http://schemas.microsoft.com/office/powerpoint/2010/main" val="1696414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6323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3000" b="0" dirty="0">
                <a:solidFill>
                  <a:schemeClr val="bg1"/>
                </a:solidFill>
                <a:latin typeface="Arial" panose="020B0604020202020204" pitchFamily="34" charset="0"/>
              </a:rPr>
              <a:t>PWC operator must be 12 years of age or older.</a:t>
            </a:r>
          </a:p>
          <a:p>
            <a:pPr>
              <a:spcBef>
                <a:spcPct val="0"/>
              </a:spcBef>
              <a:buFontTx/>
              <a:buChar char="•"/>
            </a:pPr>
            <a:endParaRPr lang="en-US" altLang="en-US" sz="3000" dirty="0">
              <a:solidFill>
                <a:schemeClr val="bg1"/>
              </a:solidFill>
              <a:latin typeface="Arial" panose="020B0604020202020204" pitchFamily="34" charset="0"/>
            </a:endParaRPr>
          </a:p>
          <a:p>
            <a:pPr>
              <a:spcBef>
                <a:spcPct val="0"/>
              </a:spcBef>
              <a:buFontTx/>
              <a:buChar char="•"/>
            </a:pPr>
            <a:r>
              <a:rPr lang="en-US" altLang="en-US" sz="3000" b="0" dirty="0">
                <a:solidFill>
                  <a:schemeClr val="bg1"/>
                </a:solidFill>
                <a:latin typeface="Arial" panose="020B0604020202020204" pitchFamily="34" charset="0"/>
              </a:rPr>
              <a:t>A PFD must be available in the </a:t>
            </a:r>
            <a:r>
              <a:rPr lang="en-US" altLang="en-US" sz="3000" b="0">
                <a:solidFill>
                  <a:schemeClr val="bg1"/>
                </a:solidFill>
                <a:latin typeface="Arial" panose="020B0604020202020204" pitchFamily="34" charset="0"/>
              </a:rPr>
              <a:t>boat for </a:t>
            </a:r>
            <a:r>
              <a:rPr lang="en-US" altLang="en-US" sz="3000" b="0" dirty="0">
                <a:solidFill>
                  <a:schemeClr val="bg1"/>
                </a:solidFill>
                <a:latin typeface="Arial" panose="020B0604020202020204" pitchFamily="34" charset="0"/>
              </a:rPr>
              <a:t>each towed person.</a:t>
            </a:r>
            <a:br>
              <a:rPr lang="en-US" altLang="en-US" sz="3000" b="0" dirty="0">
                <a:solidFill>
                  <a:schemeClr val="bg1"/>
                </a:solidFill>
                <a:latin typeface="Arial" panose="020B0604020202020204" pitchFamily="34" charset="0"/>
              </a:rPr>
            </a:br>
            <a:endParaRPr lang="en-US" altLang="en-US" sz="3000" b="0" dirty="0">
              <a:solidFill>
                <a:schemeClr val="bg1"/>
              </a:solidFill>
              <a:latin typeface="Arial" panose="020B0604020202020204" pitchFamily="34" charset="0"/>
            </a:endParaRPr>
          </a:p>
          <a:p>
            <a:pPr>
              <a:spcBef>
                <a:spcPct val="0"/>
              </a:spcBef>
              <a:buFontTx/>
              <a:buChar char="•"/>
            </a:pPr>
            <a:r>
              <a:rPr lang="en-US" altLang="en-US" sz="3000" b="0" dirty="0">
                <a:solidFill>
                  <a:schemeClr val="bg1"/>
                </a:solidFill>
                <a:latin typeface="Arial" panose="020B0604020202020204" pitchFamily="34" charset="0"/>
              </a:rPr>
              <a:t>Allowed only between sunrise and sunset</a:t>
            </a:r>
          </a:p>
          <a:p>
            <a:pPr>
              <a:spcBef>
                <a:spcPct val="0"/>
              </a:spcBef>
              <a:buFontTx/>
              <a:buChar char="•"/>
            </a:pPr>
            <a:endParaRPr lang="en-US" altLang="en-US" sz="3000" b="0" dirty="0">
              <a:solidFill>
                <a:schemeClr val="bg1"/>
              </a:solidFill>
              <a:latin typeface="Arial" panose="020B0604020202020204" pitchFamily="34" charset="0"/>
            </a:endParaRPr>
          </a:p>
          <a:p>
            <a:pPr>
              <a:spcBef>
                <a:spcPct val="0"/>
              </a:spcBef>
              <a:buFont typeface="Arial" panose="020B0604020202020204" pitchFamily="34" charset="0"/>
              <a:buChar char="•"/>
            </a:pPr>
            <a:r>
              <a:rPr lang="en-US" altLang="en-US" sz="3000" dirty="0">
                <a:solidFill>
                  <a:schemeClr val="bg1"/>
                </a:solidFill>
                <a:latin typeface="Arial" panose="020B0604020202020204" pitchFamily="34" charset="0"/>
              </a:rPr>
              <a:t>The towing boat m</a:t>
            </a:r>
            <a:r>
              <a:rPr lang="en-US" altLang="en-US" sz="3000" b="0" dirty="0">
                <a:solidFill>
                  <a:schemeClr val="bg1"/>
                </a:solidFill>
                <a:latin typeface="Arial" panose="020B0604020202020204" pitchFamily="34" charset="0"/>
              </a:rPr>
              <a:t>ust have either a competent observer on board or a wide-angled mirror.</a:t>
            </a:r>
          </a:p>
        </p:txBody>
      </p:sp>
    </p:spTree>
    <p:extLst>
      <p:ext uri="{BB962C8B-B14F-4D97-AF65-F5344CB8AC3E}">
        <p14:creationId xmlns:p14="http://schemas.microsoft.com/office/powerpoint/2010/main" val="2067425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1843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D9F32F59-7098-4E9A-8D52-1BCE385257EA}" type="slidenum">
              <a:rPr lang="en-US" altLang="en-US" sz="1400">
                <a:solidFill>
                  <a:srgbClr val="FFFF99"/>
                </a:solidFill>
                <a:latin typeface="Times New Roman" panose="02020603050405020304" pitchFamily="18" charset="0"/>
              </a:rPr>
              <a:pPr>
                <a:spcBef>
                  <a:spcPct val="0"/>
                </a:spcBef>
              </a:pPr>
              <a:t>12</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333500" y="1102578"/>
            <a:ext cx="7124700" cy="5324535"/>
          </a:xfrm>
          <a:prstGeom prst="rect">
            <a:avLst/>
          </a:prstGeom>
          <a:noFill/>
        </p:spPr>
        <p:txBody>
          <a:bodyPr wrap="square">
            <a:spAutoFit/>
          </a:bodyPr>
          <a:lstStyle/>
          <a:p>
            <a:pPr marL="457200" indent="-4572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As required by the U.S. Coast Guard Navigation Rules, a vessel less than 39.4 feet must, at a minimum, have some means of making an efficient sound signal, (i.e., handheld air horn, athletic whistle, installed horn, etc.). A human voice or sound is not acceptable.</a:t>
            </a:r>
          </a:p>
          <a:p>
            <a:endParaRPr lang="en-US" sz="2800" dirty="0">
              <a:solidFill>
                <a:schemeClr val="bg1"/>
              </a:solidFill>
              <a:latin typeface="+mn-lt"/>
            </a:endParaRPr>
          </a:p>
          <a:p>
            <a:pPr marL="342900" lvl="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 vessel 39.4 feet or greater must have a sound signaling appliance capable of producing an efficient sound signal, audible for 1/2 mile with a 4 to 6 seconds duration. In addition, the vessel must carry on board a bell with a clapper. The bell size shall be no less than 7.9 inches, based on the diameter of the mouth.</a:t>
            </a:r>
            <a:r>
              <a:rPr lang="en-US" dirty="0"/>
              <a:t>.</a:t>
            </a:r>
          </a:p>
        </p:txBody>
      </p:sp>
    </p:spTree>
    <p:extLst>
      <p:ext uri="{BB962C8B-B14F-4D97-AF65-F5344CB8AC3E}">
        <p14:creationId xmlns:p14="http://schemas.microsoft.com/office/powerpoint/2010/main" val="274470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Wisconsin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a:t>
            </a:r>
            <a:r>
              <a:rPr lang="en-US" altLang="en-US" sz="2800" dirty="0">
                <a:solidFill>
                  <a:schemeClr val="bg1"/>
                </a:solidFill>
              </a:rPr>
              <a:t>Ma</a:t>
            </a:r>
            <a:r>
              <a:rPr lang="en-US" altLang="en-US" sz="2800" b="0" dirty="0">
                <a:solidFill>
                  <a:schemeClr val="bg1"/>
                </a:solidFill>
              </a:rPr>
              <a:t>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endParaRPr lang="en-US" altLang="en-US" sz="1800" dirty="0">
              <a:solidFill>
                <a:srgbClr val="FFFF99"/>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fld id="{0350690B-5A03-CD40-95EE-B129E0CD17FC}" type="slidenum">
              <a:rPr lang="en-US" altLang="x-none" smtClean="0"/>
              <a:pPr/>
              <a:t>13</a:t>
            </a:fld>
            <a:endParaRPr lang="en-US" altLang="x-none"/>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971800"/>
            <a:ext cx="5957094" cy="2729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2800" dirty="0">
                <a:ea typeface="ＭＳ Ｐゴシック" panose="020B0600070205080204" pitchFamily="34" charset="-128"/>
              </a:rPr>
              <a:t>Divers remain 150 feet away from shoreline</a:t>
            </a:r>
          </a:p>
          <a:p>
            <a:pPr marL="0" indent="0">
              <a:spcBef>
                <a:spcPct val="0"/>
              </a:spcBef>
              <a:buNone/>
            </a:pPr>
            <a:endParaRPr lang="en-US" altLang="en-US" sz="2800" dirty="0">
              <a:ea typeface="ＭＳ Ｐゴシック" panose="020B0600070205080204" pitchFamily="34" charset="-128"/>
            </a:endParaRPr>
          </a:p>
          <a:p>
            <a:pPr>
              <a:spcBef>
                <a:spcPct val="0"/>
              </a:spcBef>
            </a:pPr>
            <a:r>
              <a:rPr lang="en-US" altLang="en-US" sz="2800" dirty="0">
                <a:ea typeface="ＭＳ Ｐゴシック" panose="020B0600070205080204" pitchFamily="34" charset="-128"/>
              </a:rPr>
              <a:t>See Notes below</a:t>
            </a: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15</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85619995"/>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16</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360487" y="2663815"/>
            <a:ext cx="7467600" cy="3416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commitments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17</a:t>
            </a:fld>
            <a:endParaRPr lang="en-US" altLang="en-US" sz="140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2694831456"/>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18</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970776"/>
            <a:ext cx="7391400" cy="53984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3600" dirty="0">
                <a:solidFill>
                  <a:schemeClr val="bg1"/>
                </a:solidFill>
                <a:latin typeface="Arial" panose="020B0604020202020204" pitchFamily="34" charset="0"/>
              </a:rPr>
              <a:t>Stop, render aid and provide contact information</a:t>
            </a:r>
            <a:br>
              <a:rPr lang="en-US" altLang="en-US" sz="3600" dirty="0">
                <a:solidFill>
                  <a:schemeClr val="bg1"/>
                </a:solidFill>
                <a:latin typeface="Arial" panose="020B0604020202020204" pitchFamily="34" charset="0"/>
              </a:rPr>
            </a:br>
            <a:endParaRPr lang="en-US" altLang="en-US" sz="360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Report required when –</a:t>
            </a:r>
          </a:p>
          <a:p>
            <a:pPr>
              <a:spcBef>
                <a:spcPct val="0"/>
              </a:spcBef>
            </a:pPr>
            <a:r>
              <a:rPr lang="en-US" altLang="en-US" b="0" dirty="0">
                <a:solidFill>
                  <a:schemeClr val="bg1"/>
                </a:solidFill>
                <a:latin typeface="Arial" panose="020B0604020202020204" pitchFamily="34" charset="0"/>
              </a:rPr>
              <a:t> 1. Death or personal injury requiring medical treatment beyond first aid</a:t>
            </a:r>
          </a:p>
          <a:p>
            <a:r>
              <a:rPr lang="en-US" altLang="en-US" b="0" dirty="0">
                <a:solidFill>
                  <a:srgbClr val="FFFF00"/>
                </a:solidFill>
                <a:latin typeface="Arial" panose="020B0604020202020204" pitchFamily="34" charset="0"/>
              </a:rPr>
              <a:t> </a:t>
            </a:r>
            <a:r>
              <a:rPr lang="en-US" altLang="en-US" b="0" dirty="0">
                <a:solidFill>
                  <a:schemeClr val="bg1"/>
                </a:solidFill>
                <a:latin typeface="Arial" panose="020B0604020202020204" pitchFamily="34" charset="0"/>
              </a:rPr>
              <a:t>2. Damage to boat and other property in excess of  $2,000 or complete loss of boat. </a:t>
            </a:r>
          </a:p>
          <a:p>
            <a:endParaRPr lang="en-US" dirty="0">
              <a:solidFill>
                <a:schemeClr val="bg1"/>
              </a:solidFill>
            </a:endParaRPr>
          </a:p>
        </p:txBody>
      </p:sp>
    </p:spTree>
    <p:extLst>
      <p:ext uri="{BB962C8B-B14F-4D97-AF65-F5344CB8AC3E}">
        <p14:creationId xmlns:p14="http://schemas.microsoft.com/office/powerpoint/2010/main" val="3672324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1392502"/>
            <a:ext cx="7391400"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dirty="0">
                <a:solidFill>
                  <a:schemeClr val="bg1"/>
                </a:solidFill>
              </a:rPr>
              <a:t>Every operator of a boat involved in an accident shall, without delay and by the quickest means available, give notice of the accident to a conservation warden or local law enforcement officer </a:t>
            </a:r>
            <a:r>
              <a:rPr lang="en-US" u="sng" dirty="0">
                <a:solidFill>
                  <a:schemeClr val="bg1"/>
                </a:solidFill>
              </a:rPr>
              <a:t>and</a:t>
            </a:r>
            <a:r>
              <a:rPr lang="en-US" dirty="0">
                <a:solidFill>
                  <a:schemeClr val="bg1"/>
                </a:solidFill>
              </a:rPr>
              <a:t> shall file a written report with the department within 10 days after the date of the accident.</a:t>
            </a:r>
          </a:p>
        </p:txBody>
      </p:sp>
    </p:spTree>
    <p:extLst>
      <p:ext uri="{BB962C8B-B14F-4D97-AF65-F5344CB8AC3E}">
        <p14:creationId xmlns:p14="http://schemas.microsoft.com/office/powerpoint/2010/main" val="354182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2073965" y="3929683"/>
            <a:ext cx="6692348" cy="3539430"/>
          </a:xfrm>
          <a:prstGeom prst="rect">
            <a:avLst/>
          </a:prstGeom>
          <a:noFill/>
        </p:spPr>
        <p:txBody>
          <a:bodyPr wrap="square">
            <a:spAutoFit/>
          </a:bodyPr>
          <a:lstStyle/>
          <a:p>
            <a:pPr>
              <a:defRPr/>
            </a:pPr>
            <a:r>
              <a:rPr lang="en-US" sz="3200" dirty="0">
                <a:solidFill>
                  <a:schemeClr val="bg1"/>
                </a:solidFill>
                <a:latin typeface="Arial" charset="0"/>
              </a:rPr>
              <a:t>“The Handbook of Wisconsin Boating Laws and Responsibilities”</a:t>
            </a:r>
            <a:br>
              <a:rPr lang="en-US" sz="3200" dirty="0">
                <a:solidFill>
                  <a:schemeClr val="bg1"/>
                </a:solidFill>
                <a:latin typeface="Arial" charset="0"/>
              </a:rPr>
            </a:br>
            <a:endParaRPr lang="en-US" sz="3200" dirty="0">
              <a:solidFill>
                <a:schemeClr val="bg1"/>
              </a:solidFill>
              <a:latin typeface="Arial" charset="0"/>
            </a:endParaRPr>
          </a:p>
          <a:p>
            <a:pPr>
              <a:defRPr/>
            </a:pPr>
            <a:br>
              <a:rPr lang="en-US" sz="3200" dirty="0">
                <a:solidFill>
                  <a:schemeClr val="bg1"/>
                </a:solidFill>
                <a:latin typeface="Arial" charset="0"/>
              </a:rPr>
            </a:br>
            <a:r>
              <a:rPr lang="en-US" sz="3200" dirty="0">
                <a:solidFill>
                  <a:schemeClr val="bg1"/>
                </a:solidFill>
                <a:latin typeface="Arial" charset="0"/>
              </a:rPr>
              <a:t>       </a:t>
            </a:r>
            <a:br>
              <a:rPr lang="en-US" sz="3200" dirty="0">
                <a:solidFill>
                  <a:schemeClr val="bg1"/>
                </a:solidFill>
                <a:latin typeface="Arial" charset="0"/>
              </a:rPr>
            </a:br>
            <a:endParaRPr lang="en-US" sz="3200" dirty="0">
              <a:solidFill>
                <a:schemeClr val="bg1"/>
              </a:solidFill>
              <a:latin typeface="Arial" charset="0"/>
            </a:endParaRPr>
          </a:p>
          <a:p>
            <a:pPr>
              <a:defRPr/>
            </a:pPr>
            <a:endParaRPr lang="en-US" sz="3200" dirty="0">
              <a:latin typeface="Arial" charset="0"/>
            </a:endParaRPr>
          </a:p>
        </p:txBody>
      </p:sp>
      <p:sp>
        <p:nvSpPr>
          <p:cNvPr id="2" name="Rectangle 1"/>
          <p:cNvSpPr/>
          <p:nvPr/>
        </p:nvSpPr>
        <p:spPr>
          <a:xfrm>
            <a:off x="2057400" y="1252027"/>
            <a:ext cx="6692348" cy="2677656"/>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hlinkClick r:id="rId4"/>
              </a:rPr>
              <a:t>http://dnr.wi.gov/topic/boat/</a:t>
            </a:r>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hlinkClick r:id="rId5"/>
              </a:rPr>
              <a:t>http://dnr.wi.gov/topic/boat/crashInfo.html</a:t>
            </a:r>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r>
              <a:rPr lang="en-US" dirty="0">
                <a:solidFill>
                  <a:schemeClr val="bg1"/>
                </a:solidFill>
                <a:latin typeface="Arial" panose="020B0604020202020204" pitchFamily="34" charset="0"/>
                <a:cs typeface="Arial" panose="020B0604020202020204" pitchFamily="34" charset="0"/>
                <a:hlinkClick r:id="rId6"/>
              </a:rPr>
              <a:t>http://dnr.wi.gov/topic/invasives/</a:t>
            </a:r>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a:p>
            <a:endParaRPr lang="en-US"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0369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Wisconsin Contacts</a:t>
            </a:r>
          </a:p>
        </p:txBody>
      </p:sp>
      <p:sp>
        <p:nvSpPr>
          <p:cNvPr id="25603" name="Content Placeholder 2"/>
          <p:cNvSpPr>
            <a:spLocks noGrp="1"/>
          </p:cNvSpPr>
          <p:nvPr>
            <p:ph idx="1"/>
          </p:nvPr>
        </p:nvSpPr>
        <p:spPr>
          <a:xfrm>
            <a:off x="1676400" y="1143000"/>
            <a:ext cx="6934200" cy="4953000"/>
          </a:xfrm>
        </p:spPr>
        <p:txBody>
          <a:bodyPr/>
          <a:lstStyle/>
          <a:p>
            <a:pPr marL="0" indent="0">
              <a:buNone/>
            </a:pPr>
            <a:r>
              <a:rPr lang="en-US" b="1" dirty="0">
                <a:ea typeface="Times New Roman" charset="0"/>
                <a:cs typeface="Times New Roman" charset="0"/>
              </a:rPr>
              <a:t>Wisconsin Department of Natural Resources,</a:t>
            </a:r>
          </a:p>
          <a:p>
            <a:pPr marL="0" indent="0">
              <a:buNone/>
            </a:pPr>
            <a:r>
              <a:rPr lang="en-US" b="1" dirty="0">
                <a:ea typeface="Times New Roman" charset="0"/>
                <a:cs typeface="Times New Roman" charset="0"/>
              </a:rPr>
              <a:t>Bureau of Law Enforcement</a:t>
            </a:r>
          </a:p>
          <a:p>
            <a:pPr marL="0" indent="0">
              <a:buNone/>
            </a:pPr>
            <a:r>
              <a:rPr lang="en-US" dirty="0"/>
              <a:t>Boating Program-LE/8</a:t>
            </a:r>
            <a:br>
              <a:rPr lang="en-US" dirty="0"/>
            </a:br>
            <a:r>
              <a:rPr lang="en-US" dirty="0"/>
              <a:t>PO Box 7921</a:t>
            </a:r>
            <a:br>
              <a:rPr lang="en-US" dirty="0"/>
            </a:br>
            <a:r>
              <a:rPr lang="en-US" dirty="0"/>
              <a:t>Madison WI 53707-7921</a:t>
            </a:r>
          </a:p>
          <a:p>
            <a:pPr marL="0" indent="0">
              <a:buNone/>
            </a:pPr>
            <a:endParaRPr lang="en-US" dirty="0"/>
          </a:p>
          <a:p>
            <a:pPr marL="0" indent="0">
              <a:buNone/>
            </a:pPr>
            <a:r>
              <a:rPr lang="en-US" dirty="0"/>
              <a:t>Or call 1-888-936-7463 from 7 a.m. - 10 p.m., 7 days/week</a:t>
            </a:r>
          </a:p>
          <a:p>
            <a:pPr marL="0" indent="0">
              <a:buNone/>
            </a:pPr>
            <a:r>
              <a:rPr lang="en-US" altLang="en-US" dirty="0">
                <a:latin typeface="Arial" panose="020B0604020202020204" pitchFamily="34" charset="0"/>
              </a:rPr>
              <a:t>	</a:t>
            </a:r>
            <a:endParaRPr lang="en-US" altLang="en-US"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Wisconsin Contacts</a:t>
            </a:r>
          </a:p>
        </p:txBody>
      </p:sp>
      <p:sp>
        <p:nvSpPr>
          <p:cNvPr id="25603" name="Content Placeholder 2"/>
          <p:cNvSpPr>
            <a:spLocks noGrp="1"/>
          </p:cNvSpPr>
          <p:nvPr>
            <p:ph idx="1"/>
          </p:nvPr>
        </p:nvSpPr>
        <p:spPr>
          <a:xfrm>
            <a:off x="1104900" y="990600"/>
            <a:ext cx="6934200" cy="4953000"/>
          </a:xfrm>
        </p:spPr>
        <p:txBody>
          <a:bodyPr/>
          <a:lstStyle/>
          <a:p>
            <a:pPr marL="0" indent="0">
              <a:buNone/>
            </a:pPr>
            <a:endParaRPr lang="en-US" dirty="0">
              <a:latin typeface="Arial" panose="020B0604020202020204" pitchFamily="34" charset="0"/>
            </a:endParaRPr>
          </a:p>
          <a:p>
            <a:pPr marL="0" indent="0" algn="ctr">
              <a:buNone/>
            </a:pPr>
            <a:r>
              <a:rPr lang="en-US" dirty="0"/>
              <a:t>Visit the Wisconsin DNR website at </a:t>
            </a:r>
          </a:p>
          <a:p>
            <a:pPr marL="0" indent="0" algn="ctr">
              <a:buNone/>
            </a:pPr>
            <a:endParaRPr lang="en-US" dirty="0"/>
          </a:p>
          <a:p>
            <a:pPr marL="0" indent="0" algn="ctr">
              <a:buNone/>
            </a:pPr>
            <a:r>
              <a:rPr lang="en-US" dirty="0"/>
              <a:t>dnr.wi.gov </a:t>
            </a:r>
          </a:p>
          <a:p>
            <a:pPr marL="0" indent="0" algn="ctr">
              <a:buNone/>
            </a:pPr>
            <a:endParaRPr lang="en-US" dirty="0"/>
          </a:p>
          <a:p>
            <a:pPr marL="0" indent="0" algn="ctr">
              <a:buNone/>
            </a:pPr>
            <a:r>
              <a:rPr lang="en-US" dirty="0"/>
              <a:t>and enter keyword</a:t>
            </a:r>
          </a:p>
          <a:p>
            <a:pPr marL="0" indent="0" algn="ctr">
              <a:buNone/>
            </a:pPr>
            <a:endParaRPr lang="en-US" dirty="0"/>
          </a:p>
          <a:p>
            <a:pPr marL="0" indent="0" algn="ctr">
              <a:buNone/>
            </a:pPr>
            <a:r>
              <a:rPr lang="en-US" dirty="0"/>
              <a:t> “boating”</a:t>
            </a:r>
          </a:p>
          <a:p>
            <a:pPr marL="0" indent="0">
              <a:buNone/>
            </a:pPr>
            <a:endParaRPr lang="en-US" altLang="en-US"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2140206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22</a:t>
            </a:fld>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447800" y="1219200"/>
            <a:ext cx="7467600" cy="68141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marL="342900" indent="-342900">
              <a:buFont typeface="Arial" panose="020B0604020202020204" pitchFamily="34" charset="0"/>
              <a:buChar char="•"/>
            </a:pPr>
            <a:r>
              <a:rPr lang="en-US" sz="2400" dirty="0">
                <a:solidFill>
                  <a:schemeClr val="bg1"/>
                </a:solidFill>
                <a:latin typeface="Times New Roman" panose="02020603050405020304" pitchFamily="18" charset="0"/>
                <a:cs typeface="Times New Roman" panose="02020603050405020304" pitchFamily="18" charset="0"/>
              </a:rPr>
              <a:t>Persons born on or after January 1, 1989 may not operate a motorized vessel on Wisconsin waters unless they have obtained and have in their possession a Boating Safety Education Certificate.</a:t>
            </a:r>
          </a:p>
          <a:p>
            <a:pPr marL="342900" indent="-342900">
              <a:buFont typeface="Arial" panose="020B0604020202020204" pitchFamily="34" charset="0"/>
              <a:buChar char="•"/>
            </a:pPr>
            <a:r>
              <a:rPr lang="en-US" sz="2400" dirty="0">
                <a:solidFill>
                  <a:schemeClr val="bg1"/>
                </a:solidFill>
                <a:latin typeface="Times New Roman" panose="02020603050405020304" pitchFamily="18" charset="0"/>
                <a:cs typeface="Times New Roman" panose="02020603050405020304" pitchFamily="18" charset="0"/>
              </a:rPr>
              <a:t>Persons under 10 years old may not operate a motorboat.</a:t>
            </a:r>
          </a:p>
          <a:p>
            <a:pPr marL="342900" indent="-342900">
              <a:buFont typeface="Arial" panose="020B0604020202020204" pitchFamily="34" charset="0"/>
              <a:buChar char="•"/>
            </a:pPr>
            <a:r>
              <a:rPr lang="en-US" sz="2400" dirty="0">
                <a:solidFill>
                  <a:schemeClr val="bg1"/>
                </a:solidFill>
                <a:latin typeface="Times New Roman" panose="02020603050405020304" pitchFamily="18" charset="0"/>
                <a:cs typeface="Times New Roman" panose="02020603050405020304" pitchFamily="18" charset="0"/>
              </a:rPr>
              <a:t> Persons 10 or 11 years old may operate a motorboat </a:t>
            </a:r>
            <a:r>
              <a:rPr lang="en-US" sz="2400" i="1" dirty="0">
                <a:solidFill>
                  <a:schemeClr val="bg1"/>
                </a:solidFill>
                <a:latin typeface="Times New Roman" panose="02020603050405020304" pitchFamily="18" charset="0"/>
                <a:cs typeface="Times New Roman" panose="02020603050405020304" pitchFamily="18" charset="0"/>
              </a:rPr>
              <a:t>only if </a:t>
            </a:r>
            <a:r>
              <a:rPr lang="en-US" sz="2400" dirty="0">
                <a:solidFill>
                  <a:schemeClr val="bg1"/>
                </a:solidFill>
                <a:latin typeface="Times New Roman" panose="02020603050405020304" pitchFamily="18" charset="0"/>
                <a:cs typeface="Times New Roman" panose="02020603050405020304" pitchFamily="18" charset="0"/>
              </a:rPr>
              <a:t>accompanied by a parent, a guardian, or a person at least 18 years old who is designated by the parent or guardian.</a:t>
            </a:r>
          </a:p>
          <a:p>
            <a:pPr marL="342900" indent="-342900">
              <a:buFont typeface="Arial" panose="020B0604020202020204" pitchFamily="34" charset="0"/>
              <a:buChar char="•"/>
            </a:pPr>
            <a:r>
              <a:rPr lang="en-US" sz="2400" dirty="0">
                <a:solidFill>
                  <a:schemeClr val="bg1"/>
                </a:solidFill>
                <a:latin typeface="Times New Roman" panose="02020603050405020304" pitchFamily="18" charset="0"/>
                <a:cs typeface="Times New Roman" panose="02020603050405020304" pitchFamily="18" charset="0"/>
              </a:rPr>
              <a:t>Persons 16 years old and older can operate if accompanied by an adult, guardian, or person who is 18 years of age or older AND has a boater education or is exempt because they were born prior to 1989.</a:t>
            </a:r>
            <a:br>
              <a:rPr lang="en-US" sz="2400" dirty="0">
                <a:solidFill>
                  <a:schemeClr val="bg1"/>
                </a:solidFill>
                <a:latin typeface="Arial" panose="020B0604020202020204" pitchFamily="34" charset="0"/>
                <a:cs typeface="Arial" panose="020B0604020202020204" pitchFamily="34" charset="0"/>
              </a:rPr>
            </a:br>
            <a:endParaRPr lang="en-US" sz="2400" dirty="0">
              <a:solidFill>
                <a:schemeClr val="bg1"/>
              </a:solidFill>
              <a:latin typeface="Arial" panose="020B0604020202020204" pitchFamily="34" charset="0"/>
              <a:cs typeface="Arial" panose="020B0604020202020204" pitchFamily="34" charset="0"/>
            </a:endParaRPr>
          </a:p>
          <a:p>
            <a:endParaRPr lang="en-US" sz="2400" i="1"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400" i="1"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133600" y="0"/>
            <a:ext cx="5410200" cy="802479"/>
          </a:xfrm>
        </p:spPr>
        <p:txBody>
          <a:bodyPr/>
          <a:lstStyle/>
          <a:p>
            <a:r>
              <a:rPr lang="en-US" altLang="en-US" sz="4000" b="1" dirty="0"/>
              <a:t>Boater Education</a:t>
            </a:r>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752600" y="762000"/>
            <a:ext cx="6858000" cy="5632310"/>
          </a:xfrm>
          <a:prstGeom prst="rect">
            <a:avLst/>
          </a:prstGeom>
        </p:spPr>
        <p:txBody>
          <a:bodyPr wrap="square">
            <a:spAutoFit/>
          </a:bodyPr>
          <a:lstStyle/>
          <a:p>
            <a:pPr lvl="1" indent="-4572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Persons 12-15 may operate a motorboat </a:t>
            </a:r>
            <a:r>
              <a:rPr lang="en-US" i="1" dirty="0">
                <a:solidFill>
                  <a:schemeClr val="bg1"/>
                </a:solidFill>
                <a:latin typeface="Arial" panose="020B0604020202020204" pitchFamily="34" charset="0"/>
                <a:cs typeface="Arial" panose="020B0604020202020204" pitchFamily="34" charset="0"/>
              </a:rPr>
              <a:t>only if: </a:t>
            </a:r>
          </a:p>
          <a:p>
            <a:pPr lvl="1"/>
            <a:r>
              <a:rPr lang="en-US" dirty="0">
                <a:solidFill>
                  <a:schemeClr val="bg1"/>
                </a:solidFill>
                <a:latin typeface="Arial" panose="020B0604020202020204" pitchFamily="34" charset="0"/>
                <a:cs typeface="Arial" panose="020B0604020202020204" pitchFamily="34" charset="0"/>
              </a:rPr>
              <a:t>	He or she is accompanied by a parent, a 	guardian, or a person at least 18 years 	old who is designated by the parent or 	guardian, </a:t>
            </a:r>
            <a:r>
              <a:rPr lang="en-US" b="1" i="1" dirty="0">
                <a:solidFill>
                  <a:schemeClr val="bg1"/>
                </a:solidFill>
                <a:latin typeface="Arial" panose="020B0604020202020204" pitchFamily="34" charset="0"/>
                <a:cs typeface="Arial" panose="020B0604020202020204" pitchFamily="34" charset="0"/>
              </a:rPr>
              <a:t>or</a:t>
            </a:r>
            <a:r>
              <a:rPr lang="en-US" dirty="0">
                <a:solidFill>
                  <a:schemeClr val="bg1"/>
                </a:solidFill>
                <a:latin typeface="Arial" panose="020B0604020202020204" pitchFamily="34" charset="0"/>
                <a:cs typeface="Arial" panose="020B0604020202020204" pitchFamily="34" charset="0"/>
              </a:rPr>
              <a:t>…</a:t>
            </a:r>
          </a:p>
          <a:p>
            <a:pPr lvl="1"/>
            <a:r>
              <a:rPr lang="en-US" dirty="0">
                <a:solidFill>
                  <a:schemeClr val="bg1"/>
                </a:solidFill>
                <a:latin typeface="Arial" panose="020B0604020202020204" pitchFamily="34" charset="0"/>
                <a:cs typeface="Arial" panose="020B0604020202020204" pitchFamily="34" charset="0"/>
              </a:rPr>
              <a:t>	He or she has completed a boating safety 	course that is accepted by the Wisconsin 	DNR.</a:t>
            </a:r>
          </a:p>
          <a:p>
            <a:pPr lvl="1"/>
            <a:endParaRPr lang="en-US"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A person at least 16 years old may operate a motorboat </a:t>
            </a:r>
            <a:r>
              <a:rPr lang="en-US" b="1" i="1" dirty="0">
                <a:solidFill>
                  <a:schemeClr val="bg1"/>
                </a:solidFill>
                <a:latin typeface="Arial" panose="020B0604020202020204" pitchFamily="34" charset="0"/>
                <a:cs typeface="Arial" panose="020B0604020202020204" pitchFamily="34" charset="0"/>
              </a:rPr>
              <a:t>only if</a:t>
            </a:r>
            <a:r>
              <a:rPr lang="en-US" dirty="0">
                <a:solidFill>
                  <a:schemeClr val="bg1"/>
                </a:solidFill>
                <a:latin typeface="Arial" panose="020B0604020202020204" pitchFamily="34" charset="0"/>
                <a:cs typeface="Arial" panose="020B0604020202020204" pitchFamily="34" charset="0"/>
              </a:rPr>
              <a:t> he or she has completed a boating safety course that is accepted by the Wisconsin DNR.</a:t>
            </a: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Operating PWCs</a:t>
            </a:r>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76400" y="1219200"/>
            <a:ext cx="6781800" cy="830997"/>
          </a:xfrm>
          <a:prstGeom prst="rect">
            <a:avLst/>
          </a:prstGeom>
        </p:spPr>
        <p:txBody>
          <a:bodyPr wrap="square">
            <a:spAutoFit/>
          </a:bodyPr>
          <a:lstStyle/>
          <a:p>
            <a:pPr marL="342900" indent="-342900">
              <a:buFont typeface="Arial" panose="020B0604020202020204" pitchFamily="34" charset="0"/>
              <a:buChar char="•"/>
            </a:pPr>
            <a:endParaRPr lang="en-US" dirty="0">
              <a:solidFill>
                <a:schemeClr val="bg1"/>
              </a:solidFill>
              <a:latin typeface="+mn-lt"/>
            </a:endParaRPr>
          </a:p>
          <a:p>
            <a:endParaRPr lang="en-US" dirty="0">
              <a:solidFill>
                <a:schemeClr val="bg1"/>
              </a:solidFill>
              <a:latin typeface="+mn-lt"/>
            </a:endParaRPr>
          </a:p>
        </p:txBody>
      </p:sp>
      <p:sp>
        <p:nvSpPr>
          <p:cNvPr id="5" name="Rectangle 4"/>
          <p:cNvSpPr/>
          <p:nvPr/>
        </p:nvSpPr>
        <p:spPr>
          <a:xfrm>
            <a:off x="1676400" y="1005214"/>
            <a:ext cx="6781800" cy="5189113"/>
          </a:xfrm>
          <a:prstGeom prst="rect">
            <a:avLst/>
          </a:prstGeom>
        </p:spPr>
        <p:txBody>
          <a:bodyPr wrap="square">
            <a:spAutoFit/>
          </a:bodyPr>
          <a:lstStyle/>
          <a:p>
            <a:pPr marL="342900" marR="0" lvl="0" indent="-342900">
              <a:lnSpc>
                <a:spcPct val="115000"/>
              </a:lnSpc>
              <a:spcBef>
                <a:spcPts val="0"/>
              </a:spcBef>
              <a:spcAft>
                <a:spcPts val="0"/>
              </a:spcAft>
              <a:buFont typeface="Symbol" panose="05050102010706020507" pitchFamily="18" charset="2"/>
              <a:buChar char=""/>
            </a:pP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A person under the age of 12 may not operate a personal watercraft.</a:t>
            </a:r>
          </a:p>
          <a:p>
            <a:pPr marL="342900" marR="0" lvl="0" indent="-342900">
              <a:lnSpc>
                <a:spcPct val="115000"/>
              </a:lnSpc>
              <a:spcBef>
                <a:spcPts val="0"/>
              </a:spcBef>
              <a:spcAft>
                <a:spcPts val="0"/>
              </a:spcAft>
              <a:buFont typeface="Symbol" panose="05050102010706020507" pitchFamily="18" charset="2"/>
              <a:buChar char=""/>
            </a:pP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A person 12-15 years old may operate a PWC </a:t>
            </a: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only if</a:t>
            </a: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 he or she has completed a boating safety course that is accepted by the Wisconsin DNR.  Parental supervision is not a substitute for a boating safety course certificate.</a:t>
            </a:r>
          </a:p>
          <a:p>
            <a:pPr marL="342900" marR="0" lvl="0" indent="-342900">
              <a:lnSpc>
                <a:spcPct val="115000"/>
              </a:lnSpc>
              <a:spcBef>
                <a:spcPts val="0"/>
              </a:spcBef>
              <a:spcAft>
                <a:spcPts val="1000"/>
              </a:spcAft>
              <a:buFont typeface="Symbol" panose="05050102010706020507" pitchFamily="18" charset="2"/>
              <a:buChar char=""/>
            </a:pP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A person at least 16 years old may operate a PWC </a:t>
            </a: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only if</a:t>
            </a:r>
            <a:r>
              <a:rPr lang="en-US" dirty="0">
                <a:solidFill>
                  <a:schemeClr val="bg1"/>
                </a:solidFill>
                <a:latin typeface="Arial" panose="020B0604020202020204" pitchFamily="34" charset="0"/>
                <a:ea typeface="Calibri" panose="020F0502020204030204" pitchFamily="34" charset="0"/>
                <a:cs typeface="Arial" panose="020B0604020202020204" pitchFamily="34" charset="0"/>
              </a:rPr>
              <a:t> he or she has completed a boating safety course that is accepted by the Wisconsin DNR.</a:t>
            </a:r>
          </a:p>
        </p:txBody>
      </p:sp>
    </p:spTree>
    <p:extLst>
      <p:ext uri="{BB962C8B-B14F-4D97-AF65-F5344CB8AC3E}">
        <p14:creationId xmlns:p14="http://schemas.microsoft.com/office/powerpoint/2010/main" val="1518485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91946"/>
            <a:ext cx="7772400" cy="1143000"/>
          </a:xfrm>
        </p:spPr>
        <p:txBody>
          <a:bodyPr/>
          <a:lstStyle/>
          <a:p>
            <a:r>
              <a:rPr lang="en-US" altLang="en-US" sz="4000" b="1" dirty="0"/>
              <a:t>Boat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6</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752600" y="1371600"/>
            <a:ext cx="6781800" cy="495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spcBef>
                <a:spcPct val="0"/>
              </a:spcBef>
              <a:buFont typeface="Arial" panose="020B0604020202020204" pitchFamily="34" charset="0"/>
              <a:buChar char="•"/>
            </a:pPr>
            <a:r>
              <a:rPr lang="en-US" altLang="en-US" sz="2000" dirty="0">
                <a:solidFill>
                  <a:schemeClr val="bg1"/>
                </a:solidFill>
                <a:latin typeface="+mn-lt"/>
              </a:rPr>
              <a:t>Boats of any size must be registered with the Wisconsin DNR.</a:t>
            </a:r>
            <a:br>
              <a:rPr lang="en-US" altLang="en-US" sz="2000" dirty="0">
                <a:solidFill>
                  <a:schemeClr val="bg1"/>
                </a:solidFill>
                <a:latin typeface="+mn-lt"/>
              </a:rPr>
            </a:br>
            <a:r>
              <a:rPr lang="en-US" altLang="en-US" sz="2000" dirty="0">
                <a:solidFill>
                  <a:schemeClr val="bg1"/>
                </a:solidFill>
                <a:latin typeface="+mn-lt"/>
              </a:rPr>
              <a:t> </a:t>
            </a:r>
          </a:p>
          <a:p>
            <a:pPr marL="342900" indent="-342900">
              <a:buFont typeface="Arial" panose="020B0604020202020204" pitchFamily="34" charset="0"/>
              <a:buChar char="•"/>
            </a:pPr>
            <a:r>
              <a:rPr lang="en-US" sz="2000" dirty="0">
                <a:solidFill>
                  <a:schemeClr val="bg1"/>
                </a:solidFill>
                <a:latin typeface="+mn-lt"/>
              </a:rPr>
              <a:t>Sailboards 12 feet or less, manually propelled vessels that are not equipped with a motor or sail, and vessels registered in another state, are exempt from registration and titling laws.</a:t>
            </a:r>
          </a:p>
          <a:p>
            <a:pPr marL="342900" indent="-342900">
              <a:spcBef>
                <a:spcPct val="0"/>
              </a:spcBef>
              <a:buFont typeface="Arial" panose="020B0604020202020204" pitchFamily="34" charset="0"/>
              <a:buChar char="•"/>
            </a:pPr>
            <a:endParaRPr lang="en-US" altLang="en-US" sz="2000" dirty="0">
              <a:solidFill>
                <a:schemeClr val="bg1"/>
              </a:solidFill>
              <a:latin typeface="+mn-lt"/>
            </a:endParaRPr>
          </a:p>
          <a:p>
            <a:pPr marL="342900" indent="-342900">
              <a:spcBef>
                <a:spcPct val="0"/>
              </a:spcBef>
              <a:buFont typeface="Arial" panose="020B0604020202020204" pitchFamily="34" charset="0"/>
              <a:buChar char="•"/>
            </a:pPr>
            <a:r>
              <a:rPr lang="en-US" altLang="en-US" sz="2000" dirty="0">
                <a:solidFill>
                  <a:schemeClr val="bg1"/>
                </a:solidFill>
                <a:latin typeface="+mn-lt"/>
              </a:rPr>
              <a:t>The registration expires on March 31 of the third year following date of issue. </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digit number with validation decal</a:t>
            </a:r>
          </a:p>
          <a:p>
            <a:pPr>
              <a:spcBef>
                <a:spcPct val="0"/>
              </a:spcBef>
            </a:pPr>
            <a:r>
              <a:rPr lang="en-US" altLang="en-US" sz="2800" dirty="0">
                <a:solidFill>
                  <a:schemeClr val="bg1"/>
                </a:solidFill>
                <a:latin typeface="Arial" panose="020B0604020202020204" pitchFamily="34" charset="0"/>
              </a:rPr>
              <a:t>             WI 2345 AB (decal) </a:t>
            </a:r>
          </a:p>
          <a:p>
            <a:pPr>
              <a:spcBef>
                <a:spcPct val="0"/>
              </a:spcBef>
            </a:pPr>
            <a:r>
              <a:rPr lang="en-US" altLang="en-US" sz="2800" dirty="0">
                <a:solidFill>
                  <a:schemeClr val="bg1"/>
                </a:solidFill>
                <a:latin typeface="Arial" panose="020B0604020202020204" pitchFamily="34" charset="0"/>
              </a:rPr>
              <a:t>	</a:t>
            </a:r>
          </a:p>
        </p:txBody>
      </p:sp>
    </p:spTree>
    <p:extLst>
      <p:ext uri="{BB962C8B-B14F-4D97-AF65-F5344CB8AC3E}">
        <p14:creationId xmlns:p14="http://schemas.microsoft.com/office/powerpoint/2010/main" val="389825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7</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939735" y="5552826"/>
            <a:ext cx="8229600"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within </a:t>
            </a:r>
            <a:r>
              <a:rPr lang="en-US" dirty="0">
                <a:solidFill>
                  <a:srgbClr val="FFFFFF"/>
                </a:solidFill>
                <a:latin typeface="+mn-lt"/>
              </a:rPr>
              <a:t>3</a:t>
            </a:r>
            <a:r>
              <a:rPr lang="en-US" dirty="0">
                <a:solidFill>
                  <a:srgbClr val="FF0000"/>
                </a:solidFill>
                <a:latin typeface="+mn-lt"/>
              </a:rPr>
              <a:t> </a:t>
            </a:r>
            <a:r>
              <a:rPr lang="en-US" dirty="0">
                <a:solidFill>
                  <a:schemeClr val="bg1"/>
                </a:solidFill>
                <a:latin typeface="+mn-lt"/>
              </a:rPr>
              <a:t>inches preceding and following </a:t>
            </a:r>
            <a:r>
              <a:rPr lang="en-US" dirty="0">
                <a:solidFill>
                  <a:srgbClr val="FFFFFF"/>
                </a:solidFill>
                <a:latin typeface="+mn-lt"/>
              </a:rPr>
              <a:t>WS</a:t>
            </a:r>
            <a:r>
              <a:rPr lang="en-US" dirty="0">
                <a:solidFill>
                  <a:schemeClr val="bg1"/>
                </a:solidFill>
                <a:latin typeface="+mn-lt"/>
              </a:rPr>
              <a:t> Number</a:t>
            </a:r>
          </a:p>
        </p:txBody>
      </p:sp>
      <p:cxnSp>
        <p:nvCxnSpPr>
          <p:cNvPr id="74" name="Straight Connector 73"/>
          <p:cNvCxnSpPr/>
          <p:nvPr/>
        </p:nvCxnSpPr>
        <p:spPr bwMode="auto">
          <a:xfrm flipH="1" flipV="1">
            <a:off x="1762491" y="3984990"/>
            <a:ext cx="2661988" cy="1413659"/>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965997" y="3379244"/>
            <a:ext cx="2286000" cy="461665"/>
          </a:xfrm>
          <a:prstGeom prst="rect">
            <a:avLst/>
          </a:prstGeom>
          <a:noFill/>
        </p:spPr>
        <p:txBody>
          <a:bodyPr wrap="square" rtlCol="0">
            <a:spAutoFit/>
          </a:bodyPr>
          <a:lstStyle/>
          <a:p>
            <a:r>
              <a:rPr lang="en-US" dirty="0">
                <a:solidFill>
                  <a:srgbClr val="FFFFFF"/>
                </a:solidFill>
                <a:latin typeface="+mj-lt"/>
              </a:rPr>
              <a:t>WS</a:t>
            </a:r>
            <a:r>
              <a:rPr lang="en-US" dirty="0">
                <a:solidFill>
                  <a:schemeClr val="bg1"/>
                </a:solidFill>
                <a:latin typeface="+mj-lt"/>
              </a:rPr>
              <a:t> 2345 AB</a:t>
            </a:r>
          </a:p>
        </p:txBody>
      </p:sp>
      <p:sp>
        <p:nvSpPr>
          <p:cNvPr id="97" name="TextBox 96"/>
          <p:cNvSpPr txBox="1"/>
          <p:nvPr/>
        </p:nvSpPr>
        <p:spPr>
          <a:xfrm>
            <a:off x="5373066" y="3404481"/>
            <a:ext cx="2286000" cy="461665"/>
          </a:xfrm>
          <a:prstGeom prst="rect">
            <a:avLst/>
          </a:prstGeom>
          <a:noFill/>
        </p:spPr>
        <p:txBody>
          <a:bodyPr wrap="square" rtlCol="0">
            <a:spAutoFit/>
          </a:bodyPr>
          <a:lstStyle/>
          <a:p>
            <a:r>
              <a:rPr lang="en-US">
                <a:solidFill>
                  <a:srgbClr val="FFFFFF"/>
                </a:solidFill>
                <a:latin typeface="+mj-lt"/>
              </a:rPr>
              <a:t>WS</a:t>
            </a:r>
            <a:r>
              <a:rPr lang="en-US">
                <a:solidFill>
                  <a:schemeClr val="bg1"/>
                </a:solidFill>
                <a:latin typeface="+mj-lt"/>
              </a:rPr>
              <a:t> </a:t>
            </a:r>
            <a:r>
              <a:rPr lang="en-US" dirty="0">
                <a:solidFill>
                  <a:schemeClr val="bg1"/>
                </a:solidFill>
                <a:latin typeface="+mj-lt"/>
              </a:rPr>
              <a:t>2345 AB</a:t>
            </a:r>
          </a:p>
        </p:txBody>
      </p:sp>
      <p:cxnSp>
        <p:nvCxnSpPr>
          <p:cNvPr id="101" name="Straight Connector 100"/>
          <p:cNvCxnSpPr/>
          <p:nvPr/>
        </p:nvCxnSpPr>
        <p:spPr bwMode="auto">
          <a:xfrm flipH="1">
            <a:off x="2455431" y="2141490"/>
            <a:ext cx="386771" cy="1194585"/>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381490" y="3450552"/>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7671047" y="3455968"/>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V="1">
            <a:off x="5632470" y="3945493"/>
            <a:ext cx="2038577" cy="1453156"/>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8</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078FB4D7-175F-4BB4-A642-4FB6E1B945C6}"/>
              </a:ext>
            </a:extLst>
          </p:cNvPr>
          <p:cNvSpPr>
            <a:spLocks noGrp="1"/>
          </p:cNvSpPr>
          <p:nvPr>
            <p:ph type="sldNum" sz="quarter" idx="10"/>
          </p:nvPr>
        </p:nvSpPr>
        <p:spPr/>
        <p:txBody>
          <a:bodyPr/>
          <a:lstStyle/>
          <a:p>
            <a:fld id="{89E1254E-7C07-4248-8223-2A9701AF0008}" type="slidenum">
              <a:rPr lang="en-US" altLang="en-US" smtClean="0"/>
              <a:pPr/>
              <a:t>8</a:t>
            </a:fld>
            <a:endParaRPr lang="en-US" altLang="en-US"/>
          </a:p>
        </p:txBody>
      </p:sp>
    </p:spTree>
    <p:extLst>
      <p:ext uri="{BB962C8B-B14F-4D97-AF65-F5344CB8AC3E}">
        <p14:creationId xmlns:p14="http://schemas.microsoft.com/office/powerpoint/2010/main" val="354765960"/>
      </p:ext>
    </p:extLst>
  </p:cSld>
  <p:clrMapOvr>
    <a:masterClrMapping/>
  </p:clrMapOvr>
  <p:transition advTm="29516"/>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0200" y="1524000"/>
            <a:ext cx="7391400" cy="4154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must additionally carry a </a:t>
            </a:r>
            <a:r>
              <a:rPr lang="en-US" altLang="en-US" sz="2400" dirty="0">
                <a:solidFill>
                  <a:srgbClr val="FFFFFF"/>
                </a:solidFill>
                <a:latin typeface="Arial" panose="020B0604020202020204" pitchFamily="34" charset="0"/>
              </a:rPr>
              <a:t>USCG approved throwable device (not canoe, kayak, or paddleboard</a:t>
            </a:r>
            <a:r>
              <a:rPr lang="en-US" altLang="en-US" sz="2400" dirty="0">
                <a:solidFill>
                  <a:schemeClr val="bg1"/>
                </a:solidFill>
                <a:latin typeface="Arial" panose="020B0604020202020204" pitchFamily="34" charset="0"/>
              </a:rPr>
              <a:t>)</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Everyone aboard a PWC MUST wear a PFD</a:t>
            </a:r>
          </a:p>
          <a:p>
            <a:pPr>
              <a:spcBef>
                <a:spcPct val="0"/>
              </a:spcBef>
            </a:pPr>
            <a:endParaRPr lang="en-US" altLang="en-US" sz="2400" dirty="0">
              <a:solidFill>
                <a:schemeClr val="bg1"/>
              </a:solidFill>
              <a:latin typeface="Arial" panose="020B0604020202020204" pitchFamily="34" charset="0"/>
            </a:endParaRPr>
          </a:p>
          <a:p>
            <a:pPr>
              <a:spcBef>
                <a:spcPct val="0"/>
              </a:spcBef>
            </a:pPr>
            <a:endParaRPr lang="en-US" altLang="en-US" sz="2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327311678"/>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1429</TotalTime>
  <Words>5067</Words>
  <Application>Microsoft Macintosh PowerPoint</Application>
  <PresentationFormat>On-screen Show (4:3)</PresentationFormat>
  <Paragraphs>424</Paragraphs>
  <Slides>22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Arial Black</vt:lpstr>
      <vt:lpstr>Comic Sans MS</vt:lpstr>
      <vt:lpstr>Symbol</vt:lpstr>
      <vt:lpstr>Tahoma</vt:lpstr>
      <vt:lpstr>Times New Roman</vt:lpstr>
      <vt:lpstr>ABS with state name footnote</vt:lpstr>
      <vt:lpstr>Wisconsin Supplement</vt:lpstr>
      <vt:lpstr>Boating References</vt:lpstr>
      <vt:lpstr>Boater Education</vt:lpstr>
      <vt:lpstr>Boater Education</vt:lpstr>
      <vt:lpstr>Operating PWCs</vt:lpstr>
      <vt:lpstr>Boat Registration</vt:lpstr>
      <vt:lpstr>PowerPoint Presentation</vt:lpstr>
      <vt:lpstr>Maximum Capacities</vt:lpstr>
      <vt:lpstr>Life Jackets</vt:lpstr>
      <vt:lpstr>Life Jackets</vt:lpstr>
      <vt:lpstr>   Water Skis &amp; Surfboards</vt:lpstr>
      <vt:lpstr>Signaling Devices</vt:lpstr>
      <vt:lpstr>PowerPoint Presentation</vt:lpstr>
      <vt:lpstr>PowerPoint Presentation</vt:lpstr>
      <vt:lpstr>Diving/Snorkeling Flags</vt:lpstr>
      <vt:lpstr>Oil/Fuel Spills</vt:lpstr>
      <vt:lpstr> Aquatic Invasive Species</vt:lpstr>
      <vt:lpstr>Boating Accident Reporting</vt:lpstr>
      <vt:lpstr>Boating Accident Reporting</vt:lpstr>
      <vt:lpstr>Wisconsin Contacts</vt:lpstr>
      <vt:lpstr>Wisconsin Contacts</vt:lpstr>
      <vt:lpstr>Thank you!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147</cp:revision>
  <dcterms:created xsi:type="dcterms:W3CDTF">2005-09-26T18:22:38Z</dcterms:created>
  <dcterms:modified xsi:type="dcterms:W3CDTF">2022-01-06T01:15:45Z</dcterms:modified>
</cp:coreProperties>
</file>