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8" r:id="rId2"/>
    <p:sldId id="288" r:id="rId3"/>
    <p:sldId id="312" r:id="rId4"/>
    <p:sldId id="291" r:id="rId5"/>
    <p:sldId id="311" r:id="rId6"/>
    <p:sldId id="292" r:id="rId7"/>
    <p:sldId id="310" r:id="rId8"/>
    <p:sldId id="293" r:id="rId9"/>
    <p:sldId id="294" r:id="rId10"/>
    <p:sldId id="316" r:id="rId11"/>
    <p:sldId id="295" r:id="rId12"/>
    <p:sldId id="308" r:id="rId13"/>
    <p:sldId id="314" r:id="rId14"/>
    <p:sldId id="315" r:id="rId15"/>
    <p:sldId id="300" r:id="rId16"/>
    <p:sldId id="301" r:id="rId17"/>
    <p:sldId id="302" r:id="rId18"/>
    <p:sldId id="303" r:id="rId19"/>
    <p:sldId id="304" r:id="rId20"/>
    <p:sldId id="305" r:id="rId21"/>
    <p:sldId id="313" r:id="rId22"/>
    <p:sldId id="289" r:id="rId23"/>
    <p:sldId id="290" r:id="rId24"/>
    <p:sldId id="307" r:id="rId25"/>
    <p:sldId id="286" r:id="rId2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0" autoAdjust="0"/>
    <p:restoredTop sz="69479" autoAdjust="0"/>
  </p:normalViewPr>
  <p:slideViewPr>
    <p:cSldViewPr>
      <p:cViewPr varScale="1">
        <p:scale>
          <a:sx n="64" d="100"/>
          <a:sy n="64" d="100"/>
        </p:scale>
        <p:origin x="2288" y="16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6/28/21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dirty="0">
                <a:latin typeface="Arial" panose="020B0604020202020204" pitchFamily="34" charset="0"/>
                <a:cs typeface="Arial" panose="020B0604020202020204" pitchFamily="34" charset="0"/>
              </a:rPr>
              <a:t>The final examination includes a ten-question Pennsylvania supplemental assessment of learning regulations discussed in this section.</a:t>
            </a:r>
          </a:p>
          <a:p>
            <a:endParaRPr lang="en-US" altLang="en-US" dirty="0">
              <a:latin typeface="Arial" panose="020B0604020202020204" pitchFamily="34" charset="0"/>
              <a:cs typeface="Arial" panose="020B0604020202020204" pitchFamily="34" charset="0"/>
            </a:endParaRPr>
          </a:p>
          <a:p>
            <a:r>
              <a:rPr lang="en-US" altLang="en-US" dirty="0">
                <a:latin typeface="Arial" panose="020B0604020202020204" pitchFamily="34" charset="0"/>
                <a:cs typeface="Arial" panose="020B0604020202020204" pitchFamily="34" charset="0"/>
              </a:rPr>
              <a:t>Some definitions:</a:t>
            </a:r>
          </a:p>
          <a:p>
            <a:endParaRPr lang="en-US" altLang="en-US" dirty="0">
              <a:latin typeface="Arial" panose="020B0604020202020204" pitchFamily="34" charset="0"/>
              <a:cs typeface="Arial" panose="020B0604020202020204" pitchFamily="34" charset="0"/>
            </a:endParaRPr>
          </a:p>
          <a:p>
            <a:r>
              <a:rPr lang="en-US" sz="1200" kern="1200" dirty="0">
                <a:solidFill>
                  <a:schemeClr val="tx1"/>
                </a:solidFill>
                <a:effectLst/>
                <a:latin typeface="Times New Roman" charset="0"/>
                <a:ea typeface="Times New Roman" charset="0"/>
                <a:cs typeface="Times New Roman" charset="0"/>
              </a:rPr>
              <a:t>(1)    </a:t>
            </a:r>
            <a:r>
              <a:rPr lang="en-US" sz="1200" b="1" kern="1200" dirty="0">
                <a:solidFill>
                  <a:schemeClr val="tx1"/>
                </a:solidFill>
                <a:effectLst/>
                <a:latin typeface="Times New Roman" charset="0"/>
                <a:ea typeface="Times New Roman" charset="0"/>
                <a:cs typeface="Times New Roman" charset="0"/>
              </a:rPr>
              <a:t>"Boater education card"</a:t>
            </a:r>
            <a:r>
              <a:rPr lang="en-US" sz="1200" kern="1200" dirty="0">
                <a:solidFill>
                  <a:schemeClr val="tx1"/>
                </a:solidFill>
                <a:effectLst/>
                <a:latin typeface="Times New Roman" charset="0"/>
                <a:ea typeface="Times New Roman" charset="0"/>
                <a:cs typeface="Times New Roman" charset="0"/>
              </a:rPr>
              <a:t> means a card issued by the Department or by an boating safety course provider which certifies that the person named on the card has met all requirements necessary to be authorized to operate a vessel in Pennsylvania.</a:t>
            </a:r>
            <a:endParaRPr lang="en-US" dirty="0">
              <a:effectLst/>
            </a:endParaRPr>
          </a:p>
          <a:p>
            <a:r>
              <a:rPr lang="en-US" sz="1200" kern="1200" dirty="0">
                <a:solidFill>
                  <a:schemeClr val="tx1"/>
                </a:solidFill>
                <a:effectLst/>
                <a:latin typeface="Times New Roman" charset="0"/>
                <a:ea typeface="Times New Roman" charset="0"/>
                <a:cs typeface="Times New Roman" charset="0"/>
              </a:rPr>
              <a:t>(2)    </a:t>
            </a:r>
            <a:r>
              <a:rPr lang="en-US" sz="1200" b="1" kern="1200" dirty="0">
                <a:solidFill>
                  <a:schemeClr val="tx1"/>
                </a:solidFill>
                <a:effectLst/>
                <a:latin typeface="Times New Roman" charset="0"/>
                <a:ea typeface="Times New Roman" charset="0"/>
                <a:cs typeface="Times New Roman" charset="0"/>
              </a:rPr>
              <a:t>"Boating safety course"</a:t>
            </a:r>
            <a:r>
              <a:rPr lang="en-US" sz="1200" kern="1200" dirty="0">
                <a:solidFill>
                  <a:schemeClr val="tx1"/>
                </a:solidFill>
                <a:effectLst/>
                <a:latin typeface="Times New Roman" charset="0"/>
                <a:ea typeface="Times New Roman" charset="0"/>
                <a:cs typeface="Times New Roman" charset="0"/>
              </a:rPr>
              <a:t> means a NASBLA-approved boating safety education course of instruction which is offered by an boating safety course provider and which concludes with an examination [63 O.S. §4232 (A) (2)].</a:t>
            </a:r>
            <a:endParaRPr lang="en-US" dirty="0">
              <a:effectLst/>
            </a:endParaRPr>
          </a:p>
          <a:p>
            <a:r>
              <a:rPr lang="en-US" sz="1200" kern="1200" dirty="0">
                <a:solidFill>
                  <a:schemeClr val="tx1"/>
                </a:solidFill>
                <a:effectLst/>
                <a:latin typeface="Times New Roman" charset="0"/>
                <a:ea typeface="Times New Roman" charset="0"/>
                <a:cs typeface="Times New Roman" charset="0"/>
              </a:rPr>
              <a:t>(3)    </a:t>
            </a:r>
            <a:r>
              <a:rPr lang="en-US" sz="1200" b="1" kern="1200" dirty="0">
                <a:solidFill>
                  <a:schemeClr val="tx1"/>
                </a:solidFill>
                <a:effectLst/>
                <a:latin typeface="Times New Roman" charset="0"/>
                <a:ea typeface="Times New Roman" charset="0"/>
                <a:cs typeface="Times New Roman" charset="0"/>
              </a:rPr>
              <a:t>"Boating safety course provider"</a:t>
            </a:r>
            <a:r>
              <a:rPr lang="en-US" sz="1200" kern="1200" dirty="0">
                <a:solidFill>
                  <a:schemeClr val="tx1"/>
                </a:solidFill>
                <a:effectLst/>
                <a:latin typeface="Times New Roman" charset="0"/>
                <a:ea typeface="Times New Roman" charset="0"/>
                <a:cs typeface="Times New Roman" charset="0"/>
              </a:rPr>
              <a:t> means an individual or organization who instructs or provides a boating safety course and who has been approved by the Department to offer such course in Pennsylvania.</a:t>
            </a:r>
            <a:endParaRPr lang="en-US" dirty="0">
              <a:effectLst/>
            </a:endParaRPr>
          </a:p>
          <a:p>
            <a:r>
              <a:rPr lang="en-US" sz="1200" kern="1200" dirty="0">
                <a:solidFill>
                  <a:schemeClr val="tx1"/>
                </a:solidFill>
                <a:effectLst/>
                <a:latin typeface="Times New Roman" charset="0"/>
                <a:ea typeface="Times New Roman" charset="0"/>
                <a:cs typeface="Times New Roman" charset="0"/>
              </a:rPr>
              <a:t>(4)    </a:t>
            </a:r>
            <a:r>
              <a:rPr lang="en-US" sz="1200" b="1" kern="1200" dirty="0">
                <a:solidFill>
                  <a:schemeClr val="tx1"/>
                </a:solidFill>
                <a:effectLst/>
                <a:latin typeface="Times New Roman" charset="0"/>
                <a:ea typeface="Times New Roman" charset="0"/>
                <a:cs typeface="Times New Roman" charset="0"/>
              </a:rPr>
              <a:t>"Correspondence course"</a:t>
            </a:r>
            <a:r>
              <a:rPr lang="en-US" sz="1200" kern="1200" dirty="0">
                <a:solidFill>
                  <a:schemeClr val="tx1"/>
                </a:solidFill>
                <a:effectLst/>
                <a:latin typeface="Times New Roman" charset="0"/>
                <a:ea typeface="Times New Roman" charset="0"/>
                <a:cs typeface="Times New Roman" charset="0"/>
              </a:rPr>
              <a:t> means a non-proctored boating safety course taken at home or another location.</a:t>
            </a:r>
            <a:endParaRPr lang="en-US" dirty="0">
              <a:effectLst/>
            </a:endParaRPr>
          </a:p>
          <a:p>
            <a:r>
              <a:rPr lang="en-US" sz="1200" kern="1200" dirty="0">
                <a:solidFill>
                  <a:schemeClr val="tx1"/>
                </a:solidFill>
                <a:effectLst/>
                <a:latin typeface="Times New Roman" charset="0"/>
                <a:ea typeface="Times New Roman" charset="0"/>
                <a:cs typeface="Times New Roman" charset="0"/>
              </a:rPr>
              <a:t>(5)    </a:t>
            </a:r>
            <a:r>
              <a:rPr lang="en-US" sz="1200" b="1" kern="1200" dirty="0">
                <a:solidFill>
                  <a:schemeClr val="tx1"/>
                </a:solidFill>
                <a:effectLst/>
                <a:latin typeface="Times New Roman" charset="0"/>
                <a:ea typeface="Times New Roman" charset="0"/>
                <a:cs typeface="Times New Roman" charset="0"/>
              </a:rPr>
              <a:t>"Department"</a:t>
            </a:r>
            <a:r>
              <a:rPr lang="en-US" sz="1200" kern="1200" dirty="0">
                <a:solidFill>
                  <a:schemeClr val="tx1"/>
                </a:solidFill>
                <a:effectLst/>
                <a:latin typeface="Times New Roman" charset="0"/>
                <a:ea typeface="Times New Roman" charset="0"/>
                <a:cs typeface="Times New Roman" charset="0"/>
              </a:rPr>
              <a:t> means the Department of Public Safety of the state of Pennsylvania.</a:t>
            </a:r>
            <a:endParaRPr lang="en-US" dirty="0">
              <a:effectLst/>
            </a:endParaRPr>
          </a:p>
          <a:p>
            <a:r>
              <a:rPr lang="en-US" sz="1200" kern="1200" dirty="0">
                <a:solidFill>
                  <a:schemeClr val="tx1"/>
                </a:solidFill>
                <a:effectLst/>
                <a:latin typeface="Times New Roman" charset="0"/>
                <a:ea typeface="Times New Roman" charset="0"/>
                <a:cs typeface="Times New Roman" charset="0"/>
              </a:rPr>
              <a:t>(6)    </a:t>
            </a:r>
            <a:r>
              <a:rPr lang="en-US" sz="1200" b="1" kern="1200" dirty="0">
                <a:solidFill>
                  <a:schemeClr val="tx1"/>
                </a:solidFill>
                <a:effectLst/>
                <a:latin typeface="Times New Roman" charset="0"/>
                <a:ea typeface="Times New Roman" charset="0"/>
                <a:cs typeface="Times New Roman" charset="0"/>
              </a:rPr>
              <a:t>"Internet course"</a:t>
            </a:r>
            <a:r>
              <a:rPr lang="en-US" sz="1200" kern="1200" dirty="0">
                <a:solidFill>
                  <a:schemeClr val="tx1"/>
                </a:solidFill>
                <a:effectLst/>
                <a:latin typeface="Times New Roman" charset="0"/>
                <a:ea typeface="Times New Roman" charset="0"/>
                <a:cs typeface="Times New Roman" charset="0"/>
              </a:rPr>
              <a:t> means a non-proctored boating safety course offered via the worldwide web.</a:t>
            </a:r>
            <a:endParaRPr lang="en-US" dirty="0">
              <a:effectLst/>
            </a:endParaRPr>
          </a:p>
          <a:p>
            <a:r>
              <a:rPr lang="en-US" sz="1200" kern="1200" dirty="0">
                <a:solidFill>
                  <a:schemeClr val="tx1"/>
                </a:solidFill>
                <a:effectLst/>
                <a:latin typeface="Times New Roman" charset="0"/>
                <a:ea typeface="Times New Roman" charset="0"/>
                <a:cs typeface="Times New Roman" charset="0"/>
              </a:rPr>
              <a:t>(7)    </a:t>
            </a:r>
            <a:r>
              <a:rPr lang="en-US" sz="1200" b="1" kern="1200" dirty="0">
                <a:solidFill>
                  <a:schemeClr val="tx1"/>
                </a:solidFill>
                <a:effectLst/>
                <a:latin typeface="Times New Roman" charset="0"/>
                <a:ea typeface="Times New Roman" charset="0"/>
                <a:cs typeface="Times New Roman" charset="0"/>
              </a:rPr>
              <a:t>"Lake Patrol"</a:t>
            </a:r>
            <a:r>
              <a:rPr lang="en-US" sz="1200" kern="1200" dirty="0">
                <a:solidFill>
                  <a:schemeClr val="tx1"/>
                </a:solidFill>
                <a:effectLst/>
                <a:latin typeface="Times New Roman" charset="0"/>
                <a:ea typeface="Times New Roman" charset="0"/>
                <a:cs typeface="Times New Roman" charset="0"/>
              </a:rPr>
              <a:t> means the Lake Patrol Section of the Pennsylvania Highway Patrol Division of the Department.</a:t>
            </a:r>
            <a:endParaRPr lang="en-US" dirty="0">
              <a:effectLst/>
            </a:endParaRPr>
          </a:p>
          <a:p>
            <a:r>
              <a:rPr lang="en-US" sz="1200" kern="1200" dirty="0">
                <a:solidFill>
                  <a:schemeClr val="tx1"/>
                </a:solidFill>
                <a:effectLst/>
                <a:latin typeface="Times New Roman" charset="0"/>
                <a:ea typeface="Times New Roman" charset="0"/>
                <a:cs typeface="Times New Roman" charset="0"/>
              </a:rPr>
              <a:t>(8)    </a:t>
            </a:r>
            <a:r>
              <a:rPr lang="en-US" sz="1200" b="1" kern="1200" dirty="0">
                <a:solidFill>
                  <a:schemeClr val="tx1"/>
                </a:solidFill>
                <a:effectLst/>
                <a:latin typeface="Times New Roman" charset="0"/>
                <a:ea typeface="Times New Roman" charset="0"/>
                <a:cs typeface="Times New Roman" charset="0"/>
              </a:rPr>
              <a:t>"Minimum standards of boating safety education competency"</a:t>
            </a:r>
            <a:r>
              <a:rPr lang="en-US" sz="1200" kern="1200" dirty="0">
                <a:solidFill>
                  <a:schemeClr val="tx1"/>
                </a:solidFill>
                <a:effectLst/>
                <a:latin typeface="Times New Roman" charset="0"/>
                <a:ea typeface="Times New Roman" charset="0"/>
                <a:cs typeface="Times New Roman" charset="0"/>
              </a:rPr>
              <a:t> means standards of proficiency established by the Department based on the National Boating Education Standards set by NASBLA which determine whether an applicant for a boater education card has met or exceeded the requirements of a boating safety course, equivalency exam, Internet course, or correspondence course.</a:t>
            </a:r>
            <a:endParaRPr lang="en-US" dirty="0">
              <a:effectLst/>
            </a:endParaRPr>
          </a:p>
          <a:p>
            <a:r>
              <a:rPr lang="en-US" sz="1200" kern="1200" dirty="0">
                <a:solidFill>
                  <a:schemeClr val="tx1"/>
                </a:solidFill>
                <a:effectLst/>
                <a:latin typeface="Times New Roman" charset="0"/>
                <a:ea typeface="Times New Roman" charset="0"/>
                <a:cs typeface="Times New Roman" charset="0"/>
              </a:rPr>
              <a:t>(9)    </a:t>
            </a:r>
            <a:r>
              <a:rPr lang="en-US" sz="1200" b="1" kern="1200" dirty="0">
                <a:solidFill>
                  <a:schemeClr val="tx1"/>
                </a:solidFill>
                <a:effectLst/>
                <a:latin typeface="Times New Roman" charset="0"/>
                <a:ea typeface="Times New Roman" charset="0"/>
                <a:cs typeface="Times New Roman" charset="0"/>
              </a:rPr>
              <a:t>"NASBLA"</a:t>
            </a:r>
            <a:r>
              <a:rPr lang="en-US" sz="1200" kern="1200" dirty="0">
                <a:solidFill>
                  <a:schemeClr val="tx1"/>
                </a:solidFill>
                <a:effectLst/>
                <a:latin typeface="Times New Roman" charset="0"/>
                <a:ea typeface="Times New Roman" charset="0"/>
                <a:cs typeface="Times New Roman" charset="0"/>
              </a:rPr>
              <a:t> means the National Association of State Boating Law Administrators.</a:t>
            </a:r>
            <a:endParaRPr lang="en-US" dirty="0">
              <a:effectLst/>
            </a:endParaRPr>
          </a:p>
          <a:p>
            <a:r>
              <a:rPr lang="en-US" sz="1200" kern="1200" dirty="0">
                <a:solidFill>
                  <a:schemeClr val="tx1"/>
                </a:solidFill>
                <a:effectLst/>
                <a:latin typeface="Times New Roman" charset="0"/>
                <a:ea typeface="Times New Roman" charset="0"/>
                <a:cs typeface="Times New Roman" charset="0"/>
              </a:rPr>
              <a:t>(10)    </a:t>
            </a:r>
            <a:r>
              <a:rPr lang="en-US" sz="1200" b="1" kern="1200" dirty="0">
                <a:solidFill>
                  <a:schemeClr val="tx1"/>
                </a:solidFill>
                <a:effectLst/>
                <a:latin typeface="Times New Roman" charset="0"/>
                <a:ea typeface="Times New Roman" charset="0"/>
                <a:cs typeface="Times New Roman" charset="0"/>
              </a:rPr>
              <a:t>"Proctor"</a:t>
            </a:r>
            <a:r>
              <a:rPr lang="en-US" sz="1200" kern="1200" dirty="0">
                <a:solidFill>
                  <a:schemeClr val="tx1"/>
                </a:solidFill>
                <a:effectLst/>
                <a:latin typeface="Times New Roman" charset="0"/>
                <a:ea typeface="Times New Roman" charset="0"/>
                <a:cs typeface="Times New Roman" charset="0"/>
              </a:rPr>
              <a:t> means an individual who has been approved by the Department to administer an equivalency exam.</a:t>
            </a:r>
            <a:endParaRPr lang="en-US" dirty="0">
              <a:effectLst/>
            </a:endParaRPr>
          </a:p>
          <a:p>
            <a:r>
              <a:rPr lang="en-US" sz="1200" kern="1200" dirty="0">
                <a:solidFill>
                  <a:schemeClr val="tx1"/>
                </a:solidFill>
                <a:effectLst/>
                <a:latin typeface="Times New Roman" charset="0"/>
                <a:ea typeface="Times New Roman" charset="0"/>
                <a:cs typeface="Times New Roman" charset="0"/>
              </a:rPr>
              <a:t>(11)    </a:t>
            </a:r>
            <a:r>
              <a:rPr lang="en-US" sz="1200" b="1" kern="1200" dirty="0">
                <a:solidFill>
                  <a:schemeClr val="tx1"/>
                </a:solidFill>
                <a:effectLst/>
                <a:latin typeface="Times New Roman" charset="0"/>
                <a:ea typeface="Times New Roman" charset="0"/>
                <a:cs typeface="Times New Roman" charset="0"/>
              </a:rPr>
              <a:t>"Proctored equivalency exam"</a:t>
            </a:r>
            <a:r>
              <a:rPr lang="en-US" sz="1200" kern="1200" dirty="0">
                <a:solidFill>
                  <a:schemeClr val="tx1"/>
                </a:solidFill>
                <a:effectLst/>
                <a:latin typeface="Times New Roman" charset="0"/>
                <a:ea typeface="Times New Roman" charset="0"/>
                <a:cs typeface="Times New Roman" charset="0"/>
              </a:rPr>
              <a:t> means a comprehensive written examination created by the Department which, if successfully passed, substitutes for the boating safety course.</a:t>
            </a:r>
            <a:endParaRPr lang="en-US" dirty="0">
              <a:effectLst/>
            </a:endParaRPr>
          </a:p>
          <a:p>
            <a:r>
              <a:rPr lang="en-US" sz="1200" kern="1200" dirty="0">
                <a:solidFill>
                  <a:schemeClr val="tx1"/>
                </a:solidFill>
                <a:effectLst/>
                <a:latin typeface="Times New Roman" charset="0"/>
                <a:ea typeface="Times New Roman" charset="0"/>
                <a:cs typeface="Times New Roman" charset="0"/>
              </a:rPr>
              <a:t>(12)    </a:t>
            </a:r>
            <a:r>
              <a:rPr lang="en-US" sz="1200" b="1" kern="1200" dirty="0">
                <a:solidFill>
                  <a:schemeClr val="tx1"/>
                </a:solidFill>
                <a:effectLst/>
                <a:latin typeface="Times New Roman" charset="0"/>
                <a:ea typeface="Times New Roman" charset="0"/>
                <a:cs typeface="Times New Roman" charset="0"/>
              </a:rPr>
              <a:t>"Proof of Competency"</a:t>
            </a:r>
            <a:r>
              <a:rPr lang="en-US" sz="1200" kern="1200" dirty="0">
                <a:solidFill>
                  <a:schemeClr val="tx1"/>
                </a:solidFill>
                <a:effectLst/>
                <a:latin typeface="Times New Roman" charset="0"/>
                <a:ea typeface="Times New Roman" charset="0"/>
                <a:cs typeface="Times New Roman" charset="0"/>
              </a:rPr>
              <a:t> means a document verifying that an individual has achieved the minimum standards for boating safety education competency as determined by the Department.</a:t>
            </a:r>
            <a:endParaRPr lang="en-US" dirty="0">
              <a:effectLst/>
            </a:endParaRPr>
          </a:p>
          <a:p>
            <a:r>
              <a:rPr lang="en-US" sz="1200" kern="1200" dirty="0">
                <a:solidFill>
                  <a:schemeClr val="tx1"/>
                </a:solidFill>
                <a:effectLst/>
                <a:latin typeface="Times New Roman" charset="0"/>
                <a:ea typeface="Times New Roman" charset="0"/>
                <a:cs typeface="Times New Roman" charset="0"/>
              </a:rPr>
              <a:t>(13)    </a:t>
            </a:r>
            <a:r>
              <a:rPr lang="en-US" sz="1200" b="1" kern="1200" dirty="0">
                <a:solidFill>
                  <a:schemeClr val="tx1"/>
                </a:solidFill>
                <a:effectLst/>
                <a:latin typeface="Times New Roman" charset="0"/>
                <a:ea typeface="Times New Roman" charset="0"/>
                <a:cs typeface="Times New Roman" charset="0"/>
              </a:rPr>
              <a:t>"Student"</a:t>
            </a:r>
            <a:r>
              <a:rPr lang="en-US" sz="1200" kern="1200" dirty="0">
                <a:solidFill>
                  <a:schemeClr val="tx1"/>
                </a:solidFill>
                <a:effectLst/>
                <a:latin typeface="Times New Roman" charset="0"/>
                <a:ea typeface="Times New Roman" charset="0"/>
                <a:cs typeface="Times New Roman" charset="0"/>
              </a:rPr>
              <a:t> means a person taking a boating safety course.</a:t>
            </a:r>
            <a:endParaRPr lang="en-US" dirty="0">
              <a:effectLst/>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PA Water Skis and Surfboards </a:t>
            </a:r>
          </a:p>
          <a:p>
            <a:r>
              <a:rPr lang="en-US" sz="1200" b="1" i="0" u="none" strike="noStrike" kern="1200" baseline="0" dirty="0">
                <a:solidFill>
                  <a:schemeClr val="tx1"/>
                </a:solidFill>
                <a:latin typeface="Times New Roman" charset="0"/>
                <a:ea typeface="Times New Roman" charset="0"/>
                <a:cs typeface="Times New Roman" charset="0"/>
              </a:rPr>
              <a:t>WATER-SKIING AND SIMILAR ACTIVITIES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Water-skiing includes conventional water-skiing, as well as anyone towed behind a boat on aquaplanes, kneeboards, inner tubes, air mattresses, parasails, kite skis, wake boards or any similar device. Participants in all of these types of activities are required to wear a life jacket. Persons engaged in barefoot, jump or trick skiing or wake surfing may elect to wear, at their own risk, a wetsuit designed specifically for that activity. A USCG-approved life jacket must be carried in the boat for each skier electing to wear the special water-ski wetsuit. Inflatable life jackets are not acceptable for anyone towed behind a boat. </a:t>
            </a:r>
          </a:p>
          <a:p>
            <a:endParaRPr lang="en-US" altLang="en-US" sz="1200" b="0" i="0" u="none" strike="noStrike" kern="1200" baseline="0" dirty="0">
              <a:solidFill>
                <a:schemeClr val="tx1"/>
              </a:solidFill>
              <a:latin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In addition to the operator, a competent observer must be in the boat in a position to observe the progress of the person being towed. A competent observer is a person who has the ability to assess when a skier is in trouble, knows and understands the water-skiing hand signals and is capable of helping a skier. </a:t>
            </a:r>
          </a:p>
          <a:p>
            <a:r>
              <a:rPr lang="en-US" sz="1200" b="0" i="0" u="none" strike="noStrike" kern="1200" baseline="0" dirty="0">
                <a:solidFill>
                  <a:schemeClr val="tx1"/>
                </a:solidFill>
                <a:latin typeface="Times New Roman" charset="0"/>
                <a:ea typeface="Times New Roman" charset="0"/>
                <a:cs typeface="Times New Roman" charset="0"/>
              </a:rPr>
              <a:t>To prevent propeller-related accidents, turn off your engine before picking up any skier. </a:t>
            </a:r>
          </a:p>
          <a:p>
            <a:r>
              <a:rPr lang="en-US" sz="1200" b="0" i="0" u="none" strike="noStrike" kern="1200" baseline="0" dirty="0">
                <a:solidFill>
                  <a:schemeClr val="tx1"/>
                </a:solidFill>
                <a:latin typeface="Times New Roman" charset="0"/>
                <a:ea typeface="Times New Roman" charset="0"/>
                <a:cs typeface="Times New Roman" charset="0"/>
              </a:rPr>
              <a:t>Skiing is prohibited between sunset and sunrise. </a:t>
            </a:r>
          </a:p>
          <a:p>
            <a:r>
              <a:rPr lang="en-US" sz="1200" b="0" i="0" u="none" strike="noStrike" kern="1200" baseline="0" dirty="0">
                <a:solidFill>
                  <a:schemeClr val="tx1"/>
                </a:solidFill>
                <a:latin typeface="Times New Roman" charset="0"/>
                <a:ea typeface="Times New Roman" charset="0"/>
                <a:cs typeface="Times New Roman" charset="0"/>
              </a:rPr>
              <a:t>Skiers are also considered passengers and count in the boat’s total capacity. </a:t>
            </a:r>
          </a:p>
          <a:p>
            <a:r>
              <a:rPr lang="en-US" sz="1200" b="0" i="0" u="none" strike="noStrike" kern="1200" baseline="0" dirty="0">
                <a:solidFill>
                  <a:schemeClr val="tx1"/>
                </a:solidFill>
                <a:latin typeface="Times New Roman" charset="0"/>
                <a:ea typeface="Times New Roman" charset="0"/>
                <a:cs typeface="Times New Roman" charset="0"/>
              </a:rPr>
              <a:t>It’s unlawful to operate a boat when it is loaded with passengers (including individuals being towed behind a boat) or cargo beyond its safe carrying capacity. </a:t>
            </a:r>
          </a:p>
          <a:p>
            <a:r>
              <a:rPr lang="en-US" sz="1200" b="0" i="0" u="none" strike="noStrike" kern="1200" baseline="0" dirty="0">
                <a:solidFill>
                  <a:schemeClr val="tx1"/>
                </a:solidFill>
                <a:latin typeface="Times New Roman" charset="0"/>
                <a:ea typeface="Times New Roman" charset="0"/>
                <a:cs typeface="Times New Roman" charset="0"/>
              </a:rPr>
              <a:t>Skiers may start from the shore or dock if boat traffic permits. Skiers may not return to the shore or dock under power. </a:t>
            </a:r>
          </a:p>
          <a:p>
            <a:r>
              <a:rPr lang="en-US" sz="1200" b="0" i="0" u="none" strike="noStrike" kern="1200" baseline="0" dirty="0">
                <a:solidFill>
                  <a:schemeClr val="tx1"/>
                </a:solidFill>
                <a:latin typeface="Times New Roman" charset="0"/>
                <a:ea typeface="Times New Roman" charset="0"/>
                <a:cs typeface="Times New Roman" charset="0"/>
              </a:rPr>
              <a:t>Installation of ski ramps and jumps requires a permit from the PA Fish &amp; Boat Commission. Mooring or drifting within 100 feet of a ski ramp or jump while it is in use is prohibited. </a:t>
            </a:r>
          </a:p>
          <a:p>
            <a:r>
              <a:rPr lang="en-US" sz="1200" b="0" i="0" u="none" strike="noStrike" kern="1200" baseline="0" dirty="0">
                <a:solidFill>
                  <a:schemeClr val="tx1"/>
                </a:solidFill>
                <a:latin typeface="Times New Roman" charset="0"/>
                <a:ea typeface="Times New Roman" charset="0"/>
                <a:cs typeface="Times New Roman" charset="0"/>
              </a:rPr>
              <a:t>Kite skiing and parasailing are permitted only on waters where unrestricted skiing is permitted. </a:t>
            </a:r>
          </a:p>
          <a:p>
            <a:endParaRPr lang="en-US" sz="1200" b="0" i="0" u="none" strike="noStrike" kern="1200" baseline="0" dirty="0">
              <a:solidFill>
                <a:schemeClr val="tx1"/>
              </a:solidFill>
              <a:latin typeface="Times New Roman" charset="0"/>
              <a:ea typeface="Times New Roman" charset="0"/>
              <a:cs typeface="Times New Roman" charset="0"/>
            </a:endParaRP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It is legal to tow more than one skier except when locally prohibited. Ski tow ropes may not exceed the following lengths (as measured from the boat’s transom): </a:t>
            </a:r>
          </a:p>
          <a:p>
            <a:r>
              <a:rPr lang="en-US" sz="1200" b="0" i="0" u="none" strike="noStrike" kern="1200" baseline="0" dirty="0">
                <a:solidFill>
                  <a:schemeClr val="tx1"/>
                </a:solidFill>
                <a:latin typeface="Times New Roman" charset="0"/>
                <a:ea typeface="Times New Roman" charset="0"/>
                <a:cs typeface="Times New Roman" charset="0"/>
              </a:rPr>
              <a:t>Conventional water-ski- 80 feet Parasails- 300 feet </a:t>
            </a:r>
          </a:p>
          <a:p>
            <a:r>
              <a:rPr lang="en-US" sz="1200" b="0" i="0" u="none" strike="noStrike" kern="1200" baseline="0" dirty="0">
                <a:solidFill>
                  <a:schemeClr val="tx1"/>
                </a:solidFill>
                <a:latin typeface="Times New Roman" charset="0"/>
                <a:ea typeface="Times New Roman" charset="0"/>
                <a:cs typeface="Times New Roman" charset="0"/>
              </a:rPr>
              <a:t>Non-releasable kite ski- 50 feet Releasable kite ski- 500 feet </a:t>
            </a:r>
          </a:p>
          <a:p>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with a person or persons sitting, riding or hanging on a swim platform (teak surfing) or swim ladder attached to the motorboat, except when launching, retrieving, docking or anchoring the motorboat. </a:t>
            </a:r>
          </a:p>
          <a:p>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when towing a person on water skis or other devices using a tow rope of 20 feet or less (as measured from the boat’s transom). The minimum tow rope length does not apply to wake surfing. </a:t>
            </a:r>
          </a:p>
          <a:p>
            <a:r>
              <a:rPr lang="en-US" sz="1200" b="0" i="0" u="none" strike="noStrike" kern="1200" baseline="0" dirty="0">
                <a:solidFill>
                  <a:schemeClr val="tx1"/>
                </a:solidFill>
                <a:latin typeface="Times New Roman" charset="0"/>
                <a:ea typeface="Times New Roman" charset="0"/>
                <a:cs typeface="Times New Roman" charset="0"/>
              </a:rPr>
              <a:t>Boats engaged in the activity of wake surfing are limited to slow, no-wake speed when within 200 feet of the shoreline, docks, launch ramps, swimmers or downed skiers, persons wading in the water, anchored, moored or drifting boats and other marked areas. </a:t>
            </a:r>
          </a:p>
          <a:p>
            <a:r>
              <a:rPr lang="en-US" sz="1200" b="0" i="0" u="none" strike="noStrike" kern="1200" baseline="0" dirty="0">
                <a:solidFill>
                  <a:schemeClr val="tx1"/>
                </a:solidFill>
                <a:latin typeface="Times New Roman" charset="0"/>
                <a:ea typeface="Times New Roman" charset="0"/>
                <a:cs typeface="Times New Roman" charset="0"/>
              </a:rPr>
              <a:t>Motorboats propelled by an outboard motor, inboard/outboard motor or water jet are prohibited from towing a person in or on the wake of the boat. </a:t>
            </a:r>
          </a:p>
          <a:p>
            <a:endParaRPr lang="en-US" sz="1200" b="0" i="0" u="none" strike="noStrike" kern="1200" baseline="0" dirty="0">
              <a:solidFill>
                <a:schemeClr val="tx1"/>
              </a:solidFill>
              <a:latin typeface="Times New Roman" charset="0"/>
              <a:ea typeface="Times New Roman" charset="0"/>
              <a:cs typeface="Times New Roman"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PA Water Skis and Surfboards </a:t>
            </a:r>
          </a:p>
          <a:p>
            <a:r>
              <a:rPr lang="en-US" sz="1200" b="1" i="0" u="none" strike="noStrike" kern="1200" baseline="0" dirty="0">
                <a:solidFill>
                  <a:schemeClr val="tx1"/>
                </a:solidFill>
                <a:latin typeface="Times New Roman" charset="0"/>
                <a:ea typeface="Times New Roman" charset="0"/>
                <a:cs typeface="Times New Roman" charset="0"/>
              </a:rPr>
              <a:t>WATER-SKIING AND SIMILAR ACTIVITIES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Water-skiing includes conventional water-skiing, as well as anyone towed behind a boat on aquaplanes, kneeboards, inner tubes, air mattresses, parasails, kite skis, wake boards or any similar device. Participants in all of these types of activities are required to wear a life jacket. Persons engaged in barefoot, jump or trick skiing or wake surfing may elect to wear, at their own risk, a wetsuit designed specifically for that activity. A USCG-approved life jacket must be carried in the boat for each skier electing to wear the special water-ski wetsuit. Inflatable life jackets are not acceptable for anyone towed behind a boat. </a:t>
            </a:r>
          </a:p>
          <a:p>
            <a:endParaRPr lang="en-US" altLang="en-US" sz="1200" b="0" i="0" u="none" strike="noStrike" kern="1200" baseline="0" dirty="0">
              <a:solidFill>
                <a:schemeClr val="tx1"/>
              </a:solidFill>
              <a:latin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In addition to the operator, a competent observer must be in the boat in a position to observe the progress of the person being towed. A competent observer is a person who has the ability to assess when a skier is in trouble, knows and understands the water-skiing hand signals and is capable of helping a skier. </a:t>
            </a:r>
            <a:br>
              <a:rPr lang="en-US" sz="1200" b="0" i="0" u="none" strike="noStrike" kern="1200" baseline="0" dirty="0">
                <a:solidFill>
                  <a:schemeClr val="tx1"/>
                </a:solidFill>
                <a:latin typeface="Times New Roman" charset="0"/>
                <a:ea typeface="Times New Roman" charset="0"/>
                <a:cs typeface="Times New Roman" charset="0"/>
              </a:rPr>
            </a:br>
            <a:endParaRPr lang="en-US" sz="1200" b="0" i="0" u="none" strike="noStrike" kern="1200" baseline="0" dirty="0">
              <a:solidFill>
                <a:schemeClr val="tx1"/>
              </a:solidFill>
              <a:latin typeface="Times New Roman" charset="0"/>
              <a:ea typeface="Times New Roman" charset="0"/>
              <a:cs typeface="Times New Roman" charset="0"/>
            </a:endParaRP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To prevent propeller-related accidents, turn off your engine before picking up any skier.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Skiing is prohibited between sunset and sunrise.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Skiers are also considered passengers and count in the boat’s total capacity.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It’s unlawful to operate a boat when it is loaded with passengers (including individuals being towed behind a boat) or cargo beyond its safe carrying capacity.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Skiers may start from the shore or dock if boat traffic permits. Skiers may not return to the shore or dock under power.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Installation of ski ramps and jumps requires a permit from the PA Fish &amp; Boat Commission. Mooring or drifting within 100 feet of a ski ramp or jump while it is in use is prohibited.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Kite skiing and parasailing are permitted only on waters where unrestricted skiing is permitted.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It is legal to tow more than one skier except when locally prohibited. Ski tow ropes may not exceed the following lengths (as measured from the boat’s transom):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Conventional water-ski- 80 feet Parasails- 300 feet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Non-releasable kite ski- 50 feet Releasable kite ski- 500 feet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with a person or persons sitting, riding or hanging on a swim platform (teak surfing) or swim ladder attached to the motorboat, except when launching, retrieving, docking or anchoring the motorboat.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when towing a person on water skis or other devices using a tow rope of 20 feet or less (as measured from the boat’s transom). The minimum tow rope length does not apply to wake surfing.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Boats engaged in the activity of wake surfing are limited to slow, no-wake speed when within 200 feet of the shoreline, docks, launch ramps, swimmers or downed skiers, persons wading in the water, anchored, moored or drifting boats and other marked areas. </a:t>
            </a:r>
          </a:p>
          <a:p>
            <a:pPr marL="171450" indent="-171450">
              <a:buFont typeface="Arial" panose="020B0604020202020204" pitchFamily="34" charset="0"/>
              <a:buChar char="•"/>
            </a:pPr>
            <a:r>
              <a:rPr lang="en-US" sz="1200" b="0" i="0" u="none" strike="noStrike" kern="1200" baseline="0" dirty="0">
                <a:solidFill>
                  <a:schemeClr val="tx1"/>
                </a:solidFill>
                <a:latin typeface="Times New Roman" charset="0"/>
                <a:ea typeface="Times New Roman" charset="0"/>
                <a:cs typeface="Times New Roman" charset="0"/>
              </a:rPr>
              <a:t>Motorboats propelled by an outboard motor, inboard/outboard motor or water jet are prohibited from towing a person in or on the wake of the boat. </a:t>
            </a: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PA </a:t>
            </a:r>
            <a:r>
              <a:rPr lang="en-US" sz="1200" b="1" i="0" u="none" strike="noStrike" kern="1200" baseline="0" dirty="0">
                <a:solidFill>
                  <a:schemeClr val="tx1"/>
                </a:solidFill>
                <a:latin typeface="Times New Roman" charset="0"/>
                <a:ea typeface="Times New Roman" charset="0"/>
                <a:cs typeface="Times New Roman" charset="0"/>
              </a:rPr>
              <a:t>LOCKS AND DAMS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In Pennsylvania, locks and dams are located on the three rivers in and near Pittsburgh (Monongahela, Allegheny and Ohio rivers). The dams provide a navigable channel for river traffic. Locks are a means of passing vessels through the dams. The locks in Pennsylvania are built and maintained by the U.S. Army Corps of Engineers. </a:t>
            </a:r>
          </a:p>
          <a:p>
            <a:r>
              <a:rPr lang="en-US" sz="1200" b="0" i="0" u="none" strike="noStrike" kern="1200" baseline="0" dirty="0">
                <a:solidFill>
                  <a:schemeClr val="tx1"/>
                </a:solidFill>
                <a:latin typeface="Times New Roman" charset="0"/>
                <a:ea typeface="Times New Roman" charset="0"/>
                <a:cs typeface="Times New Roman" charset="0"/>
              </a:rPr>
              <a:t>At locks, the lockmaster is in control and will signal your boat to enter with a horn or a light system. </a:t>
            </a:r>
          </a:p>
          <a:p>
            <a:r>
              <a:rPr lang="en-US" sz="1200" b="0" i="0" u="none" strike="noStrike" kern="1200" baseline="0" dirty="0">
                <a:solidFill>
                  <a:schemeClr val="tx1"/>
                </a:solidFill>
                <a:latin typeface="Times New Roman" charset="0"/>
                <a:ea typeface="Times New Roman" charset="0"/>
                <a:cs typeface="Times New Roman" charset="0"/>
              </a:rPr>
              <a:t>There are priorities (of boats) set for safe and efficient passage: </a:t>
            </a:r>
          </a:p>
          <a:p>
            <a:r>
              <a:rPr lang="en-US" sz="1200" b="0" i="0" u="none" strike="noStrike" kern="1200" baseline="0" dirty="0">
                <a:solidFill>
                  <a:schemeClr val="tx1"/>
                </a:solidFill>
                <a:latin typeface="Times New Roman" charset="0"/>
                <a:ea typeface="Times New Roman" charset="0"/>
                <a:cs typeface="Times New Roman" charset="0"/>
              </a:rPr>
              <a:t>military craft </a:t>
            </a:r>
          </a:p>
          <a:p>
            <a:r>
              <a:rPr lang="en-US" sz="1200" b="0" i="0" u="none" strike="noStrike" kern="1200" baseline="0" dirty="0">
                <a:solidFill>
                  <a:schemeClr val="tx1"/>
                </a:solidFill>
                <a:latin typeface="Times New Roman" charset="0"/>
                <a:ea typeface="Times New Roman" charset="0"/>
                <a:cs typeface="Times New Roman" charset="0"/>
              </a:rPr>
              <a:t>mail boats </a:t>
            </a:r>
          </a:p>
          <a:p>
            <a:r>
              <a:rPr lang="en-US" sz="1200" b="0" i="0" u="none" strike="noStrike" kern="1200" baseline="0" dirty="0">
                <a:solidFill>
                  <a:schemeClr val="tx1"/>
                </a:solidFill>
                <a:latin typeface="Times New Roman" charset="0"/>
                <a:ea typeface="Times New Roman" charset="0"/>
                <a:cs typeface="Times New Roman" charset="0"/>
              </a:rPr>
              <a:t>commercial passenger craft </a:t>
            </a:r>
          </a:p>
          <a:p>
            <a:r>
              <a:rPr lang="en-US" sz="1200" b="0" i="0" u="none" strike="noStrike" kern="1200" baseline="0" dirty="0">
                <a:solidFill>
                  <a:schemeClr val="tx1"/>
                </a:solidFill>
                <a:latin typeface="Times New Roman" charset="0"/>
                <a:ea typeface="Times New Roman" charset="0"/>
                <a:cs typeface="Times New Roman" charset="0"/>
              </a:rPr>
              <a:t>commercial tows </a:t>
            </a:r>
          </a:p>
          <a:p>
            <a:r>
              <a:rPr lang="en-US" sz="1200" b="0" i="0" u="none" strike="noStrike" kern="1200" baseline="0" dirty="0">
                <a:solidFill>
                  <a:schemeClr val="tx1"/>
                </a:solidFill>
                <a:latin typeface="Times New Roman" charset="0"/>
                <a:ea typeface="Times New Roman" charset="0"/>
                <a:cs typeface="Times New Roman" charset="0"/>
              </a:rPr>
              <a:t>commercial fishermen </a:t>
            </a:r>
          </a:p>
          <a:p>
            <a:r>
              <a:rPr lang="en-US" sz="1200" b="0" i="0" u="none" strike="noStrike" kern="1200" baseline="0" dirty="0">
                <a:solidFill>
                  <a:schemeClr val="tx1"/>
                </a:solidFill>
                <a:latin typeface="Times New Roman" charset="0"/>
                <a:ea typeface="Times New Roman" charset="0"/>
                <a:cs typeface="Times New Roman" charset="0"/>
              </a:rPr>
              <a:t>pleasure boats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Before entering a lock, the boat should stop at least 100 yards from the lock entrance. The lockmaster can be signaled by the boater with a long and short blast of the horn, on the marine radio (channel 13) or with a signaling device on the lock wall. Once the lockmaster has been signaled, the boat must stay clear of the lock chamber until signaled to enter. Fenders and mooring lines (minimum of 75 feet) should be ready. Once inside the chamber, the lock lines are adjusted with the water levels. The boat must not be tied fast to the lock wall. Life jackets should always be worn. </a:t>
            </a:r>
          </a:p>
          <a:p>
            <a:r>
              <a:rPr lang="en-US" sz="1200" b="0" i="0" u="none" strike="noStrike" kern="1200" baseline="0" dirty="0">
                <a:solidFill>
                  <a:schemeClr val="tx1"/>
                </a:solidFill>
                <a:latin typeface="Times New Roman" charset="0"/>
                <a:ea typeface="Times New Roman" charset="0"/>
                <a:cs typeface="Times New Roman" charset="0"/>
              </a:rPr>
              <a:t>It is legal to tow more than one skier except when locally prohibited. Ski tow ropes may not exceed the following lengths (as measured from the boat’s transom): </a:t>
            </a:r>
          </a:p>
          <a:p>
            <a:r>
              <a:rPr lang="en-US" sz="1200" b="0" i="0" u="none" strike="noStrike" kern="1200" baseline="0" dirty="0">
                <a:solidFill>
                  <a:schemeClr val="tx1"/>
                </a:solidFill>
                <a:latin typeface="Times New Roman" charset="0"/>
                <a:ea typeface="Times New Roman" charset="0"/>
                <a:cs typeface="Times New Roman" charset="0"/>
              </a:rPr>
              <a:t>Conventional water-ski- 80 feet Parasails- 300 feet </a:t>
            </a:r>
          </a:p>
          <a:p>
            <a:r>
              <a:rPr lang="en-US" sz="1200" b="0" i="0" u="none" strike="noStrike" kern="1200" baseline="0" dirty="0">
                <a:solidFill>
                  <a:schemeClr val="tx1"/>
                </a:solidFill>
                <a:latin typeface="Times New Roman" charset="0"/>
                <a:ea typeface="Times New Roman" charset="0"/>
                <a:cs typeface="Times New Roman" charset="0"/>
              </a:rPr>
              <a:t>Non-releasable kite ski- 50 feet Releasable kite ski- 500 feet </a:t>
            </a:r>
          </a:p>
          <a:p>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with a person or persons sitting, riding or hanging on a swim platform (teak surfing) or swim ladder attached to the motorboat, except when launching, retrieving, docking or anchoring the motorboat. </a:t>
            </a:r>
          </a:p>
          <a:p>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when towing a person on water skis or other devices using a tow rope of 20 feet or less (as measured from the boat’s transom). The minimum tow rope length does not apply to wake surfing. </a:t>
            </a:r>
          </a:p>
          <a:p>
            <a:r>
              <a:rPr lang="en-US" sz="1200" b="0" i="0" u="none" strike="noStrike" kern="1200" baseline="0" dirty="0">
                <a:solidFill>
                  <a:schemeClr val="tx1"/>
                </a:solidFill>
                <a:latin typeface="Times New Roman" charset="0"/>
                <a:ea typeface="Times New Roman" charset="0"/>
                <a:cs typeface="Times New Roman" charset="0"/>
              </a:rPr>
              <a:t>Boats engaged in the activity of wake surfing are limited to slow, no-wake speed when within 200 feet of the shoreline, docks, launch ramps, swimmers or downed skiers, persons wading in the water, anchored, moored or drifting boats and other marked areas. </a:t>
            </a:r>
          </a:p>
          <a:p>
            <a:r>
              <a:rPr lang="en-US" sz="1200" b="0" i="0" u="none" strike="noStrike" kern="1200" baseline="0" dirty="0">
                <a:solidFill>
                  <a:schemeClr val="tx1"/>
                </a:solidFill>
                <a:latin typeface="Times New Roman" charset="0"/>
                <a:ea typeface="Times New Roman" charset="0"/>
                <a:cs typeface="Times New Roman" charset="0"/>
              </a:rPr>
              <a:t>Motorboats propelled by an outboard motor, inboard/outboard motor or water jet are prohibited from towing a person in or on the wake of the boat. </a:t>
            </a: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683138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PA </a:t>
            </a:r>
            <a:r>
              <a:rPr lang="en-US" sz="1200" b="1" i="0" u="none" strike="noStrike" kern="1200" baseline="0" dirty="0">
                <a:solidFill>
                  <a:schemeClr val="tx1"/>
                </a:solidFill>
                <a:latin typeface="Times New Roman" charset="0"/>
                <a:ea typeface="Times New Roman" charset="0"/>
                <a:cs typeface="Times New Roman" charset="0"/>
              </a:rPr>
              <a:t>LOCKS AND DAMS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In Pennsylvania, locks and dams are located on the three rivers in and near Pittsburgh (Monongahela, Allegheny and Ohio rivers). The dams provide a navigable channel for river traffic. Locks are a means of passing vessels through the dams. The locks in Pennsylvania are built and maintained by the U.S. Army Corps of Engineers. </a:t>
            </a:r>
          </a:p>
          <a:p>
            <a:r>
              <a:rPr lang="en-US" sz="1200" b="0" i="0" u="none" strike="noStrike" kern="1200" baseline="0" dirty="0">
                <a:solidFill>
                  <a:schemeClr val="tx1"/>
                </a:solidFill>
                <a:latin typeface="Times New Roman" charset="0"/>
                <a:ea typeface="Times New Roman" charset="0"/>
                <a:cs typeface="Times New Roman" charset="0"/>
              </a:rPr>
              <a:t>At locks, the lockmaster is in control and will signal your boat to enter with a horn or a light system. </a:t>
            </a:r>
          </a:p>
          <a:p>
            <a:r>
              <a:rPr lang="en-US" sz="1200" b="0" i="0" u="none" strike="noStrike" kern="1200" baseline="0" dirty="0">
                <a:solidFill>
                  <a:schemeClr val="tx1"/>
                </a:solidFill>
                <a:latin typeface="Times New Roman" charset="0"/>
                <a:ea typeface="Times New Roman" charset="0"/>
                <a:cs typeface="Times New Roman" charset="0"/>
              </a:rPr>
              <a:t>There are priorities (of boats) set for safe and efficient passage: </a:t>
            </a:r>
          </a:p>
          <a:p>
            <a:r>
              <a:rPr lang="en-US" sz="1200" b="0" i="0" u="none" strike="noStrike" kern="1200" baseline="0" dirty="0">
                <a:solidFill>
                  <a:schemeClr val="tx1"/>
                </a:solidFill>
                <a:latin typeface="Times New Roman" charset="0"/>
                <a:ea typeface="Times New Roman" charset="0"/>
                <a:cs typeface="Times New Roman" charset="0"/>
              </a:rPr>
              <a:t>military craft </a:t>
            </a:r>
          </a:p>
          <a:p>
            <a:r>
              <a:rPr lang="en-US" sz="1200" b="0" i="0" u="none" strike="noStrike" kern="1200" baseline="0" dirty="0">
                <a:solidFill>
                  <a:schemeClr val="tx1"/>
                </a:solidFill>
                <a:latin typeface="Times New Roman" charset="0"/>
                <a:ea typeface="Times New Roman" charset="0"/>
                <a:cs typeface="Times New Roman" charset="0"/>
              </a:rPr>
              <a:t>mail boats </a:t>
            </a:r>
          </a:p>
          <a:p>
            <a:r>
              <a:rPr lang="en-US" sz="1200" b="0" i="0" u="none" strike="noStrike" kern="1200" baseline="0" dirty="0">
                <a:solidFill>
                  <a:schemeClr val="tx1"/>
                </a:solidFill>
                <a:latin typeface="Times New Roman" charset="0"/>
                <a:ea typeface="Times New Roman" charset="0"/>
                <a:cs typeface="Times New Roman" charset="0"/>
              </a:rPr>
              <a:t>commercial passenger craft </a:t>
            </a:r>
          </a:p>
          <a:p>
            <a:r>
              <a:rPr lang="en-US" sz="1200" b="0" i="0" u="none" strike="noStrike" kern="1200" baseline="0" dirty="0">
                <a:solidFill>
                  <a:schemeClr val="tx1"/>
                </a:solidFill>
                <a:latin typeface="Times New Roman" charset="0"/>
                <a:ea typeface="Times New Roman" charset="0"/>
                <a:cs typeface="Times New Roman" charset="0"/>
              </a:rPr>
              <a:t>commercial tows </a:t>
            </a:r>
          </a:p>
          <a:p>
            <a:r>
              <a:rPr lang="en-US" sz="1200" b="0" i="0" u="none" strike="noStrike" kern="1200" baseline="0" dirty="0">
                <a:solidFill>
                  <a:schemeClr val="tx1"/>
                </a:solidFill>
                <a:latin typeface="Times New Roman" charset="0"/>
                <a:ea typeface="Times New Roman" charset="0"/>
                <a:cs typeface="Times New Roman" charset="0"/>
              </a:rPr>
              <a:t>commercial fishermen </a:t>
            </a:r>
          </a:p>
          <a:p>
            <a:r>
              <a:rPr lang="en-US" sz="1200" b="0" i="0" u="none" strike="noStrike" kern="1200" baseline="0" dirty="0">
                <a:solidFill>
                  <a:schemeClr val="tx1"/>
                </a:solidFill>
                <a:latin typeface="Times New Roman" charset="0"/>
                <a:ea typeface="Times New Roman" charset="0"/>
                <a:cs typeface="Times New Roman" charset="0"/>
              </a:rPr>
              <a:t>pleasure boats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Before entering a lock, the boat should stop at least 100 yards from the lock entrance. The lockmaster can be signaled by the boater with a long and short blast of the horn, on the marine radio (channel 13) or with a signaling device on the lock wall. Once the lockmaster has been signaled, the boat must stay clear of the lock chamber until signaled to enter. Fenders and mooring lines (minimum of 75 feet) should be ready. Once inside the chamber, the lock lines are adjusted with the water levels. The boat must not be tied fast to the lock wall. Life jackets should always be worn. </a:t>
            </a:r>
          </a:p>
          <a:p>
            <a:r>
              <a:rPr lang="en-US" sz="1200" b="0" i="0" u="none" strike="noStrike" kern="1200" baseline="0" dirty="0">
                <a:solidFill>
                  <a:schemeClr val="tx1"/>
                </a:solidFill>
                <a:latin typeface="Times New Roman" charset="0"/>
                <a:ea typeface="Times New Roman" charset="0"/>
                <a:cs typeface="Times New Roman" charset="0"/>
              </a:rPr>
              <a:t>It is legal to tow more than one skier except when locally prohibited. Ski tow ropes may not exceed the following lengths (as measured from the boat’s transom): </a:t>
            </a:r>
          </a:p>
          <a:p>
            <a:r>
              <a:rPr lang="en-US" sz="1200" b="0" i="0" u="none" strike="noStrike" kern="1200" baseline="0" dirty="0">
                <a:solidFill>
                  <a:schemeClr val="tx1"/>
                </a:solidFill>
                <a:latin typeface="Times New Roman" charset="0"/>
                <a:ea typeface="Times New Roman" charset="0"/>
                <a:cs typeface="Times New Roman" charset="0"/>
              </a:rPr>
              <a:t>Conventional water-ski- 80 feet Parasails- 300 feet </a:t>
            </a:r>
          </a:p>
          <a:p>
            <a:r>
              <a:rPr lang="en-US" sz="1200" b="0" i="0" u="none" strike="noStrike" kern="1200" baseline="0" dirty="0" err="1">
                <a:solidFill>
                  <a:schemeClr val="tx1"/>
                </a:solidFill>
                <a:latin typeface="Times New Roman" charset="0"/>
                <a:ea typeface="Times New Roman" charset="0"/>
                <a:cs typeface="Times New Roman" charset="0"/>
              </a:rPr>
              <a:t>Nonreleasable</a:t>
            </a:r>
            <a:r>
              <a:rPr lang="en-US" sz="1200" b="0" i="0" u="none" strike="noStrike" kern="1200" baseline="0" dirty="0">
                <a:solidFill>
                  <a:schemeClr val="tx1"/>
                </a:solidFill>
                <a:latin typeface="Times New Roman" charset="0"/>
                <a:ea typeface="Times New Roman" charset="0"/>
                <a:cs typeface="Times New Roman" charset="0"/>
              </a:rPr>
              <a:t> kite ski- 50 feet Releasable kite ski- 500 feet </a:t>
            </a:r>
          </a:p>
          <a:p>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with a person or persons sitting, riding or hanging on a swim platform (teak surfing) or swim ladder attached to the motorboat, except when launching, retrieving, docking or anchoring the motorboat. </a:t>
            </a:r>
          </a:p>
          <a:p>
            <a:r>
              <a:rPr lang="en-US" sz="1200" b="0" i="0" u="none" strike="noStrike" kern="1200" baseline="0" dirty="0">
                <a:solidFill>
                  <a:schemeClr val="tx1"/>
                </a:solidFill>
                <a:latin typeface="Times New Roman" charset="0"/>
                <a:ea typeface="Times New Roman" charset="0"/>
                <a:cs typeface="Times New Roman" charset="0"/>
              </a:rPr>
              <a:t>It is unlawful to operate a motorboat at any speed when towing a person on water skis or other devices using a tow rope of 20 feet or less (as measured from the boat’s transom). The minimum tow rope length does not apply to wake surfing. </a:t>
            </a:r>
          </a:p>
          <a:p>
            <a:r>
              <a:rPr lang="en-US" sz="1200" b="0" i="0" u="none" strike="noStrike" kern="1200" baseline="0" dirty="0">
                <a:solidFill>
                  <a:schemeClr val="tx1"/>
                </a:solidFill>
                <a:latin typeface="Times New Roman" charset="0"/>
                <a:ea typeface="Times New Roman" charset="0"/>
                <a:cs typeface="Times New Roman" charset="0"/>
              </a:rPr>
              <a:t>Boats engaged in the activity of wake surfing are limited to slow, no-wake speed when within 200 feet of the shoreline, docks, launch ramps, swimmers or downed skiers, persons wading in the water, anchored, moored or drifting boats and other marked areas. </a:t>
            </a:r>
          </a:p>
          <a:p>
            <a:r>
              <a:rPr lang="en-US" sz="1200" b="0" i="0" u="none" strike="noStrike" kern="1200" baseline="0" dirty="0">
                <a:solidFill>
                  <a:schemeClr val="tx1"/>
                </a:solidFill>
                <a:latin typeface="Times New Roman" charset="0"/>
                <a:ea typeface="Times New Roman" charset="0"/>
                <a:cs typeface="Times New Roman" charset="0"/>
              </a:rPr>
              <a:t>Motorboats propelled by an outboard motor, inboard/outboard motor or water jet are prohibited from towing a person in or on the wake of the boat. </a:t>
            </a: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120328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sz="1200" b="1" i="0" u="none" strike="noStrike" kern="1200" baseline="0" dirty="0">
                <a:solidFill>
                  <a:schemeClr val="tx1"/>
                </a:solidFill>
                <a:latin typeface="Times New Roman" charset="0"/>
                <a:ea typeface="Times New Roman" charset="0"/>
                <a:cs typeface="Times New Roman" charset="0"/>
              </a:rPr>
              <a:t>SOUND-PRODUCING DEVICES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Motorboats less than 65 feet in length must carry some mechanical means of making a sound signal. This device may be hand-, mouth- or power-operated. An athletic coach’s whistle is an acceptable device for small motorboats.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Operators of unpowered boats (canoes, kayaks, rowboats, paddleboards) are required to carry a device capable of sounding a prolonged blast for 4-6 seconds that can be heard by another boat operator in time to avoid a collision. An athletic coach’s whistle is acceptable.</a:t>
            </a:r>
          </a:p>
        </p:txBody>
      </p:sp>
      <p:sp>
        <p:nvSpPr>
          <p:cNvPr id="4198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C1502E1A-7B40-4B64-AE30-DAD8B8A0F905}" type="slidenum">
              <a:rPr lang="en-US" altLang="en-US" sz="1300">
                <a:solidFill>
                  <a:schemeClr val="tx1"/>
                </a:solidFill>
                <a:latin typeface="Comic Sans MS" panose="030F0702030302020204" pitchFamily="66" charset="0"/>
              </a:rPr>
              <a:pPr/>
              <a:t>15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778701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MARINE SANITATION DEVICES (MSD) </a:t>
            </a:r>
            <a:r>
              <a:rPr lang="en-US" altLang="en-US" b="0" dirty="0">
                <a:latin typeface="Arial" panose="020B0604020202020204" pitchFamily="34" charset="0"/>
              </a:rPr>
              <a:t>The Water Quality Act of 1987 requires the installation of an MSD on all vessels with installed toilet systems operating in the navigational waters of the United States. Marine toilets are a source of pollution if not designed correctly. They must be of a sealed construction, so no waste can be discharged from the toilet directly or indirectly into the water. All MSDs must be U.S. Coast Guard approved. Portable toilets are not considered installed toilets.</a:t>
            </a:r>
          </a:p>
          <a:p>
            <a:endParaRPr lang="en-US" altLang="en-US" b="1" dirty="0">
              <a:latin typeface="Arial" panose="020B0604020202020204" pitchFamily="34" charset="0"/>
            </a:endParaRPr>
          </a:p>
          <a:p>
            <a:r>
              <a:rPr lang="en-US" altLang="en-US" b="1" dirty="0">
                <a:latin typeface="Arial" panose="020B0604020202020204" pitchFamily="34" charset="0"/>
              </a:rPr>
              <a:t>Direct overboard discharge of portable toilet waste is a violation of state water regulations. Discharge of sewage, treated or untreated, is prohibited in all fresh water impoundments lying entirely within the boundaries of the state. </a:t>
            </a:r>
          </a:p>
          <a:p>
            <a:endParaRPr lang="en-US" altLang="en-US" b="1" dirty="0">
              <a:latin typeface="Arial" panose="020B0604020202020204" pitchFamily="34" charset="0"/>
            </a:endParaRPr>
          </a:p>
          <a:p>
            <a:r>
              <a:rPr lang="en-US" altLang="en-US" b="0" dirty="0">
                <a:latin typeface="Arial" panose="020B0604020202020204" pitchFamily="34" charset="0"/>
              </a:rPr>
              <a:t>When boating on these waters, if your watercraft is equipped with an installed toilet system, it must be removed, sealed or drained into a holding tank which can be carried or pumped ashore for disposal at an approved sewage treatment system. Pre-plan your trip: find pump-out locations on the PFBC website (www.fishandboat.com) or look for the waterway sign above that indicates their availability</a:t>
            </a: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16</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a:latin typeface="Arial" panose="020B0604020202020204" pitchFamily="34" charset="0"/>
              </a:rPr>
              <a:t>No trash, garbage or waste overboard in waters of USA.  This or similarly worded decal is to be applied to boats 26 feet and longer as reminder to not pollute.  Applies to all boaters.</a:t>
            </a:r>
          </a:p>
          <a:p>
            <a:endParaRPr lang="en-US" altLang="en-US">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17</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18</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algn="ctr"/>
            <a:r>
              <a:rPr lang="en-US" altLang="en-US" b="1" dirty="0">
                <a:latin typeface="Arial" panose="020B0604020202020204" pitchFamily="34" charset="0"/>
              </a:rPr>
              <a:t>Diving/Snorkeling Flags</a:t>
            </a:r>
          </a:p>
          <a:p>
            <a:r>
              <a:rPr lang="en-US" altLang="en-US" dirty="0">
                <a:latin typeface="Arial" panose="020B0604020202020204" pitchFamily="34" charset="0"/>
              </a:rPr>
              <a:t>“Diver down flag” shall be a red field of not less than 10 inches x 10 inches dimension with a white diagonal stripe not less than 1-1/2 inches wide running upper left to lower right. The flag shall be displayed at all times and be affixed to a separate flotation device. No such flag shall be attached to any navigational device or placed so as to obstruct boat traffic. Divers must come up within 100 feet of flag. All powerboats will remain a minimum distance of 100 feet away from the marker flag. The top of the flag shall be at least 3 feet above the surface of the water.</a:t>
            </a:r>
          </a:p>
          <a:p>
            <a:endParaRPr lang="en-US" altLang="en-US" b="1" dirty="0">
              <a:latin typeface="Arial" panose="020B0604020202020204" pitchFamily="34" charset="0"/>
            </a:endParaRPr>
          </a:p>
          <a:p>
            <a:r>
              <a:rPr lang="en-US" altLang="en-US" dirty="0">
                <a:latin typeface="Arial" panose="020B0604020202020204" pitchFamily="34" charset="0"/>
              </a:rPr>
              <a:t>Navigation Rules and Regulations regarding diving operations.</a:t>
            </a:r>
          </a:p>
          <a:p>
            <a:r>
              <a:rPr lang="en-US" altLang="en-US" dirty="0">
                <a:latin typeface="Arial" panose="020B0604020202020204" pitchFamily="34" charset="0"/>
              </a:rPr>
              <a:t>	Alfa Flag. Whenever the size of the vessel engaged in diving operations makes it impractical to exhibit all lights and shapes prescribed in paragraph (d) of Rule 27, as appropriate, the following instead shall be exhibited:</a:t>
            </a:r>
          </a:p>
          <a:p>
            <a:r>
              <a:rPr lang="en-US" altLang="en-US" dirty="0">
                <a:latin typeface="Arial" panose="020B0604020202020204" pitchFamily="34" charset="0"/>
              </a:rPr>
              <a:t>     1. at night - three all-around lights in a vertical line where they can best be scene.  The highest and lowest of these lights shall be red and the middle light shall be white.</a:t>
            </a:r>
          </a:p>
          <a:p>
            <a:r>
              <a:rPr lang="en-US" altLang="en-US" dirty="0">
                <a:latin typeface="Arial" panose="020B0604020202020204" pitchFamily="34" charset="0"/>
              </a:rPr>
              <a:t>     2. daylight - a rigid replica of the International Code flag “A” not less than 1 meter in height.  Measures shall be taken to ensure its all-round visibility.</a:t>
            </a:r>
          </a:p>
          <a:p>
            <a:endParaRPr lang="en-US" altLang="en-US" dirty="0">
              <a:latin typeface="Arial" panose="020B0604020202020204" pitchFamily="34" charset="0"/>
            </a:endParaRPr>
          </a:p>
          <a:p>
            <a:r>
              <a:rPr lang="en-US" altLang="en-US" dirty="0">
                <a:latin typeface="Arial" panose="020B0604020202020204" pitchFamily="34" charset="0"/>
              </a:rPr>
              <a:t>The “A” flag is a navigation signal indicating the vessel’s restricted maneuverability and does not pertain to the location of the diver.</a:t>
            </a:r>
          </a:p>
          <a:p>
            <a:endParaRPr lang="en-US" altLang="en-US" dirty="0">
              <a:latin typeface="Arial" panose="020B0604020202020204" pitchFamily="34" charset="0"/>
            </a:endParaRPr>
          </a:p>
          <a:p>
            <a:r>
              <a:rPr lang="en-US" b="1" dirty="0"/>
              <a:t>Scuba Diving and Snorkeling. –</a:t>
            </a:r>
            <a:r>
              <a:rPr lang="en-US" dirty="0"/>
              <a:t> </a:t>
            </a:r>
            <a:br>
              <a:rPr lang="en-US" dirty="0"/>
            </a:br>
            <a:r>
              <a:rPr lang="en-US" dirty="0"/>
              <a:t>    I. Any person engaged in scuba diving on any of the public waters of the state and any person engaged in snorkeling in normally traveled navigable public waters shall have a diver's flag, consisting of a red flag with a diagonal white stripe, displayed indicating that diving activities are in progress. The bottom of said flag shall extend at least 3 feet above the surface of the water, the view of which shall be unobstructed for 360 degrees. </a:t>
            </a:r>
            <a:br>
              <a:rPr lang="en-US" dirty="0"/>
            </a:br>
            <a:r>
              <a:rPr lang="en-US" dirty="0"/>
              <a:t>    II. Any person engaged in scuba diving or snorkeling shall remain within 75 feet of their dive flag. Boaters shall remain a minimum of 150 feet away from any posted dive flag, unless there are circumstances which prevent the operator from maintaining a minimum of 150 feet, in which case the operator shall maintain headway speed. </a:t>
            </a:r>
            <a:br>
              <a:rPr lang="en-US" dirty="0"/>
            </a:br>
            <a:r>
              <a:rPr lang="en-US" dirty="0"/>
              <a:t>    III. The commissioner of safety may adopt rules pursuant to RSA 541-A relative to restricting scuba diving between sunset and sunrise. </a:t>
            </a:r>
            <a:endParaRPr lang="en-US" altLang="en-US"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19</a:t>
            </a:fld>
            <a:endParaRPr lang="en-US" altLang="en-US" sz="130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marL="228600" indent="-228600" algn="ctr"/>
            <a:r>
              <a:rPr lang="en-US" altLang="en-US" b="1" dirty="0">
                <a:latin typeface="Arial" panose="020B0604020202020204" pitchFamily="34" charset="0"/>
              </a:rPr>
              <a:t>Waste and Trash, continued</a:t>
            </a:r>
          </a:p>
          <a:p>
            <a:pPr marL="228600" indent="-228600"/>
            <a:endParaRPr lang="en-US" altLang="en-US" b="1" dirty="0">
              <a:latin typeface="Arial" panose="020B0604020202020204" pitchFamily="34" charset="0"/>
            </a:endParaRPr>
          </a:p>
          <a:p>
            <a:pPr marL="228600" indent="-228600"/>
            <a:r>
              <a:rPr lang="en-US" altLang="en-US" dirty="0">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dirty="0">
              <a:latin typeface="Arial" panose="020B0604020202020204" pitchFamily="34" charset="0"/>
            </a:endParaRPr>
          </a:p>
          <a:p>
            <a:pPr marL="228600" indent="-228600">
              <a:buFontTx/>
              <a:buAutoNum type="arabicPeriod"/>
            </a:pPr>
            <a:r>
              <a:rPr lang="en-US" altLang="en-US" dirty="0">
                <a:latin typeface="Arial" panose="020B0604020202020204" pitchFamily="34" charset="0"/>
              </a:rPr>
              <a:t>You are not allowed to discharge oil or hazardous substances.</a:t>
            </a:r>
          </a:p>
          <a:p>
            <a:pPr marL="228600" indent="-228600">
              <a:buFontTx/>
              <a:buAutoNum type="arabicPeriod"/>
            </a:pPr>
            <a:r>
              <a:rPr lang="en-US" altLang="en-US" dirty="0">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dirty="0">
                <a:latin typeface="Arial" panose="020B0604020202020204" pitchFamily="34" charset="0"/>
              </a:rPr>
              <a:t>You must discharge oil wastes to a reception facility.</a:t>
            </a:r>
          </a:p>
          <a:p>
            <a:pPr marL="228600" indent="-228600">
              <a:buFontTx/>
              <a:buAutoNum type="arabicPeriod"/>
            </a:pPr>
            <a:r>
              <a:rPr lang="en-US" altLang="en-US" dirty="0">
                <a:latin typeface="Arial" panose="020B0604020202020204" pitchFamily="34" charset="0"/>
              </a:rPr>
              <a:t>On recreational boats a bailer or bucket is adequate.</a:t>
            </a:r>
          </a:p>
          <a:p>
            <a:pPr marL="228600" indent="-228600">
              <a:buFontTx/>
              <a:buAutoNum type="arabicPeriod"/>
            </a:pPr>
            <a:r>
              <a:rPr lang="en-US" altLang="en-US" dirty="0">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dirty="0">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dirty="0">
              <a:latin typeface="Arial" panose="020B0604020202020204" pitchFamily="34" charset="0"/>
            </a:endParaRPr>
          </a:p>
          <a:p>
            <a:pPr marL="228600" indent="-228600"/>
            <a:r>
              <a:rPr lang="en-US" altLang="en-US" dirty="0">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20</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algn="ctr">
              <a:defRPr/>
            </a:pPr>
            <a:r>
              <a:rPr lang="en-US" sz="1200" b="0" i="0" u="none" strike="noStrike" kern="1200" baseline="0" dirty="0">
                <a:solidFill>
                  <a:schemeClr val="tx1"/>
                </a:solidFill>
                <a:latin typeface="Times New Roman" charset="0"/>
                <a:ea typeface="Times New Roman" charset="0"/>
                <a:cs typeface="Times New Roman" charset="0"/>
              </a:rPr>
              <a:t>Aquatic Invasive Species (AIS) are plants and animals that have been introduced into new ecosystems and have environmental, recreational, economic or health impacts. These invaders may damage equipment and compete with native species. Anglers and boaters may unknowingly introduce AIS into new waters. </a:t>
            </a:r>
          </a:p>
          <a:p>
            <a:pPr algn="ctr">
              <a:defRPr/>
            </a:pPr>
            <a:endParaRPr lang="en-US" altLang="en-US" sz="1200" b="0" i="0" u="none" strike="noStrike" kern="1200" baseline="0" dirty="0">
              <a:solidFill>
                <a:schemeClr val="tx1"/>
              </a:solidFill>
              <a:latin typeface="Times New Roman" charset="0"/>
              <a:cs typeface="Times New Roman" charset="0"/>
            </a:endParaRP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1" u="none" strike="noStrike" kern="1200" baseline="0" dirty="0">
                <a:solidFill>
                  <a:schemeClr val="tx1"/>
                </a:solidFill>
                <a:latin typeface="Times New Roman" charset="0"/>
                <a:ea typeface="Times New Roman" charset="0"/>
                <a:cs typeface="Times New Roman" charset="0"/>
              </a:rPr>
              <a:t>STOP AQUATIC HITCHHIKERS BY FOLLOWING THESE SIMPLE STEPS.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Check your equipment before leaving any body of water. </a:t>
            </a:r>
            <a:r>
              <a:rPr lang="en-US" sz="1200" b="0" i="0" u="none" strike="noStrike" kern="1200" baseline="0" dirty="0">
                <a:solidFill>
                  <a:schemeClr val="tx1"/>
                </a:solidFill>
                <a:latin typeface="Times New Roman" charset="0"/>
                <a:ea typeface="Times New Roman" charset="0"/>
                <a:cs typeface="Times New Roman" charset="0"/>
              </a:rPr>
              <a:t>Inspect every inch of your boat, trailer and fishing gear. Remove and leave behind plants, mud and aquatic life. </a:t>
            </a:r>
          </a:p>
          <a:p>
            <a:r>
              <a:rPr lang="en-US" sz="1200" b="1" i="0" u="none" strike="noStrike" kern="1200" baseline="0" dirty="0">
                <a:solidFill>
                  <a:schemeClr val="tx1"/>
                </a:solidFill>
                <a:latin typeface="Times New Roman" charset="0"/>
                <a:ea typeface="Times New Roman" charset="0"/>
                <a:cs typeface="Times New Roman" charset="0"/>
              </a:rPr>
              <a:t>Check your boat: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Anchor and line </a:t>
            </a:r>
          </a:p>
          <a:p>
            <a:r>
              <a:rPr lang="en-US" sz="1200" b="0" i="0" u="none" strike="noStrike" kern="1200" baseline="0" dirty="0">
                <a:solidFill>
                  <a:schemeClr val="tx1"/>
                </a:solidFill>
                <a:latin typeface="Times New Roman" charset="0"/>
                <a:ea typeface="Times New Roman" charset="0"/>
                <a:cs typeface="Times New Roman" charset="0"/>
              </a:rPr>
              <a:t>Motor lower unit </a:t>
            </a:r>
          </a:p>
          <a:p>
            <a:r>
              <a:rPr lang="en-US" sz="1200" b="0" i="0" u="none" strike="noStrike" kern="1200" baseline="0" dirty="0">
                <a:solidFill>
                  <a:schemeClr val="tx1"/>
                </a:solidFill>
                <a:latin typeface="Times New Roman" charset="0"/>
                <a:ea typeface="Times New Roman" charset="0"/>
                <a:cs typeface="Times New Roman" charset="0"/>
              </a:rPr>
              <a:t>Hull </a:t>
            </a:r>
          </a:p>
          <a:p>
            <a:r>
              <a:rPr lang="en-US" sz="1200" b="0" i="0" u="none" strike="noStrike" kern="1200" baseline="0" dirty="0">
                <a:solidFill>
                  <a:schemeClr val="tx1"/>
                </a:solidFill>
                <a:latin typeface="Times New Roman" charset="0"/>
                <a:ea typeface="Times New Roman" charset="0"/>
                <a:cs typeface="Times New Roman" charset="0"/>
              </a:rPr>
              <a:t>Trailer hitch, rollers, lights and axle </a:t>
            </a:r>
          </a:p>
          <a:p>
            <a:r>
              <a:rPr lang="en-US" sz="1200" b="0" i="0" u="none" strike="noStrike" kern="1200" baseline="0" dirty="0">
                <a:solidFill>
                  <a:schemeClr val="tx1"/>
                </a:solidFill>
                <a:latin typeface="Times New Roman" charset="0"/>
                <a:ea typeface="Times New Roman" charset="0"/>
                <a:cs typeface="Times New Roman" charset="0"/>
              </a:rPr>
              <a:t>Life jackets </a:t>
            </a:r>
          </a:p>
          <a:p>
            <a:r>
              <a:rPr lang="en-US" sz="1200" b="0" i="0" u="none" strike="noStrike" kern="1200" baseline="0" dirty="0">
                <a:solidFill>
                  <a:schemeClr val="tx1"/>
                </a:solidFill>
                <a:latin typeface="Times New Roman" charset="0"/>
                <a:ea typeface="Times New Roman" charset="0"/>
                <a:cs typeface="Times New Roman" charset="0"/>
              </a:rPr>
              <a:t>Swimming floats, water skis, wakeboards or tubes.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Check your fishing gear: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Shoes or boots </a:t>
            </a:r>
          </a:p>
          <a:p>
            <a:r>
              <a:rPr lang="en-US" sz="1200" b="0" i="0" u="none" strike="noStrike" kern="1200" baseline="0" dirty="0">
                <a:solidFill>
                  <a:schemeClr val="tx1"/>
                </a:solidFill>
                <a:latin typeface="Times New Roman" charset="0"/>
                <a:ea typeface="Times New Roman" charset="0"/>
                <a:cs typeface="Times New Roman" charset="0"/>
              </a:rPr>
              <a:t>Clothing </a:t>
            </a:r>
          </a:p>
          <a:p>
            <a:r>
              <a:rPr lang="en-US" sz="1200" b="0" i="0" u="none" strike="noStrike" kern="1200" baseline="0" dirty="0">
                <a:solidFill>
                  <a:schemeClr val="tx1"/>
                </a:solidFill>
                <a:latin typeface="Times New Roman" charset="0"/>
                <a:ea typeface="Times New Roman" charset="0"/>
                <a:cs typeface="Times New Roman" charset="0"/>
              </a:rPr>
              <a:t>Fishing vests </a:t>
            </a:r>
          </a:p>
          <a:p>
            <a:r>
              <a:rPr lang="en-US" sz="1200" b="0" i="0" u="none" strike="noStrike" kern="1200" baseline="0" dirty="0">
                <a:solidFill>
                  <a:schemeClr val="tx1"/>
                </a:solidFill>
                <a:latin typeface="Times New Roman" charset="0"/>
                <a:ea typeface="Times New Roman" charset="0"/>
                <a:cs typeface="Times New Roman" charset="0"/>
              </a:rPr>
              <a:t>Fishing rod, reel and line </a:t>
            </a:r>
          </a:p>
          <a:p>
            <a:r>
              <a:rPr lang="en-US" sz="1200" b="0" i="0" u="none" strike="noStrike" kern="1200" baseline="0" dirty="0">
                <a:solidFill>
                  <a:schemeClr val="tx1"/>
                </a:solidFill>
                <a:latin typeface="Times New Roman" charset="0"/>
                <a:ea typeface="Times New Roman" charset="0"/>
                <a:cs typeface="Times New Roman" charset="0"/>
              </a:rPr>
              <a:t>Hooks and lures </a:t>
            </a:r>
          </a:p>
          <a:p>
            <a:r>
              <a:rPr lang="en-US" sz="1200" b="0" i="0" u="none" strike="noStrike" kern="1200" baseline="0" dirty="0">
                <a:solidFill>
                  <a:schemeClr val="tx1"/>
                </a:solidFill>
                <a:latin typeface="Times New Roman" charset="0"/>
                <a:ea typeface="Times New Roman" charset="0"/>
                <a:cs typeface="Times New Roman" charset="0"/>
              </a:rPr>
              <a:t>Tackle boxes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Remove: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Visible plants </a:t>
            </a:r>
          </a:p>
          <a:p>
            <a:r>
              <a:rPr lang="en-US" sz="1200" b="0" i="0" u="none" strike="noStrike" kern="1200" baseline="0" dirty="0">
                <a:solidFill>
                  <a:schemeClr val="tx1"/>
                </a:solidFill>
                <a:latin typeface="Times New Roman" charset="0"/>
                <a:ea typeface="Times New Roman" charset="0"/>
                <a:cs typeface="Times New Roman" charset="0"/>
              </a:rPr>
              <a:t>Fish or other aquatic animals </a:t>
            </a:r>
          </a:p>
          <a:p>
            <a:r>
              <a:rPr lang="en-US" sz="1200" b="0" i="0" u="none" strike="noStrike" kern="1200" baseline="0" dirty="0">
                <a:solidFill>
                  <a:schemeClr val="tx1"/>
                </a:solidFill>
                <a:latin typeface="Times New Roman" charset="0"/>
                <a:ea typeface="Times New Roman" charset="0"/>
                <a:cs typeface="Times New Roman" charset="0"/>
              </a:rPr>
              <a:t>Mud and dirt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Do not transport any potential hitchhiker, even back to your home. Remove and leave them at the site you visited. </a:t>
            </a:r>
          </a:p>
          <a:p>
            <a:r>
              <a:rPr lang="en-US" sz="1200" b="1" i="0" u="none" strike="noStrike" kern="1200" baseline="0" dirty="0">
                <a:solidFill>
                  <a:schemeClr val="tx1"/>
                </a:solidFill>
                <a:latin typeface="Times New Roman" charset="0"/>
                <a:ea typeface="Times New Roman" charset="0"/>
                <a:cs typeface="Times New Roman" charset="0"/>
              </a:rPr>
              <a:t>Drain water from all equipment before leaving the area you are visiting. </a:t>
            </a:r>
            <a:r>
              <a:rPr lang="en-US" sz="1200" b="0" i="0" u="none" strike="noStrike" kern="1200" baseline="0" dirty="0">
                <a:solidFill>
                  <a:schemeClr val="tx1"/>
                </a:solidFill>
                <a:latin typeface="Times New Roman" charset="0"/>
                <a:ea typeface="Times New Roman" charset="0"/>
                <a:cs typeface="Times New Roman" charset="0"/>
              </a:rPr>
              <a:t>Some species may live for months in water that has not been removed. </a:t>
            </a:r>
          </a:p>
          <a:p>
            <a:r>
              <a:rPr lang="en-US" sz="1200" b="1" i="0" u="none" strike="noStrike" kern="1200" baseline="0" dirty="0">
                <a:solidFill>
                  <a:schemeClr val="tx1"/>
                </a:solidFill>
                <a:latin typeface="Times New Roman" charset="0"/>
                <a:ea typeface="Times New Roman" charset="0"/>
                <a:cs typeface="Times New Roman" charset="0"/>
              </a:rPr>
              <a:t>Drain: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Motors </a:t>
            </a:r>
          </a:p>
          <a:p>
            <a:r>
              <a:rPr lang="en-US" sz="1200" b="0" i="0" u="none" strike="noStrike" kern="1200" baseline="0" dirty="0">
                <a:solidFill>
                  <a:schemeClr val="tx1"/>
                </a:solidFill>
                <a:latin typeface="Times New Roman" charset="0"/>
                <a:ea typeface="Times New Roman" charset="0"/>
                <a:cs typeface="Times New Roman" charset="0"/>
              </a:rPr>
              <a:t>Jet drives </a:t>
            </a:r>
          </a:p>
          <a:p>
            <a:r>
              <a:rPr lang="en-US" sz="1200" b="0" i="0" u="none" strike="noStrike" kern="1200" baseline="0" dirty="0">
                <a:solidFill>
                  <a:schemeClr val="tx1"/>
                </a:solidFill>
                <a:latin typeface="Times New Roman" charset="0"/>
                <a:ea typeface="Times New Roman" charset="0"/>
                <a:cs typeface="Times New Roman" charset="0"/>
              </a:rPr>
              <a:t>Live wells </a:t>
            </a:r>
          </a:p>
          <a:p>
            <a:r>
              <a:rPr lang="en-US" sz="1200" b="0" i="0" u="none" strike="noStrike" kern="1200" baseline="0" dirty="0">
                <a:solidFill>
                  <a:schemeClr val="tx1"/>
                </a:solidFill>
                <a:latin typeface="Times New Roman" charset="0"/>
                <a:ea typeface="Times New Roman" charset="0"/>
                <a:cs typeface="Times New Roman" charset="0"/>
              </a:rPr>
              <a:t>Compartments </a:t>
            </a:r>
          </a:p>
          <a:p>
            <a:r>
              <a:rPr lang="en-US" sz="1200" b="0" i="0" u="none" strike="noStrike" kern="1200" baseline="0" dirty="0">
                <a:solidFill>
                  <a:schemeClr val="tx1"/>
                </a:solidFill>
                <a:latin typeface="Times New Roman" charset="0"/>
                <a:ea typeface="Times New Roman" charset="0"/>
                <a:cs typeface="Times New Roman" charset="0"/>
              </a:rPr>
              <a:t>Boat hulls </a:t>
            </a:r>
          </a:p>
          <a:p>
            <a:r>
              <a:rPr lang="en-US" sz="1200" b="0" i="0" u="none" strike="noStrike" kern="1200" baseline="0" dirty="0">
                <a:solidFill>
                  <a:schemeClr val="tx1"/>
                </a:solidFill>
                <a:latin typeface="Times New Roman" charset="0"/>
                <a:ea typeface="Times New Roman" charset="0"/>
                <a:cs typeface="Times New Roman" charset="0"/>
              </a:rPr>
              <a:t>Bilge </a:t>
            </a:r>
          </a:p>
          <a:p>
            <a:r>
              <a:rPr lang="en-US" sz="1200" b="0" i="0" u="none" strike="noStrike" kern="1200" baseline="0" dirty="0">
                <a:solidFill>
                  <a:schemeClr val="tx1"/>
                </a:solidFill>
                <a:latin typeface="Times New Roman" charset="0"/>
                <a:ea typeface="Times New Roman" charset="0"/>
                <a:cs typeface="Times New Roman" charset="0"/>
              </a:rPr>
              <a:t>Shoes, boots and waders </a:t>
            </a:r>
          </a:p>
          <a:p>
            <a:r>
              <a:rPr lang="en-US" sz="1200" b="0" i="0" u="none" strike="noStrike" kern="1200" baseline="0" dirty="0">
                <a:solidFill>
                  <a:schemeClr val="tx1"/>
                </a:solidFill>
                <a:latin typeface="Times New Roman" charset="0"/>
                <a:ea typeface="Times New Roman" charset="0"/>
                <a:cs typeface="Times New Roman" charset="0"/>
              </a:rPr>
              <a:t>Bait buckets </a:t>
            </a:r>
          </a:p>
          <a:p>
            <a:r>
              <a:rPr lang="en-US" sz="1200" b="0" i="0" u="none" strike="noStrike" kern="1200" baseline="0" dirty="0">
                <a:solidFill>
                  <a:schemeClr val="tx1"/>
                </a:solidFill>
                <a:latin typeface="Times New Roman" charset="0"/>
                <a:ea typeface="Times New Roman" charset="0"/>
                <a:cs typeface="Times New Roman" charset="0"/>
              </a:rPr>
              <a:t>Life jackets </a:t>
            </a:r>
          </a:p>
          <a:p>
            <a:r>
              <a:rPr lang="en-US" sz="1200" b="0" i="0" u="none" strike="noStrike" kern="1200" baseline="0" dirty="0">
                <a:solidFill>
                  <a:schemeClr val="tx1"/>
                </a:solidFill>
                <a:latin typeface="Times New Roman" charset="0"/>
                <a:ea typeface="Times New Roman" charset="0"/>
                <a:cs typeface="Times New Roman" charset="0"/>
              </a:rPr>
              <a:t>Swimming floats, water skis, wakeboards or tubes.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Follow the cleaning instructions below after the water has been removed. </a:t>
            </a:r>
          </a:p>
          <a:p>
            <a:r>
              <a:rPr lang="en-US" sz="1200" b="0" i="0" u="none" strike="noStrike" kern="1200" baseline="0" dirty="0">
                <a:solidFill>
                  <a:schemeClr val="tx1"/>
                </a:solidFill>
                <a:latin typeface="Times New Roman" charset="0"/>
                <a:ea typeface="Times New Roman" charset="0"/>
                <a:cs typeface="Times New Roman" charset="0"/>
              </a:rPr>
              <a:t>Before going to another body of water, </a:t>
            </a:r>
            <a:r>
              <a:rPr lang="en-US" sz="1200" b="1" i="0" u="none" strike="noStrike" kern="1200" baseline="0" dirty="0">
                <a:solidFill>
                  <a:schemeClr val="tx1"/>
                </a:solidFill>
                <a:latin typeface="Times New Roman" charset="0"/>
                <a:ea typeface="Times New Roman" charset="0"/>
                <a:cs typeface="Times New Roman" charset="0"/>
              </a:rPr>
              <a:t>clean anything that came in contact with the water.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Use hot (140° F) water to clean your equipment. </a:t>
            </a:r>
          </a:p>
          <a:p>
            <a:r>
              <a:rPr lang="en-US" sz="1200" b="0" i="0" u="none" strike="noStrike" kern="1200" baseline="0" dirty="0">
                <a:solidFill>
                  <a:schemeClr val="tx1"/>
                </a:solidFill>
                <a:latin typeface="Times New Roman" charset="0"/>
                <a:ea typeface="Times New Roman" charset="0"/>
                <a:cs typeface="Times New Roman" charset="0"/>
              </a:rPr>
              <a:t>Spray equipment with a high-pressure washer. If hot water is not available, a commercial hot water car wash also makes an ideal location to wash your boat, motor and trailer.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Or, </a:t>
            </a:r>
            <a:r>
              <a:rPr lang="en-US" sz="1200" b="1" i="0" u="none" strike="noStrike" kern="1200" baseline="0" dirty="0">
                <a:solidFill>
                  <a:schemeClr val="tx1"/>
                </a:solidFill>
                <a:latin typeface="Times New Roman" charset="0"/>
                <a:ea typeface="Times New Roman" charset="0"/>
                <a:cs typeface="Times New Roman" charset="0"/>
              </a:rPr>
              <a:t>dry everything before entering new waters. Allow equipment to dry to the touch, and then allow it to dry another 48 hours. </a:t>
            </a:r>
            <a:r>
              <a:rPr lang="en-US" sz="1200" b="0" i="0" u="none" strike="noStrike" kern="1200" baseline="0" dirty="0">
                <a:solidFill>
                  <a:schemeClr val="tx1"/>
                </a:solidFill>
                <a:latin typeface="Times New Roman" charset="0"/>
                <a:ea typeface="Times New Roman" charset="0"/>
                <a:cs typeface="Times New Roman" charset="0"/>
              </a:rPr>
              <a:t>Thick and dense material like life jackets will hold moisture longer, take longer to dry and be more difficult to clean. </a:t>
            </a:r>
          </a:p>
          <a:p>
            <a:r>
              <a:rPr lang="en-US" sz="1200" b="1" i="0" u="none" strike="noStrike" kern="1200" baseline="0" dirty="0">
                <a:solidFill>
                  <a:schemeClr val="tx1"/>
                </a:solidFill>
                <a:latin typeface="Times New Roman" charset="0"/>
                <a:ea typeface="Times New Roman" charset="0"/>
                <a:cs typeface="Times New Roman" charset="0"/>
              </a:rPr>
              <a:t>STOP AQUATIC HITCHHIKERS. </a:t>
            </a:r>
            <a:r>
              <a:rPr lang="en-US" sz="1200" b="0" i="0" u="none" strike="noStrike" kern="1200" baseline="0" dirty="0">
                <a:solidFill>
                  <a:schemeClr val="tx1"/>
                </a:solidFill>
                <a:latin typeface="Times New Roman" charset="0"/>
                <a:ea typeface="Times New Roman" charset="0"/>
                <a:cs typeface="Times New Roman" charset="0"/>
              </a:rPr>
              <a:t>Do not transport any plants, fish or other aquatic life from one body of water to another. Do not release unused bait into the waters you are fishing. Dump unused bait in a trash can. For more information: </a:t>
            </a:r>
            <a:r>
              <a:rPr lang="en-US" sz="1200" b="1" i="0" u="none" strike="noStrike" kern="1200" baseline="0" dirty="0">
                <a:solidFill>
                  <a:schemeClr val="tx1"/>
                </a:solidFill>
                <a:latin typeface="Times New Roman" charset="0"/>
                <a:ea typeface="Times New Roman" charset="0"/>
                <a:cs typeface="Times New Roman" charset="0"/>
              </a:rPr>
              <a:t>www.fishandboat.com/ais-reporting.htm. </a:t>
            </a:r>
            <a:endParaRPr lang="en-US" altLang="en-US" baseline="0" dirty="0"/>
          </a:p>
          <a:p>
            <a:pPr marL="0" indent="0">
              <a:buFontTx/>
              <a:buNone/>
              <a:defRPr/>
            </a:pPr>
            <a:endParaRPr lang="en-US" dirty="0">
              <a:latin typeface="Arial"/>
            </a:endParaRPr>
          </a:p>
        </p:txBody>
      </p:sp>
    </p:spTree>
    <p:extLst>
      <p:ext uri="{BB962C8B-B14F-4D97-AF65-F5344CB8AC3E}">
        <p14:creationId xmlns:p14="http://schemas.microsoft.com/office/powerpoint/2010/main" val="4208885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dirty="0">
                <a:latin typeface="Arial" panose="020B0604020202020204" pitchFamily="34" charset="0"/>
              </a:rPr>
              <a:t>PLEASE NOTE: The PA Boating Handbook was prepared to provide boaters with information they need to know when operating watercraft on Pennsylvania waterways. It reviews the Commission’s boating regulations and includes information and tips to follow while boating. </a:t>
            </a:r>
            <a:r>
              <a:rPr lang="en-US" altLang="en-US" dirty="0">
                <a:latin typeface="Arial" panose="020B0604020202020204" pitchFamily="34" charset="0"/>
                <a:cs typeface="Arial" panose="020B0604020202020204" pitchFamily="34" charset="0"/>
              </a:rPr>
              <a:t>The final examination includes a ten-question Pennsylvania supplemental assessment of learning regulations discussed in this section.</a:t>
            </a:r>
          </a:p>
          <a:p>
            <a:endParaRPr lang="en-US" altLang="en-US" dirty="0">
              <a:latin typeface="Arial" panose="020B0604020202020204" pitchFamily="34" charset="0"/>
              <a:cs typeface="Arial" panose="020B0604020202020204" pitchFamily="34" charset="0"/>
            </a:endParaRPr>
          </a:p>
          <a:p>
            <a:r>
              <a:rPr lang="en-US" altLang="en-US" dirty="0">
                <a:latin typeface="Arial" panose="020B0604020202020204" pitchFamily="34" charset="0"/>
                <a:cs typeface="Arial" panose="020B0604020202020204" pitchFamily="34" charset="0"/>
              </a:rPr>
              <a:t>Some definitions:</a:t>
            </a:r>
          </a:p>
          <a:p>
            <a:endParaRPr lang="en-US" altLang="en-US" dirty="0">
              <a:latin typeface="Arial" panose="020B0604020202020204" pitchFamily="34" charset="0"/>
              <a:cs typeface="Arial" panose="020B0604020202020204" pitchFamily="34" charset="0"/>
            </a:endParaRPr>
          </a:p>
          <a:p>
            <a:r>
              <a:rPr lang="en-US" sz="1200" kern="1200" dirty="0">
                <a:solidFill>
                  <a:schemeClr val="tx1"/>
                </a:solidFill>
                <a:effectLst/>
                <a:latin typeface="Times New Roman" charset="0"/>
                <a:ea typeface="Times New Roman" charset="0"/>
                <a:cs typeface="Times New Roman" charset="0"/>
              </a:rPr>
              <a:t>(1)    </a:t>
            </a:r>
            <a:r>
              <a:rPr lang="en-US" sz="1200" b="1" kern="1200" dirty="0">
                <a:solidFill>
                  <a:schemeClr val="tx1"/>
                </a:solidFill>
                <a:effectLst/>
                <a:latin typeface="Times New Roman" charset="0"/>
                <a:ea typeface="Times New Roman" charset="0"/>
                <a:cs typeface="Times New Roman" charset="0"/>
              </a:rPr>
              <a:t>"Boater education card"</a:t>
            </a:r>
            <a:r>
              <a:rPr lang="en-US" sz="1200" kern="1200" dirty="0">
                <a:solidFill>
                  <a:schemeClr val="tx1"/>
                </a:solidFill>
                <a:effectLst/>
                <a:latin typeface="Times New Roman" charset="0"/>
                <a:ea typeface="Times New Roman" charset="0"/>
                <a:cs typeface="Times New Roman" charset="0"/>
              </a:rPr>
              <a:t> means a card issued by the Department or by an boating safety course provider which certifies that the person named on the card has met all requirements necessary to be authorized to operate a vessel in Pennsylvania.</a:t>
            </a:r>
            <a:endParaRPr lang="en-US" dirty="0">
              <a:effectLst/>
            </a:endParaRPr>
          </a:p>
          <a:p>
            <a:r>
              <a:rPr lang="en-US" sz="1200" kern="1200" dirty="0">
                <a:solidFill>
                  <a:schemeClr val="tx1"/>
                </a:solidFill>
                <a:effectLst/>
                <a:latin typeface="Times New Roman" charset="0"/>
                <a:ea typeface="Times New Roman" charset="0"/>
                <a:cs typeface="Times New Roman" charset="0"/>
              </a:rPr>
              <a:t>(2)    </a:t>
            </a:r>
            <a:r>
              <a:rPr lang="en-US" sz="1200" b="1" kern="1200" dirty="0">
                <a:solidFill>
                  <a:schemeClr val="tx1"/>
                </a:solidFill>
                <a:effectLst/>
                <a:latin typeface="Times New Roman" charset="0"/>
                <a:ea typeface="Times New Roman" charset="0"/>
                <a:cs typeface="Times New Roman" charset="0"/>
              </a:rPr>
              <a:t>"Boating safety course"</a:t>
            </a:r>
            <a:r>
              <a:rPr lang="en-US" sz="1200" kern="1200" dirty="0">
                <a:solidFill>
                  <a:schemeClr val="tx1"/>
                </a:solidFill>
                <a:effectLst/>
                <a:latin typeface="Times New Roman" charset="0"/>
                <a:ea typeface="Times New Roman" charset="0"/>
                <a:cs typeface="Times New Roman" charset="0"/>
              </a:rPr>
              <a:t> means a NASBLA-approved boating safety education course of instruction which is offered by an boating safety course provider and which concludes with an examination [63 O.S. §4232 (A) (2)].</a:t>
            </a:r>
            <a:endParaRPr lang="en-US" dirty="0">
              <a:effectLst/>
            </a:endParaRPr>
          </a:p>
          <a:p>
            <a:r>
              <a:rPr lang="en-US" sz="1200" kern="1200" dirty="0">
                <a:solidFill>
                  <a:schemeClr val="tx1"/>
                </a:solidFill>
                <a:effectLst/>
                <a:latin typeface="Times New Roman" charset="0"/>
                <a:ea typeface="Times New Roman" charset="0"/>
                <a:cs typeface="Times New Roman" charset="0"/>
              </a:rPr>
              <a:t>(3)    </a:t>
            </a:r>
            <a:r>
              <a:rPr lang="en-US" sz="1200" b="1" kern="1200" dirty="0">
                <a:solidFill>
                  <a:schemeClr val="tx1"/>
                </a:solidFill>
                <a:effectLst/>
                <a:latin typeface="Times New Roman" charset="0"/>
                <a:ea typeface="Times New Roman" charset="0"/>
                <a:cs typeface="Times New Roman" charset="0"/>
              </a:rPr>
              <a:t>"Boating safety course provider"</a:t>
            </a:r>
            <a:r>
              <a:rPr lang="en-US" sz="1200" kern="1200" dirty="0">
                <a:solidFill>
                  <a:schemeClr val="tx1"/>
                </a:solidFill>
                <a:effectLst/>
                <a:latin typeface="Times New Roman" charset="0"/>
                <a:ea typeface="Times New Roman" charset="0"/>
                <a:cs typeface="Times New Roman" charset="0"/>
              </a:rPr>
              <a:t> means an individual or organization who instructs or provides a boating safety course and who has been approved by the Department to offer such course in Pennsylvania.</a:t>
            </a:r>
            <a:endParaRPr lang="en-US" dirty="0">
              <a:effectLst/>
            </a:endParaRPr>
          </a:p>
          <a:p>
            <a:r>
              <a:rPr lang="en-US" sz="1200" kern="1200" dirty="0">
                <a:solidFill>
                  <a:schemeClr val="tx1"/>
                </a:solidFill>
                <a:effectLst/>
                <a:latin typeface="Times New Roman" charset="0"/>
                <a:ea typeface="Times New Roman" charset="0"/>
                <a:cs typeface="Times New Roman" charset="0"/>
              </a:rPr>
              <a:t>(4)    </a:t>
            </a:r>
            <a:r>
              <a:rPr lang="en-US" sz="1200" b="1" kern="1200" dirty="0">
                <a:solidFill>
                  <a:schemeClr val="tx1"/>
                </a:solidFill>
                <a:effectLst/>
                <a:latin typeface="Times New Roman" charset="0"/>
                <a:ea typeface="Times New Roman" charset="0"/>
                <a:cs typeface="Times New Roman" charset="0"/>
              </a:rPr>
              <a:t>"Correspondence course"</a:t>
            </a:r>
            <a:r>
              <a:rPr lang="en-US" sz="1200" kern="1200" dirty="0">
                <a:solidFill>
                  <a:schemeClr val="tx1"/>
                </a:solidFill>
                <a:effectLst/>
                <a:latin typeface="Times New Roman" charset="0"/>
                <a:ea typeface="Times New Roman" charset="0"/>
                <a:cs typeface="Times New Roman" charset="0"/>
              </a:rPr>
              <a:t> means a non-proctored boating safety course taken at home or another location.</a:t>
            </a:r>
            <a:endParaRPr lang="en-US" dirty="0">
              <a:effectLst/>
            </a:endParaRPr>
          </a:p>
          <a:p>
            <a:r>
              <a:rPr lang="en-US" sz="1200" kern="1200" dirty="0">
                <a:solidFill>
                  <a:schemeClr val="tx1"/>
                </a:solidFill>
                <a:effectLst/>
                <a:latin typeface="Times New Roman" charset="0"/>
                <a:ea typeface="Times New Roman" charset="0"/>
                <a:cs typeface="Times New Roman" charset="0"/>
              </a:rPr>
              <a:t>(5)    </a:t>
            </a:r>
            <a:r>
              <a:rPr lang="en-US" sz="1200" b="1" kern="1200" dirty="0">
                <a:solidFill>
                  <a:schemeClr val="tx1"/>
                </a:solidFill>
                <a:effectLst/>
                <a:latin typeface="Times New Roman" charset="0"/>
                <a:ea typeface="Times New Roman" charset="0"/>
                <a:cs typeface="Times New Roman" charset="0"/>
              </a:rPr>
              <a:t>"Department"</a:t>
            </a:r>
            <a:r>
              <a:rPr lang="en-US" sz="1200" kern="1200" dirty="0">
                <a:solidFill>
                  <a:schemeClr val="tx1"/>
                </a:solidFill>
                <a:effectLst/>
                <a:latin typeface="Times New Roman" charset="0"/>
                <a:ea typeface="Times New Roman" charset="0"/>
                <a:cs typeface="Times New Roman" charset="0"/>
              </a:rPr>
              <a:t> means the Department of Public Safety of the state of Pennsylvania.</a:t>
            </a:r>
            <a:endParaRPr lang="en-US" dirty="0">
              <a:effectLst/>
            </a:endParaRPr>
          </a:p>
          <a:p>
            <a:r>
              <a:rPr lang="en-US" sz="1200" kern="1200" dirty="0">
                <a:solidFill>
                  <a:schemeClr val="tx1"/>
                </a:solidFill>
                <a:effectLst/>
                <a:latin typeface="Times New Roman" charset="0"/>
                <a:ea typeface="Times New Roman" charset="0"/>
                <a:cs typeface="Times New Roman" charset="0"/>
              </a:rPr>
              <a:t>(6)    </a:t>
            </a:r>
            <a:r>
              <a:rPr lang="en-US" sz="1200" b="1" kern="1200" dirty="0">
                <a:solidFill>
                  <a:schemeClr val="tx1"/>
                </a:solidFill>
                <a:effectLst/>
                <a:latin typeface="Times New Roman" charset="0"/>
                <a:ea typeface="Times New Roman" charset="0"/>
                <a:cs typeface="Times New Roman" charset="0"/>
              </a:rPr>
              <a:t>"Internet course"</a:t>
            </a:r>
            <a:r>
              <a:rPr lang="en-US" sz="1200" kern="1200" dirty="0">
                <a:solidFill>
                  <a:schemeClr val="tx1"/>
                </a:solidFill>
                <a:effectLst/>
                <a:latin typeface="Times New Roman" charset="0"/>
                <a:ea typeface="Times New Roman" charset="0"/>
                <a:cs typeface="Times New Roman" charset="0"/>
              </a:rPr>
              <a:t> means a non-proctored boating safety course offered via the worldwide web.</a:t>
            </a:r>
            <a:endParaRPr lang="en-US" dirty="0">
              <a:effectLst/>
            </a:endParaRPr>
          </a:p>
          <a:p>
            <a:r>
              <a:rPr lang="en-US" sz="1200" kern="1200" dirty="0">
                <a:solidFill>
                  <a:schemeClr val="tx1"/>
                </a:solidFill>
                <a:effectLst/>
                <a:latin typeface="Times New Roman" charset="0"/>
                <a:ea typeface="Times New Roman" charset="0"/>
                <a:cs typeface="Times New Roman" charset="0"/>
              </a:rPr>
              <a:t>(7)    </a:t>
            </a:r>
            <a:r>
              <a:rPr lang="en-US" sz="1200" b="1" kern="1200" dirty="0">
                <a:solidFill>
                  <a:schemeClr val="tx1"/>
                </a:solidFill>
                <a:effectLst/>
                <a:latin typeface="Times New Roman" charset="0"/>
                <a:ea typeface="Times New Roman" charset="0"/>
                <a:cs typeface="Times New Roman" charset="0"/>
              </a:rPr>
              <a:t>"Lake Patrol"</a:t>
            </a:r>
            <a:r>
              <a:rPr lang="en-US" sz="1200" kern="1200" dirty="0">
                <a:solidFill>
                  <a:schemeClr val="tx1"/>
                </a:solidFill>
                <a:effectLst/>
                <a:latin typeface="Times New Roman" charset="0"/>
                <a:ea typeface="Times New Roman" charset="0"/>
                <a:cs typeface="Times New Roman" charset="0"/>
              </a:rPr>
              <a:t> means the Lake Patrol Section of the Pennsylvania Highway Patrol Division of the Department.</a:t>
            </a:r>
            <a:endParaRPr lang="en-US" dirty="0">
              <a:effectLst/>
            </a:endParaRPr>
          </a:p>
          <a:p>
            <a:r>
              <a:rPr lang="en-US" sz="1200" kern="1200" dirty="0">
                <a:solidFill>
                  <a:schemeClr val="tx1"/>
                </a:solidFill>
                <a:effectLst/>
                <a:latin typeface="Times New Roman" charset="0"/>
                <a:ea typeface="Times New Roman" charset="0"/>
                <a:cs typeface="Times New Roman" charset="0"/>
              </a:rPr>
              <a:t>(8)    </a:t>
            </a:r>
            <a:r>
              <a:rPr lang="en-US" sz="1200" b="1" kern="1200" dirty="0">
                <a:solidFill>
                  <a:schemeClr val="tx1"/>
                </a:solidFill>
                <a:effectLst/>
                <a:latin typeface="Times New Roman" charset="0"/>
                <a:ea typeface="Times New Roman" charset="0"/>
                <a:cs typeface="Times New Roman" charset="0"/>
              </a:rPr>
              <a:t>"Minimum standards of boating safety education competency"</a:t>
            </a:r>
            <a:r>
              <a:rPr lang="en-US" sz="1200" kern="1200" dirty="0">
                <a:solidFill>
                  <a:schemeClr val="tx1"/>
                </a:solidFill>
                <a:effectLst/>
                <a:latin typeface="Times New Roman" charset="0"/>
                <a:ea typeface="Times New Roman" charset="0"/>
                <a:cs typeface="Times New Roman" charset="0"/>
              </a:rPr>
              <a:t> means standards of proficiency established by the Department based on the National Boating Education Standards set by NASBLA which determine whether an applicant for a boater education card has met or exceeded the requirements of a boating safety course, equivalency exam, Internet course, or correspondence course.</a:t>
            </a:r>
            <a:endParaRPr lang="en-US" dirty="0">
              <a:effectLst/>
            </a:endParaRPr>
          </a:p>
          <a:p>
            <a:r>
              <a:rPr lang="en-US" sz="1200" kern="1200" dirty="0">
                <a:solidFill>
                  <a:schemeClr val="tx1"/>
                </a:solidFill>
                <a:effectLst/>
                <a:latin typeface="Times New Roman" charset="0"/>
                <a:ea typeface="Times New Roman" charset="0"/>
                <a:cs typeface="Times New Roman" charset="0"/>
              </a:rPr>
              <a:t>(9)    </a:t>
            </a:r>
            <a:r>
              <a:rPr lang="en-US" sz="1200" b="1" kern="1200" dirty="0">
                <a:solidFill>
                  <a:schemeClr val="tx1"/>
                </a:solidFill>
                <a:effectLst/>
                <a:latin typeface="Times New Roman" charset="0"/>
                <a:ea typeface="Times New Roman" charset="0"/>
                <a:cs typeface="Times New Roman" charset="0"/>
              </a:rPr>
              <a:t>"NASBLA"</a:t>
            </a:r>
            <a:r>
              <a:rPr lang="en-US" sz="1200" kern="1200" dirty="0">
                <a:solidFill>
                  <a:schemeClr val="tx1"/>
                </a:solidFill>
                <a:effectLst/>
                <a:latin typeface="Times New Roman" charset="0"/>
                <a:ea typeface="Times New Roman" charset="0"/>
                <a:cs typeface="Times New Roman" charset="0"/>
              </a:rPr>
              <a:t> means the National Association of State Boating Law Administrators.</a:t>
            </a:r>
            <a:endParaRPr lang="en-US" dirty="0">
              <a:effectLst/>
            </a:endParaRPr>
          </a:p>
          <a:p>
            <a:r>
              <a:rPr lang="en-US" sz="1200" kern="1200" dirty="0">
                <a:solidFill>
                  <a:schemeClr val="tx1"/>
                </a:solidFill>
                <a:effectLst/>
                <a:latin typeface="Times New Roman" charset="0"/>
                <a:ea typeface="Times New Roman" charset="0"/>
                <a:cs typeface="Times New Roman" charset="0"/>
              </a:rPr>
              <a:t>(10)    </a:t>
            </a:r>
            <a:r>
              <a:rPr lang="en-US" sz="1200" b="1" kern="1200" dirty="0">
                <a:solidFill>
                  <a:schemeClr val="tx1"/>
                </a:solidFill>
                <a:effectLst/>
                <a:latin typeface="Times New Roman" charset="0"/>
                <a:ea typeface="Times New Roman" charset="0"/>
                <a:cs typeface="Times New Roman" charset="0"/>
              </a:rPr>
              <a:t>"Proctor"</a:t>
            </a:r>
            <a:r>
              <a:rPr lang="en-US" sz="1200" kern="1200" dirty="0">
                <a:solidFill>
                  <a:schemeClr val="tx1"/>
                </a:solidFill>
                <a:effectLst/>
                <a:latin typeface="Times New Roman" charset="0"/>
                <a:ea typeface="Times New Roman" charset="0"/>
                <a:cs typeface="Times New Roman" charset="0"/>
              </a:rPr>
              <a:t> means an individual who has been approved by the Department to administer an equivalency exam.</a:t>
            </a:r>
            <a:endParaRPr lang="en-US" dirty="0">
              <a:effectLst/>
            </a:endParaRPr>
          </a:p>
          <a:p>
            <a:r>
              <a:rPr lang="en-US" sz="1200" kern="1200" dirty="0">
                <a:solidFill>
                  <a:schemeClr val="tx1"/>
                </a:solidFill>
                <a:effectLst/>
                <a:latin typeface="Times New Roman" charset="0"/>
                <a:ea typeface="Times New Roman" charset="0"/>
                <a:cs typeface="Times New Roman" charset="0"/>
              </a:rPr>
              <a:t>(11)    </a:t>
            </a:r>
            <a:r>
              <a:rPr lang="en-US" sz="1200" b="1" kern="1200" dirty="0">
                <a:solidFill>
                  <a:schemeClr val="tx1"/>
                </a:solidFill>
                <a:effectLst/>
                <a:latin typeface="Times New Roman" charset="0"/>
                <a:ea typeface="Times New Roman" charset="0"/>
                <a:cs typeface="Times New Roman" charset="0"/>
              </a:rPr>
              <a:t>"Proctored equivalency exam"</a:t>
            </a:r>
            <a:r>
              <a:rPr lang="en-US" sz="1200" kern="1200" dirty="0">
                <a:solidFill>
                  <a:schemeClr val="tx1"/>
                </a:solidFill>
                <a:effectLst/>
                <a:latin typeface="Times New Roman" charset="0"/>
                <a:ea typeface="Times New Roman" charset="0"/>
                <a:cs typeface="Times New Roman" charset="0"/>
              </a:rPr>
              <a:t> means a comprehensive written examination created by the Department which, if successfully passed, substitutes for the boating safety course.</a:t>
            </a:r>
            <a:endParaRPr lang="en-US" dirty="0">
              <a:effectLst/>
            </a:endParaRPr>
          </a:p>
          <a:p>
            <a:r>
              <a:rPr lang="en-US" sz="1200" kern="1200" dirty="0">
                <a:solidFill>
                  <a:schemeClr val="tx1"/>
                </a:solidFill>
                <a:effectLst/>
                <a:latin typeface="Times New Roman" charset="0"/>
                <a:ea typeface="Times New Roman" charset="0"/>
                <a:cs typeface="Times New Roman" charset="0"/>
              </a:rPr>
              <a:t>(12)    </a:t>
            </a:r>
            <a:r>
              <a:rPr lang="en-US" sz="1200" b="1" kern="1200" dirty="0">
                <a:solidFill>
                  <a:schemeClr val="tx1"/>
                </a:solidFill>
                <a:effectLst/>
                <a:latin typeface="Times New Roman" charset="0"/>
                <a:ea typeface="Times New Roman" charset="0"/>
                <a:cs typeface="Times New Roman" charset="0"/>
              </a:rPr>
              <a:t>"Proof of Competency"</a:t>
            </a:r>
            <a:r>
              <a:rPr lang="en-US" sz="1200" kern="1200" dirty="0">
                <a:solidFill>
                  <a:schemeClr val="tx1"/>
                </a:solidFill>
                <a:effectLst/>
                <a:latin typeface="Times New Roman" charset="0"/>
                <a:ea typeface="Times New Roman" charset="0"/>
                <a:cs typeface="Times New Roman" charset="0"/>
              </a:rPr>
              <a:t> means a document verifying that an individual has achieved the minimum standards for boating safety education competency as determined by the Department.</a:t>
            </a:r>
            <a:endParaRPr lang="en-US" dirty="0">
              <a:effectLst/>
            </a:endParaRPr>
          </a:p>
          <a:p>
            <a:r>
              <a:rPr lang="en-US" sz="1200" kern="1200" dirty="0">
                <a:solidFill>
                  <a:schemeClr val="tx1"/>
                </a:solidFill>
                <a:effectLst/>
                <a:latin typeface="Times New Roman" charset="0"/>
                <a:ea typeface="Times New Roman" charset="0"/>
                <a:cs typeface="Times New Roman" charset="0"/>
              </a:rPr>
              <a:t>(13)    </a:t>
            </a:r>
            <a:r>
              <a:rPr lang="en-US" sz="1200" b="1" kern="1200" dirty="0">
                <a:solidFill>
                  <a:schemeClr val="tx1"/>
                </a:solidFill>
                <a:effectLst/>
                <a:latin typeface="Times New Roman" charset="0"/>
                <a:ea typeface="Times New Roman" charset="0"/>
                <a:cs typeface="Times New Roman" charset="0"/>
              </a:rPr>
              <a:t>"Student"</a:t>
            </a:r>
            <a:r>
              <a:rPr lang="en-US" sz="1200" kern="1200" dirty="0">
                <a:solidFill>
                  <a:schemeClr val="tx1"/>
                </a:solidFill>
                <a:effectLst/>
                <a:latin typeface="Times New Roman" charset="0"/>
                <a:ea typeface="Times New Roman" charset="0"/>
                <a:cs typeface="Times New Roman" charset="0"/>
              </a:rPr>
              <a:t> means a person taking a boating safety course.</a:t>
            </a:r>
            <a:endParaRPr lang="en-US" dirty="0">
              <a:effectLst/>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0859893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21</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sz="1200" b="0" i="0" u="none" strike="noStrike" kern="1200" baseline="0" dirty="0">
                <a:solidFill>
                  <a:schemeClr val="tx1"/>
                </a:solidFill>
                <a:latin typeface="Times New Roman" charset="0"/>
                <a:ea typeface="Times New Roman" charset="0"/>
                <a:cs typeface="Times New Roman" charset="0"/>
              </a:rPr>
              <a:t>HAZARDS TO BOATERS</a:t>
            </a:r>
          </a:p>
          <a:p>
            <a:r>
              <a:rPr lang="en-US" sz="1200" b="1" i="0" u="none" strike="noStrike" kern="1200" baseline="0" dirty="0">
                <a:solidFill>
                  <a:schemeClr val="tx1"/>
                </a:solidFill>
                <a:latin typeface="Times New Roman" charset="0"/>
                <a:ea typeface="Times New Roman" charset="0"/>
                <a:cs typeface="Times New Roman" charset="0"/>
              </a:rPr>
              <a:t>Dams. </a:t>
            </a:r>
            <a:r>
              <a:rPr lang="en-US" sz="1200" b="0" i="0" u="none" strike="noStrike" kern="1200" baseline="0" dirty="0">
                <a:solidFill>
                  <a:schemeClr val="tx1"/>
                </a:solidFill>
                <a:latin typeface="Times New Roman" charset="0"/>
                <a:ea typeface="Times New Roman" charset="0"/>
                <a:cs typeface="Times New Roman" charset="0"/>
              </a:rPr>
              <a:t>Boats must stay clear of dams. Failure to do so often</a:t>
            </a:r>
          </a:p>
          <a:p>
            <a:r>
              <a:rPr lang="en-US" sz="1200" b="0" i="0" u="none" strike="noStrike" kern="1200" baseline="0" dirty="0">
                <a:solidFill>
                  <a:schemeClr val="tx1"/>
                </a:solidFill>
                <a:latin typeface="Times New Roman" charset="0"/>
                <a:ea typeface="Times New Roman" charset="0"/>
                <a:cs typeface="Times New Roman" charset="0"/>
              </a:rPr>
              <a:t>results in tragedy. Hazards exist both above and below the dam.</a:t>
            </a:r>
          </a:p>
          <a:p>
            <a:r>
              <a:rPr lang="en-US" sz="1200" b="1" i="0" u="none" strike="noStrike" kern="1200" baseline="0" dirty="0">
                <a:solidFill>
                  <a:schemeClr val="tx1"/>
                </a:solidFill>
                <a:latin typeface="Times New Roman" charset="0"/>
                <a:ea typeface="Times New Roman" charset="0"/>
                <a:cs typeface="Times New Roman" charset="0"/>
              </a:rPr>
              <a:t>State law now requires that many low-head dams in the</a:t>
            </a:r>
          </a:p>
          <a:p>
            <a:r>
              <a:rPr lang="en-US" sz="1200" b="1" i="0" u="none" strike="noStrike" kern="1200" baseline="0" dirty="0">
                <a:solidFill>
                  <a:schemeClr val="tx1"/>
                </a:solidFill>
                <a:latin typeface="Times New Roman" charset="0"/>
                <a:ea typeface="Times New Roman" charset="0"/>
                <a:cs typeface="Times New Roman" charset="0"/>
              </a:rPr>
              <a:t>Commonwealth be marked with signs and, when practical,</a:t>
            </a:r>
          </a:p>
          <a:p>
            <a:r>
              <a:rPr lang="en-US" sz="1200" b="1" i="0" u="none" strike="noStrike" kern="1200" baseline="0" dirty="0">
                <a:solidFill>
                  <a:schemeClr val="tx1"/>
                </a:solidFill>
                <a:latin typeface="Times New Roman" charset="0"/>
                <a:ea typeface="Times New Roman" charset="0"/>
                <a:cs typeface="Times New Roman" charset="0"/>
              </a:rPr>
              <a:t>buoys upstream and downstream. The signs detail restrictions</a:t>
            </a:r>
          </a:p>
          <a:p>
            <a:r>
              <a:rPr lang="en-US" sz="1200" b="1" i="0" u="none" strike="noStrike" kern="1200" baseline="0" dirty="0">
                <a:solidFill>
                  <a:schemeClr val="tx1"/>
                </a:solidFill>
                <a:latin typeface="Times New Roman" charset="0"/>
                <a:ea typeface="Times New Roman" charset="0"/>
                <a:cs typeface="Times New Roman" charset="0"/>
              </a:rPr>
              <a:t>for boating, swimming and wading, and hazards posed by the</a:t>
            </a:r>
          </a:p>
          <a:p>
            <a:r>
              <a:rPr lang="en-US" sz="1200" b="1" i="0" u="none" strike="noStrike" kern="1200" baseline="0" dirty="0">
                <a:solidFill>
                  <a:schemeClr val="tx1"/>
                </a:solidFill>
                <a:latin typeface="Times New Roman" charset="0"/>
                <a:ea typeface="Times New Roman" charset="0"/>
                <a:cs typeface="Times New Roman" charset="0"/>
              </a:rPr>
              <a:t>dam. These restrictions are enforced by Commission Waterways</a:t>
            </a:r>
          </a:p>
          <a:p>
            <a:r>
              <a:rPr lang="en-US" sz="1200" b="1" i="0" u="none" strike="noStrike" kern="1200" baseline="0" dirty="0">
                <a:solidFill>
                  <a:schemeClr val="tx1"/>
                </a:solidFill>
                <a:latin typeface="Times New Roman" charset="0"/>
                <a:ea typeface="Times New Roman" charset="0"/>
                <a:cs typeface="Times New Roman" charset="0"/>
              </a:rPr>
              <a:t>Conservation Officers.</a:t>
            </a:r>
          </a:p>
          <a:p>
            <a:r>
              <a:rPr lang="en-US" sz="1200" b="1" i="0" u="none" strike="noStrike" kern="1200" baseline="0" dirty="0">
                <a:solidFill>
                  <a:schemeClr val="tx1"/>
                </a:solidFill>
                <a:latin typeface="Times New Roman" charset="0"/>
                <a:ea typeface="Times New Roman" charset="0"/>
                <a:cs typeface="Times New Roman" charset="0"/>
              </a:rPr>
              <a:t>Strainers. </a:t>
            </a:r>
            <a:r>
              <a:rPr lang="en-US" sz="1200" b="0" i="0" u="none" strike="noStrike" kern="1200" baseline="0" dirty="0">
                <a:solidFill>
                  <a:schemeClr val="tx1"/>
                </a:solidFill>
                <a:latin typeface="Times New Roman" charset="0"/>
                <a:ea typeface="Times New Roman" charset="0"/>
                <a:cs typeface="Times New Roman" charset="0"/>
              </a:rPr>
              <a:t>A tree or tree limb is a typical strainer that can trap and</a:t>
            </a:r>
          </a:p>
          <a:p>
            <a:r>
              <a:rPr lang="en-US" sz="1200" b="0" i="0" u="none" strike="noStrike" kern="1200" baseline="0" dirty="0">
                <a:solidFill>
                  <a:schemeClr val="tx1"/>
                </a:solidFill>
                <a:latin typeface="Times New Roman" charset="0"/>
                <a:ea typeface="Times New Roman" charset="0"/>
                <a:cs typeface="Times New Roman" charset="0"/>
              </a:rPr>
              <a:t>flood boats. Water flows through these obstructions, but solid objects</a:t>
            </a:r>
          </a:p>
          <a:p>
            <a:r>
              <a:rPr lang="en-US" sz="1200" b="0" i="0" u="none" strike="noStrike" kern="1200" baseline="0" dirty="0">
                <a:solidFill>
                  <a:schemeClr val="tx1"/>
                </a:solidFill>
                <a:latin typeface="Times New Roman" charset="0"/>
                <a:ea typeface="Times New Roman" charset="0"/>
                <a:cs typeface="Times New Roman" charset="0"/>
              </a:rPr>
              <a:t>do not. Strainers can pin victims underwater.</a:t>
            </a:r>
          </a:p>
          <a:p>
            <a:r>
              <a:rPr lang="en-US" sz="1200" b="1" i="0" u="none" strike="noStrike" kern="1200" baseline="0" dirty="0">
                <a:solidFill>
                  <a:schemeClr val="tx1"/>
                </a:solidFill>
                <a:latin typeface="Times New Roman" charset="0"/>
                <a:ea typeface="Times New Roman" charset="0"/>
                <a:cs typeface="Times New Roman" charset="0"/>
              </a:rPr>
              <a:t>Current. </a:t>
            </a:r>
            <a:r>
              <a:rPr lang="en-US" sz="1200" b="0" i="0" u="none" strike="noStrike" kern="1200" baseline="0" dirty="0">
                <a:solidFill>
                  <a:schemeClr val="tx1"/>
                </a:solidFill>
                <a:latin typeface="Times New Roman" charset="0"/>
                <a:ea typeface="Times New Roman" charset="0"/>
                <a:cs typeface="Times New Roman" charset="0"/>
              </a:rPr>
              <a:t>Never underestimate the power of moving water. A</a:t>
            </a:r>
          </a:p>
          <a:p>
            <a:r>
              <a:rPr lang="en-US" sz="1200" b="0" i="0" u="none" strike="noStrike" kern="1200" baseline="0" dirty="0">
                <a:solidFill>
                  <a:schemeClr val="tx1"/>
                </a:solidFill>
                <a:latin typeface="Times New Roman" charset="0"/>
                <a:ea typeface="Times New Roman" charset="0"/>
                <a:cs typeface="Times New Roman" charset="0"/>
              </a:rPr>
              <a:t>boater who is not sure if his or her boat or ability is up to the prevailing</a:t>
            </a:r>
          </a:p>
          <a:p>
            <a:r>
              <a:rPr lang="en-US" sz="1200" b="0" i="0" u="none" strike="noStrike" kern="1200" baseline="0" dirty="0">
                <a:solidFill>
                  <a:schemeClr val="tx1"/>
                </a:solidFill>
                <a:latin typeface="Times New Roman" charset="0"/>
                <a:ea typeface="Times New Roman" charset="0"/>
                <a:cs typeface="Times New Roman" charset="0"/>
              </a:rPr>
              <a:t>conditions should stay off the water.</a:t>
            </a:r>
          </a:p>
          <a:p>
            <a:r>
              <a:rPr lang="en-US" sz="1200" b="1" i="0" u="none" strike="noStrike" kern="1200" baseline="0" dirty="0">
                <a:solidFill>
                  <a:schemeClr val="tx1"/>
                </a:solidFill>
                <a:latin typeface="Times New Roman" charset="0"/>
                <a:ea typeface="Times New Roman" charset="0"/>
                <a:cs typeface="Times New Roman" charset="0"/>
              </a:rPr>
              <a:t>Cold water. </a:t>
            </a:r>
            <a:r>
              <a:rPr lang="en-US" sz="1200" b="0" i="0" u="none" strike="noStrike" kern="1200" baseline="0" dirty="0">
                <a:solidFill>
                  <a:schemeClr val="tx1"/>
                </a:solidFill>
                <a:latin typeface="Times New Roman" charset="0"/>
                <a:ea typeface="Times New Roman" charset="0"/>
                <a:cs typeface="Times New Roman" charset="0"/>
              </a:rPr>
              <a:t>It kills! When boating on cold water, always wear a life</a:t>
            </a:r>
          </a:p>
          <a:p>
            <a:r>
              <a:rPr lang="en-US" sz="1200" b="0" i="0" u="none" strike="noStrike" kern="1200" baseline="0" dirty="0">
                <a:solidFill>
                  <a:schemeClr val="tx1"/>
                </a:solidFill>
                <a:latin typeface="Times New Roman" charset="0"/>
                <a:ea typeface="Times New Roman" charset="0"/>
                <a:cs typeface="Times New Roman" charset="0"/>
              </a:rPr>
              <a:t>jacket, dress in layers, and always tell someone where you are going.</a:t>
            </a:r>
          </a:p>
          <a:p>
            <a:r>
              <a:rPr lang="en-US" sz="1200" b="1" i="0" u="none" strike="noStrike" kern="1200" baseline="0" dirty="0">
                <a:solidFill>
                  <a:schemeClr val="tx1"/>
                </a:solidFill>
                <a:latin typeface="Times New Roman" charset="0"/>
                <a:ea typeface="Times New Roman" charset="0"/>
                <a:cs typeface="Times New Roman" charset="0"/>
              </a:rPr>
              <a:t>Submerged objects. </a:t>
            </a:r>
            <a:r>
              <a:rPr lang="en-US" sz="1200" b="0" i="0" u="none" strike="noStrike" kern="1200" baseline="0" dirty="0">
                <a:solidFill>
                  <a:schemeClr val="tx1"/>
                </a:solidFill>
                <a:latin typeface="Times New Roman" charset="0"/>
                <a:ea typeface="Times New Roman" charset="0"/>
                <a:cs typeface="Times New Roman" charset="0"/>
              </a:rPr>
              <a:t>Rocks, stumps, logs and other objects</a:t>
            </a:r>
          </a:p>
          <a:p>
            <a:r>
              <a:rPr lang="en-US" sz="1200" b="0" i="0" u="none" strike="noStrike" kern="1200" baseline="0" dirty="0">
                <a:solidFill>
                  <a:schemeClr val="tx1"/>
                </a:solidFill>
                <a:latin typeface="Times New Roman" charset="0"/>
                <a:ea typeface="Times New Roman" charset="0"/>
                <a:cs typeface="Times New Roman" charset="0"/>
              </a:rPr>
              <a:t>can greatly damage a hull or motor. Keeping a sharp lookout and</a:t>
            </a:r>
          </a:p>
          <a:p>
            <a:r>
              <a:rPr lang="en-US" sz="1200" b="0" i="0" u="none" strike="noStrike" kern="1200" baseline="0" dirty="0">
                <a:solidFill>
                  <a:schemeClr val="tx1"/>
                </a:solidFill>
                <a:latin typeface="Times New Roman" charset="0"/>
                <a:ea typeface="Times New Roman" charset="0"/>
                <a:cs typeface="Times New Roman" charset="0"/>
              </a:rPr>
              <a:t>reducing speed in unfamiliar areas is a good idea.</a:t>
            </a:r>
          </a:p>
          <a:p>
            <a:r>
              <a:rPr lang="en-US" sz="1200" b="1" i="0" u="none" strike="noStrike" kern="1200" baseline="0" dirty="0">
                <a:solidFill>
                  <a:schemeClr val="tx1"/>
                </a:solidFill>
                <a:latin typeface="Times New Roman" charset="0"/>
                <a:ea typeface="Times New Roman" charset="0"/>
                <a:cs typeface="Times New Roman" charset="0"/>
              </a:rPr>
              <a:t>Alcohol and boating. </a:t>
            </a:r>
            <a:r>
              <a:rPr lang="en-US" sz="1200" b="0" i="0" u="none" strike="noStrike" kern="1200" baseline="0" dirty="0">
                <a:solidFill>
                  <a:schemeClr val="tx1"/>
                </a:solidFill>
                <a:latin typeface="Times New Roman" charset="0"/>
                <a:ea typeface="Times New Roman" charset="0"/>
                <a:cs typeface="Times New Roman" charset="0"/>
              </a:rPr>
              <a:t>Alcohol use increases the chances of having</a:t>
            </a:r>
          </a:p>
          <a:p>
            <a:r>
              <a:rPr lang="en-US" sz="1200" b="0" i="0" u="none" strike="noStrike" kern="1200" baseline="0" dirty="0">
                <a:solidFill>
                  <a:schemeClr val="tx1"/>
                </a:solidFill>
                <a:latin typeface="Times New Roman" charset="0"/>
                <a:ea typeface="Times New Roman" charset="0"/>
                <a:cs typeface="Times New Roman" charset="0"/>
              </a:rPr>
              <a:t>an accident. Alcohol affects balance, coordination and judgment. It</a:t>
            </a:r>
          </a:p>
          <a:p>
            <a:r>
              <a:rPr lang="en-US" sz="1200" b="0" i="0" u="none" strike="noStrike" kern="1200" baseline="0" dirty="0">
                <a:solidFill>
                  <a:schemeClr val="tx1"/>
                </a:solidFill>
                <a:latin typeface="Times New Roman" charset="0"/>
                <a:ea typeface="Times New Roman" charset="0"/>
                <a:cs typeface="Times New Roman" charset="0"/>
              </a:rPr>
              <a:t>is illegal to operate a boat while under the influence of alcohol or a</a:t>
            </a:r>
          </a:p>
          <a:p>
            <a:r>
              <a:rPr lang="en-US" sz="1200" b="0" i="0" u="none" strike="noStrike" kern="1200" baseline="0" dirty="0">
                <a:solidFill>
                  <a:schemeClr val="tx1"/>
                </a:solidFill>
                <a:latin typeface="Times New Roman" charset="0"/>
                <a:ea typeface="Times New Roman" charset="0"/>
                <a:cs typeface="Times New Roman" charset="0"/>
              </a:rPr>
              <a:t>controlled substance. </a:t>
            </a:r>
            <a:r>
              <a:rPr lang="en-US" sz="1200" b="1" i="0" u="none" strike="noStrike" kern="1200" baseline="0" dirty="0">
                <a:solidFill>
                  <a:schemeClr val="tx1"/>
                </a:solidFill>
                <a:latin typeface="Times New Roman" charset="0"/>
                <a:ea typeface="Times New Roman" charset="0"/>
                <a:cs typeface="Times New Roman" charset="0"/>
              </a:rPr>
              <a:t>Penalties include loss of boating privileges,</a:t>
            </a:r>
          </a:p>
          <a:p>
            <a:r>
              <a:rPr lang="en-US" sz="1200" b="1" i="0" u="none" strike="noStrike" kern="1200" baseline="0" dirty="0">
                <a:solidFill>
                  <a:schemeClr val="tx1"/>
                </a:solidFill>
                <a:latin typeface="Times New Roman" charset="0"/>
                <a:ea typeface="Times New Roman" charset="0"/>
                <a:cs typeface="Times New Roman" charset="0"/>
              </a:rPr>
              <a:t>significant fines and imprisonment.</a:t>
            </a:r>
          </a:p>
          <a:p>
            <a:r>
              <a:rPr lang="en-US" sz="1200" b="1" i="0" u="none" strike="noStrike" kern="1200" baseline="0" dirty="0">
                <a:solidFill>
                  <a:schemeClr val="tx1"/>
                </a:solidFill>
                <a:latin typeface="Times New Roman" charset="0"/>
                <a:ea typeface="Times New Roman" charset="0"/>
                <a:cs typeface="Times New Roman" charset="0"/>
              </a:rPr>
              <a:t>Other boaters. </a:t>
            </a:r>
            <a:r>
              <a:rPr lang="en-US" sz="1200" b="0" i="0" u="none" strike="noStrike" kern="1200" baseline="0" dirty="0">
                <a:solidFill>
                  <a:schemeClr val="tx1"/>
                </a:solidFill>
                <a:latin typeface="Times New Roman" charset="0"/>
                <a:ea typeface="Times New Roman" charset="0"/>
                <a:cs typeface="Times New Roman" charset="0"/>
              </a:rPr>
              <a:t>Steer clear of other boaters, stay alert, keep a</a:t>
            </a:r>
          </a:p>
          <a:p>
            <a:r>
              <a:rPr lang="en-US" sz="1200" b="0" i="0" u="none" strike="noStrike" kern="1200" baseline="0" dirty="0">
                <a:solidFill>
                  <a:schemeClr val="tx1"/>
                </a:solidFill>
                <a:latin typeface="Times New Roman" charset="0"/>
                <a:ea typeface="Times New Roman" charset="0"/>
                <a:cs typeface="Times New Roman" charset="0"/>
              </a:rPr>
              <a:t>sharp lookout and report violations to a Waterways Conservation</a:t>
            </a:r>
          </a:p>
          <a:p>
            <a:r>
              <a:rPr lang="en-US" sz="1200" b="0" i="0" u="none" strike="noStrike" kern="1200" baseline="0" dirty="0">
                <a:solidFill>
                  <a:schemeClr val="tx1"/>
                </a:solidFill>
                <a:latin typeface="Times New Roman" charset="0"/>
                <a:ea typeface="Times New Roman" charset="0"/>
                <a:cs typeface="Times New Roman" charset="0"/>
              </a:rPr>
              <a:t>Officer. Don’t assume.</a:t>
            </a:r>
            <a:endParaRPr lang="en-US" altLang="en-US" baseline="0" dirty="0"/>
          </a:p>
          <a:p>
            <a:pPr marL="0" indent="0">
              <a:buFontTx/>
              <a:buNone/>
              <a:defRPr/>
            </a:pPr>
            <a:endParaRPr lang="en-US" dirty="0">
              <a:latin typeface="Arial"/>
            </a:endParaRPr>
          </a:p>
        </p:txBody>
      </p:sp>
    </p:spTree>
    <p:extLst>
      <p:ext uri="{BB962C8B-B14F-4D97-AF65-F5344CB8AC3E}">
        <p14:creationId xmlns:p14="http://schemas.microsoft.com/office/powerpoint/2010/main" val="2351873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sz="1200" b="0" i="0" u="none" strike="noStrike" kern="1200" baseline="0" dirty="0">
                <a:solidFill>
                  <a:schemeClr val="tx1"/>
                </a:solidFill>
                <a:latin typeface="Times New Roman" charset="0"/>
                <a:ea typeface="Times New Roman" charset="0"/>
                <a:cs typeface="Times New Roman" charset="0"/>
              </a:rPr>
              <a:t>BOATING ACCIDENTS Each operator of a boat involved in a boating accident must stop, render assistance and offer identification.</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If the accident results in a death or disappearance, the Fish &amp; Boat Commission must be notified immediately, followed by a written boating accident report within 48 hours.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If the accident results in an injury that requires treatment beyond first aid, a written boating accident report must be submitted within 48 hours.</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If the accident results in damage to the vessel or other property exceeding $2,000, or if there is a complete loss of the vessel, a written boating accident report must be submitted within 10 days. All reports are confidential and for the use of the Commission for boating safety purposes only. Boating Accident Report Forms (PFBC 260) are available on the Commission’s website. Reports must be sent to: PA Fish &amp; Boat Commission, Bureau of Law Enforcement, P.O. Box 67000, Harrisburg, PA 17106-7000.</a:t>
            </a:r>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22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pPr algn="just"/>
            <a:r>
              <a:rPr lang="en-US" altLang="en-US" b="1" dirty="0">
                <a:latin typeface="Arial" panose="020B0604020202020204" pitchFamily="34" charset="0"/>
              </a:rPr>
              <a:t>Accident Reports.</a:t>
            </a:r>
          </a:p>
          <a:p>
            <a:pPr algn="just"/>
            <a:r>
              <a:rPr lang="en-US" altLang="en-US" dirty="0">
                <a:latin typeface="Arial" panose="020B0604020202020204" pitchFamily="34" charset="0"/>
              </a:rPr>
              <a:t>All accident</a:t>
            </a:r>
            <a:r>
              <a:rPr lang="en-US" altLang="en-US" baseline="0" dirty="0">
                <a:latin typeface="Arial" panose="020B0604020202020204" pitchFamily="34" charset="0"/>
              </a:rPr>
              <a:t> </a:t>
            </a:r>
            <a:r>
              <a:rPr lang="en-US" altLang="en-US" dirty="0">
                <a:latin typeface="Arial" panose="020B0604020202020204" pitchFamily="34" charset="0"/>
              </a:rPr>
              <a:t>reports are confidential and for the use of the PA Fish and Boat Commission for boating safety purposes only. Boating Accident Report Forms (PFBC 260) are available on the Commission’s website. Reports must be sent to: PA Fish &amp; Boat Commission, Bureau of Law Enforcement, P.O. Box 67000, Harrisburg, PA 17106-7000.</a:t>
            </a:r>
          </a:p>
          <a:p>
            <a:pPr algn="just"/>
            <a:endParaRPr lang="en-US" altLang="en-US" dirty="0">
              <a:latin typeface="Arial" panose="020B0604020202020204" pitchFamily="34" charset="0"/>
            </a:endParaRPr>
          </a:p>
        </p:txBody>
      </p:sp>
      <p:sp>
        <p:nvSpPr>
          <p:cNvPr id="3174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BD22F60-2EF8-4CAD-B4F1-C92515D58A29}" type="slidenum">
              <a:rPr lang="en-US" altLang="en-US" sz="1300">
                <a:solidFill>
                  <a:schemeClr val="tx1"/>
                </a:solidFill>
                <a:latin typeface="Comic Sans MS" panose="030F0702030302020204" pitchFamily="66" charset="0"/>
              </a:rPr>
              <a:pPr/>
              <a:t>23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1590602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spcBef>
                <a:spcPct val="0"/>
              </a:spcBef>
              <a:buNone/>
            </a:pPr>
            <a:endParaRPr lang="en-US" altLang="en-US" dirty="0">
              <a:latin typeface="Arial" panose="020B0604020202020204" pitchFamily="34" charset="0"/>
            </a:endParaRPr>
          </a:p>
          <a:p>
            <a:pPr marL="0" indent="0" algn="l">
              <a:spcBef>
                <a:spcPct val="0"/>
              </a:spcBef>
              <a:buNone/>
            </a:pPr>
            <a:r>
              <a:rPr lang="en-US" altLang="en-US" dirty="0">
                <a:latin typeface="Arial" panose="020B0604020202020204" pitchFamily="34" charset="0"/>
              </a:rPr>
              <a:t>The mission of the Pennsylvania Fish &amp; Boat Commission is to protect, conserve and enhance the Commonwealth’s aquatic resources and provide fishing and boating opportunities.</a:t>
            </a:r>
          </a:p>
          <a:p>
            <a:pPr marL="0" indent="0" algn="l">
              <a:spcBef>
                <a:spcPct val="0"/>
              </a:spcBef>
              <a:buNone/>
            </a:pPr>
            <a:endParaRPr lang="en-US" altLang="en-US" dirty="0">
              <a:latin typeface="Arial" panose="020B0604020202020204" pitchFamily="34" charset="0"/>
            </a:endParaRPr>
          </a:p>
          <a:p>
            <a:pPr marL="0" indent="0" algn="l">
              <a:spcBef>
                <a:spcPct val="0"/>
              </a:spcBef>
              <a:buNone/>
            </a:pPr>
            <a:r>
              <a:rPr lang="en-US" altLang="en-US" dirty="0">
                <a:latin typeface="Arial" panose="020B0604020202020204" pitchFamily="34" charset="0"/>
              </a:rPr>
              <a:t>• Boating Education  717-705-7833 • Boat Registration 866-262-8734 • Law Enforcement 717-705-7861                              </a:t>
            </a:r>
          </a:p>
          <a:p>
            <a:pPr marL="0" indent="0" algn="l">
              <a:spcBef>
                <a:spcPct val="0"/>
              </a:spcBef>
              <a:buNone/>
            </a:pPr>
            <a:r>
              <a:rPr lang="en-US" altLang="en-US" dirty="0">
                <a:latin typeface="Arial" panose="020B0604020202020204" pitchFamily="34" charset="0"/>
              </a:rPr>
              <a:t>PLEASE NOTE: The handbook was prepared to provide boaters with information they need to know when operating watercraft on Pennsylvania waterways. It reviews the Commission’s boating regulations and includes information and tips to follow while boating. It does not present the actual laws and regulations. This handbook is the text for the Commission’s Pennsylvania Basic Boating eight-hour boating course. The Pennsylvania Fish &amp; Boat Commission receives federal aid in sport fish restoration and boating enhancement. Under Title VI of the Civil Rights Act of 1964 and Section 509 of the Rehabilitation Act of 1973, the U.S. Department of the Interior prohibits discrimination on the basis of race, color, national origin or handicap. If you believe that you have been discriminated against in any Commission program, activity or at a Commission facility, please write to: PA Fish &amp; Boat Commission, Personnel Office, P.O. Box 67000, Harrisburg, PA 17106-7000, or Office of Equal Opportunity, U.S. Department of the Interior, Washington, D.C. 20240. Persons with disabilities who wish to participate in a Fish &amp; Boat Commission program and who anticipate the need for special accommodations should telephone (717) 705-7833. This publication is available on our website at www.fishandboat.com and may also be obtained as a computer file (alternate accessible format) by contacting the phone number above. Persons using a TTY should dial Pennsylvania Relay telephone number 711 to contact us. </a:t>
            </a:r>
          </a:p>
          <a:p>
            <a:pPr marL="0" indent="0" algn="l">
              <a:spcBef>
                <a:spcPct val="0"/>
              </a:spcBef>
              <a:buNone/>
            </a:pPr>
            <a:endParaRPr lang="en-US" altLang="en-US" dirty="0">
              <a:latin typeface="Arial" panose="020B0604020202020204" pitchFamily="34" charset="0"/>
            </a:endParaRPr>
          </a:p>
          <a:p>
            <a:pPr marL="0" indent="0" algn="l">
              <a:spcBef>
                <a:spcPct val="0"/>
              </a:spcBef>
              <a:buNone/>
            </a:pPr>
            <a:r>
              <a:rPr lang="en-US" altLang="en-US" b="1" dirty="0">
                <a:latin typeface="Arial" panose="020B0604020202020204" pitchFamily="34" charset="0"/>
              </a:rPr>
              <a:t>LAW ENFORCEMENT </a:t>
            </a:r>
            <a:r>
              <a:rPr lang="en-US" altLang="en-US" dirty="0" err="1">
                <a:latin typeface="Arial" panose="020B0604020202020204" pitchFamily="34" charset="0"/>
              </a:rPr>
              <a:t>Enforcement</a:t>
            </a:r>
            <a:r>
              <a:rPr lang="en-US" altLang="en-US" dirty="0">
                <a:latin typeface="Arial" panose="020B0604020202020204" pitchFamily="34" charset="0"/>
              </a:rPr>
              <a:t> of boating laws and regulations, along with providing for safety on Pennsylvania waters, is the responsibility of the Pennsylvania Fish &amp; Boat Commission’s Waterways Conservation Officers. Some of the waters of the state are also patrolled by other agencies such as the Bureau of State Parks, U.S. Army Corps of Engineers, U.S. Coast Guard and the National Park Service. Boaters approached by a patrol boat with its blue light flashing must reduce speed to slow no-wake and yield the right of way to the patrol boat. The operator shall stop when requested to do so by a law enforcement officer. Violators can expect enforcement action. Persons who violate boating laws and regulations are subject to arrest, and upon conviction, the boat operator may be found guilty of a summary offense or misdemeanor. The penalty can be a fine and/or jail sentence. The Fish &amp; Boat Commission is also authorized by law to revoke, suspend or deny the boating privileges of persons who are convicted of violating the boating laws and regulations. Persons whose boating privileges are subject to revocation, suspension or denial will be notified in writing and given the opportunity for a hearing. </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24</a:t>
            </a:fld>
            <a:endParaRPr lang="en-US" altLang="x-none"/>
          </a:p>
        </p:txBody>
      </p:sp>
    </p:spTree>
    <p:extLst>
      <p:ext uri="{BB962C8B-B14F-4D97-AF65-F5344CB8AC3E}">
        <p14:creationId xmlns:p14="http://schemas.microsoft.com/office/powerpoint/2010/main" val="2247127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Boater Education in PA</a:t>
            </a:r>
          </a:p>
          <a:p>
            <a:endParaRPr lang="en-US" altLang="en-US" b="1" dirty="0">
              <a:latin typeface="Arial" panose="020B0604020202020204" pitchFamily="34" charset="0"/>
            </a:endParaRPr>
          </a:p>
          <a:p>
            <a:r>
              <a:rPr lang="en-US" sz="1200" b="0" i="0" u="none" strike="noStrike" kern="1200" baseline="0" dirty="0">
                <a:solidFill>
                  <a:schemeClr val="tx1"/>
                </a:solidFill>
                <a:latin typeface="Times New Roman" charset="0"/>
                <a:ea typeface="Times New Roman" charset="0"/>
                <a:cs typeface="Times New Roman" charset="0"/>
              </a:rPr>
              <a:t>To obtain a Boating Safety Education Certificate, boaters must successfully complete an approved boating course (a fee may be</a:t>
            </a:r>
          </a:p>
          <a:p>
            <a:r>
              <a:rPr lang="en-US" sz="1200" b="0" i="0" u="none" strike="noStrike" kern="1200" baseline="0" dirty="0">
                <a:solidFill>
                  <a:schemeClr val="tx1"/>
                </a:solidFill>
                <a:latin typeface="Times New Roman" charset="0"/>
                <a:ea typeface="Times New Roman" charset="0"/>
                <a:cs typeface="Times New Roman" charset="0"/>
              </a:rPr>
              <a:t>charged). Pennsylvania residents must have a certificate issued by the Commission. Approved courses include classroom courses</a:t>
            </a:r>
          </a:p>
          <a:p>
            <a:r>
              <a:rPr lang="en-US" sz="1200" b="0" i="0" u="none" strike="noStrike" kern="1200" baseline="0" dirty="0">
                <a:solidFill>
                  <a:schemeClr val="tx1"/>
                </a:solidFill>
                <a:latin typeface="Times New Roman" charset="0"/>
                <a:ea typeface="Times New Roman" charset="0"/>
                <a:cs typeface="Times New Roman" charset="0"/>
              </a:rPr>
              <a:t>offered by the Commission, the U.S. Coast Guard Auxiliary, the U.S. Power Squadrons and Commission-approved Internet and video/</a:t>
            </a:r>
          </a:p>
          <a:p>
            <a:r>
              <a:rPr lang="en-US" sz="1200" b="0" i="0" u="none" strike="noStrike" kern="1200" baseline="0" dirty="0">
                <a:solidFill>
                  <a:schemeClr val="tx1"/>
                </a:solidFill>
                <a:latin typeface="Times New Roman" charset="0"/>
                <a:ea typeface="Times New Roman" charset="0"/>
                <a:cs typeface="Times New Roman" charset="0"/>
              </a:rPr>
              <a:t>correspondence courses.</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For boating course opportunities, visit</a:t>
            </a:r>
          </a:p>
          <a:p>
            <a:r>
              <a:rPr lang="en-US" sz="1200" b="1" i="0" u="none" strike="noStrike" kern="1200" baseline="0" dirty="0">
                <a:solidFill>
                  <a:schemeClr val="tx1"/>
                </a:solidFill>
                <a:latin typeface="Times New Roman" charset="0"/>
                <a:ea typeface="Times New Roman" charset="0"/>
                <a:cs typeface="Times New Roman" charset="0"/>
              </a:rPr>
              <a:t>www.fishandboat.com/Boat/BoatingCourses/Pages/default.aspx</a:t>
            </a:r>
          </a:p>
          <a:p>
            <a:r>
              <a:rPr lang="en-US" sz="1200" b="0" i="0" u="none" strike="noStrike" kern="1200" baseline="0" dirty="0">
                <a:solidFill>
                  <a:schemeClr val="tx1"/>
                </a:solidFill>
                <a:latin typeface="Times New Roman" charset="0"/>
                <a:ea typeface="Times New Roman" charset="0"/>
                <a:cs typeface="Times New Roman" charset="0"/>
              </a:rPr>
              <a:t>or call </a:t>
            </a:r>
            <a:r>
              <a:rPr lang="en-US" sz="1200" b="1" i="0" u="none" strike="noStrike" kern="1200" baseline="0" dirty="0">
                <a:solidFill>
                  <a:schemeClr val="tx1"/>
                </a:solidFill>
                <a:latin typeface="Times New Roman" charset="0"/>
                <a:ea typeface="Times New Roman" charset="0"/>
                <a:cs typeface="Times New Roman" charset="0"/>
              </a:rPr>
              <a:t>1-888-PAFISH-1 (1-888-723-4741).</a:t>
            </a:r>
            <a:endParaRPr lang="en-US" altLang="en-US" b="1" dirty="0">
              <a:latin typeface="Arial" panose="020B0604020202020204" pitchFamily="34" charset="0"/>
            </a:endParaRP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09656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PA</a:t>
            </a:r>
          </a:p>
          <a:p>
            <a:endParaRPr lang="en-US" altLang="en-US" b="1" dirty="0">
              <a:latin typeface="Arial" panose="020B0604020202020204" pitchFamily="34" charset="0"/>
            </a:endParaRPr>
          </a:p>
          <a:p>
            <a:pPr marL="342900" indent="-342900">
              <a:buFont typeface="Arial" panose="020B0604020202020204" pitchFamily="34" charset="0"/>
              <a:buChar char="•"/>
            </a:pPr>
            <a:r>
              <a:rPr lang="en-US" sz="800" b="1" kern="1200" dirty="0">
                <a:solidFill>
                  <a:schemeClr val="bg1"/>
                </a:solidFill>
                <a:latin typeface="Times New Roman" charset="0"/>
                <a:ea typeface="Times New Roman" charset="0"/>
                <a:cs typeface="Times New Roman" charset="0"/>
              </a:rPr>
              <a:t>Persons under 11 years of age</a:t>
            </a:r>
            <a:r>
              <a:rPr lang="en-US" sz="800" kern="1200" dirty="0">
                <a:solidFill>
                  <a:schemeClr val="bg1"/>
                </a:solidFill>
                <a:latin typeface="Times New Roman" charset="0"/>
                <a:ea typeface="Times New Roman" charset="0"/>
                <a:cs typeface="Times New Roman" charset="0"/>
              </a:rPr>
              <a:t> or younger may </a:t>
            </a:r>
            <a:r>
              <a:rPr lang="en-US" sz="800" b="1" kern="1200" dirty="0">
                <a:solidFill>
                  <a:schemeClr val="bg1"/>
                </a:solidFill>
                <a:latin typeface="Times New Roman" charset="0"/>
                <a:ea typeface="Times New Roman" charset="0"/>
                <a:cs typeface="Times New Roman" charset="0"/>
              </a:rPr>
              <a:t>NOT</a:t>
            </a:r>
            <a:r>
              <a:rPr lang="en-US" sz="800" kern="1200" dirty="0">
                <a:solidFill>
                  <a:schemeClr val="bg1"/>
                </a:solidFill>
                <a:latin typeface="Times New Roman" charset="0"/>
                <a:ea typeface="Times New Roman" charset="0"/>
                <a:cs typeface="Times New Roman" charset="0"/>
              </a:rPr>
              <a:t> operate a PWC, nor operate a vessel with greater than 25 hp. </a:t>
            </a:r>
          </a:p>
          <a:p>
            <a:endParaRPr lang="en-US" sz="800" kern="1200" dirty="0">
              <a:solidFill>
                <a:schemeClr val="bg1"/>
              </a:solidFill>
              <a:latin typeface="Times New Roman" charset="0"/>
              <a:ea typeface="Times New Roman" charset="0"/>
              <a:cs typeface="Times New Roman" charset="0"/>
            </a:endParaRPr>
          </a:p>
          <a:p>
            <a:endParaRPr lang="en-US" sz="800" kern="1200" dirty="0">
              <a:solidFill>
                <a:schemeClr val="bg1"/>
              </a:solidFill>
              <a:latin typeface="Times New Roman" charset="0"/>
              <a:ea typeface="Times New Roman" charset="0"/>
              <a:cs typeface="Times New Roman" charset="0"/>
            </a:endParaRPr>
          </a:p>
          <a:p>
            <a:pPr marL="34290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Personal watercraft operators 12 through 15 years of age may </a:t>
            </a:r>
            <a:r>
              <a:rPr lang="en-US" b="1" dirty="0">
                <a:solidFill>
                  <a:schemeClr val="bg1"/>
                </a:solidFill>
                <a:latin typeface="Arial" panose="020B0604020202020204" pitchFamily="34" charset="0"/>
                <a:cs typeface="Arial" panose="020B0604020202020204" pitchFamily="34" charset="0"/>
              </a:rPr>
              <a:t>NOT</a:t>
            </a:r>
            <a:r>
              <a:rPr lang="en-US" dirty="0">
                <a:solidFill>
                  <a:schemeClr val="bg1"/>
                </a:solidFill>
                <a:latin typeface="Arial" panose="020B0604020202020204" pitchFamily="34" charset="0"/>
                <a:cs typeface="Arial" panose="020B0604020202020204" pitchFamily="34" charset="0"/>
              </a:rPr>
              <a:t> operate with any passengers on board 15 years of age or younger, and may </a:t>
            </a:r>
            <a:r>
              <a:rPr lang="en-US" b="1" dirty="0">
                <a:solidFill>
                  <a:schemeClr val="bg1"/>
                </a:solidFill>
                <a:latin typeface="Arial" panose="020B0604020202020204" pitchFamily="34" charset="0"/>
                <a:cs typeface="Arial" panose="020B0604020202020204" pitchFamily="34" charset="0"/>
              </a:rPr>
              <a:t>NOT</a:t>
            </a:r>
            <a:r>
              <a:rPr lang="en-US" dirty="0">
                <a:solidFill>
                  <a:schemeClr val="bg1"/>
                </a:solidFill>
                <a:latin typeface="Arial" panose="020B0604020202020204" pitchFamily="34" charset="0"/>
                <a:cs typeface="Arial" panose="020B0604020202020204" pitchFamily="34" charset="0"/>
              </a:rPr>
              <a:t> rent a Personal Watercraft nor operate a rented Personal Water Craft.</a:t>
            </a:r>
            <a:endParaRPr lang="en-US" sz="800" kern="1200" dirty="0">
              <a:solidFill>
                <a:schemeClr val="bg1"/>
              </a:solidFill>
              <a:latin typeface="Times New Roman" charset="0"/>
              <a:ea typeface="Times New Roman" charset="0"/>
              <a:cs typeface="Times New Roman" charset="0"/>
            </a:endParaRPr>
          </a:p>
          <a:p>
            <a:endParaRPr lang="en-US" altLang="en-US" b="1" dirty="0">
              <a:latin typeface="Arial" panose="020B0604020202020204" pitchFamily="34" charset="0"/>
            </a:endParaRP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94642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sz="1200" b="1" i="0" u="none" strike="noStrike" kern="1200" baseline="0" dirty="0">
                <a:solidFill>
                  <a:schemeClr val="tx1"/>
                </a:solidFill>
                <a:latin typeface="Times New Roman" charset="0"/>
                <a:ea typeface="Times New Roman" charset="0"/>
                <a:cs typeface="Times New Roman" charset="0"/>
              </a:rPr>
              <a:t>REGISTRATION &amp; TITLING</a:t>
            </a:r>
          </a:p>
          <a:p>
            <a:r>
              <a:rPr lang="en-US" sz="1200" b="0" i="0" u="none" strike="noStrike" kern="1200" baseline="0" dirty="0">
                <a:solidFill>
                  <a:schemeClr val="tx1"/>
                </a:solidFill>
                <a:latin typeface="Times New Roman" charset="0"/>
                <a:ea typeface="Times New Roman" charset="0"/>
                <a:cs typeface="Times New Roman" charset="0"/>
              </a:rPr>
              <a:t>REGISTRATION &amp; TITLING</a:t>
            </a:r>
          </a:p>
          <a:p>
            <a:r>
              <a:rPr lang="en-US" sz="1200" b="0" i="0" u="none" strike="noStrike" kern="1200" baseline="0" dirty="0">
                <a:solidFill>
                  <a:schemeClr val="tx1"/>
                </a:solidFill>
                <a:latin typeface="Times New Roman" charset="0"/>
                <a:ea typeface="Times New Roman" charset="0"/>
                <a:cs typeface="Times New Roman" charset="0"/>
              </a:rPr>
              <a:t>• Boats propelled by machinery must be registered, and they must</a:t>
            </a:r>
          </a:p>
          <a:p>
            <a:r>
              <a:rPr lang="en-US" sz="1200" b="0" i="0" u="none" strike="noStrike" kern="1200" baseline="0" dirty="0">
                <a:solidFill>
                  <a:schemeClr val="tx1"/>
                </a:solidFill>
                <a:latin typeface="Times New Roman" charset="0"/>
                <a:ea typeface="Times New Roman" charset="0"/>
                <a:cs typeface="Times New Roman" charset="0"/>
              </a:rPr>
              <a:t>properly display numbers and a boat registration validation decal. This</a:t>
            </a:r>
          </a:p>
          <a:p>
            <a:r>
              <a:rPr lang="en-US" sz="1200" b="0" i="0" u="none" strike="noStrike" kern="1200" baseline="0" dirty="0">
                <a:solidFill>
                  <a:schemeClr val="tx1"/>
                </a:solidFill>
                <a:latin typeface="Times New Roman" charset="0"/>
                <a:ea typeface="Times New Roman" charset="0"/>
                <a:cs typeface="Times New Roman" charset="0"/>
              </a:rPr>
              <a:t>includes all motorboats regardless of the boat’s length and type of</a:t>
            </a:r>
          </a:p>
          <a:p>
            <a:r>
              <a:rPr lang="en-US" sz="1200" b="0" i="0" u="none" strike="noStrike" kern="1200" baseline="0" dirty="0">
                <a:solidFill>
                  <a:schemeClr val="tx1"/>
                </a:solidFill>
                <a:latin typeface="Times New Roman" charset="0"/>
                <a:ea typeface="Times New Roman" charset="0"/>
                <a:cs typeface="Times New Roman" charset="0"/>
              </a:rPr>
              <a:t>motor (includes electric motors).</a:t>
            </a:r>
          </a:p>
          <a:p>
            <a:r>
              <a:rPr lang="en-US" sz="1200" b="0" i="0" u="none" strike="noStrike" kern="1200" baseline="0" dirty="0">
                <a:solidFill>
                  <a:schemeClr val="tx1"/>
                </a:solidFill>
                <a:latin typeface="Times New Roman" charset="0"/>
                <a:ea typeface="Times New Roman" charset="0"/>
                <a:cs typeface="Times New Roman" charset="0"/>
              </a:rPr>
              <a:t>• Unpowered boats using Commission lakes and access areas or PA State</a:t>
            </a:r>
          </a:p>
          <a:p>
            <a:r>
              <a:rPr lang="en-US" sz="1200" b="0" i="0" u="none" strike="noStrike" kern="1200" baseline="0" dirty="0">
                <a:solidFill>
                  <a:schemeClr val="tx1"/>
                </a:solidFill>
                <a:latin typeface="Times New Roman" charset="0"/>
                <a:ea typeface="Times New Roman" charset="0"/>
                <a:cs typeface="Times New Roman" charset="0"/>
              </a:rPr>
              <a:t>Parks or Forest waterways must be registered OR display a Commission</a:t>
            </a:r>
          </a:p>
          <a:p>
            <a:r>
              <a:rPr lang="en-US" sz="1200" b="0" i="0" u="none" strike="noStrike" kern="1200" baseline="0" dirty="0">
                <a:solidFill>
                  <a:schemeClr val="tx1"/>
                </a:solidFill>
                <a:latin typeface="Times New Roman" charset="0"/>
                <a:ea typeface="Times New Roman" charset="0"/>
                <a:cs typeface="Times New Roman" charset="0"/>
              </a:rPr>
              <a:t>use permit OR display a State Parks launch or mooring permit.</a:t>
            </a:r>
          </a:p>
          <a:p>
            <a:r>
              <a:rPr lang="en-US" sz="1200" b="0" i="0" u="none" strike="noStrike" kern="1200" baseline="0" dirty="0">
                <a:solidFill>
                  <a:schemeClr val="tx1"/>
                </a:solidFill>
                <a:latin typeface="Times New Roman" charset="0"/>
                <a:ea typeface="Times New Roman" charset="0"/>
                <a:cs typeface="Times New Roman" charset="0"/>
              </a:rPr>
              <a:t>• Boat titles are issued when a boat is sold or when ownership is</a:t>
            </a:r>
          </a:p>
          <a:p>
            <a:r>
              <a:rPr lang="en-US" sz="1200" b="0" i="0" u="none" strike="noStrike" kern="1200" baseline="0" dirty="0">
                <a:solidFill>
                  <a:schemeClr val="tx1"/>
                </a:solidFill>
                <a:latin typeface="Times New Roman" charset="0"/>
                <a:ea typeface="Times New Roman" charset="0"/>
                <a:cs typeface="Times New Roman" charset="0"/>
              </a:rPr>
              <a:t>conveyed. Titles are required for motorboats with a model year of</a:t>
            </a:r>
          </a:p>
          <a:p>
            <a:r>
              <a:rPr lang="en-US" sz="1200" b="0" i="0" u="none" strike="noStrike" kern="1200" baseline="0" dirty="0">
                <a:solidFill>
                  <a:schemeClr val="tx1"/>
                </a:solidFill>
                <a:latin typeface="Times New Roman" charset="0"/>
                <a:ea typeface="Times New Roman" charset="0"/>
                <a:cs typeface="Times New Roman" charset="0"/>
              </a:rPr>
              <a:t>1997 and newer, except for those that are powered by an outboard</a:t>
            </a:r>
          </a:p>
          <a:p>
            <a:r>
              <a:rPr lang="en-US" sz="1200" b="0" i="0" u="none" strike="noStrike" kern="1200" baseline="0" dirty="0">
                <a:solidFill>
                  <a:schemeClr val="tx1"/>
                </a:solidFill>
                <a:latin typeface="Times New Roman" charset="0"/>
                <a:ea typeface="Times New Roman" charset="0"/>
                <a:cs typeface="Times New Roman" charset="0"/>
              </a:rPr>
              <a:t>motor that are less than 14 feet in length. All 1997 or newer personal</a:t>
            </a:r>
          </a:p>
          <a:p>
            <a:r>
              <a:rPr lang="en-US" sz="1200" b="0" i="0" u="none" strike="noStrike" kern="1200" baseline="0" dirty="0">
                <a:solidFill>
                  <a:schemeClr val="tx1"/>
                </a:solidFill>
                <a:latin typeface="Times New Roman" charset="0"/>
                <a:ea typeface="Times New Roman" charset="0"/>
                <a:cs typeface="Times New Roman" charset="0"/>
              </a:rPr>
              <a:t>watercraft are also subject to the titling requirement. Voluntary titling</a:t>
            </a:r>
          </a:p>
          <a:p>
            <a:r>
              <a:rPr lang="en-US" sz="1200" b="0" i="0" u="none" strike="noStrike" kern="1200" baseline="0" dirty="0">
                <a:solidFill>
                  <a:schemeClr val="tx1"/>
                </a:solidFill>
                <a:latin typeface="Times New Roman" charset="0"/>
                <a:ea typeface="Times New Roman" charset="0"/>
                <a:cs typeface="Times New Roman" charset="0"/>
              </a:rPr>
              <a:t>is available for any other boat.. </a:t>
            </a:r>
          </a:p>
          <a:p>
            <a:r>
              <a:rPr lang="en-US" sz="1200" b="1" i="0" u="none" strike="noStrike" kern="1200" baseline="0" dirty="0">
                <a:solidFill>
                  <a:schemeClr val="tx1"/>
                </a:solidFill>
                <a:latin typeface="Times New Roman" charset="0"/>
                <a:ea typeface="Times New Roman" charset="0"/>
                <a:cs typeface="Times New Roman" charset="0"/>
              </a:rPr>
              <a:t>Boat registration fees are as follows: </a:t>
            </a:r>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$18 Unpowered boats </a:t>
            </a:r>
          </a:p>
          <a:p>
            <a:r>
              <a:rPr lang="en-US" sz="1200" b="0" i="0" u="none" strike="noStrike" kern="1200" baseline="0" dirty="0">
                <a:solidFill>
                  <a:schemeClr val="tx1"/>
                </a:solidFill>
                <a:latin typeface="Times New Roman" charset="0"/>
                <a:ea typeface="Times New Roman" charset="0"/>
                <a:cs typeface="Times New Roman" charset="0"/>
              </a:rPr>
              <a:t>$26 Boats less than 16 feet </a:t>
            </a:r>
          </a:p>
          <a:p>
            <a:r>
              <a:rPr lang="en-US" sz="1200" b="0" i="0" u="none" strike="noStrike" kern="1200" baseline="0" dirty="0">
                <a:solidFill>
                  <a:schemeClr val="tx1"/>
                </a:solidFill>
                <a:latin typeface="Times New Roman" charset="0"/>
                <a:ea typeface="Times New Roman" charset="0"/>
                <a:cs typeface="Times New Roman" charset="0"/>
              </a:rPr>
              <a:t>$39 Boats 16 feet to less than 20 feet </a:t>
            </a:r>
          </a:p>
          <a:p>
            <a:r>
              <a:rPr lang="en-US" sz="1200" b="0" i="0" u="none" strike="noStrike" kern="1200" baseline="0" dirty="0">
                <a:solidFill>
                  <a:schemeClr val="tx1"/>
                </a:solidFill>
                <a:latin typeface="Times New Roman" charset="0"/>
                <a:ea typeface="Times New Roman" charset="0"/>
                <a:cs typeface="Times New Roman" charset="0"/>
              </a:rPr>
              <a:t>$52 Boats over 20 feet </a:t>
            </a:r>
          </a:p>
          <a:p>
            <a:r>
              <a:rPr lang="en-US" sz="1200" b="1" i="1" u="none" strike="noStrike" kern="1200" baseline="0" dirty="0">
                <a:solidFill>
                  <a:schemeClr val="tx1"/>
                </a:solidFill>
                <a:latin typeface="Times New Roman" charset="0"/>
                <a:ea typeface="Times New Roman" charset="0"/>
                <a:cs typeface="Times New Roman" charset="0"/>
              </a:rPr>
              <a:t>Note: </a:t>
            </a:r>
            <a:r>
              <a:rPr lang="en-US" sz="1200" b="0" i="0" u="none" strike="noStrike" kern="1200" baseline="0" dirty="0">
                <a:solidFill>
                  <a:schemeClr val="tx1"/>
                </a:solidFill>
                <a:latin typeface="Times New Roman" charset="0"/>
                <a:ea typeface="Times New Roman" charset="0"/>
                <a:cs typeface="Times New Roman" charset="0"/>
              </a:rPr>
              <a:t>Boats with unpowered boat registrations may NOT be equipped with gasoline or electric motors or any other mechanical propulsion and be operated on Pennsylvania waterways. </a:t>
            </a:r>
          </a:p>
          <a:p>
            <a:r>
              <a:rPr lang="en-US" sz="1200" b="0" i="0" u="none" strike="noStrike" kern="1200" baseline="0" dirty="0">
                <a:solidFill>
                  <a:schemeClr val="tx1"/>
                </a:solidFill>
                <a:latin typeface="Times New Roman" charset="0"/>
                <a:ea typeface="Times New Roman" charset="0"/>
                <a:cs typeface="Times New Roman" charset="0"/>
              </a:rPr>
              <a:t>Upon the completion of the application and the payment of the fee, a registration card and two validation decals will be issued. The certificate of boat registration is your registration card and must be on board the boat during operation. The certificate also shows the boat registration number that must be displayed on the boat. The Pennsylvania registration number, issued with the original certificate of boat registration, stays with the boat as long as it is registered in Pennsylvania. It is the boat owner’s responsibility to purchase the numbers and letters to display the registration number on the boat. </a:t>
            </a: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latin typeface="Arial" panose="020B0604020202020204" pitchFamily="34" charset="0"/>
              </a:rPr>
              <a:t>Display of numerals and decals on vessel.</a:t>
            </a:r>
          </a:p>
          <a:p>
            <a:r>
              <a:rPr lang="en-US" sz="1200" b="0" i="0" u="none" strike="noStrike" kern="1200" baseline="0" dirty="0">
                <a:solidFill>
                  <a:schemeClr val="tx1"/>
                </a:solidFill>
                <a:latin typeface="Times New Roman" charset="0"/>
                <a:ea typeface="Times New Roman" charset="0"/>
                <a:cs typeface="Times New Roman" charset="0"/>
              </a:rPr>
              <a:t>Display the number and validation decal on the bow of the boat as shown on page 11 of the Pennsylvania Boating Handbook</a:t>
            </a:r>
            <a:r>
              <a:rPr lang="en-US" sz="1200" b="0" i="1" u="none" strike="noStrike" kern="1200" baseline="0" dirty="0">
                <a:solidFill>
                  <a:schemeClr val="tx1"/>
                </a:solidFill>
                <a:latin typeface="Times New Roman" charset="0"/>
                <a:ea typeface="Times New Roman" charset="0"/>
                <a:cs typeface="Times New Roman" charset="0"/>
              </a:rPr>
              <a:t>. </a:t>
            </a:r>
            <a:r>
              <a:rPr lang="en-US" sz="1200" b="0" i="0" u="none" strike="noStrike" kern="1200" baseline="0" dirty="0">
                <a:solidFill>
                  <a:schemeClr val="tx1"/>
                </a:solidFill>
                <a:latin typeface="Times New Roman" charset="0"/>
                <a:ea typeface="Times New Roman" charset="0"/>
                <a:cs typeface="Times New Roman" charset="0"/>
              </a:rPr>
              <a:t>No other number may be displayed on either side of the bow. These numbers may not be removed, altered, tampered with or defaced, except by the owner or representative. Documented vessels, as well as kayaks, sculls, sailboards and other low-volume boats of similar design, are exempt from the display of numbers, but they must display the validation decal. Inflatable boats may carry their numbers and validation decal on boards lashed to each side of the bow. Canoes are not exempt and must display the numbers and the decal. The decal can be on wither side of the PA registration number.</a:t>
            </a:r>
          </a:p>
          <a:p>
            <a:endParaRPr lang="en-US" altLang="en-US" dirty="0">
              <a:latin typeface="Arial" panose="020B0604020202020204" pitchFamily="34" charset="0"/>
            </a:endParaRPr>
          </a:p>
          <a:p>
            <a:r>
              <a:rPr lang="en-US" altLang="en-US" dirty="0">
                <a:latin typeface="Arial" panose="020B0604020202020204" pitchFamily="34" charset="0"/>
              </a:rPr>
              <a:t>      PA 0234 AB (decal) or PA-0234-AB  (decal)</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7</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Overloading and Overpowering.</a:t>
            </a:r>
          </a:p>
          <a:p>
            <a:r>
              <a:rPr lang="en-US" altLang="en-US" dirty="0">
                <a:latin typeface="Arial" panose="020B0604020202020204" pitchFamily="34" charset="0"/>
              </a:rPr>
              <a:t>No vessel may be loaded with passengers or cargo beyond its safe cargo carrying capacity.</a:t>
            </a:r>
          </a:p>
          <a:p>
            <a:r>
              <a:rPr lang="en-US" altLang="en-US" dirty="0">
                <a:latin typeface="Arial" panose="020B0604020202020204" pitchFamily="34" charset="0"/>
              </a:rPr>
              <a:t>The maximum persons capacity marked on a vessel's maximum capacities plate must not be exceeded.</a:t>
            </a:r>
          </a:p>
          <a:p>
            <a:r>
              <a:rPr lang="en-US" altLang="en-US" dirty="0">
                <a:latin typeface="Arial" panose="020B0604020202020204" pitchFamily="34" charset="0"/>
              </a:rPr>
              <a:t>The maximum weight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dirty="0">
                <a:latin typeface="Arial" panose="020B0604020202020204" pitchFamily="34" charset="0"/>
              </a:rPr>
              <a:t>Overpowering</a:t>
            </a:r>
          </a:p>
          <a:p>
            <a:r>
              <a:rPr lang="en-US" altLang="en-US" dirty="0">
                <a:latin typeface="Arial" panose="020B0604020202020204" pitchFamily="34" charset="0"/>
              </a:rPr>
              <a:t>No vessel may be operated beyond its safe powering capacity.</a:t>
            </a:r>
          </a:p>
          <a:p>
            <a:r>
              <a:rPr lang="en-US" altLang="en-US" dirty="0">
                <a:latin typeface="Arial" panose="020B0604020202020204" pitchFamily="34" charset="0"/>
              </a:rPr>
              <a:t>The maximum horsepower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PA Personal Flotation Devices (PFD)</a:t>
            </a:r>
          </a:p>
          <a:p>
            <a:endParaRPr lang="en-US" altLang="en-US" dirty="0">
              <a:latin typeface="Arial" panose="020B0604020202020204" pitchFamily="34" charset="0"/>
            </a:endParaRPr>
          </a:p>
          <a:p>
            <a:r>
              <a:rPr lang="en-US" altLang="en-US" b="1" dirty="0">
                <a:latin typeface="Arial" panose="020B0604020202020204" pitchFamily="34" charset="0"/>
              </a:rPr>
              <a:t>WHO MUST WEAR A LIFE JACKET?</a:t>
            </a:r>
            <a:r>
              <a:rPr lang="en-US" altLang="en-US" dirty="0">
                <a:latin typeface="Arial" panose="020B0604020202020204" pitchFamily="34" charset="0"/>
              </a:rPr>
              <a:t> </a:t>
            </a:r>
          </a:p>
          <a:p>
            <a:endParaRPr lang="en-US" altLang="en-US" dirty="0">
              <a:latin typeface="Arial" panose="020B0604020202020204" pitchFamily="34" charset="0"/>
            </a:endParaRPr>
          </a:p>
          <a:p>
            <a:r>
              <a:rPr lang="en-US" altLang="en-US" dirty="0">
                <a:latin typeface="Arial" panose="020B0604020202020204" pitchFamily="34" charset="0"/>
              </a:rPr>
              <a:t>Children 12 years of age and younger on Commonwealth waters when underway on any boat 20 feet or less in length and in all canoes and kayaks. </a:t>
            </a:r>
          </a:p>
          <a:p>
            <a:endParaRPr lang="en-US" altLang="en-US" dirty="0">
              <a:latin typeface="Arial" panose="020B0604020202020204" pitchFamily="34" charset="0"/>
            </a:endParaRPr>
          </a:p>
          <a:p>
            <a:r>
              <a:rPr lang="en-US" altLang="en-US" dirty="0">
                <a:latin typeface="Arial" panose="020B0604020202020204" pitchFamily="34" charset="0"/>
              </a:rPr>
              <a:t>On Pittsburgh District U.S. Army Corps of Engineers lakes (only), everyone in boats less than 16 feet in length and in all canoes and kayaks. </a:t>
            </a:r>
          </a:p>
          <a:p>
            <a:endParaRPr lang="en-US" altLang="en-US" dirty="0">
              <a:latin typeface="Arial" panose="020B0604020202020204" pitchFamily="34" charset="0"/>
            </a:endParaRPr>
          </a:p>
          <a:p>
            <a:r>
              <a:rPr lang="en-US" altLang="en-US" dirty="0">
                <a:latin typeface="Arial" panose="020B0604020202020204" pitchFamily="34" charset="0"/>
              </a:rPr>
              <a:t>All water skiers and anyone towed behind vessels, personal watercraft (PWC) operators and passengers and sailboarders (windsurfers). Inflatable life jackets are not acceptable for these activities.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PA Personal Flotation Devices (PFD)</a:t>
            </a:r>
          </a:p>
          <a:p>
            <a:endParaRPr lang="en-US" altLang="en-US" dirty="0">
              <a:latin typeface="Arial" panose="020B0604020202020204" pitchFamily="34" charset="0"/>
            </a:endParaRPr>
          </a:p>
          <a:p>
            <a:r>
              <a:rPr lang="en-US" altLang="en-US" b="1" dirty="0">
                <a:latin typeface="Arial" panose="020B0604020202020204" pitchFamily="34" charset="0"/>
              </a:rPr>
              <a:t>WHO MUST WEAR A LIFE JACKET?</a:t>
            </a:r>
            <a:r>
              <a:rPr lang="en-US" altLang="en-US" dirty="0">
                <a:latin typeface="Arial" panose="020B0604020202020204" pitchFamily="34" charset="0"/>
              </a:rPr>
              <a:t> </a:t>
            </a:r>
          </a:p>
          <a:p>
            <a:endParaRPr lang="en-US" altLang="en-US" dirty="0">
              <a:latin typeface="Arial" panose="020B0604020202020204" pitchFamily="34" charset="0"/>
            </a:endParaRPr>
          </a:p>
          <a:p>
            <a:r>
              <a:rPr lang="en-US" altLang="en-US" dirty="0">
                <a:latin typeface="Arial" panose="020B0604020202020204" pitchFamily="34" charset="0"/>
              </a:rPr>
              <a:t>Children 12 years of age and younger on Commonwealth waters when underway on any boat 20 feet or less in length and in all canoes and kayaks. </a:t>
            </a:r>
          </a:p>
          <a:p>
            <a:endParaRPr lang="en-US" altLang="en-US" dirty="0">
              <a:latin typeface="Arial" panose="020B0604020202020204" pitchFamily="34" charset="0"/>
            </a:endParaRPr>
          </a:p>
          <a:p>
            <a:r>
              <a:rPr lang="en-US" altLang="en-US" dirty="0">
                <a:latin typeface="Arial" panose="020B0604020202020204" pitchFamily="34" charset="0"/>
              </a:rPr>
              <a:t>On Pittsburgh District U.S. Army Corps of Engineers lakes (only), everyone in boats less than 16 feet in length and in all canoes and kayaks. </a:t>
            </a:r>
          </a:p>
          <a:p>
            <a:endParaRPr lang="en-US" altLang="en-US" dirty="0">
              <a:latin typeface="Arial" panose="020B0604020202020204" pitchFamily="34" charset="0"/>
            </a:endParaRPr>
          </a:p>
          <a:p>
            <a:r>
              <a:rPr lang="en-US" altLang="en-US" dirty="0">
                <a:latin typeface="Arial" panose="020B0604020202020204" pitchFamily="34" charset="0"/>
              </a:rPr>
              <a:t>All water skiers and anyone towed behind vessels, personal watercraft (PWC) operators and passengers and sailboarders (windsurfers). Inflatable life jackets are not acceptable for these activities.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10</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354899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 </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 </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 </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 </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fw.ky.gov/Boat/Documents/boatingaccidentreport2012.pdf#page=2"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a:p>
        </p:txBody>
      </p:sp>
      <p:sp>
        <p:nvSpPr>
          <p:cNvPr id="14340" name="Rectangle 4"/>
          <p:cNvSpPr>
            <a:spLocks noGrp="1" noChangeArrowheads="1"/>
          </p:cNvSpPr>
          <p:nvPr>
            <p:ph type="ctrTitle"/>
          </p:nvPr>
        </p:nvSpPr>
        <p:spPr>
          <a:xfrm>
            <a:off x="838200" y="1828800"/>
            <a:ext cx="7772400" cy="1470025"/>
          </a:xfrm>
        </p:spPr>
        <p:txBody>
          <a:bodyPr/>
          <a:lstStyle/>
          <a:p>
            <a:r>
              <a:rPr lang="en-US" altLang="x-none" dirty="0"/>
              <a:t>Pennsylvania Supplement</a:t>
            </a:r>
            <a:endParaRPr lang="x-none" altLang="x-none" dirty="0"/>
          </a:p>
        </p:txBody>
      </p:sp>
      <p:sp>
        <p:nvSpPr>
          <p:cNvPr id="14341" name="Rectangle 5"/>
          <p:cNvSpPr>
            <a:spLocks noGrp="1" noChangeArrowheads="1"/>
          </p:cNvSpPr>
          <p:nvPr>
            <p:ph type="subTitle" idx="1"/>
          </p:nvPr>
        </p:nvSpPr>
        <p:spPr>
          <a:xfrm>
            <a:off x="1600200" y="4046537"/>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p:cNvSpPr>
            <a:spLocks noGrp="1"/>
          </p:cNvSpPr>
          <p:nvPr>
            <p:ph type="ftr" sz="quarter" idx="3"/>
          </p:nvPr>
        </p:nvSpPr>
        <p:spPr/>
        <p:txBody>
          <a:bodyPr/>
          <a:lstStyle/>
          <a:p>
            <a:pPr lvl="0"/>
            <a:r>
              <a:rPr lang="en-US" altLang="x-none" sz="1400">
                <a:solidFill>
                  <a:srgbClr val="FFFFFF"/>
                </a:solidFill>
                <a:latin typeface="Times New Roman" panose="02020603050405020304" pitchFamily="18" charset="0"/>
              </a:rPr>
              <a:t>Copyright 2021 Coast Guard Auxiliary Association </a:t>
            </a:r>
            <a:endParaRPr lang="en-US" altLang="x-non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10</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0200" y="677644"/>
            <a:ext cx="7391400"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000" dirty="0">
              <a:solidFill>
                <a:schemeClr val="bg1"/>
              </a:solidFill>
              <a:latin typeface="Arial" panose="020B0604020202020204" pitchFamily="34" charset="0"/>
            </a:endParaRPr>
          </a:p>
          <a:p>
            <a:r>
              <a:rPr lang="en-US" altLang="en-US" sz="2000" b="1" dirty="0">
                <a:solidFill>
                  <a:schemeClr val="bg1"/>
                </a:solidFill>
                <a:latin typeface="Arial" panose="020B0604020202020204" pitchFamily="34" charset="0"/>
              </a:rPr>
              <a:t>WHO MUST WEAR A LIFE JACKET in PA? </a:t>
            </a:r>
          </a:p>
          <a:p>
            <a:r>
              <a:rPr lang="en-US" altLang="en-US" sz="2400" dirty="0">
                <a:solidFill>
                  <a:schemeClr val="bg1"/>
                </a:solidFill>
                <a:latin typeface="Arial" panose="020B0604020202020204" pitchFamily="34" charset="0"/>
              </a:rPr>
              <a:t>Children 12 years of age and younger on PA waters when underway on any boat 20 feet or less in length and in all canoes and kayaks. </a:t>
            </a:r>
          </a:p>
          <a:p>
            <a:endParaRPr lang="en-US" altLang="en-US" sz="2400" dirty="0">
              <a:solidFill>
                <a:schemeClr val="bg1"/>
              </a:solidFill>
              <a:latin typeface="Arial" panose="020B0604020202020204" pitchFamily="34" charset="0"/>
            </a:endParaRPr>
          </a:p>
          <a:p>
            <a:r>
              <a:rPr lang="en-US" altLang="en-US" sz="2400" dirty="0">
                <a:solidFill>
                  <a:schemeClr val="bg1"/>
                </a:solidFill>
                <a:latin typeface="Arial" panose="020B0604020202020204" pitchFamily="34" charset="0"/>
              </a:rPr>
              <a:t>On Pittsburgh District U.S. Army Corps of Engineers lakes (only), everyone in boats less than 16 feet in length and in all canoes and kayaks. </a:t>
            </a:r>
          </a:p>
          <a:p>
            <a:endParaRPr lang="en-US" altLang="en-US" sz="2400" dirty="0">
              <a:solidFill>
                <a:schemeClr val="bg1"/>
              </a:solidFill>
              <a:latin typeface="Arial" panose="020B0604020202020204" pitchFamily="34" charset="0"/>
            </a:endParaRPr>
          </a:p>
          <a:p>
            <a:r>
              <a:rPr lang="en-US" altLang="en-US" sz="2400" dirty="0">
                <a:solidFill>
                  <a:schemeClr val="bg1"/>
                </a:solidFill>
                <a:latin typeface="Arial" panose="020B0604020202020204" pitchFamily="34" charset="0"/>
              </a:rPr>
              <a:t>All water skiers and anyone towed behind vessels, personal watercraft (PWC) operators and passengers and sailboarders (windsurfers). Inflatable life jackets are not acceptable for these activities. </a:t>
            </a:r>
          </a:p>
        </p:txBody>
      </p:sp>
    </p:spTree>
    <p:extLst>
      <p:ext uri="{BB962C8B-B14F-4D97-AF65-F5344CB8AC3E}">
        <p14:creationId xmlns:p14="http://schemas.microsoft.com/office/powerpoint/2010/main" val="1254838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11</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447800"/>
            <a:ext cx="73152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b="0" dirty="0">
                <a:solidFill>
                  <a:schemeClr val="bg1"/>
                </a:solidFill>
                <a:latin typeface="Arial" panose="020B0604020202020204" pitchFamily="34" charset="0"/>
              </a:rPr>
              <a:t>All being towed must wear PFD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Allowed only between sunrise and sunset</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 typeface="Arial" panose="020B0604020202020204" pitchFamily="34" charset="0"/>
              <a:buChar char="•"/>
            </a:pPr>
            <a:r>
              <a:rPr lang="en-US" altLang="en-US" dirty="0">
                <a:solidFill>
                  <a:schemeClr val="bg1"/>
                </a:solidFill>
                <a:latin typeface="Arial" panose="020B0604020202020204" pitchFamily="34" charset="0"/>
              </a:rPr>
              <a:t>The towing boat m</a:t>
            </a:r>
            <a:r>
              <a:rPr lang="en-US" altLang="en-US" b="0" dirty="0">
                <a:solidFill>
                  <a:schemeClr val="bg1"/>
                </a:solidFill>
                <a:latin typeface="Arial" panose="020B0604020202020204" pitchFamily="34" charset="0"/>
              </a:rPr>
              <a:t>ust have a competent observer on board.</a:t>
            </a:r>
          </a:p>
        </p:txBody>
      </p:sp>
    </p:spTree>
    <p:extLst>
      <p:ext uri="{BB962C8B-B14F-4D97-AF65-F5344CB8AC3E}">
        <p14:creationId xmlns:p14="http://schemas.microsoft.com/office/powerpoint/2010/main" val="2067425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Water Skis &amp; Surfboards</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12</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600200"/>
            <a:ext cx="73152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b="0" dirty="0">
                <a:solidFill>
                  <a:schemeClr val="bg1"/>
                </a:solidFill>
                <a:latin typeface="Arial" panose="020B0604020202020204" pitchFamily="34" charset="0"/>
              </a:rPr>
              <a:t>Illegal to tow while intoxicated</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Tx/>
              <a:buChar char="•"/>
            </a:pPr>
            <a:r>
              <a:rPr lang="en-US" altLang="en-US" dirty="0">
                <a:solidFill>
                  <a:schemeClr val="bg1"/>
                </a:solidFill>
                <a:latin typeface="Arial" panose="020B0604020202020204" pitchFamily="34" charset="0"/>
              </a:rPr>
              <a:t>No person shall operate a ski craft in a cove, or within 200 feet of shore.</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Stay clear of no ski zones – </a:t>
            </a:r>
          </a:p>
          <a:p>
            <a:pPr lvl="1">
              <a:spcBef>
                <a:spcPct val="0"/>
              </a:spcBef>
            </a:pPr>
            <a:r>
              <a:rPr lang="en-US" altLang="en-US" sz="3200" b="0" dirty="0">
                <a:solidFill>
                  <a:schemeClr val="bg1"/>
                </a:solidFill>
                <a:latin typeface="Arial" panose="020B0604020202020204" pitchFamily="34" charset="0"/>
              </a:rPr>
              <a:t>No towing within 100 feet of another ski craft, boat dock, moorage harbor, swim area</a:t>
            </a:r>
          </a:p>
        </p:txBody>
      </p:sp>
    </p:spTree>
    <p:extLst>
      <p:ext uri="{BB962C8B-B14F-4D97-AF65-F5344CB8AC3E}">
        <p14:creationId xmlns:p14="http://schemas.microsoft.com/office/powerpoint/2010/main" val="3951405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Locks and Dams</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13</a:t>
            </a:fld>
            <a:endParaRPr lang="en-US" altLang="en-US" sz="1400">
              <a:solidFill>
                <a:srgbClr val="FFFF99"/>
              </a:solidFill>
              <a:latin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2133600" y="1200911"/>
            <a:ext cx="5916075" cy="5034237"/>
          </a:xfrm>
          <a:prstGeom prst="rect">
            <a:avLst/>
          </a:prstGeom>
        </p:spPr>
      </p:pic>
    </p:spTree>
    <p:extLst>
      <p:ext uri="{BB962C8B-B14F-4D97-AF65-F5344CB8AC3E}">
        <p14:creationId xmlns:p14="http://schemas.microsoft.com/office/powerpoint/2010/main" val="102711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Locks and Dams</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14</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600200" y="1608550"/>
            <a:ext cx="73152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buFont typeface="Arial" panose="020B0604020202020204" pitchFamily="34" charset="0"/>
              <a:buChar char="•"/>
            </a:pPr>
            <a:r>
              <a:rPr lang="en-US" altLang="en-US" sz="2800" b="0" dirty="0">
                <a:solidFill>
                  <a:schemeClr val="bg1"/>
                </a:solidFill>
                <a:latin typeface="Arial" panose="020B0604020202020204" pitchFamily="34" charset="0"/>
              </a:rPr>
              <a:t>Call lockmaster on </a:t>
            </a:r>
            <a:r>
              <a:rPr lang="en-US" altLang="en-US" sz="2800" b="0" dirty="0" err="1">
                <a:solidFill>
                  <a:schemeClr val="bg1"/>
                </a:solidFill>
                <a:latin typeface="Arial" panose="020B0604020202020204" pitchFamily="34" charset="0"/>
              </a:rPr>
              <a:t>Ch</a:t>
            </a:r>
            <a:r>
              <a:rPr lang="en-US" altLang="en-US" sz="2800" b="0" dirty="0">
                <a:solidFill>
                  <a:schemeClr val="bg1"/>
                </a:solidFill>
                <a:latin typeface="Arial" panose="020B0604020202020204" pitchFamily="34" charset="0"/>
              </a:rPr>
              <a:t> 13 or by a prolonged blast and a short blast of the horn.</a:t>
            </a:r>
            <a:endParaRPr lang="en-US" altLang="en-US" sz="2800" dirty="0">
              <a:solidFill>
                <a:schemeClr val="bg1"/>
              </a:solidFill>
              <a:latin typeface="Arial" panose="020B0604020202020204" pitchFamily="34" charset="0"/>
            </a:endParaRPr>
          </a:p>
          <a:p>
            <a:pPr>
              <a:buFont typeface="Arial" panose="020B0604020202020204" pitchFamily="34" charset="0"/>
              <a:buChar char="•"/>
            </a:pPr>
            <a:r>
              <a:rPr lang="en-US" altLang="en-US" sz="2800" dirty="0">
                <a:solidFill>
                  <a:schemeClr val="bg1"/>
                </a:solidFill>
                <a:latin typeface="Arial" panose="020B0604020202020204" pitchFamily="34" charset="0"/>
              </a:rPr>
              <a:t>Wear life jackets while locking through</a:t>
            </a:r>
          </a:p>
          <a:p>
            <a:pPr>
              <a:buFont typeface="Arial" panose="020B0604020202020204" pitchFamily="34" charset="0"/>
              <a:buChar char="•"/>
            </a:pPr>
            <a:endParaRPr lang="en-US" altLang="en-US" sz="2800" dirty="0">
              <a:solidFill>
                <a:schemeClr val="bg1"/>
              </a:solidFill>
              <a:latin typeface="Arial" panose="020B0604020202020204" pitchFamily="34" charset="0"/>
            </a:endParaRPr>
          </a:p>
          <a:p>
            <a:pPr>
              <a:buFont typeface="Arial" panose="020B0604020202020204" pitchFamily="34" charset="0"/>
              <a:buChar char="•"/>
            </a:pPr>
            <a:r>
              <a:rPr lang="en-US" altLang="en-US" sz="2800" dirty="0">
                <a:solidFill>
                  <a:schemeClr val="bg1"/>
                </a:solidFill>
                <a:latin typeface="Arial" panose="020B0604020202020204" pitchFamily="34" charset="0"/>
              </a:rPr>
              <a:t>Have fenders ready-lock walls are rough.</a:t>
            </a:r>
          </a:p>
          <a:p>
            <a:pPr>
              <a:buFont typeface="Arial" panose="020B0604020202020204" pitchFamily="34" charset="0"/>
              <a:buChar char="•"/>
            </a:pPr>
            <a:endParaRPr lang="en-US" altLang="en-US" sz="2800" dirty="0">
              <a:solidFill>
                <a:schemeClr val="bg1"/>
              </a:solidFill>
              <a:latin typeface="Arial" panose="020B0604020202020204" pitchFamily="34" charset="0"/>
            </a:endParaRPr>
          </a:p>
          <a:p>
            <a:pPr>
              <a:buFont typeface="Arial" panose="020B0604020202020204" pitchFamily="34" charset="0"/>
              <a:buChar char="•"/>
            </a:pPr>
            <a:r>
              <a:rPr lang="en-US" altLang="en-US" sz="2800" dirty="0">
                <a:solidFill>
                  <a:schemeClr val="bg1"/>
                </a:solidFill>
                <a:latin typeface="Arial" panose="020B0604020202020204" pitchFamily="34" charset="0"/>
              </a:rPr>
              <a:t>Follow lockmaster’s instructions</a:t>
            </a:r>
          </a:p>
        </p:txBody>
      </p:sp>
    </p:spTree>
    <p:extLst>
      <p:ext uri="{BB962C8B-B14F-4D97-AF65-F5344CB8AC3E}">
        <p14:creationId xmlns:p14="http://schemas.microsoft.com/office/powerpoint/2010/main" val="3333394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59077" y="76200"/>
            <a:ext cx="7772400" cy="1143000"/>
          </a:xfrm>
        </p:spPr>
        <p:txBody>
          <a:bodyPr/>
          <a:lstStyle/>
          <a:p>
            <a:r>
              <a:rPr lang="en-US" altLang="en-US" sz="4000" b="1" dirty="0"/>
              <a:t>Signaling Devices</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843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D9F32F59-7098-4E9A-8D52-1BCE385257EA}" type="slidenum">
              <a:rPr lang="en-US" altLang="en-US" sz="1400">
                <a:solidFill>
                  <a:srgbClr val="FFFF99"/>
                </a:solidFill>
                <a:latin typeface="Times New Roman" panose="02020603050405020304" pitchFamily="18" charset="0"/>
              </a:rPr>
              <a:pPr>
                <a:spcBef>
                  <a:spcPct val="0"/>
                </a:spcBef>
              </a:pPr>
              <a:t>15</a:t>
            </a:fld>
            <a:endParaRPr lang="en-US" altLang="en-US" sz="1400">
              <a:solidFill>
                <a:srgbClr val="FFFF99"/>
              </a:solidFill>
              <a:latin typeface="Times New Roman" panose="02020603050405020304" pitchFamily="18" charset="0"/>
            </a:endParaRPr>
          </a:p>
        </p:txBody>
      </p:sp>
      <p:sp>
        <p:nvSpPr>
          <p:cNvPr id="4" name="TextBox 3"/>
          <p:cNvSpPr txBox="1"/>
          <p:nvPr/>
        </p:nvSpPr>
        <p:spPr>
          <a:xfrm>
            <a:off x="1506777" y="1219200"/>
            <a:ext cx="7124700" cy="4893647"/>
          </a:xfrm>
          <a:prstGeom prst="rect">
            <a:avLst/>
          </a:prstGeom>
          <a:noFill/>
        </p:spPr>
        <p:txBody>
          <a:bodyPr wrap="square">
            <a:spAutoFit/>
          </a:bodyPr>
          <a:lstStyle/>
          <a:p>
            <a:pPr marL="342900" indent="-342900">
              <a:buFont typeface="Arial" panose="020B0604020202020204" pitchFamily="34" charset="0"/>
              <a:buChar char="•"/>
              <a:defRPr/>
            </a:pPr>
            <a:r>
              <a:rPr lang="en-US" dirty="0">
                <a:solidFill>
                  <a:schemeClr val="bg1"/>
                </a:solidFill>
                <a:latin typeface="Arial" panose="020B0604020202020204" pitchFamily="34" charset="0"/>
                <a:cs typeface="Arial" panose="020B0604020202020204" pitchFamily="34" charset="0"/>
              </a:rPr>
              <a:t>Motorboats less than 65 feet in length must carry some mechanical means of making a sound signal. This device may be hand-, mouth- or power-operated. An athletic coach’s whistle is an acceptable device for small motorboats.</a:t>
            </a:r>
            <a:br>
              <a:rPr lang="en-US" dirty="0">
                <a:solidFill>
                  <a:schemeClr val="bg1"/>
                </a:solidFill>
                <a:latin typeface="Arial" panose="020B0604020202020204" pitchFamily="34" charset="0"/>
                <a:cs typeface="Arial" panose="020B0604020202020204" pitchFamily="34" charset="0"/>
              </a:rPr>
            </a:br>
            <a:endParaRPr lang="en-US" dirty="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defRPr/>
            </a:pPr>
            <a:r>
              <a:rPr lang="en-US" dirty="0">
                <a:solidFill>
                  <a:schemeClr val="bg1"/>
                </a:solidFill>
                <a:latin typeface="Arial" panose="020B0604020202020204" pitchFamily="34" charset="0"/>
                <a:cs typeface="Arial" panose="020B0604020202020204" pitchFamily="34" charset="0"/>
              </a:rPr>
              <a:t>Operators of unpowered boats (canoes, kayaks, rowboats, paddleboards) are required to carry a device capable of sounding a prolonged blast for 4-6 seconds that can be heard by another boat operator in time to avoid a collision.</a:t>
            </a:r>
            <a:r>
              <a:rPr lang="en-US" dirty="0">
                <a:solidFill>
                  <a:schemeClr val="bg1"/>
                </a:solidFill>
                <a:latin typeface="+mn-lt"/>
                <a:cs typeface="Arial" panose="020B0604020202020204" pitchFamily="34" charset="0"/>
              </a:rPr>
              <a:t> </a:t>
            </a:r>
            <a:r>
              <a:rPr lang="en-US" dirty="0">
                <a:solidFill>
                  <a:schemeClr val="bg1"/>
                </a:solidFill>
                <a:latin typeface="+mn-lt"/>
              </a:rPr>
              <a:t>An athletic coach’s whistle is acceptable.</a:t>
            </a:r>
          </a:p>
          <a:p>
            <a:pPr marL="342900" indent="-342900">
              <a:buFont typeface="Arial" panose="020B0604020202020204" pitchFamily="34" charset="0"/>
              <a:buChar char="•"/>
              <a:defRPr/>
            </a:pPr>
            <a:endParaRPr lang="en-US" dirty="0">
              <a:latin typeface="Arial" charset="0"/>
            </a:endParaRPr>
          </a:p>
        </p:txBody>
      </p:sp>
    </p:spTree>
    <p:extLst>
      <p:ext uri="{BB962C8B-B14F-4D97-AF65-F5344CB8AC3E}">
        <p14:creationId xmlns:p14="http://schemas.microsoft.com/office/powerpoint/2010/main" val="27447045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521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r>
              <a:rPr lang="en-US" altLang="en-US" sz="2800" dirty="0">
                <a:solidFill>
                  <a:schemeClr val="bg1"/>
                </a:solidFill>
              </a:rPr>
              <a:t> </a:t>
            </a:r>
            <a:endParaRPr lang="en-US" altLang="en-US" sz="2800" b="0" dirty="0">
              <a:solidFill>
                <a:schemeClr val="bg1"/>
              </a:solidFill>
            </a:endParaRPr>
          </a:p>
          <a:p>
            <a:pPr eaLnBrk="1" hangingPunct="1">
              <a:spcBef>
                <a:spcPts val="600"/>
              </a:spcBef>
              <a:buFontTx/>
              <a:buChar char="•"/>
            </a:pPr>
            <a:br>
              <a:rPr lang="en-US" altLang="en-US" sz="2800" b="0" dirty="0">
                <a:solidFill>
                  <a:schemeClr val="bg1"/>
                </a:solidFill>
              </a:rPr>
            </a:br>
            <a:br>
              <a:rPr lang="en-US" altLang="en-US" sz="2800" b="0" dirty="0">
                <a:solidFill>
                  <a:schemeClr val="bg1"/>
                </a:solidFill>
              </a:rPr>
            </a:br>
            <a:br>
              <a:rPr lang="en-US" altLang="en-US" sz="2800" b="0" dirty="0">
                <a:solidFill>
                  <a:schemeClr val="bg1"/>
                </a:solidFill>
              </a:rPr>
            </a:br>
            <a:br>
              <a:rPr lang="en-US" altLang="en-US" sz="2800" b="0" dirty="0">
                <a:solidFill>
                  <a:schemeClr val="bg1"/>
                </a:solidFill>
              </a:rPr>
            </a:b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a:t>
            </a:r>
            <a:r>
              <a:rPr lang="en-US" altLang="en-US" sz="2800" dirty="0">
                <a:solidFill>
                  <a:schemeClr val="bg1"/>
                </a:solidFill>
              </a:rPr>
              <a:t>Ma</a:t>
            </a:r>
            <a:r>
              <a:rPr lang="en-US" altLang="en-US" sz="2800" b="0" dirty="0">
                <a:solidFill>
                  <a:schemeClr val="bg1"/>
                </a:solidFill>
              </a:rPr>
              <a:t>rine Heads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sealed </a:t>
            </a:r>
            <a:r>
              <a:rPr lang="en-US" altLang="en-US" sz="2800" b="0" dirty="0">
                <a:solidFill>
                  <a:schemeClr val="bg1"/>
                </a:solidFill>
              </a:rPr>
              <a:t>to prevent discharge</a:t>
            </a:r>
          </a:p>
          <a:p>
            <a:pPr algn="just" eaLnBrk="1" hangingPunct="1">
              <a:spcBef>
                <a:spcPts val="600"/>
              </a:spcBef>
              <a:buFontTx/>
              <a:buChar char="•"/>
            </a:pPr>
            <a:endParaRPr lang="en-US" altLang="en-US" sz="2800" b="0" dirty="0">
              <a:solidFill>
                <a:srgbClr val="FFFF00"/>
              </a:solidFill>
            </a:endParaRPr>
          </a:p>
        </p:txBody>
      </p:sp>
      <p:sp>
        <p:nvSpPr>
          <p:cNvPr id="59397" name="GT"/>
          <p:cNvSpPr>
            <a:spLocks noChangeArrowheads="1"/>
          </p:cNvSpPr>
          <p:nvPr/>
        </p:nvSpPr>
        <p:spPr bwMode="auto">
          <a:xfrm>
            <a:off x="8509000" y="6415088"/>
            <a:ext cx="457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sz="1800">
                <a:solidFill>
                  <a:srgbClr val="FFFF99"/>
                </a:solidFill>
                <a:latin typeface="Arial" panose="020B0604020202020204" pitchFamily="34" charset="0"/>
              </a:rPr>
              <a:t>&gt;&gt;</a:t>
            </a:r>
          </a:p>
        </p:txBody>
      </p:sp>
      <p:sp>
        <p:nvSpPr>
          <p:cNvPr id="19460" name="Rectangle 9"/>
          <p:cNvSpPr>
            <a:spLocks noChangeArrowheads="1"/>
          </p:cNvSpPr>
          <p:nvPr/>
        </p:nvSpPr>
        <p:spPr bwMode="auto">
          <a:xfrm>
            <a:off x="8220075" y="6462713"/>
            <a:ext cx="361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fld id="{B0CD9D1E-F8F8-4B0A-88D9-A62B329A5EE3}" type="slidenum">
              <a:rPr lang="en-US" altLang="en-US" sz="1400">
                <a:solidFill>
                  <a:srgbClr val="FFFF99"/>
                </a:solidFill>
                <a:latin typeface="Times New Roman" panose="02020603050405020304" pitchFamily="18" charset="0"/>
              </a:rPr>
              <a:pPr algn="ctr" eaLnBrk="1" hangingPunct="1">
                <a:spcBef>
                  <a:spcPct val="0"/>
                </a:spcBef>
              </a:pPr>
              <a:t>16</a:t>
            </a:fld>
            <a:endParaRPr lang="en-US" altLang="en-US" sz="1400">
              <a:solidFill>
                <a:srgbClr val="FFFF00"/>
              </a:solidFill>
              <a:latin typeface="Arial" panose="020B0604020202020204" pitchFamily="34" charset="0"/>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3" name="Slide Number Placeholder 2"/>
          <p:cNvSpPr>
            <a:spLocks noGrp="1"/>
          </p:cNvSpPr>
          <p:nvPr>
            <p:ph type="sldNum" sz="quarter" idx="12"/>
          </p:nvPr>
        </p:nvSpPr>
        <p:spPr/>
        <p:txBody>
          <a:bodyPr/>
          <a:lstStyle/>
          <a:p>
            <a:fld id="{0350690B-5A03-CD40-95EE-B129E0CD17FC}" type="slidenum">
              <a:rPr lang="en-US" altLang="x-none" smtClean="0"/>
              <a:pPr/>
              <a:t>16</a:t>
            </a:fld>
            <a:endParaRPr lang="en-US" altLang="x-none"/>
          </a:p>
        </p:txBody>
      </p:sp>
      <p:sp>
        <p:nvSpPr>
          <p:cNvPr id="5" name="TextBox 4"/>
          <p:cNvSpPr txBox="1"/>
          <p:nvPr/>
        </p:nvSpPr>
        <p:spPr>
          <a:xfrm>
            <a:off x="1922930" y="2808754"/>
            <a:ext cx="4648199" cy="193899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Discharge of sewage, treated or untreated, is prohibited in all fresh water impoundments lying entirely within the boundaries of the state.</a:t>
            </a:r>
          </a:p>
        </p:txBody>
      </p:sp>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1+#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2048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17</a:t>
            </a:fld>
            <a:endParaRPr lang="en-US" altLang="en-US" sz="140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19258"/>
            <a:ext cx="5957094" cy="272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2800" dirty="0">
                <a:ea typeface="ＭＳ Ｐゴシック" panose="020B0600070205080204" pitchFamily="34" charset="-128"/>
              </a:rPr>
              <a:t>Boaters remain 150 feet away</a:t>
            </a:r>
          </a:p>
          <a:p>
            <a:pPr>
              <a:spcBef>
                <a:spcPct val="0"/>
              </a:spcBef>
            </a:pPr>
            <a:r>
              <a:rPr lang="en-US" altLang="en-US" sz="2800" dirty="0">
                <a:ea typeface="ＭＳ Ｐゴシック" panose="020B0600070205080204" pitchFamily="34" charset="-128"/>
              </a:rPr>
              <a:t>Divers within 75 feet of diver flag</a:t>
            </a:r>
          </a:p>
          <a:p>
            <a:pPr>
              <a:spcBef>
                <a:spcPct val="0"/>
              </a:spcBef>
            </a:pPr>
            <a:r>
              <a:rPr lang="en-US" altLang="en-US" sz="2800" dirty="0">
                <a:ea typeface="ＭＳ Ｐゴシック" panose="020B0600070205080204" pitchFamily="34" charset="-128"/>
              </a:rPr>
              <a:t>Divers shall not obstruct boat traffic </a:t>
            </a:r>
          </a:p>
          <a:p>
            <a:pPr>
              <a:spcBef>
                <a:spcPct val="0"/>
              </a:spcBef>
            </a:pPr>
            <a:r>
              <a:rPr lang="en-US" altLang="en-US" sz="2800" dirty="0">
                <a:ea typeface="ＭＳ Ｐゴシック" panose="020B0600070205080204" pitchFamily="34" charset="-128"/>
              </a:rPr>
              <a:t>Bottom of flag 3 feet or more above wate</a:t>
            </a:r>
            <a:r>
              <a:rPr lang="en-US" altLang="en-US" sz="3600" dirty="0">
                <a:ea typeface="ＭＳ Ｐゴシック" panose="020B0600070205080204" pitchFamily="34" charset="-128"/>
              </a:rPr>
              <a:t>r</a:t>
            </a:r>
            <a:endParaRPr lang="en-US" altLang="en-US"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18</a:t>
            </a:fld>
            <a:endParaRPr lang="en-US" altLang="en-US" sz="1400">
              <a:solidFill>
                <a:srgbClr val="FFFFFF"/>
              </a:solidFill>
              <a:latin typeface="Times New Roman" panose="02020603050405020304" pitchFamily="18" charset="0"/>
              <a:ea typeface="ＭＳ Ｐゴシック" panose="020B0600070205080204" pitchFamily="34" charset="-128"/>
            </a:endParaRP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Tree>
    <p:extLst>
      <p:ext uri="{BB962C8B-B14F-4D97-AF65-F5344CB8AC3E}">
        <p14:creationId xmlns:p14="http://schemas.microsoft.com/office/powerpoint/2010/main" val="1685619995"/>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p:txBody>
          <a:bodyPr/>
          <a:lstStyle/>
          <a:p>
            <a:pPr eaLnBrk="1" hangingPunct="1"/>
            <a:r>
              <a:rPr lang="en-US" altLang="en-US" b="1" dirty="0"/>
              <a:t>Oil/Fuel Spills</a:t>
            </a:r>
            <a:endParaRPr lang="en-US" altLang="en-US" dirty="0"/>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19</a:t>
            </a:fld>
            <a:r>
              <a:rPr lang="en-US" altLang="en-US" sz="140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50236" y="885544"/>
            <a:ext cx="3243527" cy="5086912"/>
          </a:xfrm>
          <a:prstGeom prst="rect">
            <a:avLst/>
          </a:prstGeom>
        </p:spPr>
      </p:pic>
      <p:sp>
        <p:nvSpPr>
          <p:cNvPr id="6146" name="Title 1"/>
          <p:cNvSpPr>
            <a:spLocks noGrp="1"/>
          </p:cNvSpPr>
          <p:nvPr>
            <p:ph type="title"/>
          </p:nvPr>
        </p:nvSpPr>
        <p:spPr>
          <a:xfrm>
            <a:off x="838200" y="-152400"/>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a:solidFill>
                <a:srgbClr val="FFFF99"/>
              </a:solidFill>
              <a:latin typeface="Times New Roman" panose="02020603050405020304" pitchFamily="18" charset="0"/>
            </a:endParaRPr>
          </a:p>
        </p:txBody>
      </p:sp>
      <p:sp>
        <p:nvSpPr>
          <p:cNvPr id="6148" name="Rectangle 1">
            <a:hlinkClick r:id="rId4"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4"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4"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3" name="Footer Placeholder 2"/>
          <p:cNvSpPr>
            <a:spLocks noGrp="1"/>
          </p:cNvSpPr>
          <p:nvPr>
            <p:ph type="ftr" sz="quarter" idx="11"/>
          </p:nvPr>
        </p:nvSpPr>
        <p:spPr/>
        <p:txBody>
          <a:bodyPr/>
          <a:lstStyle/>
          <a:p>
            <a:pPr lvl="0"/>
            <a:r>
              <a:rPr lang="en-US" altLang="x-none" sz="1400">
                <a:solidFill>
                  <a:srgbClr val="FFFFFF"/>
                </a:solidFill>
                <a:latin typeface="Times New Roman" panose="02020603050405020304" pitchFamily="18" charset="0"/>
              </a:rPr>
              <a:t>Copyright 2021 Coast Guard Auxiliary Association </a:t>
            </a:r>
            <a:endParaRPr lang="en-US" altLang="x-none" dirty="0"/>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066800" y="2799721"/>
            <a:ext cx="80010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compartments with hot 	water 	(use 1 quart vinegar/ gal of water).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20</a:t>
            </a:fld>
            <a:endParaRPr lang="en-US" altLang="en-US" sz="1400">
              <a:solidFill>
                <a:srgbClr val="FFFF99"/>
              </a:solidFill>
              <a:latin typeface="Times New Roman" panose="02020603050405020304" pitchFamily="18" charset="0"/>
            </a:endParaRPr>
          </a:p>
        </p:txBody>
      </p:sp>
      <p:sp>
        <p:nvSpPr>
          <p:cNvPr id="2" name="Footer Placeholder 1"/>
          <p:cNvSpPr>
            <a:spLocks noGrp="1"/>
          </p:cNvSpPr>
          <p:nvPr>
            <p:ph type="ftr" sz="quarter" idx="11"/>
          </p:nvPr>
        </p:nvSpPr>
        <p:spPr/>
        <p:txBody>
          <a:bodyPr/>
          <a:lstStyle/>
          <a:p>
            <a:pPr lvl="0"/>
            <a:r>
              <a:rPr lang="en-US" altLang="x-none" sz="1400">
                <a:solidFill>
                  <a:srgbClr val="FFFFFF"/>
                </a:solidFill>
                <a:latin typeface="Times New Roman" panose="02020603050405020304" pitchFamily="18" charset="0"/>
              </a:rPr>
              <a:t>Copyright 2021 Coast Guard Auxiliary Association </a:t>
            </a:r>
            <a:endParaRPr lang="en-US" altLang="x-none" dirty="0"/>
          </a:p>
        </p:txBody>
      </p:sp>
    </p:spTree>
    <p:extLst>
      <p:ext uri="{BB962C8B-B14F-4D97-AF65-F5344CB8AC3E}">
        <p14:creationId xmlns:p14="http://schemas.microsoft.com/office/powerpoint/2010/main" val="2694831456"/>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066800" y="2799721"/>
            <a:ext cx="80010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compartments with hot 	water 	(use 1 quart / gal of vinegar).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Hazards to Boaters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21</a:t>
            </a:fld>
            <a:endParaRPr lang="en-US" altLang="en-US" sz="1400">
              <a:solidFill>
                <a:srgbClr val="FFFF99"/>
              </a:solidFill>
              <a:latin typeface="Times New Roman" panose="02020603050405020304" pitchFamily="18" charset="0"/>
            </a:endParaRPr>
          </a:p>
        </p:txBody>
      </p:sp>
      <p:sp>
        <p:nvSpPr>
          <p:cNvPr id="2" name="Footer Placeholder 1"/>
          <p:cNvSpPr>
            <a:spLocks noGrp="1"/>
          </p:cNvSpPr>
          <p:nvPr>
            <p:ph type="ftr" sz="quarter" idx="11"/>
          </p:nvPr>
        </p:nvSpPr>
        <p:spPr/>
        <p:txBody>
          <a:bodyPr/>
          <a:lstStyle/>
          <a:p>
            <a:pPr lvl="0"/>
            <a:r>
              <a:rPr lang="en-US" altLang="x-none" sz="1400">
                <a:solidFill>
                  <a:srgbClr val="FFFFFF"/>
                </a:solidFill>
                <a:latin typeface="Times New Roman" panose="02020603050405020304" pitchFamily="18" charset="0"/>
              </a:rPr>
              <a:t>Copyright 2021 Coast Guard Auxiliary Association </a:t>
            </a:r>
            <a:endParaRPr lang="en-US" altLang="x-none" dirty="0"/>
          </a:p>
        </p:txBody>
      </p:sp>
    </p:spTree>
    <p:extLst>
      <p:ext uri="{BB962C8B-B14F-4D97-AF65-F5344CB8AC3E}">
        <p14:creationId xmlns:p14="http://schemas.microsoft.com/office/powerpoint/2010/main" val="1810096731"/>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22</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600200" y="970776"/>
            <a:ext cx="7391400"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Stop, render aid, and provide contact information</a:t>
            </a:r>
            <a:br>
              <a:rPr lang="en-US" altLang="en-US" sz="3600" dirty="0">
                <a:solidFill>
                  <a:schemeClr val="bg1"/>
                </a:solidFill>
                <a:latin typeface="Arial" panose="020B0604020202020204" pitchFamily="34" charset="0"/>
              </a:rPr>
            </a:br>
            <a:endParaRPr lang="en-US" altLang="en-US" sz="3600" dirty="0">
              <a:solidFill>
                <a:schemeClr val="bg1"/>
              </a:solidFill>
              <a:latin typeface="Arial" panose="020B0604020202020204" pitchFamily="34" charset="0"/>
            </a:endParaRPr>
          </a:p>
          <a:p>
            <a:pPr>
              <a:spcBef>
                <a:spcPct val="0"/>
              </a:spcBef>
            </a:pPr>
            <a:r>
              <a:rPr lang="en-US" altLang="en-US" sz="2800" b="0" dirty="0">
                <a:solidFill>
                  <a:schemeClr val="bg1"/>
                </a:solidFill>
                <a:latin typeface="Arial" panose="020B0604020202020204" pitchFamily="34" charset="0"/>
              </a:rPr>
              <a:t>Report required when –</a:t>
            </a:r>
          </a:p>
          <a:p>
            <a:pPr>
              <a:spcBef>
                <a:spcPct val="0"/>
              </a:spcBef>
            </a:pPr>
            <a:r>
              <a:rPr lang="en-US" altLang="en-US" sz="2800" b="0" dirty="0">
                <a:solidFill>
                  <a:schemeClr val="bg1"/>
                </a:solidFill>
                <a:latin typeface="Arial" panose="020B0604020202020204" pitchFamily="34" charset="0"/>
              </a:rPr>
              <a:t> 1. Accident results in death or personal injury requiring medical treatment beyond first </a:t>
            </a:r>
            <a:r>
              <a:rPr lang="en-US" altLang="en-US" sz="2800" dirty="0">
                <a:solidFill>
                  <a:schemeClr val="bg1"/>
                </a:solidFill>
                <a:latin typeface="Arial" panose="020B0604020202020204" pitchFamily="34" charset="0"/>
              </a:rPr>
              <a:t>aid. Loss of life or disappearance-report immediately, otherwise within 48 hours.</a:t>
            </a:r>
          </a:p>
          <a:p>
            <a:pPr>
              <a:spcBef>
                <a:spcPct val="0"/>
              </a:spcBef>
            </a:pPr>
            <a:endParaRPr lang="en-US" altLang="en-US" sz="2800" b="0" dirty="0">
              <a:solidFill>
                <a:schemeClr val="bg1"/>
              </a:solidFill>
              <a:latin typeface="Arial" panose="020B0604020202020204" pitchFamily="34" charset="0"/>
            </a:endParaRPr>
          </a:p>
          <a:p>
            <a:pPr>
              <a:spcBef>
                <a:spcPct val="0"/>
              </a:spcBef>
            </a:pPr>
            <a:r>
              <a:rPr lang="en-US" altLang="en-US" sz="2800" b="0" dirty="0">
                <a:solidFill>
                  <a:srgbClr val="FFFF00"/>
                </a:solidFill>
                <a:latin typeface="Arial" panose="020B0604020202020204" pitchFamily="34" charset="0"/>
              </a:rPr>
              <a:t> </a:t>
            </a:r>
            <a:r>
              <a:rPr lang="en-US" altLang="en-US" sz="2800" b="0" dirty="0">
                <a:solidFill>
                  <a:schemeClr val="bg1"/>
                </a:solidFill>
                <a:latin typeface="Arial" panose="020B0604020202020204" pitchFamily="34" charset="0"/>
              </a:rPr>
              <a:t>2. Damage to property in excess of  $2,000 or complete loss, written report within 10 days.</a:t>
            </a:r>
          </a:p>
        </p:txBody>
      </p:sp>
    </p:spTree>
    <p:extLst>
      <p:ext uri="{BB962C8B-B14F-4D97-AF65-F5344CB8AC3E}">
        <p14:creationId xmlns:p14="http://schemas.microsoft.com/office/powerpoint/2010/main" val="3672324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9700" y="248433"/>
            <a:ext cx="7772400" cy="1143000"/>
          </a:xfrm>
        </p:spPr>
        <p:txBody>
          <a:bodyPr/>
          <a:lstStyle/>
          <a:p>
            <a:r>
              <a:rPr lang="en-US" altLang="en-US" sz="3600" b="1" dirty="0"/>
              <a:t>Boating Accident Reporting</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819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294B518-A544-449E-8DAA-06E00834B11C}" type="slidenum">
              <a:rPr lang="en-US" altLang="en-US" sz="1400">
                <a:solidFill>
                  <a:srgbClr val="FFFF99"/>
                </a:solidFill>
                <a:latin typeface="Times New Roman" panose="02020603050405020304" pitchFamily="18" charset="0"/>
              </a:rPr>
              <a:pPr>
                <a:spcBef>
                  <a:spcPct val="0"/>
                </a:spcBef>
              </a:pPr>
              <a:t>23</a:t>
            </a:fld>
            <a:endParaRPr lang="en-US" altLang="en-US" sz="1400">
              <a:solidFill>
                <a:srgbClr val="FFFF99"/>
              </a:solidFill>
              <a:latin typeface="Times New Roman" panose="02020603050405020304" pitchFamily="18" charset="0"/>
            </a:endParaRPr>
          </a:p>
        </p:txBody>
      </p:sp>
      <p:sp>
        <p:nvSpPr>
          <p:cNvPr id="8196" name="TextBox 3"/>
          <p:cNvSpPr txBox="1">
            <a:spLocks noChangeArrowheads="1"/>
          </p:cNvSpPr>
          <p:nvPr/>
        </p:nvSpPr>
        <p:spPr bwMode="auto">
          <a:xfrm>
            <a:off x="1752600" y="630091"/>
            <a:ext cx="7086600" cy="60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a:spcBef>
                <a:spcPct val="0"/>
              </a:spcBef>
            </a:pPr>
            <a:endParaRPr lang="en-US" altLang="en-US" sz="2800" dirty="0">
              <a:solidFill>
                <a:schemeClr val="bg1"/>
              </a:solidFill>
              <a:latin typeface="Arial" panose="020B0604020202020204" pitchFamily="34" charset="0"/>
            </a:endParaRPr>
          </a:p>
          <a:p>
            <a:pPr algn="ctr">
              <a:spcBef>
                <a:spcPct val="0"/>
              </a:spcBef>
            </a:pPr>
            <a:r>
              <a:rPr lang="en-US" altLang="en-US" sz="2800" dirty="0">
                <a:solidFill>
                  <a:schemeClr val="bg1"/>
                </a:solidFill>
                <a:latin typeface="Arial" panose="020B0604020202020204" pitchFamily="34" charset="0"/>
              </a:rPr>
              <a:t>REPORT  TO:</a:t>
            </a:r>
          </a:p>
          <a:p>
            <a:r>
              <a:rPr lang="en-US" altLang="en-US" dirty="0">
                <a:solidFill>
                  <a:schemeClr val="bg1"/>
                </a:solidFill>
                <a:latin typeface="Arial" panose="020B0604020202020204" pitchFamily="34" charset="0"/>
              </a:rPr>
              <a:t>PA </a:t>
            </a:r>
            <a:r>
              <a:rPr lang="en-US" altLang="en-US" dirty="0">
                <a:solidFill>
                  <a:schemeClr val="bg1"/>
                </a:solidFill>
              </a:rPr>
              <a:t>Fish and Boat Commission </a:t>
            </a:r>
            <a:br>
              <a:rPr lang="en-US" altLang="en-US" dirty="0">
                <a:solidFill>
                  <a:schemeClr val="bg1"/>
                </a:solidFill>
              </a:rPr>
            </a:br>
            <a:r>
              <a:rPr lang="en-US" dirty="0">
                <a:solidFill>
                  <a:schemeClr val="bg1"/>
                </a:solidFill>
              </a:rPr>
              <a:t>REGIONAL OFFICES</a:t>
            </a:r>
          </a:p>
          <a:p>
            <a:r>
              <a:rPr lang="en-US" b="1" dirty="0">
                <a:solidFill>
                  <a:schemeClr val="bg1"/>
                </a:solidFill>
              </a:rPr>
              <a:t>	 NW 814-337-0444</a:t>
            </a:r>
          </a:p>
          <a:p>
            <a:r>
              <a:rPr lang="en-US" b="1" dirty="0">
                <a:solidFill>
                  <a:schemeClr val="bg1"/>
                </a:solidFill>
              </a:rPr>
              <a:t>	 NC 814-359-5250</a:t>
            </a:r>
          </a:p>
          <a:p>
            <a:r>
              <a:rPr lang="en-US" b="1" dirty="0">
                <a:solidFill>
                  <a:schemeClr val="bg1"/>
                </a:solidFill>
              </a:rPr>
              <a:t>	 NE 570-477-5717</a:t>
            </a:r>
          </a:p>
          <a:p>
            <a:r>
              <a:rPr lang="en-US" b="1" dirty="0">
                <a:solidFill>
                  <a:schemeClr val="bg1"/>
                </a:solidFill>
              </a:rPr>
              <a:t>	 SW 814-445-8974</a:t>
            </a:r>
          </a:p>
          <a:p>
            <a:r>
              <a:rPr lang="en-US" b="1" dirty="0">
                <a:solidFill>
                  <a:schemeClr val="bg1"/>
                </a:solidFill>
              </a:rPr>
              <a:t>	 SC 717-486-7087</a:t>
            </a:r>
          </a:p>
          <a:p>
            <a:r>
              <a:rPr lang="en-US" b="1" dirty="0">
                <a:solidFill>
                  <a:schemeClr val="bg1"/>
                </a:solidFill>
              </a:rPr>
              <a:t>	 SE 717-626-0228</a:t>
            </a:r>
            <a:endParaRPr lang="en-US" altLang="en-US" dirty="0">
              <a:solidFill>
                <a:schemeClr val="bg1"/>
              </a:solidFill>
              <a:latin typeface="Arial" panose="020B0604020202020204" pitchFamily="34" charset="0"/>
            </a:endParaRPr>
          </a:p>
          <a:p>
            <a:pPr algn="ctr">
              <a:spcBef>
                <a:spcPct val="0"/>
              </a:spcBef>
            </a:pPr>
            <a:r>
              <a:rPr lang="en-US" altLang="en-US" dirty="0">
                <a:solidFill>
                  <a:schemeClr val="bg1"/>
                </a:solidFill>
                <a:latin typeface="Arial" panose="020B0604020202020204" pitchFamily="34" charset="0"/>
              </a:rPr>
              <a:t> </a:t>
            </a:r>
          </a:p>
        </p:txBody>
      </p:sp>
    </p:spTree>
    <p:extLst>
      <p:ext uri="{BB962C8B-B14F-4D97-AF65-F5344CB8AC3E}">
        <p14:creationId xmlns:p14="http://schemas.microsoft.com/office/powerpoint/2010/main" val="17209388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Pennsylvania Contacts</a:t>
            </a:r>
          </a:p>
        </p:txBody>
      </p:sp>
      <p:sp>
        <p:nvSpPr>
          <p:cNvPr id="25603" name="Content Placeholder 2"/>
          <p:cNvSpPr>
            <a:spLocks noGrp="1"/>
          </p:cNvSpPr>
          <p:nvPr>
            <p:ph idx="1"/>
          </p:nvPr>
        </p:nvSpPr>
        <p:spPr>
          <a:xfrm>
            <a:off x="1543833" y="1143000"/>
            <a:ext cx="7239000" cy="4572000"/>
          </a:xfrm>
        </p:spPr>
        <p:txBody>
          <a:bodyPr/>
          <a:lstStyle/>
          <a:p>
            <a:r>
              <a:rPr lang="en-US" altLang="en-US" dirty="0"/>
              <a:t>PA Fish &amp; Boat Commission </a:t>
            </a:r>
            <a:br>
              <a:rPr lang="en-US" altLang="en-US" dirty="0"/>
            </a:br>
            <a:r>
              <a:rPr lang="en-US" altLang="en-US" dirty="0"/>
              <a:t>        </a:t>
            </a:r>
            <a:r>
              <a:rPr lang="en-US" b="1" dirty="0"/>
              <a:t>PHONE NUMBERS</a:t>
            </a:r>
          </a:p>
          <a:p>
            <a:r>
              <a:rPr lang="en-US" dirty="0"/>
              <a:t>Boating Course Hotline:</a:t>
            </a:r>
          </a:p>
          <a:p>
            <a:pPr marL="0" indent="0">
              <a:buNone/>
            </a:pPr>
            <a:r>
              <a:rPr lang="en-US" b="1" dirty="0"/>
              <a:t>    1-888-PAFISH-1 (1-888-723-4741)</a:t>
            </a:r>
          </a:p>
          <a:p>
            <a:r>
              <a:rPr lang="en-US" dirty="0"/>
              <a:t>Boating Education: </a:t>
            </a:r>
            <a:r>
              <a:rPr lang="en-US" b="1" dirty="0"/>
              <a:t>717-705-7833</a:t>
            </a:r>
          </a:p>
          <a:p>
            <a:r>
              <a:rPr lang="en-US" dirty="0"/>
              <a:t>Law Enforcement: </a:t>
            </a:r>
            <a:r>
              <a:rPr lang="en-US" b="1" dirty="0"/>
              <a:t>717-705-7861</a:t>
            </a:r>
          </a:p>
          <a:p>
            <a:r>
              <a:rPr lang="en-US" dirty="0"/>
              <a:t>Boat Registration: </a:t>
            </a:r>
            <a:r>
              <a:rPr lang="en-US" b="1" dirty="0"/>
              <a:t>1-866-BOATREG (1-866-262-8734)</a:t>
            </a:r>
            <a:r>
              <a:rPr lang="en-US" altLang="en-US" dirty="0">
                <a:latin typeface="Arial" panose="020B0604020202020204" pitchFamily="34" charset="0"/>
              </a:rPr>
              <a:t>	</a:t>
            </a:r>
            <a:endParaRPr lang="en-US" altLang="en-US" dirty="0"/>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0A451B6-3C74-4EB7-9542-4CB0998EE5F1}" type="slidenum">
              <a:rPr lang="en-US" altLang="en-US" sz="1400">
                <a:solidFill>
                  <a:srgbClr val="FFFF99"/>
                </a:solidFill>
                <a:latin typeface="Times New Roman" panose="02020603050405020304" pitchFamily="18" charset="0"/>
              </a:rPr>
              <a:pPr>
                <a:spcBef>
                  <a:spcPct val="0"/>
                </a:spcBef>
              </a:pPr>
              <a:t>24</a:t>
            </a:fld>
            <a:endParaRPr lang="en-US" altLang="en-US" sz="1400" dirty="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668014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http://</a:t>
            </a:r>
            <a:r>
              <a:rPr lang="en-US" dirty="0" err="1"/>
              <a:t>www.cgaux.org</a:t>
            </a:r>
            <a:r>
              <a:rPr lang="en-US" dirty="0"/>
              <a:t>/</a:t>
            </a:r>
            <a:r>
              <a:rPr lang="en-US" dirty="0" err="1"/>
              <a:t>boatinged</a:t>
            </a:r>
            <a:endParaRPr lang="en-US" dirty="0"/>
          </a:p>
          <a:p>
            <a:r>
              <a:rPr lang="en-US" dirty="0"/>
              <a:t>Request a vessel safety check at http://</a:t>
            </a:r>
            <a:r>
              <a:rPr lang="en-US" dirty="0" err="1"/>
              <a:t>www.safetyseal.net</a:t>
            </a:r>
            <a:endParaRPr lang="en-US" dirty="0"/>
          </a:p>
          <a:p>
            <a:r>
              <a:rPr lang="en-US" dirty="0"/>
              <a:t>Learn more about joining the Auxiliary at: http://</a:t>
            </a:r>
            <a:r>
              <a:rPr lang="en-US" dirty="0" err="1"/>
              <a:t>join.cgaux.org</a:t>
            </a: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25</a:t>
            </a:fld>
            <a:endParaRPr lang="en-US" altLang="x-none" dirty="0"/>
          </a:p>
        </p:txBody>
      </p:sp>
      <p:sp>
        <p:nvSpPr>
          <p:cNvPr id="5" name="Footer Placeholder 4"/>
          <p:cNvSpPr>
            <a:spLocks noGrp="1"/>
          </p:cNvSpPr>
          <p:nvPr>
            <p:ph type="ftr" sz="quarter" idx="11"/>
          </p:nvPr>
        </p:nvSpPr>
        <p:spPr/>
        <p:txBody>
          <a:bodyPr/>
          <a:lstStyle/>
          <a:p>
            <a:r>
              <a:rPr lang="en-US" altLang="x-none"/>
              <a:t>Copyright 2021 Coast Guard Auxiliary Association </a:t>
            </a:r>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3</a:t>
            </a:fld>
            <a:endParaRPr lang="en-US" altLang="en-US" sz="140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1918252" y="3166170"/>
            <a:ext cx="6692348" cy="3539430"/>
          </a:xfrm>
          <a:prstGeom prst="rect">
            <a:avLst/>
          </a:prstGeom>
          <a:noFill/>
        </p:spPr>
        <p:txBody>
          <a:bodyPr wrap="square">
            <a:spAutoFit/>
          </a:bodyPr>
          <a:lstStyle/>
          <a:p>
            <a:pPr>
              <a:defRPr/>
            </a:pPr>
            <a:r>
              <a:rPr lang="en-US" sz="3200" dirty="0">
                <a:solidFill>
                  <a:schemeClr val="bg1"/>
                </a:solidFill>
                <a:latin typeface="Arial" charset="0"/>
              </a:rPr>
              <a:t>“Pennsylvania Boating Handbook”</a:t>
            </a:r>
            <a:br>
              <a:rPr lang="en-US" sz="3200" dirty="0">
                <a:solidFill>
                  <a:schemeClr val="bg1"/>
                </a:solidFill>
                <a:latin typeface="Arial" charset="0"/>
              </a:rPr>
            </a:br>
            <a:endParaRPr lang="en-US" sz="3200" dirty="0">
              <a:solidFill>
                <a:schemeClr val="bg1"/>
              </a:solidFill>
              <a:latin typeface="Arial" charset="0"/>
            </a:endParaRPr>
          </a:p>
          <a:p>
            <a:pPr>
              <a:defRPr/>
            </a:pPr>
            <a:r>
              <a:rPr lang="en-US" sz="3200" dirty="0">
                <a:solidFill>
                  <a:schemeClr val="bg1"/>
                </a:solidFill>
                <a:latin typeface="Arial" charset="0"/>
              </a:rPr>
              <a:t>“2017 Pennsylvania Boating Regulations Recap”</a:t>
            </a:r>
            <a:br>
              <a:rPr lang="en-US" sz="3200" dirty="0">
                <a:solidFill>
                  <a:schemeClr val="bg1"/>
                </a:solidFill>
                <a:latin typeface="Arial" charset="0"/>
              </a:rPr>
            </a:br>
            <a:r>
              <a:rPr lang="en-US" sz="3200" dirty="0">
                <a:solidFill>
                  <a:schemeClr val="bg1"/>
                </a:solidFill>
                <a:latin typeface="Arial" charset="0"/>
              </a:rPr>
              <a:t>       </a:t>
            </a:r>
            <a:br>
              <a:rPr lang="en-US" sz="3200" dirty="0">
                <a:solidFill>
                  <a:schemeClr val="bg1"/>
                </a:solidFill>
                <a:latin typeface="Arial" charset="0"/>
              </a:rPr>
            </a:br>
            <a:endParaRPr lang="en-US" sz="3200" dirty="0">
              <a:solidFill>
                <a:schemeClr val="bg1"/>
              </a:solidFill>
              <a:latin typeface="Arial" charset="0"/>
            </a:endParaRPr>
          </a:p>
          <a:p>
            <a:pPr>
              <a:defRPr/>
            </a:pPr>
            <a:endParaRPr lang="en-US" sz="3200" dirty="0">
              <a:latin typeface="Arial" charset="0"/>
            </a:endParaRPr>
          </a:p>
        </p:txBody>
      </p:sp>
      <p:sp>
        <p:nvSpPr>
          <p:cNvPr id="3" name="Footer Placeholder 2"/>
          <p:cNvSpPr>
            <a:spLocks noGrp="1"/>
          </p:cNvSpPr>
          <p:nvPr>
            <p:ph type="ftr" sz="quarter" idx="11"/>
          </p:nvPr>
        </p:nvSpPr>
        <p:spPr/>
        <p:txBody>
          <a:bodyPr/>
          <a:lstStyle/>
          <a:p>
            <a:pPr lvl="0"/>
            <a:r>
              <a:rPr lang="en-US" altLang="x-none" sz="1400">
                <a:solidFill>
                  <a:srgbClr val="FFFFFF"/>
                </a:solidFill>
                <a:latin typeface="Times New Roman" panose="02020603050405020304" pitchFamily="18" charset="0"/>
              </a:rPr>
              <a:t>Copyright 2021 Coast Guard Auxiliary Association </a:t>
            </a:r>
            <a:endParaRPr lang="en-US" altLang="x-none" dirty="0"/>
          </a:p>
        </p:txBody>
      </p:sp>
      <p:sp>
        <p:nvSpPr>
          <p:cNvPr id="2" name="Rectangle 1"/>
          <p:cNvSpPr/>
          <p:nvPr/>
        </p:nvSpPr>
        <p:spPr>
          <a:xfrm>
            <a:off x="1924878" y="1456138"/>
            <a:ext cx="6019800" cy="830997"/>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rPr>
              <a:t>http://www.fishandboat.com/Boat/BoatingRegulations/Pages/default.aspx</a:t>
            </a:r>
          </a:p>
        </p:txBody>
      </p:sp>
    </p:spTree>
    <p:extLst>
      <p:ext uri="{BB962C8B-B14F-4D97-AF65-F5344CB8AC3E}">
        <p14:creationId xmlns:p14="http://schemas.microsoft.com/office/powerpoint/2010/main" val="3890369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Boater Education</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4</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1179983"/>
            <a:ext cx="7467600" cy="393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marL="342900" indent="-342900">
              <a:buFont typeface="Arial" panose="020B0604020202020204" pitchFamily="34" charset="0"/>
              <a:buChar char="•"/>
            </a:pPr>
            <a:r>
              <a:rPr lang="en-US" sz="2400" dirty="0">
                <a:solidFill>
                  <a:schemeClr val="bg1"/>
                </a:solidFill>
              </a:rPr>
              <a:t>Persons born on or after January 1, 1982 may not operate a motorized vessel greater than 25hp on Pennsylvania waters unless they have obtained and have in their possession a Boating Safety Education Certificate.</a:t>
            </a:r>
          </a:p>
          <a:p>
            <a:pPr marL="342900" indent="-342900">
              <a:buFont typeface="Arial" panose="020B0604020202020204" pitchFamily="34" charset="0"/>
              <a:buChar char="•"/>
            </a:pPr>
            <a:endParaRPr lang="en-US" sz="2400" dirty="0">
              <a:solidFill>
                <a:schemeClr val="bg1"/>
              </a:solidFill>
            </a:endParaRPr>
          </a:p>
          <a:p>
            <a:pPr marL="342900" indent="-342900">
              <a:buFont typeface="Arial" panose="020B0604020202020204" pitchFamily="34" charset="0"/>
              <a:buChar char="•"/>
            </a:pPr>
            <a:r>
              <a:rPr lang="en-US" sz="2400" dirty="0">
                <a:solidFill>
                  <a:schemeClr val="bg1"/>
                </a:solidFill>
                <a:latin typeface="Arial" panose="020B0604020202020204" pitchFamily="34" charset="0"/>
                <a:cs typeface="Arial" panose="020B0604020202020204" pitchFamily="34" charset="0"/>
              </a:rPr>
              <a:t>All personal watercraft operators, regardless of age, must have in their possession a Boating Safety Education Certificate.</a:t>
            </a:r>
            <a:br>
              <a:rPr lang="en-US" sz="2400" dirty="0">
                <a:solidFill>
                  <a:schemeClr val="bg1"/>
                </a:solidFill>
                <a:latin typeface="Arial" panose="020B0604020202020204" pitchFamily="34" charset="0"/>
                <a:cs typeface="Arial" panose="020B0604020202020204" pitchFamily="34" charset="0"/>
              </a:rPr>
            </a:br>
            <a:endParaRPr lang="en-US" altLang="en-US" sz="2400" dirty="0">
              <a:latin typeface="Arial" charset="0"/>
            </a:endParaRPr>
          </a:p>
        </p:txBody>
      </p:sp>
    </p:spTree>
    <p:extLst>
      <p:ext uri="{BB962C8B-B14F-4D97-AF65-F5344CB8AC3E}">
        <p14:creationId xmlns:p14="http://schemas.microsoft.com/office/powerpoint/2010/main" val="3428487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Who May Operate</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5</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4" name="Rectangle 3"/>
          <p:cNvSpPr/>
          <p:nvPr/>
        </p:nvSpPr>
        <p:spPr>
          <a:xfrm>
            <a:off x="1676400" y="1716879"/>
            <a:ext cx="6781800" cy="4524315"/>
          </a:xfrm>
          <a:prstGeom prst="rect">
            <a:avLst/>
          </a:prstGeom>
        </p:spPr>
        <p:txBody>
          <a:bodyPr wrap="square">
            <a:spAutoFit/>
          </a:bodyPr>
          <a:lstStyle/>
          <a:p>
            <a:pPr marL="342900" indent="-342900">
              <a:buFont typeface="Arial" panose="020B0604020202020204" pitchFamily="34" charset="0"/>
              <a:buChar char="•"/>
            </a:pPr>
            <a:r>
              <a:rPr lang="en-US" b="1" dirty="0">
                <a:solidFill>
                  <a:schemeClr val="bg1"/>
                </a:solidFill>
                <a:latin typeface="+mn-lt"/>
              </a:rPr>
              <a:t>Persons under 11 years of age</a:t>
            </a:r>
            <a:r>
              <a:rPr lang="en-US" dirty="0">
                <a:solidFill>
                  <a:schemeClr val="bg1"/>
                </a:solidFill>
                <a:latin typeface="+mn-lt"/>
              </a:rPr>
              <a:t> may </a:t>
            </a:r>
            <a:r>
              <a:rPr lang="en-US" b="1" dirty="0">
                <a:solidFill>
                  <a:schemeClr val="bg1"/>
                </a:solidFill>
                <a:latin typeface="+mn-lt"/>
              </a:rPr>
              <a:t>NOT</a:t>
            </a:r>
            <a:r>
              <a:rPr lang="en-US" dirty="0">
                <a:solidFill>
                  <a:schemeClr val="bg1"/>
                </a:solidFill>
                <a:latin typeface="+mn-lt"/>
              </a:rPr>
              <a:t> operate a PWC, nor operate a vessel with greater than 25 hp. </a:t>
            </a:r>
          </a:p>
          <a:p>
            <a:endParaRPr lang="en-US" dirty="0">
              <a:solidFill>
                <a:schemeClr val="bg1"/>
              </a:solidFill>
              <a:latin typeface="+mn-lt"/>
            </a:endParaRPr>
          </a:p>
          <a:p>
            <a:endParaRPr lang="en-US" dirty="0">
              <a:solidFill>
                <a:schemeClr val="bg1"/>
              </a:solidFill>
              <a:latin typeface="+mn-lt"/>
            </a:endParaRPr>
          </a:p>
          <a:p>
            <a:pPr marL="342900" indent="-342900">
              <a:buFont typeface="Arial" panose="020B0604020202020204" pitchFamily="34" charset="0"/>
              <a:buChar char="•"/>
            </a:pPr>
            <a:r>
              <a:rPr lang="en-US" dirty="0">
                <a:solidFill>
                  <a:schemeClr val="bg1"/>
                </a:solidFill>
                <a:latin typeface="Arial" panose="020B0604020202020204" pitchFamily="34" charset="0"/>
                <a:cs typeface="Arial" panose="020B0604020202020204" pitchFamily="34" charset="0"/>
              </a:rPr>
              <a:t>Personal watercraft operators 12 through 15 years of age may </a:t>
            </a:r>
            <a:r>
              <a:rPr lang="en-US" b="1" dirty="0">
                <a:solidFill>
                  <a:schemeClr val="bg1"/>
                </a:solidFill>
                <a:latin typeface="Arial" panose="020B0604020202020204" pitchFamily="34" charset="0"/>
                <a:cs typeface="Arial" panose="020B0604020202020204" pitchFamily="34" charset="0"/>
              </a:rPr>
              <a:t>NOT</a:t>
            </a:r>
            <a:r>
              <a:rPr lang="en-US" dirty="0">
                <a:solidFill>
                  <a:schemeClr val="bg1"/>
                </a:solidFill>
                <a:latin typeface="Arial" panose="020B0604020202020204" pitchFamily="34" charset="0"/>
                <a:cs typeface="Arial" panose="020B0604020202020204" pitchFamily="34" charset="0"/>
              </a:rPr>
              <a:t> operate with any passengers on board 15 years of age or younger, and may </a:t>
            </a:r>
            <a:r>
              <a:rPr lang="en-US" b="1" dirty="0">
                <a:solidFill>
                  <a:schemeClr val="bg1"/>
                </a:solidFill>
                <a:latin typeface="Arial" panose="020B0604020202020204" pitchFamily="34" charset="0"/>
                <a:cs typeface="Arial" panose="020B0604020202020204" pitchFamily="34" charset="0"/>
              </a:rPr>
              <a:t>NOT</a:t>
            </a:r>
            <a:r>
              <a:rPr lang="en-US" dirty="0">
                <a:solidFill>
                  <a:schemeClr val="bg1"/>
                </a:solidFill>
                <a:latin typeface="Arial" panose="020B0604020202020204" pitchFamily="34" charset="0"/>
                <a:cs typeface="Arial" panose="020B0604020202020204" pitchFamily="34" charset="0"/>
              </a:rPr>
              <a:t> rent a Personal Watercraft nor operate a rented Personal Water Craft.</a:t>
            </a:r>
            <a:endParaRPr lang="en-US" dirty="0">
              <a:solidFill>
                <a:schemeClr val="bg1"/>
              </a:solidFill>
              <a:latin typeface="+mn-lt"/>
            </a:endParaRPr>
          </a:p>
          <a:p>
            <a:endParaRPr lang="en-US" dirty="0">
              <a:solidFill>
                <a:schemeClr val="bg1"/>
              </a:solidFill>
              <a:latin typeface="+mn-lt"/>
            </a:endParaRPr>
          </a:p>
        </p:txBody>
      </p:sp>
    </p:spTree>
    <p:extLst>
      <p:ext uri="{BB962C8B-B14F-4D97-AF65-F5344CB8AC3E}">
        <p14:creationId xmlns:p14="http://schemas.microsoft.com/office/powerpoint/2010/main" val="2242803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91946"/>
            <a:ext cx="7772400" cy="1143000"/>
          </a:xfrm>
        </p:spPr>
        <p:txBody>
          <a:bodyPr/>
          <a:lstStyle/>
          <a:p>
            <a:r>
              <a:rPr lang="en-US" altLang="en-US" sz="4000" b="1" dirty="0"/>
              <a:t>Boat Registration</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6</a:t>
            </a:fld>
            <a:endParaRPr lang="en-US" altLang="en-US" sz="140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752600" y="1066800"/>
            <a:ext cx="7138516"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000" dirty="0">
                <a:solidFill>
                  <a:schemeClr val="bg1"/>
                </a:solidFill>
                <a:latin typeface="+mn-lt"/>
              </a:rPr>
              <a:t>Mechanically propelled (including electric motors) boats of any size must be registered with the PA Fish &amp; Boat Commission.</a:t>
            </a:r>
            <a:br>
              <a:rPr lang="en-US" altLang="en-US" sz="2000" dirty="0">
                <a:solidFill>
                  <a:schemeClr val="bg1"/>
                </a:solidFill>
                <a:latin typeface="+mn-lt"/>
              </a:rPr>
            </a:br>
            <a:r>
              <a:rPr lang="en-US" altLang="en-US" sz="2000" dirty="0">
                <a:solidFill>
                  <a:schemeClr val="bg1"/>
                </a:solidFill>
                <a:latin typeface="+mn-lt"/>
              </a:rPr>
              <a:t> </a:t>
            </a:r>
          </a:p>
          <a:p>
            <a:r>
              <a:rPr lang="en-US" sz="2000" dirty="0">
                <a:solidFill>
                  <a:schemeClr val="bg1"/>
                </a:solidFill>
                <a:latin typeface="+mn-lt"/>
              </a:rPr>
              <a:t>Unpowered boats using Commission lakes and access areas or PA State Parks or Forest waterways must be registered OR display a Commission use permit OR display a State Parks launch or mooring permit.</a:t>
            </a:r>
          </a:p>
          <a:p>
            <a:pPr>
              <a:spcBef>
                <a:spcPct val="0"/>
              </a:spcBef>
            </a:pPr>
            <a:endParaRPr lang="en-US" altLang="en-US" sz="2000" dirty="0">
              <a:solidFill>
                <a:schemeClr val="bg1"/>
              </a:solidFill>
              <a:latin typeface="+mn-lt"/>
            </a:endParaRPr>
          </a:p>
          <a:p>
            <a:pPr>
              <a:spcBef>
                <a:spcPct val="0"/>
              </a:spcBef>
            </a:pPr>
            <a:r>
              <a:rPr lang="en-US" altLang="en-US" sz="2000" dirty="0">
                <a:solidFill>
                  <a:schemeClr val="bg1"/>
                </a:solidFill>
                <a:latin typeface="+mn-lt"/>
              </a:rPr>
              <a:t>The registration expires on March 31 of the second year following date of issue. </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8 digit number with validation decal</a:t>
            </a:r>
          </a:p>
          <a:p>
            <a:pPr>
              <a:spcBef>
                <a:spcPct val="0"/>
              </a:spcBef>
            </a:pPr>
            <a:r>
              <a:rPr lang="en-US" altLang="en-US" sz="2800" dirty="0">
                <a:solidFill>
                  <a:schemeClr val="bg1"/>
                </a:solidFill>
                <a:latin typeface="Arial" panose="020B0604020202020204" pitchFamily="34" charset="0"/>
              </a:rPr>
              <a:t>             PA 2345 AB (decal) or</a:t>
            </a:r>
          </a:p>
          <a:p>
            <a:pPr>
              <a:spcBef>
                <a:spcPct val="0"/>
              </a:spcBef>
            </a:pPr>
            <a:r>
              <a:rPr lang="en-US" altLang="en-US" sz="2800" dirty="0">
                <a:solidFill>
                  <a:schemeClr val="bg1"/>
                </a:solidFill>
                <a:latin typeface="Arial" panose="020B0604020202020204" pitchFamily="34" charset="0"/>
              </a:rPr>
              <a:t>	    PA-2345-AB (decal) </a:t>
            </a:r>
          </a:p>
        </p:txBody>
      </p:sp>
    </p:spTree>
    <p:extLst>
      <p:ext uri="{BB962C8B-B14F-4D97-AF65-F5344CB8AC3E}">
        <p14:creationId xmlns:p14="http://schemas.microsoft.com/office/powerpoint/2010/main" val="3898255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7</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939735" y="5552826"/>
            <a:ext cx="8229600" cy="461665"/>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Decal within 6 inches preceding or following PA Number</a:t>
            </a:r>
          </a:p>
        </p:txBody>
      </p:sp>
      <p:cxnSp>
        <p:nvCxnSpPr>
          <p:cNvPr id="74" name="Straight Connector 73"/>
          <p:cNvCxnSpPr/>
          <p:nvPr/>
        </p:nvCxnSpPr>
        <p:spPr bwMode="auto">
          <a:xfrm flipH="1" flipV="1">
            <a:off x="1762491" y="3984990"/>
            <a:ext cx="2661988" cy="1413659"/>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965997" y="3379244"/>
            <a:ext cx="2286000" cy="461665"/>
          </a:xfrm>
          <a:prstGeom prst="rect">
            <a:avLst/>
          </a:prstGeom>
          <a:noFill/>
        </p:spPr>
        <p:txBody>
          <a:bodyPr wrap="square" rtlCol="0">
            <a:spAutoFit/>
          </a:bodyPr>
          <a:lstStyle/>
          <a:p>
            <a:r>
              <a:rPr lang="en-US" dirty="0">
                <a:solidFill>
                  <a:schemeClr val="bg1"/>
                </a:solidFill>
                <a:latin typeface="+mj-lt"/>
              </a:rPr>
              <a:t>PA 2345 AB</a:t>
            </a:r>
          </a:p>
        </p:txBody>
      </p:sp>
      <p:sp>
        <p:nvSpPr>
          <p:cNvPr id="97" name="TextBox 96"/>
          <p:cNvSpPr txBox="1"/>
          <p:nvPr/>
        </p:nvSpPr>
        <p:spPr>
          <a:xfrm>
            <a:off x="5373066" y="3404481"/>
            <a:ext cx="2286000" cy="461665"/>
          </a:xfrm>
          <a:prstGeom prst="rect">
            <a:avLst/>
          </a:prstGeom>
          <a:noFill/>
        </p:spPr>
        <p:txBody>
          <a:bodyPr wrap="square" rtlCol="0">
            <a:spAutoFit/>
          </a:bodyPr>
          <a:lstStyle/>
          <a:p>
            <a:r>
              <a:rPr lang="en-US" dirty="0">
                <a:solidFill>
                  <a:schemeClr val="bg1"/>
                </a:solidFill>
                <a:latin typeface="+mj-lt"/>
              </a:rPr>
              <a:t>PA 2345 AB</a:t>
            </a:r>
          </a:p>
        </p:txBody>
      </p:sp>
      <p:cxnSp>
        <p:nvCxnSpPr>
          <p:cNvPr id="101" name="Straight Connector 100"/>
          <p:cNvCxnSpPr/>
          <p:nvPr/>
        </p:nvCxnSpPr>
        <p:spPr bwMode="auto">
          <a:xfrm flipH="1">
            <a:off x="2455431" y="2141490"/>
            <a:ext cx="386771" cy="1194585"/>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1381490" y="3450552"/>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7671047" y="3455968"/>
            <a:ext cx="391438" cy="316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bwMode="auto">
          <a:xfrm flipV="1">
            <a:off x="5632470" y="3945493"/>
            <a:ext cx="2038577" cy="1453156"/>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8</a:t>
            </a:fld>
            <a:endParaRPr lang="en-US" altLang="en-US" sz="1400" b="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a:extLst>
              <a:ext uri="{FF2B5EF4-FFF2-40B4-BE49-F238E27FC236}">
                <a16:creationId xmlns:a16="http://schemas.microsoft.com/office/drawing/2014/main" id="{1E0EADFA-ACE1-41DF-8721-E03F45D3F46B}"/>
              </a:ext>
            </a:extLst>
          </p:cNvPr>
          <p:cNvSpPr>
            <a:spLocks noGrp="1"/>
          </p:cNvSpPr>
          <p:nvPr>
            <p:ph type="sldNum" sz="quarter" idx="10"/>
          </p:nvPr>
        </p:nvSpPr>
        <p:spPr/>
        <p:txBody>
          <a:bodyPr/>
          <a:lstStyle/>
          <a:p>
            <a:fld id="{89E1254E-7C07-4248-8223-2A9701AF0008}" type="slidenum">
              <a:rPr lang="en-US" altLang="en-US" smtClean="0"/>
              <a:pPr/>
              <a:t>8</a:t>
            </a:fld>
            <a:endParaRPr lang="en-US" altLang="en-US"/>
          </a:p>
        </p:txBody>
      </p:sp>
      <p:sp>
        <p:nvSpPr>
          <p:cNvPr id="3" name="TextBox 2">
            <a:extLst>
              <a:ext uri="{FF2B5EF4-FFF2-40B4-BE49-F238E27FC236}">
                <a16:creationId xmlns:a16="http://schemas.microsoft.com/office/drawing/2014/main" id="{BA5453C5-D01D-48D0-9E35-C91D65DBF0FA}"/>
              </a:ext>
            </a:extLst>
          </p:cNvPr>
          <p:cNvSpPr txBox="1"/>
          <p:nvPr/>
        </p:nvSpPr>
        <p:spPr>
          <a:xfrm>
            <a:off x="3810000" y="6019800"/>
            <a:ext cx="2514600" cy="523220"/>
          </a:xfrm>
          <a:prstGeom prst="rect">
            <a:avLst/>
          </a:prstGeom>
          <a:noFill/>
        </p:spPr>
        <p:txBody>
          <a:bodyPr wrap="square" rtlCol="0">
            <a:spAutoFit/>
          </a:bodyPr>
          <a:lstStyle/>
          <a:p>
            <a:pPr lvl="0" algn="ctr"/>
            <a:r>
              <a:rPr lang="en-US" altLang="x-none" sz="1400">
                <a:solidFill>
                  <a:srgbClr val="FFFFFF"/>
                </a:solidFill>
                <a:latin typeface="Times New Roman" panose="02020603050405020304" pitchFamily="18" charset="0"/>
                <a:cs typeface="Times New Roman" panose="02020603050405020304" pitchFamily="18" charset="0"/>
              </a:rPr>
              <a:t>Copyright 2018 Coast Guard Auxiliary Association</a:t>
            </a:r>
            <a:endParaRPr lang="en-US" altLang="x-none" sz="14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765960"/>
      </p:ext>
    </p:extLst>
  </p:cSld>
  <p:clrMapOvr>
    <a:masterClrMapping/>
  </p:clrMapOvr>
  <p:transition advTm="29516"/>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2" name="Footer Placeholder 1"/>
          <p:cNvSpPr>
            <a:spLocks noGrp="1"/>
          </p:cNvSpPr>
          <p:nvPr>
            <p:ph type="ftr" sz="quarter" idx="11"/>
          </p:nvPr>
        </p:nvSpPr>
        <p:spPr/>
        <p:txBody>
          <a:bodyPr/>
          <a:lstStyle/>
          <a:p>
            <a:r>
              <a:rPr lang="en-US" altLang="x-none"/>
              <a:t>Copyright 2021 Coast Guard Auxiliary Association </a:t>
            </a:r>
            <a:endParaRPr lang="en-US" altLang="x-none" dirty="0"/>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9</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752600" y="2438400"/>
            <a:ext cx="73914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A USCG approved wearable personal flotation device (PFD) correctly sized and in serviceable condition is required to be on board for every person.</a:t>
            </a:r>
          </a:p>
          <a:p>
            <a:pPr>
              <a:spcBef>
                <a:spcPct val="0"/>
              </a:spcBef>
            </a:pPr>
            <a:endParaRPr lang="en-US" altLang="en-US" sz="2000" dirty="0">
              <a:solidFill>
                <a:schemeClr val="bg1"/>
              </a:solidFill>
              <a:latin typeface="Arial" panose="020B0604020202020204" pitchFamily="34" charset="0"/>
            </a:endParaRPr>
          </a:p>
        </p:txBody>
      </p:sp>
    </p:spTree>
    <p:extLst>
      <p:ext uri="{BB962C8B-B14F-4D97-AF65-F5344CB8AC3E}">
        <p14:creationId xmlns:p14="http://schemas.microsoft.com/office/powerpoint/2010/main" val="1696414624"/>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1102</TotalTime>
  <Words>7785</Words>
  <Application>Microsoft Macintosh PowerPoint</Application>
  <PresentationFormat>On-screen Show (4:3)</PresentationFormat>
  <Paragraphs>525</Paragraphs>
  <Slides>25</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Arial Black</vt:lpstr>
      <vt:lpstr>Comic Sans MS</vt:lpstr>
      <vt:lpstr>Tahoma</vt:lpstr>
      <vt:lpstr>Times New Roman</vt:lpstr>
      <vt:lpstr>ABS with state name footnote</vt:lpstr>
      <vt:lpstr>Pennsylvania Supplement</vt:lpstr>
      <vt:lpstr>Boating References</vt:lpstr>
      <vt:lpstr>Boating References</vt:lpstr>
      <vt:lpstr>Boater Education</vt:lpstr>
      <vt:lpstr>Who May Operate</vt:lpstr>
      <vt:lpstr>Boat Registration</vt:lpstr>
      <vt:lpstr>PowerPoint Presentation</vt:lpstr>
      <vt:lpstr>Maximum Capacities</vt:lpstr>
      <vt:lpstr>Life Jackets</vt:lpstr>
      <vt:lpstr>Life Jackets</vt:lpstr>
      <vt:lpstr>   Water Skis &amp; Surfboards</vt:lpstr>
      <vt:lpstr>   Water Skis &amp; Surfboards</vt:lpstr>
      <vt:lpstr>   Locks and Dams</vt:lpstr>
      <vt:lpstr>   Locks and Dams</vt:lpstr>
      <vt:lpstr>Signaling Devices</vt:lpstr>
      <vt:lpstr>PowerPoint Presentation</vt:lpstr>
      <vt:lpstr>PowerPoint Presentation</vt:lpstr>
      <vt:lpstr>Diving/Snorkeling Flags</vt:lpstr>
      <vt:lpstr>Oil/Fuel Spills</vt:lpstr>
      <vt:lpstr> Aquatic Invasive Species</vt:lpstr>
      <vt:lpstr> Hazards to Boaters</vt:lpstr>
      <vt:lpstr>Boating Accident Reporting</vt:lpstr>
      <vt:lpstr>Boating Accident Reporting</vt:lpstr>
      <vt:lpstr>Pennsylvania Contacts</vt:lpstr>
      <vt:lpstr>Thank you!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123</cp:revision>
  <dcterms:created xsi:type="dcterms:W3CDTF">2005-09-26T18:22:38Z</dcterms:created>
  <dcterms:modified xsi:type="dcterms:W3CDTF">2021-06-29T03:52:04Z</dcterms:modified>
</cp:coreProperties>
</file>