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8" r:id="rId2"/>
    <p:sldId id="288" r:id="rId3"/>
    <p:sldId id="314" r:id="rId4"/>
    <p:sldId id="289" r:id="rId5"/>
    <p:sldId id="290" r:id="rId6"/>
    <p:sldId id="292" r:id="rId7"/>
    <p:sldId id="320" r:id="rId8"/>
    <p:sldId id="310" r:id="rId9"/>
    <p:sldId id="321" r:id="rId10"/>
    <p:sldId id="322" r:id="rId11"/>
    <p:sldId id="293" r:id="rId12"/>
    <p:sldId id="294" r:id="rId13"/>
    <p:sldId id="295" r:id="rId14"/>
    <p:sldId id="323" r:id="rId15"/>
    <p:sldId id="297" r:id="rId16"/>
    <p:sldId id="324" r:id="rId17"/>
    <p:sldId id="298" r:id="rId18"/>
    <p:sldId id="301" r:id="rId19"/>
    <p:sldId id="325" r:id="rId20"/>
    <p:sldId id="307" r:id="rId21"/>
    <p:sldId id="286"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40" autoAdjust="0"/>
    <p:restoredTop sz="72159" autoAdjust="0"/>
  </p:normalViewPr>
  <p:slideViewPr>
    <p:cSldViewPr>
      <p:cViewPr varScale="1">
        <p:scale>
          <a:sx n="86" d="100"/>
          <a:sy n="86" d="100"/>
        </p:scale>
        <p:origin x="2808" y="20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8/7/24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36891357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a:t>
            </a:fld>
            <a:endParaRPr lang="en-US" altLang="x-none"/>
          </a:p>
        </p:txBody>
      </p:sp>
    </p:spTree>
    <p:extLst>
      <p:ext uri="{BB962C8B-B14F-4D97-AF65-F5344CB8AC3E}">
        <p14:creationId xmlns:p14="http://schemas.microsoft.com/office/powerpoint/2010/main" val="333573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a:solidFill>
                  <a:schemeClr val="tx1"/>
                </a:solidFill>
                <a:effectLst/>
                <a:latin typeface="Times New Roman" charset="0"/>
                <a:ea typeface="Times New Roman" charset="0"/>
                <a:cs typeface="Times New Roman" charset="0"/>
              </a:rPr>
              <a:t>Visit http://www.100thmeridian.org/</a:t>
            </a:r>
            <a:r>
              <a:rPr lang="en-US" sz="1200" b="0" i="0" kern="1200" dirty="0" err="1">
                <a:solidFill>
                  <a:schemeClr val="tx1"/>
                </a:solidFill>
                <a:effectLst/>
                <a:latin typeface="Times New Roman" charset="0"/>
                <a:ea typeface="Times New Roman" charset="0"/>
                <a:cs typeface="Times New Roman" charset="0"/>
              </a:rPr>
              <a:t>emersion.asp</a:t>
            </a:r>
            <a:r>
              <a:rPr lang="en-US" sz="1200" b="0" i="0" kern="1200" dirty="0">
                <a:solidFill>
                  <a:schemeClr val="tx1"/>
                </a:solidFill>
                <a:effectLst/>
                <a:latin typeface="Times New Roman" charset="0"/>
                <a:ea typeface="Times New Roman" charset="0"/>
                <a:cs typeface="Times New Roman" charset="0"/>
              </a:rPr>
              <a:t> for recommended calculated dry times for specific regions and time of year.</a:t>
            </a: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10</a:t>
            </a:fld>
            <a:endParaRPr lang="en-US" altLang="x-none"/>
          </a:p>
        </p:txBody>
      </p:sp>
    </p:spTree>
    <p:extLst>
      <p:ext uri="{BB962C8B-B14F-4D97-AF65-F5344CB8AC3E}">
        <p14:creationId xmlns:p14="http://schemas.microsoft.com/office/powerpoint/2010/main" val="174025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dirty="0">
                <a:latin typeface="Arial" panose="020B0604020202020204" pitchFamily="34" charset="0"/>
              </a:rPr>
              <a:t>NRS 488.590</a:t>
            </a:r>
          </a:p>
          <a:p>
            <a:endParaRPr lang="en-US" altLang="en-US" dirty="0">
              <a:latin typeface="Arial" panose="020B0604020202020204" pitchFamily="34" charset="0"/>
            </a:endParaRPr>
          </a:p>
          <a:p>
            <a:r>
              <a:rPr lang="en-US" sz="1200" b="0" i="0" kern="1200" dirty="0">
                <a:solidFill>
                  <a:schemeClr val="tx1"/>
                </a:solidFill>
                <a:effectLst/>
                <a:latin typeface="Times New Roman" charset="0"/>
                <a:ea typeface="Times New Roman" charset="0"/>
                <a:cs typeface="Times New Roman" charset="0"/>
              </a:rPr>
              <a:t>No owner or operator of any vessel shall knowingly permit such vessel to be loaded with passengers or cargo beyond the maximum allowable weight capacity of such vessel, nor beyond its safe carrying capacity, taking into consideration weather and other operating conditions.</a:t>
            </a:r>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dirty="0">
                <a:latin typeface="Arial" panose="020B0604020202020204" pitchFamily="34" charset="0"/>
              </a:rPr>
              <a:t>NRS</a:t>
            </a:r>
            <a:r>
              <a:rPr lang="en-US" altLang="en-US" baseline="0" dirty="0">
                <a:latin typeface="Arial" panose="020B0604020202020204" pitchFamily="34" charset="0"/>
              </a:rPr>
              <a:t> 488.193</a:t>
            </a:r>
          </a:p>
          <a:p>
            <a:r>
              <a:rPr lang="en-US" altLang="en-US" baseline="0" dirty="0">
                <a:latin typeface="Arial" panose="020B0604020202020204" pitchFamily="34" charset="0"/>
              </a:rPr>
              <a:t>“Readily accessible” for wearable PFDs means that the PFD is ready to wear, is out of its original packaging, and is not under lock and key. “Readily accessible” for </a:t>
            </a:r>
            <a:r>
              <a:rPr lang="en-US" altLang="en-US" baseline="0" dirty="0" err="1">
                <a:latin typeface="Arial" panose="020B0604020202020204" pitchFamily="34" charset="0"/>
              </a:rPr>
              <a:t>throwable</a:t>
            </a:r>
            <a:r>
              <a:rPr lang="en-US" altLang="en-US" baseline="0" dirty="0">
                <a:latin typeface="Arial" panose="020B0604020202020204" pitchFamily="34" charset="0"/>
              </a:rPr>
              <a:t> PFDs on boats less than 26 feet means that it is in close proximity to the operator and in a position to be thrown overboard. “Readily accessible” for </a:t>
            </a:r>
            <a:r>
              <a:rPr lang="en-US" altLang="en-US" baseline="0" dirty="0" err="1">
                <a:latin typeface="Arial" panose="020B0604020202020204" pitchFamily="34" charset="0"/>
              </a:rPr>
              <a:t>throwable</a:t>
            </a:r>
            <a:r>
              <a:rPr lang="en-US" altLang="en-US" baseline="0" dirty="0">
                <a:latin typeface="Arial" panose="020B0604020202020204" pitchFamily="34" charset="0"/>
              </a:rPr>
              <a:t> PFDs on boats 26 feet and longer means it is prominently displayed on a bulkhead, railing, or gunwale, and is in a position to be thrown overboard.</a:t>
            </a:r>
          </a:p>
          <a:p>
            <a:endParaRPr lang="en-US" altLang="en-US" baseline="0" dirty="0">
              <a:latin typeface="Arial" panose="020B0604020202020204" pitchFamily="34" charset="0"/>
            </a:endParaRPr>
          </a:p>
          <a:p>
            <a:r>
              <a:rPr lang="en-US" altLang="en-US" baseline="0" dirty="0">
                <a:latin typeface="Arial" panose="020B0604020202020204" pitchFamily="34" charset="0"/>
              </a:rPr>
              <a:t>NRS 488.575, 488.580</a:t>
            </a:r>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NRS</a:t>
            </a:r>
            <a:r>
              <a:rPr lang="en-US" altLang="en-US" b="1" baseline="0" dirty="0">
                <a:latin typeface="Arial" panose="020B0604020202020204" pitchFamily="34" charset="0"/>
              </a:rPr>
              <a:t> 488.57</a:t>
            </a:r>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NRS</a:t>
            </a:r>
            <a:r>
              <a:rPr lang="en-US" altLang="en-US" b="1" baseline="0" dirty="0">
                <a:latin typeface="Arial" panose="020B0604020202020204" pitchFamily="34" charset="0"/>
              </a:rPr>
              <a:t> 488.580</a:t>
            </a:r>
          </a:p>
          <a:p>
            <a:endParaRPr lang="en-US" altLang="en-US" b="1" baseline="0" dirty="0">
              <a:latin typeface="Arial" panose="020B0604020202020204" pitchFamily="34" charset="0"/>
            </a:endParaRPr>
          </a:p>
          <a:p>
            <a:r>
              <a:rPr lang="en-US" altLang="en-US" b="1" baseline="0" dirty="0">
                <a:latin typeface="Arial" panose="020B0604020202020204" pitchFamily="34" charset="0"/>
              </a:rPr>
              <a:t>An operator is deemed to be operating in a reckless or negligent manner if the PWC does two or more of the following simultaneously:</a:t>
            </a:r>
          </a:p>
          <a:p>
            <a:pPr marL="171450" indent="-171450">
              <a:buFontTx/>
              <a:buChar char="-"/>
            </a:pPr>
            <a:r>
              <a:rPr lang="en-US" altLang="en-US" b="1" baseline="0" dirty="0">
                <a:latin typeface="Arial" panose="020B0604020202020204" pitchFamily="34" charset="0"/>
              </a:rPr>
              <a:t>Operates within five lengths of another vessel unless both vessels are making less than 5 knots or making no wake</a:t>
            </a:r>
          </a:p>
          <a:p>
            <a:pPr marL="171450" indent="-171450">
              <a:buFontTx/>
              <a:buChar char="-"/>
            </a:pPr>
            <a:r>
              <a:rPr lang="en-US" altLang="en-US" b="1" baseline="0" dirty="0">
                <a:latin typeface="Arial" panose="020B0604020202020204" pitchFamily="34" charset="0"/>
              </a:rPr>
              <a:t>Operates in the vicinity of a motorboat in a manner that restricts the visibility of either vessel operator</a:t>
            </a:r>
          </a:p>
          <a:p>
            <a:pPr marL="171450" indent="-171450">
              <a:buFontTx/>
              <a:buChar char="-"/>
            </a:pPr>
            <a:r>
              <a:rPr lang="en-US" altLang="en-US" b="1" baseline="0" dirty="0">
                <a:latin typeface="Arial" panose="020B0604020202020204" pitchFamily="34" charset="0"/>
              </a:rPr>
              <a:t>Operates in the wake of a vessel within five lengths of that vessel and at least half the length of the PWC leaves the water</a:t>
            </a:r>
          </a:p>
          <a:p>
            <a:pPr marL="171450" indent="-171450">
              <a:buFontTx/>
              <a:buChar char="-"/>
            </a:pPr>
            <a:r>
              <a:rPr lang="en-US" altLang="en-US" b="1" baseline="0" dirty="0">
                <a:latin typeface="Arial" panose="020B0604020202020204" pitchFamily="34" charset="0"/>
              </a:rPr>
              <a:t>Operates within five lengths of another vessel and maneuvers quickly, turns sharply, or swerves, unless the maneuver is necessary to avoid a collision.</a:t>
            </a: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760084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sz="1200" b="0" i="0" u="none" strike="noStrike" kern="1200" baseline="0" dirty="0">
                <a:solidFill>
                  <a:schemeClr val="tx1"/>
                </a:solidFill>
                <a:latin typeface="Times New Roman" charset="0"/>
                <a:cs typeface="Times New Roman" charset="0"/>
              </a:rPr>
              <a:t>NRS 488.600</a:t>
            </a:r>
          </a:p>
        </p:txBody>
      </p:sp>
      <p:sp>
        <p:nvSpPr>
          <p:cNvPr id="3891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259E1A94-DE38-4A3A-9CCD-C3D26E4A9C94}" type="slidenum">
              <a:rPr lang="en-US" altLang="en-US" sz="1300">
                <a:solidFill>
                  <a:schemeClr val="tx1"/>
                </a:solidFill>
                <a:latin typeface="Comic Sans MS" panose="030F0702030302020204" pitchFamily="66" charset="0"/>
              </a:rPr>
              <a:pPr/>
              <a:t>15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2034515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NRS 488.585</a:t>
            </a: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16</a:t>
            </a:fld>
            <a:endParaRPr lang="en-US" altLang="x-none"/>
          </a:p>
        </p:txBody>
      </p:sp>
    </p:spTree>
    <p:extLst>
      <p:ext uri="{BB962C8B-B14F-4D97-AF65-F5344CB8AC3E}">
        <p14:creationId xmlns:p14="http://schemas.microsoft.com/office/powerpoint/2010/main" val="9323505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NRS</a:t>
            </a:r>
            <a:r>
              <a:rPr lang="en-US" altLang="en-US" baseline="0" dirty="0">
                <a:latin typeface="Arial" panose="020B0604020202020204" pitchFamily="34" charset="0"/>
              </a:rPr>
              <a:t> 488.400 and 488.410</a:t>
            </a:r>
          </a:p>
          <a:p>
            <a:endParaRPr lang="en-US" altLang="en-US" baseline="0" dirty="0">
              <a:latin typeface="Arial" panose="020B0604020202020204" pitchFamily="34" charset="0"/>
            </a:endParaRPr>
          </a:p>
          <a:p>
            <a:r>
              <a:rPr lang="en-US" altLang="en-US" baseline="0" dirty="0">
                <a:latin typeface="Arial" panose="020B0604020202020204" pitchFamily="34" charset="0"/>
              </a:rPr>
              <a:t>The 0.08 limit applies only while the federal government requires states to use a 0.08 limit to be eligible to receive federal highways funds. If that requirement is ever repealed, Nevada law provides that their limit will automatically increase to 0.10.</a:t>
            </a:r>
          </a:p>
          <a:p>
            <a:endParaRPr lang="en-US" altLang="en-US" baseline="0" dirty="0">
              <a:latin typeface="Arial" panose="020B0604020202020204" pitchFamily="34" charset="0"/>
            </a:endParaRPr>
          </a:p>
          <a:p>
            <a:r>
              <a:rPr lang="en-US" altLang="en-US" baseline="0" dirty="0">
                <a:latin typeface="Arial" panose="020B0604020202020204" pitchFamily="34" charset="0"/>
              </a:rPr>
              <a:t>If you have a blood alcohol level of 0.08 using blood or urine within two hours of having operated or physically controlled a vessel, you can be deemed to have operated the vessel while under the influence.</a:t>
            </a:r>
            <a:endParaRPr lang="en-US" altLang="en-US" dirty="0">
              <a:latin typeface="Arial" panose="020B0604020202020204" pitchFamily="34" charset="0"/>
            </a:endParaRPr>
          </a:p>
        </p:txBody>
      </p:sp>
      <p:sp>
        <p:nvSpPr>
          <p:cNvPr id="3994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0402AD4C-5D6D-4859-91C5-4D177CA64C3A}" type="slidenum">
              <a:rPr lang="en-US" altLang="en-US" sz="1300">
                <a:solidFill>
                  <a:schemeClr val="tx1"/>
                </a:solidFill>
                <a:latin typeface="Comic Sans MS" panose="030F0702030302020204" pitchFamily="66" charset="0"/>
              </a:rPr>
              <a:pPr/>
              <a:t>17</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35211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dirty="0">
                <a:latin typeface="Arial" panose="020B0604020202020204" pitchFamily="34" charset="0"/>
              </a:rPr>
              <a:t>NRS</a:t>
            </a:r>
            <a:r>
              <a:rPr lang="en-US" altLang="en-US" baseline="0" dirty="0">
                <a:latin typeface="Arial" panose="020B0604020202020204" pitchFamily="34" charset="0"/>
              </a:rPr>
              <a:t> 488.320</a:t>
            </a:r>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18</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NRS 488.291</a:t>
            </a: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19</a:t>
            </a:fld>
            <a:endParaRPr lang="en-US" altLang="x-none"/>
          </a:p>
        </p:txBody>
      </p:sp>
    </p:spTree>
    <p:extLst>
      <p:ext uri="{BB962C8B-B14F-4D97-AF65-F5344CB8AC3E}">
        <p14:creationId xmlns:p14="http://schemas.microsoft.com/office/powerpoint/2010/main" val="1448384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NRS 488.900</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20</a:t>
            </a:fld>
            <a:endParaRPr lang="en-US" altLang="x-none"/>
          </a:p>
        </p:txBody>
      </p:sp>
    </p:spTree>
    <p:extLst>
      <p:ext uri="{BB962C8B-B14F-4D97-AF65-F5344CB8AC3E}">
        <p14:creationId xmlns:p14="http://schemas.microsoft.com/office/powerpoint/2010/main" val="3096433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sz="1200" b="1" i="0" u="none" strike="noStrike" kern="1200" baseline="0" dirty="0">
                <a:solidFill>
                  <a:schemeClr val="tx1"/>
                </a:solidFill>
                <a:latin typeface="Times New Roman" charset="0"/>
                <a:ea typeface="Times New Roman" charset="0"/>
                <a:cs typeface="Times New Roman" charset="0"/>
              </a:rPr>
              <a:t>A motorboat is a vessel with an engine, even if that engine is not the primary source of propulsion.</a:t>
            </a:r>
          </a:p>
          <a:p>
            <a:endParaRPr lang="en-US" sz="1200" b="1"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Interstate waters means </a:t>
            </a:r>
            <a:r>
              <a:rPr lang="en-US" sz="1200" b="1" i="0" kern="1200" dirty="0">
                <a:solidFill>
                  <a:schemeClr val="tx1"/>
                </a:solidFill>
                <a:effectLst/>
                <a:latin typeface="Times New Roman" charset="0"/>
                <a:ea typeface="Times New Roman" charset="0"/>
                <a:cs typeface="Times New Roman" charset="0"/>
              </a:rPr>
              <a:t>waters forming the boundary between the State of Nevada and an adjoining state.</a:t>
            </a:r>
          </a:p>
          <a:p>
            <a:endParaRPr lang="en-US" sz="1200" b="1" i="0" u="none" strike="noStrike" kern="1200" baseline="0" dirty="0">
              <a:solidFill>
                <a:schemeClr val="tx1"/>
              </a:solidFill>
              <a:effectLst/>
              <a:latin typeface="Times New Roman" charset="0"/>
              <a:ea typeface="Times New Roman" charset="0"/>
              <a:cs typeface="Times New Roman"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bg1"/>
                </a:solidFill>
                <a:latin typeface="Times New Roman" charset="0"/>
                <a:ea typeface="Times New Roman" charset="0"/>
                <a:cs typeface="Symusic" panose="00000400000000000000" pitchFamily="2" charset="0"/>
              </a:rPr>
              <a:t>NRS 488.730</a:t>
            </a:r>
            <a:endParaRPr lang="en-US" sz="1200" dirty="0">
              <a:solidFill>
                <a:schemeClr val="bg1"/>
              </a:solidFill>
              <a:latin typeface="Arial" panose="020B0604020202020204" pitchFamily="34" charset="0"/>
              <a:cs typeface="Arial" panose="020B0604020202020204" pitchFamily="34" charset="0"/>
            </a:endParaRPr>
          </a:p>
          <a:p>
            <a:endParaRPr lang="en-US" sz="1200" b="1" i="0" u="none" strike="noStrike" kern="1200" baseline="0" dirty="0">
              <a:solidFill>
                <a:schemeClr val="tx1"/>
              </a:solidFill>
              <a:effectLst/>
              <a:latin typeface="Times New Roman" charset="0"/>
              <a:ea typeface="Times New Roman" charset="0"/>
              <a:cs typeface="Times New Roman" charset="0"/>
            </a:endParaRPr>
          </a:p>
          <a:p>
            <a:r>
              <a:rPr lang="en-US" sz="1200" b="1" i="0" u="none" strike="noStrike" kern="1200" baseline="0" dirty="0">
                <a:solidFill>
                  <a:schemeClr val="tx1"/>
                </a:solidFill>
                <a:effectLst/>
                <a:latin typeface="Times New Roman" charset="0"/>
                <a:ea typeface="Times New Roman" charset="0"/>
                <a:cs typeface="Times New Roman" charset="0"/>
              </a:rPr>
              <a:t>Exceptions are:</a:t>
            </a:r>
          </a:p>
          <a:p>
            <a:pPr marL="285750" indent="-285750">
              <a:buAutoNum type="romanLcParenBoth"/>
            </a:pPr>
            <a:r>
              <a:rPr lang="en-US" sz="1200" b="1" i="0" u="none" strike="noStrike" kern="1200" baseline="0" dirty="0">
                <a:solidFill>
                  <a:schemeClr val="tx1"/>
                </a:solidFill>
                <a:effectLst/>
                <a:latin typeface="Times New Roman" charset="0"/>
                <a:ea typeface="Times New Roman" charset="0"/>
                <a:cs typeface="Times New Roman" charset="0"/>
              </a:rPr>
              <a:t>Operators holding a license issued by the U.S. or Canadian coast guard</a:t>
            </a:r>
          </a:p>
          <a:p>
            <a:pPr marL="285750" indent="-285750">
              <a:buAutoNum type="romanLcParenBoth"/>
            </a:pPr>
            <a:r>
              <a:rPr lang="en-US" sz="1200" b="1" i="0" u="none" strike="noStrike" kern="1200" baseline="0" dirty="0">
                <a:solidFill>
                  <a:schemeClr val="tx1"/>
                </a:solidFill>
                <a:effectLst/>
                <a:latin typeface="Times New Roman" charset="0"/>
                <a:ea typeface="Times New Roman" charset="0"/>
                <a:cs typeface="Times New Roman" charset="0"/>
              </a:rPr>
              <a:t>Operators holding a non-renewable 60-day permit obtained in connection with acquiring a motorboat</a:t>
            </a:r>
          </a:p>
          <a:p>
            <a:pPr marL="285750" indent="-285750">
              <a:buAutoNum type="romanLcParenBoth"/>
            </a:pPr>
            <a:r>
              <a:rPr lang="en-US" sz="1200" b="1" i="0" u="none" strike="noStrike" kern="1200" baseline="0" dirty="0">
                <a:solidFill>
                  <a:schemeClr val="tx1"/>
                </a:solidFill>
                <a:effectLst/>
                <a:latin typeface="Times New Roman" charset="0"/>
                <a:ea typeface="Times New Roman" charset="0"/>
                <a:cs typeface="Times New Roman" charset="0"/>
              </a:rPr>
              <a:t>Operators holding a rental or lease agreement designating the operator as an authorized operator of the vessel</a:t>
            </a:r>
          </a:p>
          <a:p>
            <a:pPr marL="285750" indent="-285750">
              <a:buAutoNum type="romanLcParenBoth"/>
            </a:pPr>
            <a:r>
              <a:rPr lang="en-US" sz="1200" b="1" i="0" u="none" strike="noStrike" kern="1200" baseline="0" dirty="0">
                <a:solidFill>
                  <a:schemeClr val="tx1"/>
                </a:solidFill>
                <a:effectLst/>
                <a:latin typeface="Times New Roman" charset="0"/>
                <a:ea typeface="Times New Roman" charset="0"/>
                <a:cs typeface="Times New Roman" charset="0"/>
              </a:rPr>
              <a:t>Operators who are not Nevada residents, who are at least 18 years of age, who are using Nevada waters for less than 60 consecutive days, and who are qualified to operate motorboats in their home jurisdictions.</a:t>
            </a:r>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baseline="0" dirty="0">
              <a:latin typeface="Arial" panose="020B0604020202020204" pitchFamily="34" charset="0"/>
            </a:endParaRPr>
          </a:p>
          <a:p>
            <a:r>
              <a:rPr lang="en-US" altLang="en-US" b="1" baseline="0" dirty="0">
                <a:latin typeface="Arial" panose="020B0604020202020204" pitchFamily="34" charset="0"/>
              </a:rPr>
              <a:t>NRS 488.580</a:t>
            </a:r>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174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BD22F60-2EF8-4CAD-B4F1-C92515D58A29}"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59060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0" dirty="0">
                <a:latin typeface="Arial" panose="020B0604020202020204" pitchFamily="34" charset="0"/>
              </a:rPr>
              <a:t>Motorboat</a:t>
            </a:r>
            <a:r>
              <a:rPr lang="en-US" altLang="en-US" b="0" baseline="0" dirty="0">
                <a:latin typeface="Arial" panose="020B0604020202020204" pitchFamily="34" charset="0"/>
              </a:rPr>
              <a:t> is any vessel with an engine, whether or not the engine is the primary means of propulsion.</a:t>
            </a:r>
          </a:p>
          <a:p>
            <a:endParaRPr lang="en-US" altLang="en-US" b="0" baseline="0" dirty="0">
              <a:latin typeface="Arial" panose="020B0604020202020204" pitchFamily="34" charset="0"/>
            </a:endParaRPr>
          </a:p>
          <a:p>
            <a:r>
              <a:rPr lang="en-US" altLang="en-US" b="0" baseline="0" dirty="0">
                <a:latin typeface="Arial" panose="020B0604020202020204" pitchFamily="34" charset="0"/>
              </a:rPr>
              <a:t>NRS 488.065</a:t>
            </a:r>
            <a:endParaRPr lang="en-US" altLang="en-US" b="0"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b="0" dirty="0">
                <a:latin typeface="Arial" panose="020B0604020202020204" pitchFamily="34" charset="0"/>
              </a:rPr>
              <a:t>Motorboat</a:t>
            </a:r>
            <a:r>
              <a:rPr lang="en-US" altLang="en-US" b="0" baseline="0" dirty="0">
                <a:latin typeface="Arial" panose="020B0604020202020204" pitchFamily="34" charset="0"/>
              </a:rPr>
              <a:t> is any vessel with an engine, whether or not the engine is the primary means of propulsion.</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7</a:t>
            </a:fld>
            <a:endParaRPr lang="en-US" altLang="x-none"/>
          </a:p>
        </p:txBody>
      </p:sp>
    </p:spTree>
    <p:extLst>
      <p:ext uri="{BB962C8B-B14F-4D97-AF65-F5344CB8AC3E}">
        <p14:creationId xmlns:p14="http://schemas.microsoft.com/office/powerpoint/2010/main" val="330778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8</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information:</a:t>
            </a:r>
            <a:r>
              <a:rPr lang="en-US" baseline="0" dirty="0"/>
              <a:t> http://</a:t>
            </a:r>
            <a:r>
              <a:rPr lang="en-US" baseline="0" dirty="0" err="1"/>
              <a:t>www.ndow.org</a:t>
            </a:r>
            <a:r>
              <a:rPr lang="en-US" baseline="0" dirty="0"/>
              <a:t>/Boat/</a:t>
            </a:r>
            <a:r>
              <a:rPr lang="en-US" baseline="0" dirty="0" err="1"/>
              <a:t>Aquatic_Invasive_Species</a:t>
            </a:r>
            <a:r>
              <a:rPr lang="en-US" baseline="0" dirty="0"/>
              <a:t>/</a:t>
            </a:r>
            <a:r>
              <a:rPr lang="en-US" baseline="0" dirty="0" err="1"/>
              <a:t>Decal_Information</a:t>
            </a:r>
            <a:r>
              <a:rPr lang="en-US" baseline="0" dirty="0"/>
              <a:t>/</a:t>
            </a:r>
          </a:p>
          <a:p>
            <a:endParaRPr lang="en-US" baseline="0" dirty="0"/>
          </a:p>
          <a:p>
            <a:r>
              <a:rPr lang="en-US" baseline="0" dirty="0"/>
              <a:t>Exemption for </a:t>
            </a:r>
            <a:r>
              <a:rPr lang="en-US" u="none" baseline="0" dirty="0"/>
              <a:t>AZ-</a:t>
            </a:r>
            <a:r>
              <a:rPr lang="en-US" u="sng" baseline="0" dirty="0"/>
              <a:t>registered</a:t>
            </a:r>
            <a:r>
              <a:rPr lang="en-US" u="none" baseline="0" dirty="0"/>
              <a:t> vessels on the interstate waters of Lake Mead, Lake Mojave, and the lower Colorado River.</a:t>
            </a:r>
          </a:p>
          <a:p>
            <a:endParaRPr lang="en-US" u="none" baseline="0" dirty="0"/>
          </a:p>
          <a:p>
            <a:r>
              <a:rPr lang="en-US" u="none" baseline="0" dirty="0"/>
              <a:t>Exemption for CA-</a:t>
            </a:r>
            <a:r>
              <a:rPr lang="en-US" u="sng" baseline="0" dirty="0"/>
              <a:t>registered</a:t>
            </a:r>
            <a:r>
              <a:rPr lang="en-US" u="none" baseline="0" dirty="0"/>
              <a:t> vessels on the interstate waters of Lake Tahoe and Topaz Lake.</a:t>
            </a: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9</a:t>
            </a:fld>
            <a:endParaRPr lang="en-US" altLang="x-none"/>
          </a:p>
        </p:txBody>
      </p:sp>
    </p:spTree>
    <p:extLst>
      <p:ext uri="{BB962C8B-B14F-4D97-AF65-F5344CB8AC3E}">
        <p14:creationId xmlns:p14="http://schemas.microsoft.com/office/powerpoint/2010/main" val="21303303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23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w.ky.gov/Boat/Documents/boatingaccidentreport2012.pdf%23page=2"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1219200" y="1905000"/>
            <a:ext cx="7772400" cy="1470025"/>
          </a:xfrm>
        </p:spPr>
        <p:txBody>
          <a:bodyPr/>
          <a:lstStyle/>
          <a:p>
            <a:r>
              <a:rPr lang="en-US" altLang="x-none" dirty="0"/>
              <a:t>Nevada Supplement</a:t>
            </a:r>
            <a:endParaRPr lang="x-none" altLang="x-none" dirty="0"/>
          </a:p>
        </p:txBody>
      </p:sp>
      <p:sp>
        <p:nvSpPr>
          <p:cNvPr id="14341" name="Rectangle 5"/>
          <p:cNvSpPr>
            <a:spLocks noGrp="1" noChangeArrowheads="1"/>
          </p:cNvSpPr>
          <p:nvPr>
            <p:ph type="subTitle" idx="1"/>
          </p:nvPr>
        </p:nvSpPr>
        <p:spPr>
          <a:xfrm>
            <a:off x="1600200" y="4046537"/>
            <a:ext cx="6400800" cy="1752600"/>
          </a:xfrm>
        </p:spPr>
        <p:txBody>
          <a:bodyPr/>
          <a:lstStyle/>
          <a:p>
            <a:r>
              <a:rPr lang="en-US" altLang="x-none" dirty="0"/>
              <a:t>For use with </a:t>
            </a:r>
            <a:r>
              <a:rPr lang="en-US" altLang="x-none" i="1" dirty="0"/>
              <a:t>Boat America</a:t>
            </a:r>
            <a:endParaRPr lang="x-none" altLang="x-none"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036" y="304800"/>
            <a:ext cx="7772400" cy="1143000"/>
          </a:xfrm>
        </p:spPr>
        <p:txBody>
          <a:bodyPr/>
          <a:lstStyle/>
          <a:p>
            <a:r>
              <a:rPr lang="en-US"/>
              <a:t>Aquatic Invasive Species</a:t>
            </a:r>
            <a:endParaRPr lang="en-US" dirty="0"/>
          </a:p>
        </p:txBody>
      </p:sp>
      <p:sp>
        <p:nvSpPr>
          <p:cNvPr id="3" name="Content Placeholder 2"/>
          <p:cNvSpPr>
            <a:spLocks noGrp="1"/>
          </p:cNvSpPr>
          <p:nvPr>
            <p:ph idx="1"/>
          </p:nvPr>
        </p:nvSpPr>
        <p:spPr/>
        <p:txBody>
          <a:bodyPr/>
          <a:lstStyle/>
          <a:p>
            <a:r>
              <a:rPr lang="en-US" sz="2300" b="1" dirty="0">
                <a:latin typeface="Times New Roman" charset="0"/>
                <a:ea typeface="Times New Roman" charset="0"/>
                <a:cs typeface="Times New Roman" charset="0"/>
              </a:rPr>
              <a:t>Clean</a:t>
            </a:r>
            <a:r>
              <a:rPr lang="en-US" sz="2300" dirty="0">
                <a:latin typeface="Times New Roman" charset="0"/>
                <a:ea typeface="Times New Roman" charset="0"/>
                <a:cs typeface="Times New Roman" charset="0"/>
              </a:rPr>
              <a:t>: by removing all mud, plants, &amp; animals from every part of your boat trailer and equipment.</a:t>
            </a:r>
          </a:p>
          <a:p>
            <a:r>
              <a:rPr lang="en-US" sz="2300" b="1" dirty="0">
                <a:latin typeface="Times New Roman" charset="0"/>
                <a:ea typeface="Times New Roman" charset="0"/>
                <a:cs typeface="Times New Roman" charset="0"/>
              </a:rPr>
              <a:t>Drain</a:t>
            </a:r>
            <a:r>
              <a:rPr lang="en-US" sz="2300" dirty="0">
                <a:latin typeface="Times New Roman" charset="0"/>
                <a:ea typeface="Times New Roman" charset="0"/>
                <a:cs typeface="Times New Roman" charset="0"/>
              </a:rPr>
              <a:t>: by pulling the plug on your watercraft when you exit the water and eliminate all water from equipment and boats including </a:t>
            </a:r>
            <a:r>
              <a:rPr lang="en-US" sz="2300" dirty="0" err="1">
                <a:latin typeface="Times New Roman" charset="0"/>
                <a:ea typeface="Times New Roman" charset="0"/>
                <a:cs typeface="Times New Roman" charset="0"/>
              </a:rPr>
              <a:t>livewells</a:t>
            </a:r>
            <a:r>
              <a:rPr lang="en-US" sz="2300" dirty="0">
                <a:latin typeface="Times New Roman" charset="0"/>
                <a:ea typeface="Times New Roman" charset="0"/>
                <a:cs typeface="Times New Roman" charset="0"/>
              </a:rPr>
              <a:t>, ballast, hull, and engine cooling water.</a:t>
            </a:r>
          </a:p>
          <a:p>
            <a:r>
              <a:rPr lang="en-US" sz="2300" b="1" dirty="0">
                <a:latin typeface="Times New Roman" charset="0"/>
                <a:ea typeface="Times New Roman" charset="0"/>
                <a:cs typeface="Times New Roman" charset="0"/>
              </a:rPr>
              <a:t>Dry</a:t>
            </a:r>
            <a:r>
              <a:rPr lang="en-US" sz="2300" dirty="0">
                <a:latin typeface="Times New Roman" charset="0"/>
                <a:ea typeface="Times New Roman" charset="0"/>
                <a:cs typeface="Times New Roman" charset="0"/>
              </a:rPr>
              <a:t>: by allowing your boat and equipment to thoroughly dry before you launch into another body of water. The amount of time required varies depending on humidity and temperature. In the hot summer months, your dry time should be at least 5-7 days – during the fall and winter your dry time should be at least 27 days.</a:t>
            </a:r>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10</a:t>
            </a:fld>
            <a:endParaRPr lang="en-US" altLang="x-none" dirty="0"/>
          </a:p>
        </p:txBody>
      </p:sp>
    </p:spTree>
    <p:extLst>
      <p:ext uri="{BB962C8B-B14F-4D97-AF65-F5344CB8AC3E}">
        <p14:creationId xmlns:p14="http://schemas.microsoft.com/office/powerpoint/2010/main" val="2094979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E9E5FCE9-9EBA-496B-B650-3B8D3EAD5C8A}"/>
              </a:ext>
            </a:extLst>
          </p:cNvPr>
          <p:cNvSpPr>
            <a:spLocks noGrp="1"/>
          </p:cNvSpPr>
          <p:nvPr>
            <p:ph type="sldNum" sz="quarter" idx="10"/>
          </p:nvPr>
        </p:nvSpPr>
        <p:spPr/>
        <p:txBody>
          <a:bodyPr/>
          <a:lstStyle/>
          <a:p>
            <a:fld id="{89E1254E-7C07-4248-8223-2A9701AF0008}" type="slidenum">
              <a:rPr lang="en-US" altLang="en-US" smtClean="0"/>
              <a:pPr/>
              <a:t>11</a:t>
            </a:fld>
            <a:endParaRPr lang="en-US" altLang="en-US"/>
          </a:p>
        </p:txBody>
      </p:sp>
      <p:sp>
        <p:nvSpPr>
          <p:cNvPr id="3" name="TextBox 2">
            <a:extLst>
              <a:ext uri="{FF2B5EF4-FFF2-40B4-BE49-F238E27FC236}">
                <a16:creationId xmlns:a16="http://schemas.microsoft.com/office/drawing/2014/main" id="{642E9B40-D70D-4AF7-BC24-828F21E91D28}"/>
              </a:ext>
            </a:extLst>
          </p:cNvPr>
          <p:cNvSpPr txBox="1"/>
          <p:nvPr/>
        </p:nvSpPr>
        <p:spPr>
          <a:xfrm>
            <a:off x="2514600" y="6270625"/>
            <a:ext cx="4038600" cy="307777"/>
          </a:xfrm>
          <a:prstGeom prst="rect">
            <a:avLst/>
          </a:prstGeom>
          <a:noFill/>
        </p:spPr>
        <p:txBody>
          <a:bodyPr wrap="square" rtlCol="0">
            <a:spAutoFit/>
          </a:bodyPr>
          <a:lstStyle/>
          <a:p>
            <a:pPr lvl="0" algn="ctr"/>
            <a:r>
              <a:rPr lang="en-US" altLang="x-none" sz="1400">
                <a:solidFill>
                  <a:srgbClr val="FFFFFF"/>
                </a:solidFill>
                <a:latin typeface="Times New Roman" panose="02020603050405020304" pitchFamily="18" charset="0"/>
                <a:cs typeface="Times New Roman" panose="02020603050405020304" pitchFamily="18" charset="0"/>
              </a:rPr>
              <a:t>Copyright 2018 Coast Guard Auxiliary Association</a:t>
            </a:r>
            <a:endParaRPr lang="en-US" altLang="x-none" sz="14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65960"/>
      </p:ext>
    </p:extLst>
  </p:cSld>
  <p:clrMapOvr>
    <a:masterClrMapping/>
  </p:clrMapOvr>
  <p:transition advTm="29516"/>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12</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48936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 USCG approved wearable personal flotation device (PFD) correctly sized and in serviceable condition is required to be “readily accessible” for every person.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but less than 26 feet must additionally carry a USCG approved </a:t>
            </a:r>
            <a:r>
              <a:rPr lang="en-US" altLang="en-US" sz="2400" dirty="0" err="1">
                <a:solidFill>
                  <a:schemeClr val="bg1"/>
                </a:solidFill>
                <a:latin typeface="Arial" panose="020B0604020202020204" pitchFamily="34" charset="0"/>
              </a:rPr>
              <a:t>throwable</a:t>
            </a:r>
            <a:r>
              <a:rPr lang="en-US" altLang="en-US" sz="2400" dirty="0">
                <a:solidFill>
                  <a:schemeClr val="bg1"/>
                </a:solidFill>
                <a:latin typeface="Arial" panose="020B0604020202020204" pitchFamily="34" charset="0"/>
              </a:rPr>
              <a:t> device. Boats 26 feet and longer must have 30 feet of throwing line attached and boats 40 feet and longer must have such a device fore and aft.</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Persons being towed, those 12 and under, and those operating PWC MUST wear a PFD.</a:t>
            </a:r>
          </a:p>
        </p:txBody>
      </p:sp>
    </p:spTree>
    <p:extLst>
      <p:ext uri="{BB962C8B-B14F-4D97-AF65-F5344CB8AC3E}">
        <p14:creationId xmlns:p14="http://schemas.microsoft.com/office/powerpoint/2010/main" val="1696414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13</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120200"/>
            <a:ext cx="7315200" cy="60016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Operator must be at least 16 years old, or 14 years old if there is a supervisor at least 18 years old</a:t>
            </a:r>
          </a:p>
          <a:p>
            <a:pPr>
              <a:spcBef>
                <a:spcPct val="0"/>
              </a:spcBef>
              <a:buFontTx/>
              <a:buChar char="•"/>
            </a:pPr>
            <a:endParaRPr lang="en-US" altLang="en-US" dirty="0">
              <a:solidFill>
                <a:schemeClr val="bg1"/>
              </a:solidFill>
              <a:latin typeface="Arial" panose="020B0604020202020204" pitchFamily="34" charset="0"/>
            </a:endParaRPr>
          </a:p>
          <a:p>
            <a:pPr>
              <a:spcBef>
                <a:spcPct val="0"/>
              </a:spcBef>
              <a:buFontTx/>
              <a:buChar char="•"/>
            </a:pPr>
            <a:r>
              <a:rPr lang="en-US" altLang="en-US" dirty="0">
                <a:solidFill>
                  <a:schemeClr val="bg1"/>
                </a:solidFill>
                <a:latin typeface="Arial" panose="020B0604020202020204" pitchFamily="34" charset="0"/>
              </a:rPr>
              <a:t>Required observer must be at least 14 years old, or 12 years old if there is someone at least 18 years old onboard.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Allowed only between sunrise and sunset</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p:txBody>
      </p:sp>
    </p:spTree>
    <p:extLst>
      <p:ext uri="{BB962C8B-B14F-4D97-AF65-F5344CB8AC3E}">
        <p14:creationId xmlns:p14="http://schemas.microsoft.com/office/powerpoint/2010/main" val="2067425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Personal Watercraft</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14</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120200"/>
            <a:ext cx="7315200"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b="0" dirty="0">
                <a:solidFill>
                  <a:schemeClr val="bg1"/>
                </a:solidFill>
                <a:latin typeface="Arial" panose="020B0604020202020204" pitchFamily="34" charset="0"/>
              </a:rPr>
              <a:t>You shall not operate a PWC or </a:t>
            </a:r>
            <a:r>
              <a:rPr lang="en-US" altLang="en-US" dirty="0">
                <a:solidFill>
                  <a:schemeClr val="bg1"/>
                </a:solidFill>
                <a:latin typeface="Arial" panose="020B0604020202020204" pitchFamily="34" charset="0"/>
              </a:rPr>
              <a:t>allow another person to operate a PWC:</a:t>
            </a:r>
          </a:p>
          <a:p>
            <a:pPr>
              <a:spcBef>
                <a:spcPct val="0"/>
              </a:spcBef>
              <a:buFontTx/>
              <a:buChar char="•"/>
            </a:pPr>
            <a:r>
              <a:rPr lang="en-US" altLang="en-US" dirty="0">
                <a:solidFill>
                  <a:schemeClr val="bg1"/>
                </a:solidFill>
                <a:latin typeface="Arial" panose="020B0604020202020204" pitchFamily="34" charset="0"/>
              </a:rPr>
              <a:t>in a reckless or negligent manner</a:t>
            </a:r>
          </a:p>
          <a:p>
            <a:pPr>
              <a:spcBef>
                <a:spcPct val="0"/>
              </a:spcBef>
              <a:buFontTx/>
              <a:buChar char="•"/>
            </a:pPr>
            <a:r>
              <a:rPr lang="en-US" altLang="en-US" b="0" dirty="0">
                <a:solidFill>
                  <a:schemeClr val="bg1"/>
                </a:solidFill>
                <a:latin typeface="Arial" panose="020B0604020202020204" pitchFamily="34" charset="0"/>
              </a:rPr>
              <a:t>unless the operator and each passenger is wearing a PFD</a:t>
            </a:r>
          </a:p>
          <a:p>
            <a:pPr>
              <a:spcBef>
                <a:spcPct val="0"/>
              </a:spcBef>
              <a:buFontTx/>
              <a:buChar char="•"/>
            </a:pPr>
            <a:r>
              <a:rPr lang="en-US" altLang="en-US" dirty="0">
                <a:solidFill>
                  <a:schemeClr val="bg1"/>
                </a:solidFill>
                <a:latin typeface="Arial" panose="020B0604020202020204" pitchFamily="34" charset="0"/>
              </a:rPr>
              <a:t>unless the operator is at least 14 years old</a:t>
            </a:r>
          </a:p>
          <a:p>
            <a:pPr>
              <a:spcBef>
                <a:spcPct val="0"/>
              </a:spcBef>
              <a:buFontTx/>
              <a:buChar char="•"/>
            </a:pPr>
            <a:r>
              <a:rPr lang="en-US" altLang="en-US" b="0" dirty="0">
                <a:solidFill>
                  <a:schemeClr val="bg1"/>
                </a:solidFill>
                <a:latin typeface="Arial" panose="020B0604020202020204" pitchFamily="34" charset="0"/>
              </a:rPr>
              <a:t>unless the operator meets the mandatory education requirement</a:t>
            </a:r>
          </a:p>
        </p:txBody>
      </p:sp>
    </p:spTree>
    <p:extLst>
      <p:ext uri="{BB962C8B-B14F-4D97-AF65-F5344CB8AC3E}">
        <p14:creationId xmlns:p14="http://schemas.microsoft.com/office/powerpoint/2010/main" val="1215934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459917"/>
            <a:ext cx="7772400" cy="533400"/>
          </a:xfrm>
        </p:spPr>
        <p:txBody>
          <a:bodyPr/>
          <a:lstStyle/>
          <a:p>
            <a:r>
              <a:rPr lang="en-US" altLang="en-US" sz="4000" b="1" dirty="0"/>
              <a:t>Prohibited Operations</a:t>
            </a:r>
            <a:br>
              <a:rPr lang="en-US" altLang="en-US" sz="4000" dirty="0"/>
            </a:br>
            <a:endParaRPr lang="en-US" altLang="en-US" sz="4000" dirty="0"/>
          </a:p>
        </p:txBody>
      </p:sp>
      <p:sp>
        <p:nvSpPr>
          <p:cNvPr id="1536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80B53A9-3AFC-451D-955F-9B83DCB8BFE1}" type="slidenum">
              <a:rPr lang="en-US" altLang="en-US" sz="1400">
                <a:solidFill>
                  <a:srgbClr val="FFFF99"/>
                </a:solidFill>
                <a:latin typeface="Times New Roman" panose="02020603050405020304" pitchFamily="18" charset="0"/>
              </a:rPr>
              <a:pPr>
                <a:spcBef>
                  <a:spcPct val="0"/>
                </a:spcBef>
              </a:pPr>
              <a:t>15</a:t>
            </a:fld>
            <a:endParaRPr lang="en-US" altLang="en-US" sz="1400">
              <a:solidFill>
                <a:srgbClr val="FFFF99"/>
              </a:solidFill>
              <a:latin typeface="Times New Roman" panose="02020603050405020304" pitchFamily="18" charset="0"/>
            </a:endParaRPr>
          </a:p>
        </p:txBody>
      </p:sp>
      <p:sp>
        <p:nvSpPr>
          <p:cNvPr id="4" name="TextBox 3"/>
          <p:cNvSpPr txBox="1"/>
          <p:nvPr/>
        </p:nvSpPr>
        <p:spPr>
          <a:xfrm>
            <a:off x="1524000" y="952500"/>
            <a:ext cx="7239000" cy="4893647"/>
          </a:xfrm>
          <a:prstGeom prst="rect">
            <a:avLst/>
          </a:prstGeom>
          <a:noFill/>
        </p:spPr>
        <p:txBody>
          <a:bodyPr wrap="square">
            <a:spAutoFit/>
          </a:bodyPr>
          <a:lstStyle/>
          <a:p>
            <a:pPr marL="14288" marR="0" lvl="0" indent="-14288" defTabSz="914400" eaLnBrk="1" fontAlgn="auto" latinLnBrk="0" hangingPunct="1">
              <a:lnSpc>
                <a:spcPct val="100000"/>
              </a:lnSpc>
              <a:spcBef>
                <a:spcPts val="0"/>
              </a:spcBef>
              <a:spcAft>
                <a:spcPts val="0"/>
              </a:spcAft>
              <a:buClrTx/>
              <a:buSzTx/>
              <a:buFont typeface="Arial" panose="020B0604020202020204" pitchFamily="34" charset="0"/>
              <a:buNone/>
              <a:defRPr/>
            </a:pPr>
            <a:r>
              <a:rPr lang="en-US" sz="2600" dirty="0">
                <a:solidFill>
                  <a:schemeClr val="bg1"/>
                </a:solidFill>
                <a:latin typeface="Arial" charset="0"/>
              </a:rPr>
              <a:t>It is unlawful to operate a vessel at five knots or greater:</a:t>
            </a:r>
          </a:p>
          <a:p>
            <a:pPr marL="342900" marR="0" lvl="0" indent="-342900" defTabSz="914400" eaLnBrk="1" fontAlgn="auto" latinLnBrk="0" hangingPunct="1">
              <a:lnSpc>
                <a:spcPct val="100000"/>
              </a:lnSpc>
              <a:spcBef>
                <a:spcPts val="0"/>
              </a:spcBef>
              <a:spcAft>
                <a:spcPts val="0"/>
              </a:spcAft>
              <a:buClrTx/>
              <a:buSzTx/>
              <a:buFont typeface="Arial" charset="0"/>
              <a:buChar char="•"/>
              <a:defRPr/>
            </a:pPr>
            <a:r>
              <a:rPr lang="en-US" sz="2600" u="sng" dirty="0">
                <a:solidFill>
                  <a:schemeClr val="bg1"/>
                </a:solidFill>
                <a:latin typeface="Arial" charset="0"/>
              </a:rPr>
              <a:t>Within 100 feet </a:t>
            </a:r>
            <a:r>
              <a:rPr lang="en-US" sz="2600" dirty="0">
                <a:solidFill>
                  <a:schemeClr val="bg1"/>
                </a:solidFill>
                <a:latin typeface="Arial" charset="0"/>
              </a:rPr>
              <a:t>of a person bathing, wading, diving, floating, or swimming</a:t>
            </a:r>
          </a:p>
          <a:p>
            <a:pPr marL="342900" marR="0" lvl="0" indent="-342900" defTabSz="914400" eaLnBrk="1" fontAlgn="auto" latinLnBrk="0" hangingPunct="1">
              <a:lnSpc>
                <a:spcPct val="100000"/>
              </a:lnSpc>
              <a:spcBef>
                <a:spcPts val="0"/>
              </a:spcBef>
              <a:spcAft>
                <a:spcPts val="0"/>
              </a:spcAft>
              <a:buClrTx/>
              <a:buSzTx/>
              <a:buFont typeface="Arial" charset="0"/>
              <a:buChar char="•"/>
              <a:defRPr/>
            </a:pPr>
            <a:r>
              <a:rPr lang="en-US" sz="2600" u="sng" dirty="0">
                <a:solidFill>
                  <a:schemeClr val="bg1"/>
                </a:solidFill>
                <a:latin typeface="Arial" charset="0"/>
              </a:rPr>
              <a:t>Within 200 feet </a:t>
            </a:r>
            <a:r>
              <a:rPr lang="en-US" sz="2600" dirty="0">
                <a:solidFill>
                  <a:schemeClr val="bg1"/>
                </a:solidFill>
                <a:latin typeface="Arial" charset="0"/>
              </a:rPr>
              <a:t>of:</a:t>
            </a:r>
          </a:p>
          <a:p>
            <a:pPr marL="800100" lvl="1" indent="-342900" fontAlgn="auto">
              <a:spcBef>
                <a:spcPts val="0"/>
              </a:spcBef>
              <a:spcAft>
                <a:spcPts val="0"/>
              </a:spcAft>
              <a:buFont typeface="Arial" charset="0"/>
              <a:buChar char="•"/>
              <a:defRPr/>
            </a:pPr>
            <a:r>
              <a:rPr lang="en-US" sz="2600" dirty="0">
                <a:solidFill>
                  <a:schemeClr val="bg1"/>
                </a:solidFill>
                <a:latin typeface="Arial" charset="0"/>
              </a:rPr>
              <a:t>A beach frequented by bathers, waders, divers, floaters, or swimmers</a:t>
            </a:r>
          </a:p>
          <a:p>
            <a:pPr marL="800100" lvl="1" indent="-342900" fontAlgn="auto">
              <a:spcBef>
                <a:spcPts val="0"/>
              </a:spcBef>
              <a:spcAft>
                <a:spcPts val="0"/>
              </a:spcAft>
              <a:buFont typeface="Arial" charset="0"/>
              <a:buChar char="•"/>
              <a:defRPr/>
            </a:pPr>
            <a:r>
              <a:rPr lang="en-US" sz="2600" dirty="0">
                <a:solidFill>
                  <a:schemeClr val="bg1"/>
                </a:solidFill>
                <a:latin typeface="Arial" charset="0"/>
              </a:rPr>
              <a:t>A swimming float, diving platform, or lifeline</a:t>
            </a:r>
          </a:p>
          <a:p>
            <a:pPr marL="800100" lvl="1" indent="-342900" fontAlgn="auto">
              <a:spcBef>
                <a:spcPts val="0"/>
              </a:spcBef>
              <a:spcAft>
                <a:spcPts val="0"/>
              </a:spcAft>
              <a:buFont typeface="Arial" charset="0"/>
              <a:buChar char="•"/>
              <a:defRPr/>
            </a:pPr>
            <a:r>
              <a:rPr lang="en-US" sz="2600" dirty="0">
                <a:solidFill>
                  <a:schemeClr val="bg1"/>
                </a:solidFill>
                <a:latin typeface="Arial" charset="0"/>
              </a:rPr>
              <a:t>A way or landing float to which vessels are made fast or which is used for embarkation or discharge of passengers</a:t>
            </a:r>
          </a:p>
        </p:txBody>
      </p:sp>
    </p:spTree>
    <p:extLst>
      <p:ext uri="{BB962C8B-B14F-4D97-AF65-F5344CB8AC3E}">
        <p14:creationId xmlns:p14="http://schemas.microsoft.com/office/powerpoint/2010/main" val="2146686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143000"/>
          </a:xfrm>
        </p:spPr>
        <p:txBody>
          <a:bodyPr/>
          <a:lstStyle/>
          <a:p>
            <a:r>
              <a:rPr lang="en-US" dirty="0"/>
              <a:t>Engine Cut-Off Switch</a:t>
            </a:r>
          </a:p>
        </p:txBody>
      </p:sp>
      <p:sp>
        <p:nvSpPr>
          <p:cNvPr id="3" name="Content Placeholder 2"/>
          <p:cNvSpPr>
            <a:spLocks noGrp="1"/>
          </p:cNvSpPr>
          <p:nvPr>
            <p:ph idx="1"/>
          </p:nvPr>
        </p:nvSpPr>
        <p:spPr>
          <a:xfrm>
            <a:off x="914400" y="1600200"/>
            <a:ext cx="7772400" cy="4114800"/>
          </a:xfrm>
        </p:spPr>
        <p:txBody>
          <a:bodyPr/>
          <a:lstStyle/>
          <a:p>
            <a:r>
              <a:rPr lang="en-US" sz="2500" dirty="0"/>
              <a:t>A person who owns or controls a motorboat that is equipped with an engine cut-off switch shall not operate or authorize another person to operate the motorboat at greater than 5 knots if the engine cut-off switch or engine cut-off switch link is missing, disconnected or not operating properly.</a:t>
            </a:r>
          </a:p>
          <a:p>
            <a:r>
              <a:rPr lang="en-US" sz="2500" dirty="0"/>
              <a:t> A person shall not operate a motorboat that is equipped with an engine cut-off switch at at greater than 5 knots unless the engine cut-off switch link is attached to his or her body, clothing or personal flotation device.</a:t>
            </a:r>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16</a:t>
            </a:fld>
            <a:endParaRPr lang="en-US" altLang="x-none" dirty="0"/>
          </a:p>
        </p:txBody>
      </p:sp>
    </p:spTree>
    <p:extLst>
      <p:ext uri="{BB962C8B-B14F-4D97-AF65-F5344CB8AC3E}">
        <p14:creationId xmlns:p14="http://schemas.microsoft.com/office/powerpoint/2010/main" val="1559010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4400" y="304800"/>
            <a:ext cx="7772400" cy="1143000"/>
          </a:xfrm>
        </p:spPr>
        <p:txBody>
          <a:bodyPr/>
          <a:lstStyle/>
          <a:p>
            <a:r>
              <a:rPr lang="en-US" altLang="en-US" sz="4000" b="1" dirty="0"/>
              <a:t>Alcohol and Drugs</a:t>
            </a:r>
          </a:p>
        </p:txBody>
      </p:sp>
      <p:sp>
        <p:nvSpPr>
          <p:cNvPr id="1638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CA254C88-1589-472F-8D5F-C968D60A29C1}" type="slidenum">
              <a:rPr lang="en-US" altLang="en-US" sz="1400">
                <a:solidFill>
                  <a:srgbClr val="FFFF99"/>
                </a:solidFill>
                <a:latin typeface="Times New Roman" panose="02020603050405020304" pitchFamily="18" charset="0"/>
              </a:rPr>
              <a:pPr>
                <a:spcBef>
                  <a:spcPct val="0"/>
                </a:spcBef>
              </a:pPr>
              <a:t>17</a:t>
            </a:fld>
            <a:endParaRPr lang="en-US" altLang="en-US" sz="1400">
              <a:solidFill>
                <a:srgbClr val="FFFF99"/>
              </a:solidFill>
              <a:latin typeface="Times New Roman" panose="02020603050405020304" pitchFamily="18" charset="0"/>
            </a:endParaRPr>
          </a:p>
        </p:txBody>
      </p:sp>
      <p:sp>
        <p:nvSpPr>
          <p:cNvPr id="16388" name="TextBox 3"/>
          <p:cNvSpPr txBox="1">
            <a:spLocks noChangeArrowheads="1"/>
          </p:cNvSpPr>
          <p:nvPr/>
        </p:nvSpPr>
        <p:spPr bwMode="auto">
          <a:xfrm>
            <a:off x="1524000" y="1524000"/>
            <a:ext cx="7772400"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dirty="0">
                <a:solidFill>
                  <a:schemeClr val="bg1"/>
                </a:solidFill>
                <a:latin typeface="Arial" panose="020B0604020202020204" pitchFamily="34" charset="0"/>
              </a:rPr>
              <a:t>It is unlawful to operate or be in physical control of a vessel</a:t>
            </a:r>
          </a:p>
          <a:p>
            <a:pPr>
              <a:spcBef>
                <a:spcPct val="0"/>
              </a:spcBef>
              <a:buFontTx/>
              <a:buChar char="•"/>
            </a:pPr>
            <a:r>
              <a:rPr lang="en-US" altLang="en-US" dirty="0">
                <a:solidFill>
                  <a:schemeClr val="bg1"/>
                </a:solidFill>
                <a:latin typeface="Arial" panose="020B0604020202020204" pitchFamily="34" charset="0"/>
              </a:rPr>
              <a:t>While under the influence of alcohol, controlled substances, or both,</a:t>
            </a:r>
          </a:p>
          <a:p>
            <a:pPr>
              <a:spcBef>
                <a:spcPct val="0"/>
              </a:spcBef>
              <a:buFontTx/>
              <a:buChar char="•"/>
            </a:pPr>
            <a:r>
              <a:rPr lang="en-US" altLang="en-US" dirty="0">
                <a:solidFill>
                  <a:schemeClr val="bg1"/>
                </a:solidFill>
                <a:latin typeface="Arial" panose="020B0604020202020204" pitchFamily="34" charset="0"/>
              </a:rPr>
              <a:t>With a blood alcohol content of 0.08 or greater in blood or breath, or</a:t>
            </a:r>
          </a:p>
          <a:p>
            <a:pPr>
              <a:spcBef>
                <a:spcPct val="0"/>
              </a:spcBef>
              <a:buFontTx/>
              <a:buChar char="•"/>
            </a:pPr>
            <a:r>
              <a:rPr lang="en-US" altLang="en-US" dirty="0">
                <a:solidFill>
                  <a:schemeClr val="bg1"/>
                </a:solidFill>
                <a:latin typeface="Arial" panose="020B0604020202020204" pitchFamily="34" charset="0"/>
              </a:rPr>
              <a:t>In a reckless or negligent manner</a:t>
            </a:r>
          </a:p>
        </p:txBody>
      </p:sp>
    </p:spTree>
    <p:extLst>
      <p:ext uri="{BB962C8B-B14F-4D97-AF65-F5344CB8AC3E}">
        <p14:creationId xmlns:p14="http://schemas.microsoft.com/office/powerpoint/2010/main" val="4268214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53707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Nevada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MSDs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designed or secured to be unable to </a:t>
            </a:r>
            <a:r>
              <a:rPr lang="en-US" altLang="en-US" sz="2800" b="0" dirty="0">
                <a:solidFill>
                  <a:schemeClr val="bg1"/>
                </a:solidFill>
              </a:rPr>
              <a:t>discharge</a:t>
            </a:r>
          </a:p>
          <a:p>
            <a:pPr algn="just" eaLnBrk="1" hangingPunct="1">
              <a:spcBef>
                <a:spcPts val="600"/>
              </a:spcBef>
              <a:buFontTx/>
              <a:buChar char="•"/>
            </a:pPr>
            <a:endParaRPr lang="en-US" altLang="en-US" sz="2800" b="0" dirty="0">
              <a:solidFill>
                <a:srgbClr val="FFFF00"/>
              </a:solidFill>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0350690B-5A03-CD40-95EE-B129E0CD17FC}" type="slidenum">
              <a:rPr lang="en-US" altLang="x-none" smtClean="0"/>
              <a:pPr/>
              <a:t>18</a:t>
            </a:fld>
            <a:endParaRPr lang="en-US" altLang="x-none" dirty="0"/>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Abandoned Vessels</a:t>
            </a:r>
          </a:p>
        </p:txBody>
      </p:sp>
      <p:sp>
        <p:nvSpPr>
          <p:cNvPr id="3" name="Content Placeholder 2"/>
          <p:cNvSpPr>
            <a:spLocks noGrp="1"/>
          </p:cNvSpPr>
          <p:nvPr>
            <p:ph idx="1"/>
          </p:nvPr>
        </p:nvSpPr>
        <p:spPr/>
        <p:txBody>
          <a:bodyPr/>
          <a:lstStyle/>
          <a:p>
            <a:r>
              <a:rPr lang="en-US" dirty="0"/>
              <a:t>It is illegal to abandon a vessel in a public waterway or on public or private property without the consent of the owner of the property.</a:t>
            </a:r>
          </a:p>
          <a:p>
            <a:r>
              <a:rPr lang="en-US" dirty="0"/>
              <a:t>The last registered owner of a vessel is deemed to be the one who abandoned it unless the owner had reported the vessel missing.</a:t>
            </a:r>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19</a:t>
            </a:fld>
            <a:endParaRPr lang="en-US" altLang="x-none" dirty="0"/>
          </a:p>
        </p:txBody>
      </p:sp>
    </p:spTree>
    <p:extLst>
      <p:ext uri="{BB962C8B-B14F-4D97-AF65-F5344CB8AC3E}">
        <p14:creationId xmlns:p14="http://schemas.microsoft.com/office/powerpoint/2010/main" val="1908618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371600" y="2286000"/>
            <a:ext cx="7485185" cy="3046988"/>
          </a:xfrm>
          <a:prstGeom prst="rect">
            <a:avLst/>
          </a:prstGeom>
          <a:noFill/>
        </p:spPr>
        <p:txBody>
          <a:bodyPr wrap="square">
            <a:spAutoFit/>
          </a:bodyPr>
          <a:lstStyle/>
          <a:p>
            <a:pPr algn="ctr">
              <a:defRPr/>
            </a:pPr>
            <a:r>
              <a:rPr lang="en-US" sz="3200" dirty="0">
                <a:solidFill>
                  <a:schemeClr val="bg1"/>
                </a:solidFill>
                <a:latin typeface="+mn-lt"/>
                <a:cs typeface="Symusic" panose="00000400000000000000" pitchFamily="2" charset="0"/>
              </a:rPr>
              <a:t>Much of the material in this supplement comes from:</a:t>
            </a:r>
          </a:p>
          <a:p>
            <a:pPr>
              <a:defRPr/>
            </a:pPr>
            <a:endParaRPr lang="en-US" sz="3200" dirty="0">
              <a:solidFill>
                <a:schemeClr val="bg1"/>
              </a:solidFill>
              <a:latin typeface="+mn-lt"/>
              <a:cs typeface="Symusic" panose="00000400000000000000" pitchFamily="2" charset="0"/>
            </a:endParaRPr>
          </a:p>
          <a:p>
            <a:pPr algn="ctr">
              <a:defRPr/>
            </a:pPr>
            <a:r>
              <a:rPr lang="en-US" sz="3200" dirty="0">
                <a:solidFill>
                  <a:schemeClr val="bg1"/>
                </a:solidFill>
                <a:latin typeface="+mn-lt"/>
                <a:cs typeface="Symusic" panose="00000400000000000000" pitchFamily="2" charset="0"/>
              </a:rPr>
              <a:t> </a:t>
            </a:r>
            <a:r>
              <a:rPr lang="en-US" sz="3200" i="1" dirty="0">
                <a:solidFill>
                  <a:schemeClr val="bg1"/>
                </a:solidFill>
                <a:latin typeface="+mn-lt"/>
                <a:cs typeface="Symusic" panose="00000400000000000000" pitchFamily="2" charset="0"/>
              </a:rPr>
              <a:t>‘The Handbook of Nevada Boating Laws' </a:t>
            </a:r>
          </a:p>
          <a:p>
            <a:pPr algn="ctr">
              <a:defRPr/>
            </a:pP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Enforcement</a:t>
            </a:r>
          </a:p>
        </p:txBody>
      </p:sp>
      <p:sp>
        <p:nvSpPr>
          <p:cNvPr id="25603" name="Content Placeholder 2"/>
          <p:cNvSpPr>
            <a:spLocks noGrp="1"/>
          </p:cNvSpPr>
          <p:nvPr>
            <p:ph idx="1"/>
          </p:nvPr>
        </p:nvSpPr>
        <p:spPr>
          <a:xfrm>
            <a:off x="1543833" y="1143000"/>
            <a:ext cx="7239000" cy="4876800"/>
          </a:xfrm>
        </p:spPr>
        <p:txBody>
          <a:bodyPr/>
          <a:lstStyle/>
          <a:p>
            <a:r>
              <a:rPr lang="en-US" altLang="en-US" dirty="0"/>
              <a:t>Every Nevada game warden, sheriff, and state and local law enforcement officer is authorized to enforce Nevada’s boating laws.</a:t>
            </a:r>
          </a:p>
          <a:p>
            <a:r>
              <a:rPr lang="en-US" altLang="en-US" dirty="0"/>
              <a:t>Each officer may stop and board any vessel.</a:t>
            </a:r>
          </a:p>
          <a:p>
            <a:r>
              <a:rPr lang="en-US" altLang="en-US" dirty="0"/>
              <a:t>Most violations of the Nevada boating laws are misdemeanors. </a:t>
            </a:r>
            <a:br>
              <a:rPr lang="en-US" altLang="en-US" dirty="0"/>
            </a:br>
            <a:endParaRPr lang="en-US" altLang="en-US" dirty="0">
              <a:latin typeface="Arial" panose="020B0604020202020204" pitchFamily="34" charset="0"/>
            </a:endParaRPr>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20</a:t>
            </a:fld>
            <a:endParaRPr lang="en-US" altLang="en-US" sz="140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668014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21</a:t>
            </a:fld>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Mandatory Education</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524000" y="1189774"/>
            <a:ext cx="7485185" cy="4031873"/>
          </a:xfrm>
          <a:prstGeom prst="rect">
            <a:avLst/>
          </a:prstGeom>
          <a:noFill/>
        </p:spPr>
        <p:txBody>
          <a:bodyPr wrap="square">
            <a:spAutoFit/>
          </a:bodyPr>
          <a:lstStyle/>
          <a:p>
            <a:pPr>
              <a:defRPr/>
            </a:pPr>
            <a:r>
              <a:rPr lang="en-US" sz="3200" dirty="0">
                <a:solidFill>
                  <a:schemeClr val="bg1"/>
                </a:solidFill>
                <a:latin typeface="+mn-lt"/>
                <a:cs typeface="Symusic" panose="00000400000000000000" pitchFamily="2" charset="0"/>
              </a:rPr>
              <a:t>In order to operate a motorboat with more than 15 hp on the Interstate waters of Nevada, a person born on or after </a:t>
            </a:r>
            <a:r>
              <a:rPr lang="en-US" sz="3200" dirty="0">
                <a:solidFill>
                  <a:srgbClr val="FFFF00"/>
                </a:solidFill>
                <a:latin typeface="+mn-lt"/>
                <a:cs typeface="Symusic" panose="00000400000000000000" pitchFamily="2" charset="0"/>
              </a:rPr>
              <a:t>January 1, 1983 </a:t>
            </a:r>
            <a:r>
              <a:rPr lang="en-US" sz="3200" dirty="0">
                <a:solidFill>
                  <a:schemeClr val="bg1"/>
                </a:solidFill>
                <a:latin typeface="+mn-lt"/>
                <a:cs typeface="Symusic" panose="00000400000000000000" pitchFamily="2" charset="0"/>
              </a:rPr>
              <a:t>must have passed and obtained a certificate for a NASBLA approved course and carry proof of this while operating the motorboat.</a:t>
            </a:r>
          </a:p>
          <a:p>
            <a:pPr>
              <a:defRPr/>
            </a:pPr>
            <a:endParaRPr lang="en-US" sz="3200" dirty="0">
              <a:solidFill>
                <a:schemeClr val="bg1"/>
              </a:solidFill>
              <a:latin typeface="+mn-lt"/>
              <a:cs typeface="Symusic" panose="00000400000000000000" pitchFamily="2" charset="0"/>
            </a:endParaRPr>
          </a:p>
        </p:txBody>
      </p:sp>
    </p:spTree>
    <p:extLst>
      <p:ext uri="{BB962C8B-B14F-4D97-AF65-F5344CB8AC3E}">
        <p14:creationId xmlns:p14="http://schemas.microsoft.com/office/powerpoint/2010/main" val="124212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4</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1219200"/>
            <a:ext cx="7391400" cy="50167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b="0" dirty="0">
                <a:solidFill>
                  <a:schemeClr val="bg1"/>
                </a:solidFill>
                <a:latin typeface="Arial" panose="020B0604020202020204" pitchFamily="34" charset="0"/>
              </a:rPr>
              <a:t>Report required when –</a:t>
            </a:r>
          </a:p>
          <a:p>
            <a:pPr>
              <a:spcBef>
                <a:spcPct val="0"/>
              </a:spcBef>
            </a:pPr>
            <a:endParaRPr lang="en-US" altLang="en-US" b="0" dirty="0">
              <a:solidFill>
                <a:schemeClr val="bg1"/>
              </a:solidFill>
              <a:latin typeface="Arial" panose="020B0604020202020204" pitchFamily="34" charset="0"/>
            </a:endParaRPr>
          </a:p>
          <a:p>
            <a:pPr>
              <a:spcBef>
                <a:spcPct val="0"/>
              </a:spcBef>
            </a:pPr>
            <a:r>
              <a:rPr lang="en-US" altLang="en-US" b="0" dirty="0">
                <a:solidFill>
                  <a:schemeClr val="bg1"/>
                </a:solidFill>
                <a:latin typeface="Arial" panose="020B0604020202020204" pitchFamily="34" charset="0"/>
              </a:rPr>
              <a:t> 1. Death, loss of consciousness, medical treatment beyond first aid, or disability lasting more than 24 hours</a:t>
            </a:r>
          </a:p>
          <a:p>
            <a:pPr>
              <a:spcBef>
                <a:spcPct val="0"/>
              </a:spcBef>
            </a:pPr>
            <a:r>
              <a:rPr lang="en-US" altLang="en-US" b="0" dirty="0">
                <a:solidFill>
                  <a:srgbClr val="FFFF00"/>
                </a:solidFill>
                <a:latin typeface="Arial" panose="020B0604020202020204" pitchFamily="34" charset="0"/>
              </a:rPr>
              <a:t> </a:t>
            </a:r>
            <a:r>
              <a:rPr lang="en-US" altLang="en-US" b="0" dirty="0">
                <a:solidFill>
                  <a:schemeClr val="bg1"/>
                </a:solidFill>
                <a:latin typeface="Arial" panose="020B0604020202020204" pitchFamily="34" charset="0"/>
              </a:rPr>
              <a:t>2. Damage to property in excess of  $</a:t>
            </a:r>
            <a:r>
              <a:rPr lang="en-US" altLang="en-US" dirty="0">
                <a:solidFill>
                  <a:schemeClr val="bg1"/>
                </a:solidFill>
                <a:latin typeface="Arial" panose="020B0604020202020204" pitchFamily="34" charset="0"/>
              </a:rPr>
              <a:t>2,0</a:t>
            </a:r>
            <a:r>
              <a:rPr lang="en-US" altLang="en-US" b="0" dirty="0">
                <a:solidFill>
                  <a:schemeClr val="bg1"/>
                </a:solidFill>
                <a:latin typeface="Arial" panose="020B0604020202020204" pitchFamily="34" charset="0"/>
              </a:rPr>
              <a:t>00.</a:t>
            </a:r>
          </a:p>
          <a:p>
            <a:pPr>
              <a:spcBef>
                <a:spcPct val="0"/>
              </a:spcBef>
            </a:pPr>
            <a:endParaRPr lang="en-US" altLang="en-US" b="0" dirty="0">
              <a:solidFill>
                <a:schemeClr val="bg1"/>
              </a:solidFill>
              <a:latin typeface="Arial" panose="020B0604020202020204" pitchFamily="34" charset="0"/>
            </a:endParaRPr>
          </a:p>
          <a:p>
            <a:pPr>
              <a:spcBef>
                <a:spcPct val="0"/>
              </a:spcBef>
            </a:pPr>
            <a:r>
              <a:rPr lang="en-US" altLang="en-US" b="0" dirty="0">
                <a:solidFill>
                  <a:schemeClr val="bg1"/>
                </a:solidFill>
                <a:latin typeface="Arial" panose="020B0604020202020204" pitchFamily="34" charset="0"/>
              </a:rPr>
              <a:t>Report based on </a:t>
            </a:r>
            <a:r>
              <a:rPr lang="en-US" altLang="en-US" dirty="0">
                <a:solidFill>
                  <a:schemeClr val="bg1"/>
                </a:solidFill>
                <a:latin typeface="Arial" panose="020B0604020202020204" pitchFamily="34" charset="0"/>
              </a:rPr>
              <a:t>death or injury </a:t>
            </a:r>
            <a:r>
              <a:rPr lang="en-US" altLang="en-US" b="0" dirty="0">
                <a:solidFill>
                  <a:schemeClr val="bg1"/>
                </a:solidFill>
                <a:latin typeface="Arial" panose="020B0604020202020204" pitchFamily="34" charset="0"/>
              </a:rPr>
              <a:t>within 48 hours, otherwise within </a:t>
            </a:r>
            <a:r>
              <a:rPr lang="en-US" altLang="en-US" dirty="0">
                <a:solidFill>
                  <a:schemeClr val="bg1"/>
                </a:solidFill>
                <a:latin typeface="Arial" panose="020B0604020202020204" pitchFamily="34" charset="0"/>
              </a:rPr>
              <a:t>10</a:t>
            </a:r>
            <a:r>
              <a:rPr lang="en-US" altLang="en-US" b="0" dirty="0">
                <a:solidFill>
                  <a:schemeClr val="bg1"/>
                </a:solidFill>
                <a:latin typeface="Arial" panose="020B0604020202020204" pitchFamily="34" charset="0"/>
              </a:rPr>
              <a:t> days.</a:t>
            </a:r>
          </a:p>
        </p:txBody>
      </p:sp>
    </p:spTree>
    <p:extLst>
      <p:ext uri="{BB962C8B-B14F-4D97-AF65-F5344CB8AC3E}">
        <p14:creationId xmlns:p14="http://schemas.microsoft.com/office/powerpoint/2010/main" val="3672324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9700" y="248433"/>
            <a:ext cx="7772400" cy="1143000"/>
          </a:xfrm>
        </p:spPr>
        <p:txBody>
          <a:bodyPr/>
          <a:lstStyle/>
          <a:p>
            <a:r>
              <a:rPr lang="en-US" altLang="en-US" sz="3600" b="1" dirty="0"/>
              <a:t>Boating Accident Reporting</a:t>
            </a:r>
          </a:p>
        </p:txBody>
      </p:sp>
      <p:sp>
        <p:nvSpPr>
          <p:cNvPr id="819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294B518-A544-449E-8DAA-06E00834B11C}" type="slidenum">
              <a:rPr lang="en-US" altLang="en-US" sz="1400">
                <a:solidFill>
                  <a:srgbClr val="FFFF99"/>
                </a:solidFill>
                <a:latin typeface="Times New Roman" panose="02020603050405020304" pitchFamily="18" charset="0"/>
              </a:rPr>
              <a:pPr>
                <a:spcBef>
                  <a:spcPct val="0"/>
                </a:spcBef>
              </a:pPr>
              <a:t>5</a:t>
            </a:fld>
            <a:endParaRPr lang="en-US" altLang="en-US" sz="1400">
              <a:solidFill>
                <a:srgbClr val="FFFF99"/>
              </a:solidFill>
              <a:latin typeface="Times New Roman" panose="02020603050405020304" pitchFamily="18" charset="0"/>
            </a:endParaRPr>
          </a:p>
        </p:txBody>
      </p:sp>
      <p:sp>
        <p:nvSpPr>
          <p:cNvPr id="8196" name="TextBox 3"/>
          <p:cNvSpPr txBox="1">
            <a:spLocks noChangeArrowheads="1"/>
          </p:cNvSpPr>
          <p:nvPr/>
        </p:nvSpPr>
        <p:spPr bwMode="auto">
          <a:xfrm>
            <a:off x="1905000" y="1524000"/>
            <a:ext cx="6934200" cy="4616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REPORT  IN PERSON OR BY MAIL TO:</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dirty="0">
                <a:solidFill>
                  <a:schemeClr val="bg1"/>
                </a:solidFill>
                <a:latin typeface="Arial" panose="020B0604020202020204" pitchFamily="34" charset="0"/>
              </a:rPr>
              <a:t>Nevada Dept. of Wildlife</a:t>
            </a:r>
          </a:p>
          <a:p>
            <a:pPr>
              <a:spcBef>
                <a:spcPct val="0"/>
              </a:spcBef>
            </a:pPr>
            <a:r>
              <a:rPr lang="en-US" altLang="en-US" dirty="0">
                <a:solidFill>
                  <a:schemeClr val="bg1"/>
                </a:solidFill>
                <a:latin typeface="Arial" panose="020B0604020202020204" pitchFamily="34" charset="0"/>
              </a:rPr>
              <a:t>1100 Valley Rd</a:t>
            </a:r>
          </a:p>
          <a:p>
            <a:pPr>
              <a:spcBef>
                <a:spcPct val="0"/>
              </a:spcBef>
            </a:pPr>
            <a:r>
              <a:rPr lang="en-US" altLang="en-US" dirty="0">
                <a:solidFill>
                  <a:schemeClr val="bg1"/>
                </a:solidFill>
                <a:latin typeface="Arial" panose="020B0604020202020204" pitchFamily="34" charset="0"/>
              </a:rPr>
              <a:t>Reno NV 89512</a:t>
            </a:r>
          </a:p>
          <a:p>
            <a:pPr>
              <a:spcBef>
                <a:spcPct val="0"/>
              </a:spcBef>
            </a:pPr>
            <a:endParaRPr lang="en-US" altLang="en-US" dirty="0">
              <a:solidFill>
                <a:schemeClr val="bg1"/>
              </a:solidFill>
              <a:latin typeface="Arial" panose="020B0604020202020204" pitchFamily="34" charset="0"/>
            </a:endParaRPr>
          </a:p>
          <a:p>
            <a:pPr>
              <a:spcBef>
                <a:spcPct val="0"/>
              </a:spcBef>
            </a:pPr>
            <a:r>
              <a:rPr lang="en-US" altLang="en-US" dirty="0">
                <a:solidFill>
                  <a:schemeClr val="bg1"/>
                </a:solidFill>
                <a:latin typeface="Arial" panose="020B0604020202020204" pitchFamily="34" charset="0"/>
              </a:rPr>
              <a:t>Form available at: </a:t>
            </a:r>
            <a:r>
              <a:rPr lang="en-US" altLang="en-US" sz="2600" dirty="0">
                <a:solidFill>
                  <a:schemeClr val="bg1"/>
                </a:solidFill>
                <a:latin typeface="Arial" panose="020B0604020202020204" pitchFamily="34" charset="0"/>
              </a:rPr>
              <a:t>http://</a:t>
            </a:r>
            <a:r>
              <a:rPr lang="en-US" altLang="en-US" sz="2600" dirty="0" err="1">
                <a:solidFill>
                  <a:schemeClr val="bg1"/>
                </a:solidFill>
                <a:latin typeface="Arial" panose="020B0604020202020204" pitchFamily="34" charset="0"/>
              </a:rPr>
              <a:t>www.ndow.org</a:t>
            </a:r>
            <a:r>
              <a:rPr lang="en-US" altLang="en-US" sz="2600" dirty="0">
                <a:solidFill>
                  <a:schemeClr val="bg1"/>
                </a:solidFill>
                <a:latin typeface="Arial" panose="020B0604020202020204" pitchFamily="34" charset="0"/>
              </a:rPr>
              <a:t>/</a:t>
            </a:r>
            <a:r>
              <a:rPr lang="en-US" altLang="en-US" sz="2600" dirty="0" err="1">
                <a:solidFill>
                  <a:schemeClr val="bg1"/>
                </a:solidFill>
                <a:latin typeface="Arial" panose="020B0604020202020204" pitchFamily="34" charset="0"/>
              </a:rPr>
              <a:t>uploadedFiles</a:t>
            </a:r>
            <a:r>
              <a:rPr lang="en-US" altLang="en-US" sz="2600" dirty="0">
                <a:solidFill>
                  <a:schemeClr val="bg1"/>
                </a:solidFill>
                <a:latin typeface="Arial" panose="020B0604020202020204" pitchFamily="34" charset="0"/>
              </a:rPr>
              <a:t>/</a:t>
            </a:r>
            <a:r>
              <a:rPr lang="en-US" altLang="en-US" sz="2600" dirty="0" err="1">
                <a:solidFill>
                  <a:schemeClr val="bg1"/>
                </a:solidFill>
                <a:latin typeface="Arial" panose="020B0604020202020204" pitchFamily="34" charset="0"/>
              </a:rPr>
              <a:t>ndoworg</a:t>
            </a:r>
            <a:r>
              <a:rPr lang="en-US" altLang="en-US" sz="2600" dirty="0">
                <a:solidFill>
                  <a:schemeClr val="bg1"/>
                </a:solidFill>
                <a:latin typeface="Arial" panose="020B0604020202020204" pitchFamily="34" charset="0"/>
              </a:rPr>
              <a:t>/Content/Boat/</a:t>
            </a:r>
            <a:r>
              <a:rPr lang="en-US" altLang="en-US" sz="2600" dirty="0" err="1">
                <a:solidFill>
                  <a:schemeClr val="bg1"/>
                </a:solidFill>
                <a:latin typeface="Arial" panose="020B0604020202020204" pitchFamily="34" charset="0"/>
              </a:rPr>
              <a:t>Boating_Safety</a:t>
            </a:r>
            <a:r>
              <a:rPr lang="en-US" altLang="en-US" sz="2600" dirty="0">
                <a:solidFill>
                  <a:schemeClr val="bg1"/>
                </a:solidFill>
                <a:latin typeface="Arial" panose="020B0604020202020204" pitchFamily="34" charset="0"/>
              </a:rPr>
              <a:t>/Boat-Accident-</a:t>
            </a:r>
            <a:r>
              <a:rPr lang="en-US" altLang="en-US" sz="2600" dirty="0" err="1">
                <a:solidFill>
                  <a:schemeClr val="bg1"/>
                </a:solidFill>
                <a:latin typeface="Arial" panose="020B0604020202020204" pitchFamily="34" charset="0"/>
              </a:rPr>
              <a:t>Report.pdf</a:t>
            </a:r>
            <a:endParaRPr lang="en-US" altLang="en-US" sz="2600" dirty="0">
              <a:solidFill>
                <a:schemeClr val="bg1"/>
              </a:solidFill>
              <a:latin typeface="Arial" panose="020B0604020202020204" pitchFamily="34" charset="0"/>
            </a:endParaRPr>
          </a:p>
        </p:txBody>
      </p:sp>
    </p:spTree>
    <p:extLst>
      <p:ext uri="{BB962C8B-B14F-4D97-AF65-F5344CB8AC3E}">
        <p14:creationId xmlns:p14="http://schemas.microsoft.com/office/powerpoint/2010/main" val="1720938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 Titling</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6</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776884" y="1295400"/>
            <a:ext cx="7138516" cy="4401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Each motorboat must have a certificate of ownership from the Department of Wildlife.</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Exemptions for USCG-documented vessels and vessels whose ownership has not changed since December 31, 1971.</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Certificate of title is $20 and lasts through the duration of the owner’s ownership of the vessel.</a:t>
            </a:r>
          </a:p>
        </p:txBody>
      </p:sp>
    </p:spTree>
    <p:extLst>
      <p:ext uri="{BB962C8B-B14F-4D97-AF65-F5344CB8AC3E}">
        <p14:creationId xmlns:p14="http://schemas.microsoft.com/office/powerpoint/2010/main" val="389825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t>Boat Registration</a:t>
            </a:r>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7</a:t>
            </a:fld>
            <a:endParaRPr lang="en-US" altLang="x-none" dirty="0"/>
          </a:p>
        </p:txBody>
      </p:sp>
      <p:sp>
        <p:nvSpPr>
          <p:cNvPr id="6" name="TextBox 5"/>
          <p:cNvSpPr txBox="1">
            <a:spLocks noChangeArrowheads="1"/>
          </p:cNvSpPr>
          <p:nvPr/>
        </p:nvSpPr>
        <p:spPr bwMode="auto">
          <a:xfrm>
            <a:off x="1752600" y="1466195"/>
            <a:ext cx="7138516"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Each motorboat on the water in Nevada is required to have a certificate of number (registration).</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This does not apply to USCG-documented vessels or vessels registered with other states that use the waters of Nevada for fewer than 90 days in a year.</a:t>
            </a:r>
          </a:p>
        </p:txBody>
      </p:sp>
    </p:spTree>
    <p:extLst>
      <p:ext uri="{BB962C8B-B14F-4D97-AF65-F5344CB8AC3E}">
        <p14:creationId xmlns:p14="http://schemas.microsoft.com/office/powerpoint/2010/main" val="1670342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8</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2039494" y="5701346"/>
            <a:ext cx="5492366" cy="461665"/>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Decal within 6 inches of NV Number</a:t>
            </a:r>
          </a:p>
        </p:txBody>
      </p:sp>
      <p:cxnSp>
        <p:nvCxnSpPr>
          <p:cNvPr id="74" name="Straight Connector 73"/>
          <p:cNvCxnSpPr/>
          <p:nvPr/>
        </p:nvCxnSpPr>
        <p:spPr bwMode="auto">
          <a:xfrm flipH="1" flipV="1">
            <a:off x="3596230" y="3866146"/>
            <a:ext cx="915483" cy="1835199"/>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310229" y="3393983"/>
            <a:ext cx="2286000" cy="461665"/>
          </a:xfrm>
          <a:prstGeom prst="rect">
            <a:avLst/>
          </a:prstGeom>
          <a:noFill/>
        </p:spPr>
        <p:txBody>
          <a:bodyPr wrap="square" rtlCol="0">
            <a:spAutoFit/>
          </a:bodyPr>
          <a:lstStyle/>
          <a:p>
            <a:r>
              <a:rPr lang="en-US" dirty="0">
                <a:solidFill>
                  <a:schemeClr val="bg1"/>
                </a:solidFill>
                <a:latin typeface="+mj-lt"/>
              </a:rPr>
              <a:t>NV 2345 AB</a:t>
            </a:r>
          </a:p>
        </p:txBody>
      </p:sp>
      <p:sp>
        <p:nvSpPr>
          <p:cNvPr id="97" name="TextBox 96"/>
          <p:cNvSpPr txBox="1"/>
          <p:nvPr/>
        </p:nvSpPr>
        <p:spPr>
          <a:xfrm>
            <a:off x="5550265" y="3410524"/>
            <a:ext cx="2286000" cy="461665"/>
          </a:xfrm>
          <a:prstGeom prst="rect">
            <a:avLst/>
          </a:prstGeom>
          <a:noFill/>
        </p:spPr>
        <p:txBody>
          <a:bodyPr wrap="square" rtlCol="0">
            <a:spAutoFit/>
          </a:bodyPr>
          <a:lstStyle/>
          <a:p>
            <a:r>
              <a:rPr lang="en-US" dirty="0">
                <a:solidFill>
                  <a:schemeClr val="bg1"/>
                </a:solidFill>
                <a:latin typeface="+mj-lt"/>
              </a:rPr>
              <a:t>NV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3561095" y="3472585"/>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7836360" y="3479612"/>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bwMode="auto">
          <a:xfrm flipV="1">
            <a:off x="6896100" y="3749942"/>
            <a:ext cx="864683" cy="1951403"/>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036" y="304800"/>
            <a:ext cx="7772400" cy="1143000"/>
          </a:xfrm>
        </p:spPr>
        <p:txBody>
          <a:bodyPr/>
          <a:lstStyle/>
          <a:p>
            <a:r>
              <a:rPr lang="en-US"/>
              <a:t>Aquatic Invasive Species</a:t>
            </a:r>
            <a:endParaRPr lang="en-US" dirty="0"/>
          </a:p>
        </p:txBody>
      </p:sp>
      <p:sp>
        <p:nvSpPr>
          <p:cNvPr id="3" name="Content Placeholder 2"/>
          <p:cNvSpPr>
            <a:spLocks noGrp="1"/>
          </p:cNvSpPr>
          <p:nvPr>
            <p:ph idx="1"/>
          </p:nvPr>
        </p:nvSpPr>
        <p:spPr>
          <a:xfrm>
            <a:off x="1371600" y="1981200"/>
            <a:ext cx="7772400" cy="4114800"/>
          </a:xfrm>
        </p:spPr>
        <p:txBody>
          <a:bodyPr/>
          <a:lstStyle/>
          <a:p>
            <a:r>
              <a:rPr lang="en-US" dirty="0"/>
              <a:t>Every vessel that is “capable of retaining water” that operates on Nevada waters is required to have an AIS decal. This includes kayaks and canoes but not stand up paddleboards.</a:t>
            </a:r>
          </a:p>
          <a:p>
            <a:r>
              <a:rPr lang="en-US" dirty="0"/>
              <a:t>$6/year non-motorized vessels, $13/year motorized vessels. </a:t>
            </a:r>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9</a:t>
            </a:fld>
            <a:endParaRPr lang="en-US" altLang="x-none" dirty="0"/>
          </a:p>
        </p:txBody>
      </p:sp>
    </p:spTree>
    <p:extLst>
      <p:ext uri="{BB962C8B-B14F-4D97-AF65-F5344CB8AC3E}">
        <p14:creationId xmlns:p14="http://schemas.microsoft.com/office/powerpoint/2010/main" val="499909397"/>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1107</TotalTime>
  <Words>1748</Words>
  <Application>Microsoft Macintosh PowerPoint</Application>
  <PresentationFormat>On-screen Show (4:3)</PresentationFormat>
  <Paragraphs>192</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Arial Black</vt:lpstr>
      <vt:lpstr>Comic Sans MS</vt:lpstr>
      <vt:lpstr>Times New Roman</vt:lpstr>
      <vt:lpstr>ABS with state name footnote</vt:lpstr>
      <vt:lpstr>Nevada Supplement</vt:lpstr>
      <vt:lpstr>Boating References</vt:lpstr>
      <vt:lpstr>Mandatory Education</vt:lpstr>
      <vt:lpstr>Boating Accident Reporting</vt:lpstr>
      <vt:lpstr>Boating Accident Reporting</vt:lpstr>
      <vt:lpstr>Boat Titling</vt:lpstr>
      <vt:lpstr>Boat Registration</vt:lpstr>
      <vt:lpstr>PowerPoint Presentation</vt:lpstr>
      <vt:lpstr>Aquatic Invasive Species</vt:lpstr>
      <vt:lpstr>Aquatic Invasive Species</vt:lpstr>
      <vt:lpstr>Maximum Capacities</vt:lpstr>
      <vt:lpstr>Life Jackets</vt:lpstr>
      <vt:lpstr>   Water Skis &amp; Surfboards</vt:lpstr>
      <vt:lpstr>Personal Watercraft</vt:lpstr>
      <vt:lpstr>Prohibited Operations </vt:lpstr>
      <vt:lpstr>Engine Cut-Off Switch</vt:lpstr>
      <vt:lpstr>Alcohol and Drugs</vt:lpstr>
      <vt:lpstr>PowerPoint Presentation</vt:lpstr>
      <vt:lpstr>Abandoned Vessels</vt:lpstr>
      <vt:lpstr>Enforcement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102</cp:revision>
  <dcterms:created xsi:type="dcterms:W3CDTF">2005-09-26T18:22:38Z</dcterms:created>
  <dcterms:modified xsi:type="dcterms:W3CDTF">2024-08-07T16:50:14Z</dcterms:modified>
</cp:coreProperties>
</file>