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8" r:id="rId2"/>
    <p:sldId id="288" r:id="rId3"/>
    <p:sldId id="314" r:id="rId4"/>
    <p:sldId id="348" r:id="rId5"/>
    <p:sldId id="320" r:id="rId6"/>
    <p:sldId id="289" r:id="rId7"/>
    <p:sldId id="292" r:id="rId8"/>
    <p:sldId id="351" r:id="rId9"/>
    <p:sldId id="329" r:id="rId10"/>
    <p:sldId id="330" r:id="rId11"/>
    <p:sldId id="310" r:id="rId12"/>
    <p:sldId id="293" r:id="rId13"/>
    <p:sldId id="294" r:id="rId14"/>
    <p:sldId id="342" r:id="rId15"/>
    <p:sldId id="344" r:id="rId16"/>
    <p:sldId id="343" r:id="rId17"/>
    <p:sldId id="331" r:id="rId18"/>
    <p:sldId id="332" r:id="rId19"/>
    <p:sldId id="338" r:id="rId20"/>
    <p:sldId id="339" r:id="rId21"/>
    <p:sldId id="354" r:id="rId22"/>
    <p:sldId id="308" r:id="rId23"/>
    <p:sldId id="357" r:id="rId24"/>
    <p:sldId id="303" r:id="rId25"/>
    <p:sldId id="302" r:id="rId26"/>
    <p:sldId id="304" r:id="rId27"/>
    <p:sldId id="28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5" autoAdjust="0"/>
    <p:restoredTop sz="83483" autoAdjust="0"/>
  </p:normalViewPr>
  <p:slideViewPr>
    <p:cSldViewPr>
      <p:cViewPr varScale="1">
        <p:scale>
          <a:sx n="78" d="100"/>
          <a:sy n="78" d="100"/>
        </p:scale>
        <p:origin x="1928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0D16F-7034-E649-8AE7-294678DAC61B}" type="datetimeFigureOut">
              <a:rPr lang="en-US" smtClean="0"/>
              <a:t>6/15/21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0363E-9FDC-0045-A7E9-B5C9E7213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0360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x-none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895E6D-782B-2C44-B6B7-9A23B8F0A431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5328887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35732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B7137F6-57C7-453B-9CE5-B883A86888CB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10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7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95E6D-782B-2C44-B6B7-9A23B8F0A431}" type="slidenum">
              <a:rPr lang="en-US" altLang="x-none" smtClean="0"/>
              <a:pPr/>
              <a:t>11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78115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4AE0019A-3C69-49D3-835A-93B1E1B51A66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12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046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F251DB2-EDA7-44AE-9BD5-9AC4CAC2B933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13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4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F251DB2-EDA7-44AE-9BD5-9AC4CAC2B933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14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4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15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16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17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18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19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A31E7135-D250-44C9-9E0C-5CD2745875F4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0129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20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21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6243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22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76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682522E2-B59D-40A3-8864-1FBA78C1B8A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23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76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AFAE8C00-85E1-4A0B-A7DC-D8F296C97F74}" type="slidenum">
              <a:rPr lang="en-US" altLang="en-US" sz="1300">
                <a:solidFill>
                  <a:srgbClr val="000000"/>
                </a:solidFill>
                <a:latin typeface="Comic Sans MS" panose="030F0702030302020204" pitchFamily="66" charset="0"/>
              </a:rPr>
              <a:pPr/>
              <a:t>24</a:t>
            </a:fld>
            <a:endParaRPr lang="en-US" altLang="en-US" sz="13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744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sz="1200" b="1" i="0" u="sng" strike="noStrike" kern="1200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EEFD45C5-DF16-4151-84E5-601346C1AB4F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25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684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F8A7FA9A-6B80-4893-A29E-AAA8FD41974E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26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343400"/>
            <a:ext cx="5943600" cy="43434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pPr marL="228600" indent="-228600" algn="ctr"/>
            <a:endParaRPr lang="en-US" altLang="en-US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38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sz="1200" b="1" i="0" u="none" strike="noStrike" kern="1200" baseline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A31E7135-D250-44C9-9E0C-5CD2745875F4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3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94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sz="1200" b="1" i="0" u="none" strike="noStrike" kern="1200" baseline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A31E7135-D250-44C9-9E0C-5CD2745875F4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4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94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pPr algn="l"/>
            <a:endParaRPr lang="en-US" sz="1200" b="0" i="0" u="none" strike="noStrike" baseline="0" dirty="0">
              <a:latin typeface="Univers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5ADAE7D-8C01-40D6-83CB-420B48A2AF1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5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60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pPr algn="l"/>
            <a:endParaRPr lang="en-US" sz="1200" b="0" i="0" u="none" strike="noStrike" baseline="0" dirty="0">
              <a:latin typeface="Univers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5ADAE7D-8C01-40D6-83CB-420B48A2AF1C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6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60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B7137F6-57C7-453B-9CE5-B883A86888CB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7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79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B7137F6-57C7-453B-9CE5-B883A86888CB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8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79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en-US" altLang="en-US" b="1" dirty="0">
              <a:latin typeface="Arial" panose="020B0604020202020204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  <p:txBody>
          <a:bodyPr/>
          <a:lstStyle>
            <a:lvl1pPr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fld id="{DB7137F6-57C7-453B-9CE5-B883A86888CB}" type="slidenum">
              <a:rPr lang="en-US" altLang="en-US" sz="1300">
                <a:solidFill>
                  <a:schemeClr val="tx1"/>
                </a:solidFill>
                <a:latin typeface="Comic Sans MS" panose="030F0702030302020204" pitchFamily="66" charset="0"/>
              </a:rPr>
              <a:pPr/>
              <a:t>9</a:t>
            </a:fld>
            <a:endParaRPr lang="en-US" altLang="en-US" sz="13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7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x-none" noProof="0" dirty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x-none" noProof="0" dirty="0"/>
              <a:t>Click to edit Master subtitle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pic>
        <p:nvPicPr>
          <p:cNvPr id="13319" name="Picture 7" descr="01 aux logo 3d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8107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omeland logo tipped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67400"/>
            <a:ext cx="769938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3AB44274-9821-764F-89F9-B72DA793002B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AB174-689A-4046-AE18-517C5A349936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4456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2FD07-C5E8-5F4C-A95A-DD88D00DA9A6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3716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858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752600"/>
            <a:ext cx="40767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752600"/>
            <a:ext cx="40767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E1254E-7C07-4248-8223-2A9701AF000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808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BA64208-401D-364A-B2D4-877A89510A5A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29700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B729-E4BE-D141-A1D2-DFF5A60581D7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818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8CF0-F309-FC48-8545-88FAF9924F06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6598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AC600-7331-D748-B5AE-8C9428BAFA9A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57504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BS_BS&amp;S with State 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17335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0690B-5A03-CD40-95EE-B129E0CD17FC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248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4FF51-5B0E-694B-9B6D-66820A180EAE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635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46896-7773-694F-BADD-9C41D048F41D}" type="slidenum">
              <a:rPr lang="en-US" altLang="x-none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641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CC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 dirty="0"/>
              <a:t>Click to edit Master text styles</a:t>
            </a:r>
          </a:p>
          <a:p>
            <a:pPr lvl="1"/>
            <a:r>
              <a:rPr lang="en-US" altLang="x-none" dirty="0"/>
              <a:t>Second level</a:t>
            </a:r>
          </a:p>
          <a:p>
            <a:pPr lvl="2"/>
            <a:r>
              <a:rPr lang="en-US" altLang="x-none" dirty="0"/>
              <a:t>Third level</a:t>
            </a:r>
          </a:p>
          <a:p>
            <a:pPr lvl="3"/>
            <a:r>
              <a:rPr lang="en-US" altLang="x-none" dirty="0"/>
              <a:t>Fourth level</a:t>
            </a:r>
          </a:p>
          <a:p>
            <a:pPr lvl="4"/>
            <a:r>
              <a:rPr lang="en-US" altLang="x-none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x-non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  <p:pic>
        <p:nvPicPr>
          <p:cNvPr id="1031" name="Picture 7" descr="01 aux logo 3d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98107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omeland logo tipped copy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67400"/>
            <a:ext cx="769938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fld id="{63946F61-6890-A74F-AD17-4FE626A0BA77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 Black" charset="0"/>
          <a:ea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w.ky.gov/Boat/Documents/boatingaccidentreport2012.pdf#page=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w.ky.gov/Boat/Documents/boatingaccidentreport2012.pdf#page=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w.ky.gov/Boat/Documents/boatingaccidentreport2012.pdf#page=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324600" y="6245225"/>
            <a:ext cx="2133600" cy="476250"/>
          </a:xfrm>
        </p:spPr>
        <p:txBody>
          <a:bodyPr/>
          <a:lstStyle/>
          <a:p>
            <a:fld id="{0F131524-BCAE-C843-9DA6-2B19D3D6DEDE}" type="slidenum">
              <a:rPr lang="en-US" altLang="x-none"/>
              <a:pPr/>
              <a:t>1</a:t>
            </a:fld>
            <a:endParaRPr lang="en-US" altLang="x-none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295400"/>
            <a:ext cx="7772400" cy="1470025"/>
          </a:xfrm>
        </p:spPr>
        <p:txBody>
          <a:bodyPr/>
          <a:lstStyle/>
          <a:p>
            <a:r>
              <a:rPr lang="en-US" altLang="x-none" dirty="0"/>
              <a:t>Nebraska</a:t>
            </a:r>
            <a:br>
              <a:rPr lang="en-US" altLang="x-none" dirty="0"/>
            </a:br>
            <a:r>
              <a:rPr lang="en-US" altLang="x-none" dirty="0"/>
              <a:t> Supplement</a:t>
            </a:r>
            <a:endParaRPr lang="x-none" altLang="x-none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505200"/>
            <a:ext cx="6400800" cy="1752600"/>
          </a:xfrm>
        </p:spPr>
        <p:txBody>
          <a:bodyPr/>
          <a:lstStyle/>
          <a:p>
            <a:r>
              <a:rPr lang="en-US" altLang="x-none" dirty="0"/>
              <a:t>For use with </a:t>
            </a:r>
            <a:r>
              <a:rPr lang="en-US" altLang="x-none" i="1" dirty="0"/>
              <a:t>Boat America</a:t>
            </a:r>
            <a:r>
              <a:rPr lang="en-US" altLang="x-none" dirty="0"/>
              <a:t> and </a:t>
            </a:r>
            <a:r>
              <a:rPr lang="en-US" altLang="x-none" i="1" dirty="0"/>
              <a:t>Boating Skills &amp; Seamanship</a:t>
            </a:r>
            <a:endParaRPr lang="x-none" altLang="x-none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92FB7E-16F9-4645-AA1A-73F45563C1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4"/>
            <a:ext cx="2895600" cy="476251"/>
          </a:xfrm>
        </p:spPr>
        <p:txBody>
          <a:bodyPr/>
          <a:lstStyle/>
          <a:p>
            <a:r>
              <a:rPr lang="en-US" altLang="x-none" sz="1400">
                <a:latin typeface="Times New Roman" panose="02020603050405020304" pitchFamily="18" charset="0"/>
              </a:rPr>
              <a:t>Copyright 2021 Coast Guard Auxiliary Association</a:t>
            </a:r>
            <a:endParaRPr lang="en-US" altLang="x-none" sz="1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123173"/>
            <a:ext cx="7772400" cy="1143000"/>
          </a:xfrm>
        </p:spPr>
        <p:txBody>
          <a:bodyPr/>
          <a:lstStyle/>
          <a:p>
            <a:r>
              <a:rPr lang="en-US" altLang="en-US" sz="4000" b="1" dirty="0"/>
              <a:t>Boating Registration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9F1A6B-8FB8-4B47-80C0-99B73703A250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295400" y="1143000"/>
            <a:ext cx="769620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sz="2600" dirty="0">
                <a:solidFill>
                  <a:srgbClr val="FFFFFF"/>
                </a:solidFill>
              </a:rPr>
              <a:t>Registration number and decals must be displayed as follows: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Letters must be separated from the numbers by a 2 inch space or hyphen, e.g.,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 </a:t>
            </a:r>
            <a:r>
              <a:rPr lang="en-US" sz="2600" dirty="0">
                <a:solidFill>
                  <a:srgbClr val="FFFF00"/>
                </a:solidFill>
              </a:rPr>
              <a:t>NB 3717 ZW </a:t>
            </a:r>
            <a:r>
              <a:rPr lang="en-US" sz="2600" dirty="0">
                <a:solidFill>
                  <a:schemeClr val="bg1"/>
                </a:solidFill>
              </a:rPr>
              <a:t>or</a:t>
            </a:r>
            <a:r>
              <a:rPr lang="en-US" sz="2600" dirty="0">
                <a:solidFill>
                  <a:srgbClr val="FFFF00"/>
                </a:solidFill>
              </a:rPr>
              <a:t> NB-3717-ZW</a:t>
            </a:r>
            <a:r>
              <a:rPr lang="en-US" sz="2600" dirty="0">
                <a:solidFill>
                  <a:srgbClr val="FFFFFF"/>
                </a:solidFill>
              </a:rPr>
              <a:t>;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State decal must be affixed on both sides of the vessel immediately in front of the registration number.  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PWCs must also display the registration number and decal in the same fashion.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Boaters with the old 123ABC registrations are still valid. No need to re-register.</a:t>
            </a:r>
          </a:p>
        </p:txBody>
      </p:sp>
    </p:spTree>
    <p:extLst>
      <p:ext uri="{BB962C8B-B14F-4D97-AF65-F5344CB8AC3E}">
        <p14:creationId xmlns:p14="http://schemas.microsoft.com/office/powerpoint/2010/main" val="3145363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11</a:t>
            </a:fld>
            <a:endParaRPr lang="en-US" altLang="x-none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43000" y="106363"/>
            <a:ext cx="7696200" cy="10556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CC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 Black" charset="0"/>
                <a:ea typeface="Times New Roman" charset="0"/>
                <a:cs typeface="Times New Roman" charset="0"/>
              </a:defRPr>
            </a:lvl9pPr>
          </a:lstStyle>
          <a:p>
            <a:pPr>
              <a:defRPr/>
            </a:pPr>
            <a:r>
              <a:rPr lang="en-US" sz="4000" b="1" dirty="0"/>
              <a:t>Correct Display of Numbers</a:t>
            </a:r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2" name="Text Box 7"/>
          <p:cNvSpPr txBox="1">
            <a:spLocks noChangeArrowheads="1"/>
          </p:cNvSpPr>
          <p:nvPr/>
        </p:nvSpPr>
        <p:spPr bwMode="auto">
          <a:xfrm>
            <a:off x="2858235" y="1286329"/>
            <a:ext cx="2971800" cy="830997"/>
          </a:xfrm>
          <a:prstGeom prst="rect">
            <a:avLst/>
          </a:prstGeom>
          <a:noFill/>
          <a:ln w="50800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+mn-lt"/>
              </a:rPr>
              <a:t>3’’  High</a:t>
            </a:r>
          </a:p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+mn-lt"/>
              </a:rPr>
              <a:t>Contrasting colors</a:t>
            </a:r>
          </a:p>
        </p:txBody>
      </p:sp>
      <p:sp>
        <p:nvSpPr>
          <p:cNvPr id="73" name="Text Box 8"/>
          <p:cNvSpPr txBox="1">
            <a:spLocks noChangeArrowheads="1"/>
          </p:cNvSpPr>
          <p:nvPr/>
        </p:nvSpPr>
        <p:spPr bwMode="auto">
          <a:xfrm>
            <a:off x="2133600" y="5562600"/>
            <a:ext cx="5943600" cy="830997"/>
          </a:xfrm>
          <a:prstGeom prst="rect">
            <a:avLst/>
          </a:prstGeom>
          <a:noFill/>
          <a:ln w="50800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+mn-lt"/>
              </a:rPr>
              <a:t>Decal in front of ID Number</a:t>
            </a:r>
          </a:p>
          <a:p>
            <a:pPr algn="ctr" eaLnBrk="1" hangingPunct="1"/>
            <a:r>
              <a:rPr lang="en-US" dirty="0">
                <a:solidFill>
                  <a:schemeClr val="bg1"/>
                </a:solidFill>
                <a:latin typeface="+mn-lt"/>
              </a:rPr>
              <a:t>Older 123ABC registrations are still valid</a:t>
            </a:r>
          </a:p>
        </p:txBody>
      </p:sp>
      <p:cxnSp>
        <p:nvCxnSpPr>
          <p:cNvPr id="74" name="Straight Connector 73"/>
          <p:cNvCxnSpPr>
            <a:cxnSpLocks/>
          </p:cNvCxnSpPr>
          <p:nvPr/>
        </p:nvCxnSpPr>
        <p:spPr bwMode="auto">
          <a:xfrm flipH="1" flipV="1">
            <a:off x="1622198" y="3962429"/>
            <a:ext cx="1617161" cy="160924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5" name="Straight Connector 74"/>
          <p:cNvCxnSpPr>
            <a:cxnSpLocks/>
            <a:endCxn id="97" idx="0"/>
          </p:cNvCxnSpPr>
          <p:nvPr/>
        </p:nvCxnSpPr>
        <p:spPr bwMode="auto">
          <a:xfrm>
            <a:off x="5791200" y="2027921"/>
            <a:ext cx="1295400" cy="1401079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>
            <a:off x="843079" y="3295779"/>
            <a:ext cx="358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4991100" y="3276557"/>
            <a:ext cx="3848100" cy="4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143000" y="4800600"/>
            <a:ext cx="24808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969647" y="3156759"/>
            <a:ext cx="844744" cy="17802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3607165" y="3169377"/>
            <a:ext cx="901811" cy="163122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5814391" y="4958016"/>
            <a:ext cx="3048000" cy="746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676400" y="3429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NB 2345 AB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943600" y="3429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NB 2345 AB</a:t>
            </a:r>
          </a:p>
        </p:txBody>
      </p:sp>
      <p:cxnSp>
        <p:nvCxnSpPr>
          <p:cNvPr id="101" name="Straight Connector 100"/>
          <p:cNvCxnSpPr>
            <a:cxnSpLocks/>
          </p:cNvCxnSpPr>
          <p:nvPr/>
        </p:nvCxnSpPr>
        <p:spPr bwMode="auto">
          <a:xfrm flipH="1">
            <a:off x="2252811" y="2117326"/>
            <a:ext cx="769424" cy="1381799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04" name="Rectangle 103"/>
          <p:cNvSpPr/>
          <p:nvPr/>
        </p:nvSpPr>
        <p:spPr>
          <a:xfrm>
            <a:off x="1295400" y="3505200"/>
            <a:ext cx="381000" cy="366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5486400" y="3505200"/>
            <a:ext cx="457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0" name="Straight Connector 109"/>
          <p:cNvCxnSpPr>
            <a:cxnSpLocks/>
          </p:cNvCxnSpPr>
          <p:nvPr/>
        </p:nvCxnSpPr>
        <p:spPr bwMode="auto">
          <a:xfrm flipH="1" flipV="1">
            <a:off x="5791200" y="3872189"/>
            <a:ext cx="1116495" cy="177343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14" name="Straight Connector 113"/>
          <p:cNvCxnSpPr/>
          <p:nvPr/>
        </p:nvCxnSpPr>
        <p:spPr>
          <a:xfrm>
            <a:off x="819985" y="3133446"/>
            <a:ext cx="36917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4953000" y="3116997"/>
            <a:ext cx="3909391" cy="466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7286261" y="5050866"/>
            <a:ext cx="188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Port Side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143000" y="4936984"/>
            <a:ext cx="2848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Starboard Side</a:t>
            </a:r>
          </a:p>
        </p:txBody>
      </p:sp>
    </p:spTree>
    <p:extLst>
      <p:ext uri="{BB962C8B-B14F-4D97-AF65-F5344CB8AC3E}">
        <p14:creationId xmlns:p14="http://schemas.microsoft.com/office/powerpoint/2010/main" val="345224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4575" y="65088"/>
            <a:ext cx="7696200" cy="1055687"/>
          </a:xfrm>
        </p:spPr>
        <p:txBody>
          <a:bodyPr/>
          <a:lstStyle/>
          <a:p>
            <a:pPr eaLnBrk="1" hangingPunct="1"/>
            <a:r>
              <a:rPr lang="en-US" altLang="en-US" sz="4000" b="1" dirty="0"/>
              <a:t>Maximum Capacities</a:t>
            </a:r>
          </a:p>
        </p:txBody>
      </p:sp>
      <p:pic>
        <p:nvPicPr>
          <p:cNvPr id="11267" name="Picture 4" descr="23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2260600"/>
            <a:ext cx="3886200" cy="2921000"/>
          </a:xfrm>
        </p:spPr>
      </p:pic>
      <p:sp>
        <p:nvSpPr>
          <p:cNvPr id="11269" name="Slide Number Placeholder 2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8D0935A-96CA-4272-B106-5BA778FBCA1F}" type="slidenum">
              <a:rPr lang="en-US" altLang="en-US" sz="1400" b="0">
                <a:solidFill>
                  <a:srgbClr val="FFFF99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en-US" altLang="en-US" sz="1400" b="0" dirty="0">
              <a:solidFill>
                <a:srgbClr val="FFFF99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5475" y="1470025"/>
            <a:ext cx="4724400" cy="4800600"/>
          </a:xfrm>
        </p:spPr>
        <p:txBody>
          <a:bodyPr/>
          <a:lstStyle/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Capacity label by manufacturer</a:t>
            </a:r>
          </a:p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Number of persons</a:t>
            </a:r>
          </a:p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Weight for persons, motor and gear</a:t>
            </a:r>
          </a:p>
          <a:p>
            <a:pPr marL="457200" indent="-457200" eaLnBrk="1" hangingPunct="1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en-US" dirty="0"/>
              <a:t>Maximum engine horsepower</a:t>
            </a:r>
            <a:endParaRPr lang="en-US" altLang="en-US" b="1" dirty="0"/>
          </a:p>
          <a:p>
            <a:pPr marL="0" indent="0" eaLnBrk="1" hangingPunct="1">
              <a:lnSpc>
                <a:spcPct val="90000"/>
              </a:lnSpc>
              <a:defRPr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1254E-7C07-4248-8223-2A9701AF0008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765960"/>
      </p:ext>
    </p:extLst>
  </p:cSld>
  <p:clrMapOvr>
    <a:masterClrMapping/>
  </p:clrMapOvr>
  <p:transition advTm="29516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514600" y="167470"/>
            <a:ext cx="4701436" cy="838200"/>
          </a:xfrm>
        </p:spPr>
        <p:txBody>
          <a:bodyPr/>
          <a:lstStyle/>
          <a:p>
            <a:r>
              <a:rPr lang="en-US" altLang="en-US" sz="4000" b="1" dirty="0"/>
              <a:t>Life Jackets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50E85D-BAA9-4BC1-B199-C28D35E73446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1605941" y="990012"/>
            <a:ext cx="73914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All vessels must have a USCG approved wearable Type I, II, III, or V personal flotation device (PFD) correctly sized and in serviceable condition is required to be on board all vessels for every person.  </a:t>
            </a: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All vessels, except PWCs, canoes, and kayaks, must also carry a USCG approved Type IV throwable device.</a:t>
            </a: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Children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under 13</a:t>
            </a: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years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must wear </a:t>
            </a: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an approved life jacket at all times while on board when  underway or being towed.  A life belt or ring will not satisfy the requirement. Exception for youth actively involved in waterfowl hunting.</a:t>
            </a:r>
            <a:endParaRPr lang="en-US" altLang="en-US" sz="24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414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4701436" cy="609600"/>
          </a:xfrm>
        </p:spPr>
        <p:txBody>
          <a:bodyPr/>
          <a:lstStyle/>
          <a:p>
            <a:r>
              <a:rPr lang="en-US" altLang="en-US" sz="4000" b="1" dirty="0"/>
              <a:t>Life Jackets</a:t>
            </a:r>
          </a:p>
        </p:txBody>
      </p:sp>
      <p:sp>
        <p:nvSpPr>
          <p:cNvPr id="1229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50E85D-BAA9-4BC1-B199-C28D35E73446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1524000" y="990600"/>
            <a:ext cx="73914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A PWC may not be operated unless each person on board is wearing a USCG-approved Type I, II, III, or V life jacket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Sailboarders are not required to wear a life jacket, but it is highly recommended.</a:t>
            </a: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Each person being towed behind a vessel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must wear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a life jacket or buoyant vest.</a:t>
            </a: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895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Personal Watercraft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524000" y="1077913"/>
            <a:ext cx="7315200" cy="5262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0" indent="0"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In addition to the age requirements already noted: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Each person on board a PWC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must wear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a USCG approved Type I, II, III, or V PFD. 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An operator equipped with a lanyard-type ignition safety switch must attach the lanyard to his/her person, clothing or PFD .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May only operate between sunrise and sunset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PWC operators must always face forward.</a:t>
            </a:r>
          </a:p>
          <a:p>
            <a:pPr>
              <a:spcBef>
                <a:spcPct val="0"/>
              </a:spcBef>
              <a:buFontTx/>
              <a:buChar char="•"/>
            </a:pP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97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Personal Watercraft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600200" y="1676400"/>
            <a:ext cx="7315200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0" indent="0"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It is illegal to: 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Weave through congested traffic or operating a speed such that the PWC cannot stop safely;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Jump the wake produced by another vessel at a distance of less than 50 yards;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Jump the wake produced by a vessel or PWC that is towing a person.</a:t>
            </a:r>
          </a:p>
        </p:txBody>
      </p:sp>
    </p:spTree>
    <p:extLst>
      <p:ext uri="{BB962C8B-B14F-4D97-AF65-F5344CB8AC3E}">
        <p14:creationId xmlns:p14="http://schemas.microsoft.com/office/powerpoint/2010/main" val="3472007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Intoxication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600200" y="1371600"/>
            <a:ext cx="73152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rgbClr val="FFFFFF"/>
                </a:solidFill>
              </a:rPr>
              <a:t>By operating, or attempting to operate a vessel on Nebraska waters, you have consented to be tested (implied consent)  for the presence of alcohol, or drugs.  A person who refuses to submit to a breath test will be found guilty of a misdemeanor.</a:t>
            </a:r>
          </a:p>
          <a:p>
            <a:pPr marL="0" indent="0">
              <a:buNone/>
            </a:pP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21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Intoxication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600200" y="1447800"/>
            <a:ext cx="7315200" cy="414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A person is considered to be boating under the influence if:</a:t>
            </a: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Has a blood or breathe alcohol concentration (BAC) of 0.08% or greater, </a:t>
            </a:r>
            <a:r>
              <a:rPr lang="en-US" sz="2800" dirty="0">
                <a:solidFill>
                  <a:srgbClr val="FFFF00"/>
                </a:solidFill>
              </a:rPr>
              <a:t>or</a:t>
            </a: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Is under the influence of any controlled substance or drug, or combination of alcohol or drugs that renders that person incapable of operating safely.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51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Unlawful Operation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524000" y="1066800"/>
            <a:ext cx="7315200" cy="5367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0" indent="0">
              <a:buNone/>
            </a:pPr>
            <a:r>
              <a:rPr lang="en-US" sz="2600" dirty="0">
                <a:solidFill>
                  <a:schemeClr val="bg1"/>
                </a:solidFill>
              </a:rPr>
              <a:t>In Nebraska, </a:t>
            </a:r>
            <a:r>
              <a:rPr lang="en-US" sz="2600" dirty="0">
                <a:solidFill>
                  <a:srgbClr val="FFFF00"/>
                </a:solidFill>
              </a:rPr>
              <a:t>Unlawful Operation </a:t>
            </a:r>
            <a:r>
              <a:rPr lang="en-US" sz="2600" dirty="0">
                <a:solidFill>
                  <a:srgbClr val="FFFFFF"/>
                </a:solidFill>
              </a:rPr>
              <a:t>includes: 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Jumping a wake with a motor vessel within </a:t>
            </a:r>
            <a:r>
              <a:rPr lang="en-US" sz="2400" dirty="0">
                <a:solidFill>
                  <a:srgbClr val="FFFF00"/>
                </a:solidFill>
              </a:rPr>
              <a:t>50 yards </a:t>
            </a:r>
            <a:r>
              <a:rPr lang="en-US" sz="2400" dirty="0">
                <a:solidFill>
                  <a:srgbClr val="FFFFFF"/>
                </a:solidFill>
              </a:rPr>
              <a:t>of another vessel;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Jumping the wake of a vessel towing a skier, or other similar device;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Operating within any area marked as prohibited;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Weaving through a congested area;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Steering toward an object or person in the water and swerving at the last moment to avoid collision.</a:t>
            </a:r>
          </a:p>
          <a:p>
            <a:pPr lvl="1">
              <a:buFont typeface="Arial"/>
              <a:buChar char="•"/>
            </a:pPr>
            <a:r>
              <a:rPr lang="en-US" sz="2400" dirty="0">
                <a:solidFill>
                  <a:srgbClr val="FFFFFF"/>
                </a:solidFill>
              </a:rPr>
              <a:t>Chasing, harassing, or disturbing wildlife with a vessel.</a:t>
            </a:r>
          </a:p>
        </p:txBody>
      </p:sp>
    </p:spTree>
    <p:extLst>
      <p:ext uri="{BB962C8B-B14F-4D97-AF65-F5344CB8AC3E}">
        <p14:creationId xmlns:p14="http://schemas.microsoft.com/office/powerpoint/2010/main" val="170972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114301"/>
            <a:ext cx="7772400" cy="1143000"/>
          </a:xfrm>
        </p:spPr>
        <p:txBody>
          <a:bodyPr/>
          <a:lstStyle/>
          <a:p>
            <a:r>
              <a:rPr lang="en-US" altLang="en-US" sz="4000" b="1" dirty="0"/>
              <a:t>Boating References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A154C6-EB5C-4251-87FC-4906BF0069FD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1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49" name="Rectangle 2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50" name="Rectangle 3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9215" y="1219200"/>
            <a:ext cx="809478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+mn-lt"/>
                <a:cs typeface="Symusic" panose="00000400000000000000" pitchFamily="2" charset="0"/>
              </a:rPr>
              <a:t>Material for this supplement is contained online at:</a:t>
            </a:r>
          </a:p>
          <a:p>
            <a:pPr algn="ctr">
              <a:defRPr/>
            </a:pPr>
            <a:endParaRPr lang="en-US" sz="3200" dirty="0">
              <a:solidFill>
                <a:schemeClr val="bg1"/>
              </a:solidFill>
              <a:latin typeface="+mn-lt"/>
              <a:cs typeface="Symusic" panose="00000400000000000000" pitchFamily="2" charset="0"/>
            </a:endParaRPr>
          </a:p>
          <a:p>
            <a:pPr algn="ctr">
              <a:defRPr/>
            </a:pPr>
            <a:endParaRPr lang="en-US" sz="3200" dirty="0">
              <a:solidFill>
                <a:schemeClr val="bg1"/>
              </a:solidFill>
              <a:latin typeface="+mn-lt"/>
              <a:cs typeface="Symusic" panose="00000400000000000000" pitchFamily="2" charset="0"/>
            </a:endParaRPr>
          </a:p>
          <a:p>
            <a:pPr algn="ctr">
              <a:defRPr/>
            </a:pPr>
            <a:r>
              <a:rPr lang="en-US" sz="3200" i="1" dirty="0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https://</a:t>
            </a:r>
            <a:r>
              <a:rPr lang="en-US" sz="3200" i="1" dirty="0" err="1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www.boat-ed.com</a:t>
            </a:r>
            <a:r>
              <a:rPr lang="en-US" sz="3200" i="1" dirty="0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/</a:t>
            </a:r>
            <a:r>
              <a:rPr lang="en-US" sz="3200" i="1" dirty="0" err="1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nebraska</a:t>
            </a:r>
            <a:r>
              <a:rPr lang="en-US" sz="3200" i="1" dirty="0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/</a:t>
            </a:r>
            <a:r>
              <a:rPr lang="en-US" sz="3200" i="1" dirty="0" err="1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nebraska</a:t>
            </a:r>
            <a:r>
              <a:rPr lang="en-US" sz="3200" i="1" dirty="0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-boating-study-</a:t>
            </a:r>
            <a:r>
              <a:rPr lang="en-US" sz="3200" i="1" dirty="0" err="1">
                <a:solidFill>
                  <a:srgbClr val="FFFF00"/>
                </a:solidFill>
                <a:latin typeface="+mn-lt"/>
                <a:cs typeface="Symusic" panose="00000400000000000000" pitchFamily="2" charset="0"/>
              </a:rPr>
              <a:t>guide.pdf</a:t>
            </a:r>
            <a:endParaRPr lang="en-US" sz="3200" i="1" dirty="0">
              <a:solidFill>
                <a:srgbClr val="FFFF00"/>
              </a:solidFill>
              <a:latin typeface="+mn-lt"/>
              <a:cs typeface="Symusic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949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Unlawful Operation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524000" y="1524000"/>
            <a:ext cx="7315200" cy="414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Operate a vessel at a distance from other vessels or at a speed exceeding safe limits, marked limits, or weather conditions;</a:t>
            </a: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Exceed posted or charted speeds;</a:t>
            </a: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Exceed speeds of 5 mph </a:t>
            </a:r>
            <a:r>
              <a:rPr lang="en-US" sz="2800" dirty="0">
                <a:solidFill>
                  <a:srgbClr val="FFFF00"/>
                </a:solidFill>
              </a:rPr>
              <a:t>(slow, no wake</a:t>
            </a:r>
            <a:r>
              <a:rPr lang="en-US" sz="2800" dirty="0">
                <a:solidFill>
                  <a:srgbClr val="FFFFFF"/>
                </a:solidFill>
              </a:rPr>
              <a:t>) within </a:t>
            </a:r>
            <a:r>
              <a:rPr lang="en-US" sz="2800" dirty="0">
                <a:solidFill>
                  <a:srgbClr val="FFFF00"/>
                </a:solidFill>
              </a:rPr>
              <a:t>30 yards </a:t>
            </a:r>
            <a:r>
              <a:rPr lang="en-US" sz="2800" dirty="0">
                <a:solidFill>
                  <a:srgbClr val="FFFFFF"/>
                </a:solidFill>
              </a:rPr>
              <a:t>of any vessel, harbor, marina, landing pier, fishing pier, anchorage, or bathing beach.</a:t>
            </a:r>
          </a:p>
        </p:txBody>
      </p:sp>
    </p:spTree>
    <p:extLst>
      <p:ext uri="{BB962C8B-B14F-4D97-AF65-F5344CB8AC3E}">
        <p14:creationId xmlns:p14="http://schemas.microsoft.com/office/powerpoint/2010/main" val="84542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620000" cy="849312"/>
          </a:xfrm>
        </p:spPr>
        <p:txBody>
          <a:bodyPr/>
          <a:lstStyle/>
          <a:p>
            <a:r>
              <a:rPr lang="en-US" altLang="en-US" sz="4000" b="1" dirty="0"/>
              <a:t>   Unlawful Operation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524000" y="1676400"/>
            <a:ext cx="73152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Exceeding the maximum allowed number of persons and/or weight indicated on your vessel’s capacity plate;</a:t>
            </a:r>
          </a:p>
          <a:p>
            <a:pPr>
              <a:buFont typeface="Arial"/>
              <a:buChar char="•"/>
            </a:pPr>
            <a:endParaRPr lang="en-US" sz="2800" dirty="0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Overpowering your vessel by exceeding the allowed maximum horsepower of your engine.</a:t>
            </a:r>
          </a:p>
          <a:p>
            <a:pPr>
              <a:buFont typeface="Arial"/>
              <a:buChar char="•"/>
            </a:pPr>
            <a:endParaRPr lang="en-US" sz="2800" dirty="0">
              <a:solidFill>
                <a:srgbClr val="FFFFFF"/>
              </a:solidFill>
            </a:endParaRPr>
          </a:p>
          <a:p>
            <a:pPr>
              <a:buFont typeface="Arial"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PWCs may not operate from sunset to sundown.</a:t>
            </a:r>
          </a:p>
          <a:p>
            <a:pPr marL="0" indent="0"/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26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0782"/>
            <a:ext cx="7772400" cy="893618"/>
          </a:xfrm>
        </p:spPr>
        <p:txBody>
          <a:bodyPr/>
          <a:lstStyle/>
          <a:p>
            <a:r>
              <a:rPr lang="en-US" altLang="en-US" sz="4000" b="1" dirty="0"/>
              <a:t>   Towed Persons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447800" y="734467"/>
            <a:ext cx="73152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Each person being towed behind a vessel must wear a life jacket or buoyant vest;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If towing a skier with a PWC, the PWC must be rated for at least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3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people unless the PWC has wide-angle rearview mirrors.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May not tow persons on water skis or any device between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30 minutes after sundown to 30 minutes before sunrise;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Vessels towing persons on water skis or similar device must display a ski flag if person is in the water. Flag is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orange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in color, at least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12 X 12 inches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, visible for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360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degrees.</a:t>
            </a:r>
          </a:p>
        </p:txBody>
      </p:sp>
    </p:spTree>
    <p:extLst>
      <p:ext uri="{BB962C8B-B14F-4D97-AF65-F5344CB8AC3E}">
        <p14:creationId xmlns:p14="http://schemas.microsoft.com/office/powerpoint/2010/main" val="3951405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0782"/>
            <a:ext cx="7772400" cy="893618"/>
          </a:xfrm>
        </p:spPr>
        <p:txBody>
          <a:bodyPr/>
          <a:lstStyle/>
          <a:p>
            <a:r>
              <a:rPr lang="en-US" altLang="en-US" sz="4000" b="1" dirty="0"/>
              <a:t>   Towed Persons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28A325-EB1E-40AD-AA2D-F89E90F67F9C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371600" y="1295400"/>
            <a:ext cx="73152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914400" indent="-45720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All vessels towing a person on water skis, or any similar device, must have a person at least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12 years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old, in addition to operator, continuously observing the towed person; </a:t>
            </a: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or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rgbClr val="FFFFFF"/>
                </a:solidFill>
                <a:latin typeface="Arial" panose="020B0604020202020204" pitchFamily="34" charset="0"/>
              </a:rPr>
              <a:t>Be equipped with a wide-angle mirror to observe the towed person.</a:t>
            </a:r>
          </a:p>
          <a:p>
            <a:pPr marL="457200" lvl="1" indent="0">
              <a:spcBef>
                <a:spcPct val="0"/>
              </a:spcBef>
              <a:buNone/>
            </a:pPr>
            <a:endParaRPr lang="en-US" altLang="en-US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457200" lvl="1" indent="0">
              <a:spcBef>
                <a:spcPct val="0"/>
              </a:spcBef>
              <a:buNone/>
            </a:pPr>
            <a:endParaRPr lang="en-US" altLang="en-US" sz="2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758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9" descr="C:\DOCUME~1\default\LOCALS~1\Temp\npo00000d.t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29000"/>
            <a:ext cx="5957094" cy="272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1181100" y="1247971"/>
            <a:ext cx="7685316" cy="2514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z="3600" dirty="0">
                <a:ea typeface="ＭＳ Ｐゴシック" panose="020B0600070205080204" pitchFamily="34" charset="-128"/>
              </a:rPr>
              <a:t>Boaters remain </a:t>
            </a:r>
            <a:r>
              <a:rPr lang="en-US" altLang="en-US" sz="3600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150 feet</a:t>
            </a:r>
            <a:r>
              <a:rPr lang="en-US" altLang="en-US" sz="3600" dirty="0">
                <a:ea typeface="ＭＳ Ｐゴシック" panose="020B0600070205080204" pitchFamily="34" charset="-128"/>
              </a:rPr>
              <a:t> of a “diver-down” flag and reduce speed to “no wake speed.”</a:t>
            </a:r>
          </a:p>
          <a:p>
            <a:pPr>
              <a:spcBef>
                <a:spcPct val="0"/>
              </a:spcBef>
            </a:pPr>
            <a:endParaRPr lang="en-US" altLang="en-US" sz="3600" dirty="0">
              <a:ea typeface="ＭＳ Ｐゴシック" panose="020B0600070205080204" pitchFamily="34" charset="-128"/>
            </a:endParaRPr>
          </a:p>
        </p:txBody>
      </p:sp>
      <p:sp>
        <p:nvSpPr>
          <p:cNvPr id="21508" name="Rectangle 17"/>
          <p:cNvSpPr>
            <a:spLocks noGrp="1" noChangeArrowheads="1"/>
          </p:cNvSpPr>
          <p:nvPr>
            <p:ph type="title"/>
          </p:nvPr>
        </p:nvSpPr>
        <p:spPr>
          <a:xfrm>
            <a:off x="1066800" y="14822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>
                <a:ea typeface="ＭＳ Ｐゴシック" panose="020B0600070205080204" pitchFamily="34" charset="-128"/>
              </a:rPr>
              <a:t>Diving/Snorkeling Flags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162800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>
                <a:solidFill>
                  <a:srgbClr val="FFFF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 </a:t>
            </a:r>
            <a:fld id="{58DC266B-E508-44F2-B345-9E62E7F62DEE}" type="slidenum">
              <a:rPr lang="en-US" altLang="en-US" sz="1400">
                <a:solidFill>
                  <a:srgbClr val="FFFFFF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24</a:t>
            </a:fld>
            <a:endParaRPr lang="en-US" altLang="en-US" sz="1400" dirty="0">
              <a:solidFill>
                <a:srgbClr val="FFFFFF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5619995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C8A1A7-7E75-4275-A9F6-DFD3523B8AA3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84535"/>
            <a:ext cx="7253333" cy="470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1524000" y="304800"/>
            <a:ext cx="694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</a:rPr>
              <a:t>International Marine Pollution Law</a:t>
            </a:r>
          </a:p>
        </p:txBody>
      </p:sp>
    </p:spTree>
    <p:extLst>
      <p:ext uri="{BB962C8B-B14F-4D97-AF65-F5344CB8AC3E}">
        <p14:creationId xmlns:p14="http://schemas.microsoft.com/office/powerpoint/2010/main" val="40243324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039812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b="1" dirty="0"/>
              <a:t>Oil/Fuel Spills</a:t>
            </a:r>
            <a:endParaRPr lang="en-US" altLang="en-US" dirty="0"/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dirty="0">
                <a:solidFill>
                  <a:srgbClr val="FFFF99"/>
                </a:solidFill>
                <a:latin typeface="Times New Roman" panose="02020603050405020304" pitchFamily="18" charset="0"/>
              </a:rPr>
              <a:t> </a:t>
            </a:r>
            <a:fld id="{E8743A86-D234-4572-AE02-EB156343CBFD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r>
              <a:rPr lang="en-US" altLang="en-US" sz="1400" dirty="0">
                <a:solidFill>
                  <a:srgbClr val="FFFF99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1828800" y="1295400"/>
            <a:ext cx="682289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Spills reported immediately to;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  US Coast Guard at 1-800-424-8802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Placard displayed for vessels 26 feet and longer</a:t>
            </a:r>
            <a:r>
              <a:rPr lang="en-US" altLang="en-US" sz="2400" dirty="0">
                <a:latin typeface="Arial" panose="020B0604020202020204" pitchFamily="34" charset="0"/>
              </a:rPr>
              <a:t>’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34392"/>
            <a:ext cx="5127625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853442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9100"/>
            <a:ext cx="7772400" cy="114300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7467600" cy="4114800"/>
          </a:xfrm>
        </p:spPr>
        <p:txBody>
          <a:bodyPr/>
          <a:lstStyle/>
          <a:p>
            <a:r>
              <a:rPr lang="en-US" dirty="0"/>
              <a:t>Any questions?</a:t>
            </a:r>
          </a:p>
          <a:p>
            <a:r>
              <a:rPr lang="en-US" dirty="0"/>
              <a:t>Find other Auxiliary boating courses at: </a:t>
            </a:r>
            <a:r>
              <a:rPr lang="en-US" dirty="0">
                <a:solidFill>
                  <a:srgbClr val="FFFF00"/>
                </a:solidFill>
              </a:rPr>
              <a:t>http://www.cgaux.org/boatinged</a:t>
            </a:r>
          </a:p>
          <a:p>
            <a:r>
              <a:rPr lang="en-US" dirty="0"/>
              <a:t>Request a vessel safety check at: </a:t>
            </a:r>
            <a:r>
              <a:rPr lang="en-US" dirty="0">
                <a:solidFill>
                  <a:srgbClr val="FFFF00"/>
                </a:solidFill>
              </a:rPr>
              <a:t>http://www.safetyseal.net</a:t>
            </a:r>
          </a:p>
          <a:p>
            <a:r>
              <a:rPr lang="en-US" dirty="0"/>
              <a:t>Learn more about joining the Auxiliary at: </a:t>
            </a:r>
            <a:r>
              <a:rPr lang="en-US" dirty="0">
                <a:solidFill>
                  <a:srgbClr val="FFFF00"/>
                </a:solidFill>
              </a:rPr>
              <a:t>http://join.cgaux.org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4208-401D-364A-B2D4-877A89510A5A}" type="slidenum">
              <a:rPr lang="en-US" altLang="x-none" smtClean="0"/>
              <a:pPr/>
              <a:t>27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3AA05-8DE1-4DB4-8E50-EA7039DE5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x-none"/>
              <a:t>Copyright 2021 Coast Guard Auxiliary Association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79356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114301"/>
            <a:ext cx="7772400" cy="1143000"/>
          </a:xfrm>
        </p:spPr>
        <p:txBody>
          <a:bodyPr/>
          <a:lstStyle/>
          <a:p>
            <a:r>
              <a:rPr lang="en-US" altLang="en-US" sz="4000" b="1" dirty="0"/>
              <a:t>Mandatory Education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A154C6-EB5C-4251-87FC-4906BF0069FD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1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49" name="Rectangle 2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50" name="Rectangle 3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1447800"/>
            <a:ext cx="7485185" cy="4832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In Nebraska no person </a:t>
            </a:r>
            <a:r>
              <a:rPr lang="en-US" sz="2800" dirty="0">
                <a:solidFill>
                  <a:srgbClr val="FFFF00"/>
                </a:solidFill>
                <a:latin typeface="+mn-lt"/>
              </a:rPr>
              <a:t>under age 14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may operate a motorboat or PWC on Nebraska public waters.</a:t>
            </a:r>
          </a:p>
          <a:p>
            <a:endParaRPr lang="en-US" sz="2800" dirty="0">
              <a:solidFill>
                <a:schemeClr val="bg1"/>
              </a:solidFill>
              <a:latin typeface="+mn-lt"/>
            </a:endParaRPr>
          </a:p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No one </a:t>
            </a:r>
            <a:r>
              <a:rPr lang="en-US" sz="2800" dirty="0">
                <a:solidFill>
                  <a:srgbClr val="FFFF00"/>
                </a:solidFill>
                <a:latin typeface="+mn-lt"/>
              </a:rPr>
              <a:t>under the age of 16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may tow any person with a vessel, e.g. water skier, tube, etc.</a:t>
            </a:r>
          </a:p>
          <a:p>
            <a:endParaRPr lang="en-US" sz="2800" dirty="0">
              <a:solidFill>
                <a:schemeClr val="bg1"/>
              </a:solidFill>
              <a:latin typeface="+mn-lt"/>
            </a:endParaRPr>
          </a:p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No one </a:t>
            </a:r>
            <a:r>
              <a:rPr lang="en-US" sz="2800" dirty="0">
                <a:solidFill>
                  <a:srgbClr val="FFFF00"/>
                </a:solidFill>
                <a:latin typeface="+mn-lt"/>
              </a:rPr>
              <a:t>under the age of 18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may rent or lease a PWC.</a:t>
            </a:r>
          </a:p>
          <a:p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122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371600" y="114300"/>
            <a:ext cx="7239000" cy="1333499"/>
          </a:xfrm>
        </p:spPr>
        <p:txBody>
          <a:bodyPr/>
          <a:lstStyle/>
          <a:p>
            <a:r>
              <a:rPr lang="en-US" altLang="en-US" sz="4000" b="1" dirty="0"/>
              <a:t>Boating Education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A154C6-EB5C-4251-87FC-4906BF0069FD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8" name="Rectangle 1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49" name="Rectangle 2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6150" name="Rectangle 3">
            <a:hlinkClick r:id="rId3" tooltip="Page 2"/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2400" dirty="0"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1143000"/>
            <a:ext cx="7485185" cy="4832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No one born after </a:t>
            </a:r>
            <a:r>
              <a:rPr lang="en-US" sz="2800" dirty="0">
                <a:solidFill>
                  <a:srgbClr val="FFFF00"/>
                </a:solidFill>
                <a:latin typeface="+mn-lt"/>
              </a:rPr>
              <a:t>December 31, 1985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is allowed to operate a motorboat or PWC unless having successfully completed a boater safety course and been issued a valid boating safety certificate.  The boater safety course must be approved by the Nebraska Game and Parks Commission</a:t>
            </a:r>
          </a:p>
          <a:p>
            <a:endParaRPr lang="en-US" sz="2800" dirty="0">
              <a:solidFill>
                <a:schemeClr val="bg1"/>
              </a:solidFill>
              <a:latin typeface="+mn-lt"/>
            </a:endParaRPr>
          </a:p>
          <a:p>
            <a:r>
              <a:rPr lang="en-US" sz="2800" dirty="0">
                <a:solidFill>
                  <a:schemeClr val="bg1"/>
                </a:solidFill>
                <a:latin typeface="+mn-lt"/>
              </a:rPr>
              <a:t>Individuals required to complete a boater safety course must carry the course certificate on board the vessel.</a:t>
            </a:r>
          </a:p>
        </p:txBody>
      </p:sp>
    </p:spTree>
    <p:extLst>
      <p:ext uri="{BB962C8B-B14F-4D97-AF65-F5344CB8AC3E}">
        <p14:creationId xmlns:p14="http://schemas.microsoft.com/office/powerpoint/2010/main" val="4054775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67600" cy="1143000"/>
          </a:xfrm>
        </p:spPr>
        <p:txBody>
          <a:bodyPr/>
          <a:lstStyle/>
          <a:p>
            <a:r>
              <a:rPr lang="en-US" altLang="en-US" sz="3600" b="1" dirty="0"/>
              <a:t>Boating Accident Reporting</a:t>
            </a: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A3F12B-168B-43C5-9C32-DDC12139B5E9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1371600" y="1295400"/>
            <a:ext cx="73914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</a:rPr>
              <a:t>An operator involved in a boating accident must:</a:t>
            </a:r>
          </a:p>
          <a:p>
            <a:pPr marL="457200" indent="-457200">
              <a:spcBef>
                <a:spcPct val="0"/>
              </a:spcBef>
              <a:buFont typeface="Arial"/>
              <a:buChar char="•"/>
            </a:pPr>
            <a:r>
              <a:rPr lang="en-US" altLang="en-US" sz="2800" dirty="0">
                <a:solidFill>
                  <a:srgbClr val="FFFF00"/>
                </a:solidFill>
                <a:latin typeface="Arial" panose="020B0604020202020204" pitchFamily="34" charset="0"/>
              </a:rPr>
              <a:t>Stop immediately and offer assistance, unless doing so endangers his/her own vessel or passengers.</a:t>
            </a: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marL="571500" indent="-5715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Provide, in writing, his/her name, address, and vessel identification information to anyone injured and the owner of any damaged property</a:t>
            </a: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7332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371600" y="227090"/>
            <a:ext cx="7467600" cy="1143000"/>
          </a:xfrm>
        </p:spPr>
        <p:txBody>
          <a:bodyPr/>
          <a:lstStyle/>
          <a:p>
            <a:r>
              <a:rPr lang="en-US" altLang="en-US" sz="3600" b="1" dirty="0"/>
              <a:t>Boating Accident Reporting</a:t>
            </a:r>
          </a:p>
        </p:txBody>
      </p:sp>
      <p:sp>
        <p:nvSpPr>
          <p:cNvPr id="71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A3F12B-168B-43C5-9C32-DDC12139B5E9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1295400" y="1219200"/>
            <a:ext cx="7391400" cy="44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Vessel operators involved in an accident must file a full description of the accident with the Nebraska Game and Parks Commission if the accident involves: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Death or disappearance of a person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or</a:t>
            </a: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Injury, loss of consciousness, or disability for more than 24 hours,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or</a:t>
            </a: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 Property damage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more than $500 </a:t>
            </a:r>
            <a:endParaRPr lang="en-US" altLang="en-US" sz="2400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endParaRPr lang="en-US" altLang="en-US" sz="2400" dirty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sz="2400" dirty="0">
                <a:solidFill>
                  <a:srgbClr val="FFFFFF"/>
                </a:solidFill>
                <a:latin typeface="Arial" panose="020B0604020202020204" pitchFamily="34" charset="0"/>
              </a:rPr>
              <a:t>In case of death or injury, the report must be filed within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48 hours</a:t>
            </a:r>
            <a:r>
              <a:rPr lang="en-US" altLang="en-US" sz="2400" dirty="0">
                <a:solidFill>
                  <a:srgbClr val="FFFFFF"/>
                </a:solidFill>
                <a:latin typeface="Arial" panose="020B0604020202020204" pitchFamily="34" charset="0"/>
              </a:rPr>
              <a:t>.  In all other cases, within </a:t>
            </a:r>
            <a:r>
              <a:rPr lang="en-US" altLang="en-US" sz="2400" dirty="0">
                <a:solidFill>
                  <a:srgbClr val="FFFF00"/>
                </a:solidFill>
                <a:latin typeface="Arial" panose="020B0604020202020204" pitchFamily="34" charset="0"/>
              </a:rPr>
              <a:t>5 days</a:t>
            </a:r>
            <a:r>
              <a:rPr lang="en-US" altLang="en-US" sz="2400" dirty="0">
                <a:solidFill>
                  <a:srgbClr val="FFFFFF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232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123173"/>
            <a:ext cx="7772400" cy="1143000"/>
          </a:xfrm>
        </p:spPr>
        <p:txBody>
          <a:bodyPr/>
          <a:lstStyle/>
          <a:p>
            <a:r>
              <a:rPr lang="en-US" altLang="en-US" sz="4000" b="1" dirty="0"/>
              <a:t>Boating Registration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9F1A6B-8FB8-4B47-80C0-99B73703A250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447800" y="1600200"/>
            <a:ext cx="7467600" cy="4450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In Nebraska, vessels must be registered and have a state validation sticker if propelled by a mechanical device on any public or private waters, including the Missouri River </a:t>
            </a:r>
            <a:r>
              <a:rPr lang="en-US" sz="2400" dirty="0" err="1">
                <a:solidFill>
                  <a:schemeClr val="bg1"/>
                </a:solidFill>
              </a:rPr>
              <a:t>abd</a:t>
            </a:r>
            <a:r>
              <a:rPr lang="en-US" sz="2400" dirty="0">
                <a:solidFill>
                  <a:schemeClr val="bg1"/>
                </a:solidFill>
              </a:rPr>
              <a:t> Lewis and Clark Lake. Exceptions are: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Vessels not powered by machinery at any time;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Vessels registered in another state using Nebraska waters for less than </a:t>
            </a:r>
            <a:r>
              <a:rPr lang="en-US" sz="2400" dirty="0">
                <a:solidFill>
                  <a:srgbClr val="FFFF00"/>
                </a:solidFill>
              </a:rPr>
              <a:t>60 consecutive </a:t>
            </a:r>
            <a:r>
              <a:rPr lang="en-US" sz="2400" dirty="0">
                <a:solidFill>
                  <a:schemeClr val="bg1"/>
                </a:solidFill>
              </a:rPr>
              <a:t>days;</a:t>
            </a:r>
          </a:p>
          <a:p>
            <a:pPr lvl="1"/>
            <a:r>
              <a:rPr lang="en-US" sz="2400" dirty="0">
                <a:solidFill>
                  <a:schemeClr val="bg1"/>
                </a:solidFill>
              </a:rPr>
              <a:t>Vessels documented with the US Coast Guard.</a:t>
            </a:r>
          </a:p>
          <a:p>
            <a:pPr marL="457200" lvl="1" indent="0">
              <a:buNone/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25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123173"/>
            <a:ext cx="7772400" cy="1143000"/>
          </a:xfrm>
        </p:spPr>
        <p:txBody>
          <a:bodyPr/>
          <a:lstStyle/>
          <a:p>
            <a:r>
              <a:rPr lang="en-US" altLang="en-US" sz="4000" b="1" dirty="0"/>
              <a:t>Boating Registration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9F1A6B-8FB8-4B47-80C0-99B73703A250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219200" y="1066800"/>
            <a:ext cx="7696200" cy="336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Registration is valid for three years and expires on December 31 of the third year.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The Certificate of Number must be on board and available for inspection by an enforcement officer whenever the vessel is operated.</a:t>
            </a:r>
          </a:p>
        </p:txBody>
      </p:sp>
    </p:spTree>
    <p:extLst>
      <p:ext uri="{BB962C8B-B14F-4D97-AF65-F5344CB8AC3E}">
        <p14:creationId xmlns:p14="http://schemas.microsoft.com/office/powerpoint/2010/main" val="3668230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123173"/>
            <a:ext cx="7772400" cy="638827"/>
          </a:xfrm>
        </p:spPr>
        <p:txBody>
          <a:bodyPr/>
          <a:lstStyle/>
          <a:p>
            <a:r>
              <a:rPr lang="en-US" altLang="en-US" sz="4000" b="1" dirty="0"/>
              <a:t>Boating Registration</a:t>
            </a:r>
          </a:p>
        </p:txBody>
      </p:sp>
      <p:sp>
        <p:nvSpPr>
          <p:cNvPr id="1024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29F1A6B-8FB8-4B47-80C0-99B73703A250}" type="slidenum">
              <a:rPr lang="en-US" altLang="en-US" sz="1400">
                <a:solidFill>
                  <a:srgbClr val="FFFF99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400" dirty="0">
              <a:solidFill>
                <a:srgbClr val="FFFF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295400" y="696129"/>
            <a:ext cx="76962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3200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•"/>
              <a:defRPr sz="2000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r>
              <a:rPr lang="en-US" sz="2600" dirty="0">
                <a:solidFill>
                  <a:srgbClr val="FFFFFF"/>
                </a:solidFill>
              </a:rPr>
              <a:t>Registration number and decals must be displayed as follows: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Number must be painted, applied as a decal, or otherwise affixed to both sides of the bow as high above the waterline as possible;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No other numbers may be displayed on each side of the bow;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Number is read from left to right on both sides;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Number must be at least 3-inch-high BLOCK letters;</a:t>
            </a:r>
          </a:p>
          <a:p>
            <a:pPr lvl="1"/>
            <a:r>
              <a:rPr lang="en-US" sz="2600" dirty="0">
                <a:solidFill>
                  <a:srgbClr val="FFFFFF"/>
                </a:solidFill>
              </a:rPr>
              <a:t>Number’s color must contrast with the background.</a:t>
            </a:r>
          </a:p>
        </p:txBody>
      </p:sp>
    </p:spTree>
    <p:extLst>
      <p:ext uri="{BB962C8B-B14F-4D97-AF65-F5344CB8AC3E}">
        <p14:creationId xmlns:p14="http://schemas.microsoft.com/office/powerpoint/2010/main" val="519169730"/>
      </p:ext>
    </p:extLst>
  </p:cSld>
  <p:clrMapOvr>
    <a:masterClrMapping/>
  </p:clrMapOvr>
</p:sld>
</file>

<file path=ppt/theme/theme1.xml><?xml version="1.0" encoding="utf-8"?>
<a:theme xmlns:a="http://schemas.openxmlformats.org/drawingml/2006/main" name="ABS with state name footnote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Times New Roman"/>
        <a:cs typeface="Times New Roman"/>
      </a:majorFont>
      <a:minorFont>
        <a:latin typeface="Arial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2911</TotalTime>
  <Words>1557</Words>
  <Application>Microsoft Macintosh PowerPoint</Application>
  <PresentationFormat>On-screen Show (4:3)</PresentationFormat>
  <Paragraphs>192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Black</vt:lpstr>
      <vt:lpstr>Comic Sans MS</vt:lpstr>
      <vt:lpstr>Tahoma</vt:lpstr>
      <vt:lpstr>Times New Roman</vt:lpstr>
      <vt:lpstr>Univers</vt:lpstr>
      <vt:lpstr>ABS with state name footnote</vt:lpstr>
      <vt:lpstr>Nebraska  Supplement</vt:lpstr>
      <vt:lpstr>Boating References</vt:lpstr>
      <vt:lpstr>Mandatory Education</vt:lpstr>
      <vt:lpstr>Boating Education</vt:lpstr>
      <vt:lpstr>Boating Accident Reporting</vt:lpstr>
      <vt:lpstr>Boating Accident Reporting</vt:lpstr>
      <vt:lpstr>Boating Registration</vt:lpstr>
      <vt:lpstr>Boating Registration</vt:lpstr>
      <vt:lpstr>Boating Registration</vt:lpstr>
      <vt:lpstr>Boating Registration</vt:lpstr>
      <vt:lpstr>PowerPoint Presentation</vt:lpstr>
      <vt:lpstr>Maximum Capacities</vt:lpstr>
      <vt:lpstr>Life Jackets</vt:lpstr>
      <vt:lpstr>Life Jackets</vt:lpstr>
      <vt:lpstr>   Personal Watercraft</vt:lpstr>
      <vt:lpstr>   Personal Watercraft</vt:lpstr>
      <vt:lpstr>   Intoxication</vt:lpstr>
      <vt:lpstr>   Intoxication</vt:lpstr>
      <vt:lpstr>   Unlawful Operation</vt:lpstr>
      <vt:lpstr>   Unlawful Operation</vt:lpstr>
      <vt:lpstr>   Unlawful Operation</vt:lpstr>
      <vt:lpstr>   Towed Persons</vt:lpstr>
      <vt:lpstr>   Towed Persons</vt:lpstr>
      <vt:lpstr>Diving/Snorkeling Flags</vt:lpstr>
      <vt:lpstr>PowerPoint Presentation</vt:lpstr>
      <vt:lpstr>Oil/Fuel Spills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Robin Freeman</dc:creator>
  <cp:lastModifiedBy>Greg Fonzeno</cp:lastModifiedBy>
  <cp:revision>242</cp:revision>
  <cp:lastPrinted>2017-11-30T21:56:02Z</cp:lastPrinted>
  <dcterms:created xsi:type="dcterms:W3CDTF">2005-09-26T18:22:38Z</dcterms:created>
  <dcterms:modified xsi:type="dcterms:W3CDTF">2021-06-16T02:51:12Z</dcterms:modified>
</cp:coreProperties>
</file>