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handoutMasterIdLst>
    <p:handoutMasterId r:id="rId31"/>
  </p:handoutMasterIdLst>
  <p:sldIdLst>
    <p:sldId id="258" r:id="rId2"/>
    <p:sldId id="288" r:id="rId3"/>
    <p:sldId id="314" r:id="rId4"/>
    <p:sldId id="326" r:id="rId5"/>
    <p:sldId id="320" r:id="rId6"/>
    <p:sldId id="289" r:id="rId7"/>
    <p:sldId id="292" r:id="rId8"/>
    <p:sldId id="329" r:id="rId9"/>
    <p:sldId id="330" r:id="rId10"/>
    <p:sldId id="310" r:id="rId11"/>
    <p:sldId id="341" r:id="rId12"/>
    <p:sldId id="293" r:id="rId13"/>
    <p:sldId id="294" r:id="rId14"/>
    <p:sldId id="295" r:id="rId15"/>
    <p:sldId id="324" r:id="rId16"/>
    <p:sldId id="334" r:id="rId17"/>
    <p:sldId id="331" r:id="rId18"/>
    <p:sldId id="338" r:id="rId19"/>
    <p:sldId id="339" r:id="rId20"/>
    <p:sldId id="342" r:id="rId21"/>
    <p:sldId id="340" r:id="rId22"/>
    <p:sldId id="343" r:id="rId23"/>
    <p:sldId id="308" r:id="rId24"/>
    <p:sldId id="303" r:id="rId25"/>
    <p:sldId id="302" r:id="rId26"/>
    <p:sldId id="304" r:id="rId27"/>
    <p:sldId id="305" r:id="rId28"/>
    <p:sldId id="286" r:id="rId29"/>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275" autoAdjust="0"/>
    <p:restoredTop sz="83483" autoAdjust="0"/>
  </p:normalViewPr>
  <p:slideViewPr>
    <p:cSldViewPr>
      <p:cViewPr varScale="1">
        <p:scale>
          <a:sx n="78" d="100"/>
          <a:sy n="78" d="100"/>
        </p:scale>
        <p:origin x="1928" y="17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6/29/21</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dirty="0"/>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dirty="0"/>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dirty="0"/>
          </a:p>
        </p:txBody>
      </p:sp>
    </p:spTree>
    <p:extLst>
      <p:ext uri="{BB962C8B-B14F-4D97-AF65-F5344CB8AC3E}">
        <p14:creationId xmlns:p14="http://schemas.microsoft.com/office/powerpoint/2010/main" val="3532888796"/>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dirty="0"/>
          </a:p>
        </p:txBody>
      </p:sp>
    </p:spTree>
    <p:extLst>
      <p:ext uri="{BB962C8B-B14F-4D97-AF65-F5344CB8AC3E}">
        <p14:creationId xmlns:p14="http://schemas.microsoft.com/office/powerpoint/2010/main" val="33357329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en-US" dirty="0">
              <a:latin typeface="Arial" panose="020B0604020202020204" pitchFamily="34" charset="0"/>
            </a:endParaRP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10</a:t>
            </a:fld>
            <a:endParaRPr lang="en-US" altLang="x-none" dirty="0"/>
          </a:p>
        </p:txBody>
      </p:sp>
    </p:spTree>
    <p:extLst>
      <p:ext uri="{BB962C8B-B14F-4D97-AF65-F5344CB8AC3E}">
        <p14:creationId xmlns:p14="http://schemas.microsoft.com/office/powerpoint/2010/main" val="32781158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11</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12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5844"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F251DB2-EDA7-44AE-9BD5-9AC4CAC2B933}" type="slidenum">
              <a:rPr lang="en-US" altLang="en-US" sz="1300">
                <a:solidFill>
                  <a:schemeClr val="tx1"/>
                </a:solidFill>
                <a:latin typeface="Comic Sans MS" panose="030F0702030302020204" pitchFamily="66" charset="0"/>
              </a:rPr>
              <a:pPr/>
              <a:t>13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3498749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19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Material for this power point program was sourced from the this reference.  The final examination includes a ten-question Montana supplemental assessment of learning regulations discussed in this section</a:t>
            </a:r>
            <a:r>
              <a:rPr lang="en-US" altLang="en-US" baseline="0" dirty="0">
                <a:latin typeface="Arial" panose="020B0604020202020204" pitchFamily="34" charset="0"/>
              </a:rPr>
              <a:t>.</a:t>
            </a:r>
            <a:r>
              <a:rPr lang="en-US" altLang="en-US" dirty="0">
                <a:latin typeface="Arial" panose="020B0604020202020204" pitchFamily="34" charset="0"/>
              </a:rPr>
              <a:t> </a:t>
            </a:r>
          </a:p>
          <a:p>
            <a:endParaRPr lang="en-US" sz="1200" b="0"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20</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21</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9876243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dirty="0">
              <a:latin typeface="Arial" panose="020B0604020202020204" pitchFamily="34" charset="0"/>
            </a:endParaRPr>
          </a:p>
        </p:txBody>
      </p:sp>
      <p:sp>
        <p:nvSpPr>
          <p:cNvPr id="36868"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682522E2-B59D-40A3-8864-1FBA78C1B8AC}" type="slidenum">
              <a:rPr lang="en-US" altLang="en-US" sz="1300">
                <a:solidFill>
                  <a:schemeClr val="tx1"/>
                </a:solidFill>
                <a:latin typeface="Comic Sans MS" panose="030F0702030302020204" pitchFamily="66" charset="0"/>
              </a:rPr>
              <a:pPr/>
              <a:t>23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8676768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24</a:t>
            </a:fld>
            <a:endParaRPr lang="en-US" altLang="en-US" sz="1300" dirty="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endParaRPr lang="en-US" sz="1200" b="0" i="0" u="none" strike="noStrike" kern="1200" baseline="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07837447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endParaRPr lang="en-US" altLang="en-US" sz="1200" b="1" i="0" u="sng" strike="noStrike" kern="1200" baseline="0" dirty="0">
              <a:solidFill>
                <a:schemeClr val="tx1"/>
              </a:solidFill>
              <a:latin typeface="Times New Roman" panose="02020603050405020304" pitchFamily="18" charset="0"/>
              <a:cs typeface="Times New Roman" panose="02020603050405020304" pitchFamily="18" charset="0"/>
            </a:endParaRPr>
          </a:p>
        </p:txBody>
      </p:sp>
      <p:sp>
        <p:nvSpPr>
          <p:cNvPr id="44036"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25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26</a:t>
            </a:fld>
            <a:endParaRPr lang="en-US" altLang="en-US" sz="1300" dirty="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pPr marL="228600" indent="-228600" algn="ctr"/>
            <a:endParaRPr lang="en-US" altLang="en-US" b="1" dirty="0">
              <a:latin typeface="Arial" panose="020B0604020202020204" pitchFamily="34" charset="0"/>
            </a:endParaRPr>
          </a:p>
        </p:txBody>
      </p:sp>
    </p:spTree>
    <p:extLst>
      <p:ext uri="{BB962C8B-B14F-4D97-AF65-F5344CB8AC3E}">
        <p14:creationId xmlns:p14="http://schemas.microsoft.com/office/powerpoint/2010/main" val="55053852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27</a:t>
            </a:fld>
            <a:endParaRPr lang="en-US" altLang="en-US" sz="1300" dirty="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Tree>
    <p:extLst>
      <p:ext uri="{BB962C8B-B14F-4D97-AF65-F5344CB8AC3E}">
        <p14:creationId xmlns:p14="http://schemas.microsoft.com/office/powerpoint/2010/main" val="4208885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4</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12394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5</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ln/>
        </p:spPr>
      </p:sp>
      <p:sp>
        <p:nvSpPr>
          <p:cNvPr id="30723"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pPr algn="l"/>
            <a:endParaRPr lang="en-US" sz="1200" b="0" i="0" u="none" strike="noStrike" baseline="0" dirty="0">
              <a:latin typeface="Univers"/>
            </a:endParaRPr>
          </a:p>
        </p:txBody>
      </p:sp>
      <p:sp>
        <p:nvSpPr>
          <p:cNvPr id="30724"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5ADAE7D-8C01-40D6-83CB-420B48A2AF1C}" type="slidenum">
              <a:rPr lang="en-US" altLang="en-US" sz="1300">
                <a:solidFill>
                  <a:schemeClr val="tx1"/>
                </a:solidFill>
                <a:latin typeface="Comic Sans MS" panose="030F0702030302020204" pitchFamily="66" charset="0"/>
              </a:rPr>
              <a:pPr/>
              <a:t>6</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620601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7</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8</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p>
            <a:endParaRPr lang="en-US" altLang="en-US" b="1" dirty="0">
              <a:latin typeface="Arial" panose="020B0604020202020204" pitchFamily="34" charset="0"/>
            </a:endParaRPr>
          </a:p>
        </p:txBody>
      </p:sp>
      <p:sp>
        <p:nvSpPr>
          <p:cNvPr id="33796" name="Slide Number Placeholder 3"/>
          <p:cNvSpPr>
            <a:spLocks noGrp="1"/>
          </p:cNvSpPr>
          <p:nvPr>
            <p:ph type="sldNum" sz="quarter" idx="5"/>
          </p:nvPr>
        </p:nvSpPr>
        <p:spPr>
          <a:noFill/>
          <a:ln w="9525"/>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B7137F6-57C7-453B-9CE5-B883A86888CB}" type="slidenum">
              <a:rPr lang="en-US" altLang="en-US" sz="1300">
                <a:solidFill>
                  <a:schemeClr val="tx1"/>
                </a:solidFill>
                <a:latin typeface="Comic Sans MS" panose="030F0702030302020204" pitchFamily="66" charset="0"/>
              </a:rPr>
              <a:pPr/>
              <a:t>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45137961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dirty="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dirty="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dirty="0"/>
          </a:p>
        </p:txBody>
      </p:sp>
      <p:sp>
        <p:nvSpPr>
          <p:cNvPr id="13317" name="Rectangle 5"/>
          <p:cNvSpPr>
            <a:spLocks noGrp="1" noChangeArrowheads="1"/>
          </p:cNvSpPr>
          <p:nvPr>
            <p:ph type="ftr" sz="quarter" idx="3"/>
          </p:nvPr>
        </p:nvSpPr>
        <p:spPr>
          <a:xfrm>
            <a:off x="3124200" y="6245225"/>
            <a:ext cx="2895600" cy="476250"/>
          </a:xfrm>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 xmlns:a14="http://schemas.microsoft.com/office/drawing/2010/main">
                <a:solidFill>
                  <a:srgbClr val="FFFFFF"/>
                </a:solidFill>
              </a14:hiddenFill>
            </a:ext>
          </a:extLst>
        </p:spPr>
      </p:pic>
      <p:sp>
        <p:nvSpPr>
          <p:cNvPr id="13318" name="Rectangle 6"/>
          <p:cNvSpPr>
            <a:spLocks noGrp="1" noChangeArrowheads="1"/>
          </p:cNvSpPr>
          <p:nvPr>
            <p:ph type="sldNum" sz="quarter" idx="4"/>
          </p:nvPr>
        </p:nvSpPr>
        <p:spPr>
          <a:xfrm>
            <a:off x="6553200" y="6245225"/>
            <a:ext cx="2133600" cy="476250"/>
          </a:xfrm>
        </p:spPr>
        <p:txBody>
          <a:bodyPr/>
          <a:lstStyle>
            <a:lvl1pPr>
              <a:defRPr>
                <a:latin typeface="+mn-lt"/>
              </a:defRPr>
            </a:lvl1pPr>
          </a:lstStyle>
          <a:p>
            <a:fld id="{3AB44274-9821-764F-89F9-B72DA793002B}" type="slidenum">
              <a:rPr lang="en-US" altLang="x-none" smtClean="0"/>
              <a:pPr/>
              <a:t>‹#›</a:t>
            </a:fld>
            <a:endParaRPr lang="en-US" altLang="x-none"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dirty="0"/>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dirty="0"/>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dirty="0"/>
          </a:p>
        </p:txBody>
      </p:sp>
    </p:spTree>
    <p:extLst>
      <p:ext uri="{BB962C8B-B14F-4D97-AF65-F5344CB8AC3E}">
        <p14:creationId xmlns:p14="http://schemas.microsoft.com/office/powerpoint/2010/main" val="180808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6BA64208-401D-364A-B2D4-877A89510A5A}" type="slidenum">
              <a:rPr lang="en-US" altLang="x-none" smtClean="0"/>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dirty="0"/>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dirty="0"/>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dirty="0"/>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dirty="0"/>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BS_BS&amp;S with State Footno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dirty="0"/>
          </a:p>
        </p:txBody>
      </p:sp>
      <p:sp>
        <p:nvSpPr>
          <p:cNvPr id="4" name="Footer Placeholder 3"/>
          <p:cNvSpPr>
            <a:spLocks noGrp="1"/>
          </p:cNvSpPr>
          <p:nvPr>
            <p:ph type="ftr" sz="quarter" idx="11"/>
          </p:nvPr>
        </p:nvSpPr>
        <p:spPr/>
        <p:txBody>
          <a:bodyPr/>
          <a:lstStyle>
            <a:lvl1pPr>
              <a:defRPr sz="2400">
                <a:solidFill>
                  <a:schemeClr val="bg1"/>
                </a:solidFill>
                <a:latin typeface="Arial Black" panose="020B0A04020102020204" pitchFamily="34" charset="0"/>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r>
              <a:rPr lang="en-US" altLang="x-none" dirty="0"/>
              <a:t>n</a:t>
            </a:r>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dirty="0"/>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dirty="0"/>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dirty="0"/>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dirty="0"/>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dirty="0"/>
              <a:t>Click to edit Master text styles</a:t>
            </a:r>
          </a:p>
          <a:p>
            <a:pPr lvl="1"/>
            <a:r>
              <a:rPr lang="en-US" altLang="x-none" dirty="0"/>
              <a:t>Second level</a:t>
            </a:r>
          </a:p>
          <a:p>
            <a:pPr lvl="2"/>
            <a:r>
              <a:rPr lang="en-US" altLang="x-none" dirty="0"/>
              <a:t>Third level</a:t>
            </a:r>
          </a:p>
          <a:p>
            <a:pPr lvl="3"/>
            <a:r>
              <a:rPr lang="en-US" altLang="x-none" dirty="0"/>
              <a:t>Fourth level</a:t>
            </a:r>
          </a:p>
          <a:p>
            <a:pPr lvl="4"/>
            <a:r>
              <a:rPr lang="en-US" altLang="x-none"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solidFill>
                  <a:schemeClr val="bg1"/>
                </a:solidFill>
                <a:latin typeface="Times New Roman" panose="02020603050405020304" pitchFamily="18" charset="0"/>
                <a:cs typeface="Times New Roman" panose="02020603050405020304" pitchFamily="18" charset="0"/>
              </a:defRPr>
            </a:lvl1pPr>
          </a:lstStyle>
          <a:p>
            <a:r>
              <a:rPr lang="en-US" altLang="x-none"/>
              <a:t>Copyright 2021 Coast Guard Auxiliary Association</a:t>
            </a:r>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 xmlns:a14="http://schemas.microsoft.com/office/drawing/2010/main">
                <a:solidFill>
                  <a:srgbClr val="FFFFFF"/>
                </a:solidFill>
              </a14:hiddenFill>
            </a:ext>
          </a:extLst>
        </p:spPr>
      </p:pic>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solidFill>
                  <a:schemeClr val="bg1"/>
                </a:solidFill>
                <a:latin typeface="+mn-lt"/>
              </a:defRPr>
            </a:lvl1pPr>
          </a:lstStyle>
          <a:p>
            <a:fld id="{63946F61-6890-A74F-AD17-4FE626A0BA77}" type="slidenum">
              <a:rPr lang="en-US" altLang="x-none" smtClean="0"/>
              <a:pPr/>
              <a:t>‹#›</a:t>
            </a:fld>
            <a:endParaRPr lang="en-US" altLang="x-none"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fw.ky.gov/Boat/Documents/boatingaccidentreport2012.pdf%23page=2" TargetMode="External"/><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a:xfrm>
            <a:off x="6324600" y="6245225"/>
            <a:ext cx="2133600" cy="476250"/>
          </a:xfrm>
        </p:spPr>
        <p:txBody>
          <a:bodyPr/>
          <a:lstStyle/>
          <a:p>
            <a:fld id="{0F131524-BCAE-C843-9DA6-2B19D3D6DEDE}" type="slidenum">
              <a:rPr lang="en-US" altLang="x-none"/>
              <a:pPr/>
              <a:t>1</a:t>
            </a:fld>
            <a:endParaRPr lang="en-US" altLang="x-none" dirty="0"/>
          </a:p>
        </p:txBody>
      </p:sp>
      <p:sp>
        <p:nvSpPr>
          <p:cNvPr id="14340" name="Rectangle 4"/>
          <p:cNvSpPr>
            <a:spLocks noGrp="1" noChangeArrowheads="1"/>
          </p:cNvSpPr>
          <p:nvPr>
            <p:ph type="ctrTitle"/>
          </p:nvPr>
        </p:nvSpPr>
        <p:spPr>
          <a:xfrm>
            <a:off x="990600" y="1295400"/>
            <a:ext cx="7772400" cy="1470025"/>
          </a:xfrm>
        </p:spPr>
        <p:txBody>
          <a:bodyPr/>
          <a:lstStyle/>
          <a:p>
            <a:r>
              <a:rPr lang="en-US" altLang="x-none" dirty="0"/>
              <a:t>Montana</a:t>
            </a:r>
            <a:br>
              <a:rPr lang="en-US" altLang="x-none" dirty="0"/>
            </a:br>
            <a:r>
              <a:rPr lang="en-US" altLang="x-none" dirty="0"/>
              <a:t> Supplement</a:t>
            </a:r>
            <a:endParaRPr lang="x-none" altLang="x-none" dirty="0"/>
          </a:p>
        </p:txBody>
      </p:sp>
      <p:sp>
        <p:nvSpPr>
          <p:cNvPr id="14341" name="Rectangle 5"/>
          <p:cNvSpPr>
            <a:spLocks noGrp="1" noChangeArrowheads="1"/>
          </p:cNvSpPr>
          <p:nvPr>
            <p:ph type="subTitle" idx="1"/>
          </p:nvPr>
        </p:nvSpPr>
        <p:spPr>
          <a:xfrm>
            <a:off x="1600200" y="3505200"/>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a:extLst>
              <a:ext uri="{FF2B5EF4-FFF2-40B4-BE49-F238E27FC236}">
                <a16:creationId xmlns:a16="http://schemas.microsoft.com/office/drawing/2014/main" id="{04082743-7364-43AF-8EA9-2AFD784EFACA}"/>
              </a:ext>
            </a:extLst>
          </p:cNvPr>
          <p:cNvSpPr>
            <a:spLocks noGrp="1"/>
          </p:cNvSpPr>
          <p:nvPr>
            <p:ph type="ftr" sz="quarter" idx="3"/>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10</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828800" y="5562600"/>
            <a:ext cx="59436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Validation Decal AFT of MT Number</a:t>
            </a:r>
          </a:p>
          <a:p>
            <a:pPr algn="ctr" eaLnBrk="1" hangingPunct="1"/>
            <a:r>
              <a:rPr lang="en-US" dirty="0">
                <a:solidFill>
                  <a:schemeClr val="bg1"/>
                </a:solidFill>
                <a:latin typeface="+mn-lt"/>
              </a:rPr>
              <a:t>Permanent Decal port side of the number.</a:t>
            </a:r>
          </a:p>
        </p:txBody>
      </p:sp>
      <p:cxnSp>
        <p:nvCxnSpPr>
          <p:cNvPr id="74" name="Straight Connector 73"/>
          <p:cNvCxnSpPr/>
          <p:nvPr/>
        </p:nvCxnSpPr>
        <p:spPr bwMode="auto">
          <a:xfrm flipH="1" flipV="1">
            <a:off x="1447801" y="4038601"/>
            <a:ext cx="1523999" cy="1676399"/>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676400" y="3429000"/>
            <a:ext cx="2286000" cy="461665"/>
          </a:xfrm>
          <a:prstGeom prst="rect">
            <a:avLst/>
          </a:prstGeom>
          <a:noFill/>
        </p:spPr>
        <p:txBody>
          <a:bodyPr wrap="square" rtlCol="0">
            <a:spAutoFit/>
          </a:bodyPr>
          <a:lstStyle/>
          <a:p>
            <a:r>
              <a:rPr lang="en-US" dirty="0">
                <a:solidFill>
                  <a:schemeClr val="bg1"/>
                </a:solidFill>
                <a:latin typeface="+mj-lt"/>
              </a:rPr>
              <a:t>MT 2345 AB</a:t>
            </a:r>
          </a:p>
        </p:txBody>
      </p:sp>
      <p:sp>
        <p:nvSpPr>
          <p:cNvPr id="97" name="TextBox 96"/>
          <p:cNvSpPr txBox="1"/>
          <p:nvPr/>
        </p:nvSpPr>
        <p:spPr>
          <a:xfrm>
            <a:off x="5257800" y="3429000"/>
            <a:ext cx="2286000" cy="461665"/>
          </a:xfrm>
          <a:prstGeom prst="rect">
            <a:avLst/>
          </a:prstGeom>
          <a:noFill/>
        </p:spPr>
        <p:txBody>
          <a:bodyPr wrap="square" rtlCol="0">
            <a:spAutoFit/>
          </a:bodyPr>
          <a:lstStyle/>
          <a:p>
            <a:r>
              <a:rPr lang="en-US" dirty="0">
                <a:solidFill>
                  <a:schemeClr val="bg1"/>
                </a:solidFill>
                <a:latin typeface="+mj-lt"/>
              </a:rPr>
              <a:t>MT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990600" y="3505200"/>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8382000" y="3505200"/>
            <a:ext cx="4572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0" name="Straight Connector 109"/>
          <p:cNvCxnSpPr/>
          <p:nvPr/>
        </p:nvCxnSpPr>
        <p:spPr bwMode="auto">
          <a:xfrm flipV="1">
            <a:off x="6553200" y="3962400"/>
            <a:ext cx="1981200" cy="1752600"/>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7286261" y="5050866"/>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
        <p:nvSpPr>
          <p:cNvPr id="25" name="Rectangle 24"/>
          <p:cNvSpPr/>
          <p:nvPr/>
        </p:nvSpPr>
        <p:spPr>
          <a:xfrm>
            <a:off x="7620000" y="3505200"/>
            <a:ext cx="457200" cy="304800"/>
          </a:xfrm>
          <a:prstGeom prst="rect">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cxnSp>
        <p:nvCxnSpPr>
          <p:cNvPr id="28" name="Straight Connector 27"/>
          <p:cNvCxnSpPr>
            <a:cxnSpLocks/>
          </p:cNvCxnSpPr>
          <p:nvPr/>
        </p:nvCxnSpPr>
        <p:spPr bwMode="auto">
          <a:xfrm flipV="1">
            <a:off x="4626667" y="3962400"/>
            <a:ext cx="2688533" cy="2092596"/>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2" name="Footer Placeholder 1">
            <a:extLst>
              <a:ext uri="{FF2B5EF4-FFF2-40B4-BE49-F238E27FC236}">
                <a16:creationId xmlns:a16="http://schemas.microsoft.com/office/drawing/2014/main" id="{724A739E-0E4C-41A3-AF37-1D4CCD4D16B4}"/>
              </a:ext>
            </a:extLst>
          </p:cNvPr>
          <p:cNvSpPr>
            <a:spLocks noGrp="1"/>
          </p:cNvSpPr>
          <p:nvPr>
            <p:ph type="ftr" sz="quarter" idx="11"/>
          </p:nvPr>
        </p:nvSpPr>
        <p:spPr>
          <a:xfrm>
            <a:off x="3086100" y="6441804"/>
            <a:ext cx="4419600" cy="457200"/>
          </a:xfrm>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4522422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11</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431502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lvl="1">
              <a:buFont typeface="Arial"/>
              <a:buChar char="•"/>
            </a:pPr>
            <a:r>
              <a:rPr lang="en-US" dirty="0">
                <a:solidFill>
                  <a:schemeClr val="bg1"/>
                </a:solidFill>
              </a:rPr>
              <a:t>All vessels that require registration must also be titled in Montana</a:t>
            </a:r>
          </a:p>
          <a:p>
            <a:pPr lvl="1">
              <a:buFont typeface="Arial"/>
              <a:buChar char="•"/>
            </a:pPr>
            <a:r>
              <a:rPr lang="en-US" dirty="0">
                <a:solidFill>
                  <a:schemeClr val="bg1"/>
                </a:solidFill>
              </a:rPr>
              <a:t>Vessels must apply for title within 40 days of purchase or transfer;</a:t>
            </a:r>
          </a:p>
          <a:p>
            <a:pPr lvl="1">
              <a:buFont typeface="Arial"/>
              <a:buChar char="•"/>
            </a:pPr>
            <a:r>
              <a:rPr lang="en-US" dirty="0">
                <a:solidFill>
                  <a:schemeClr val="bg1"/>
                </a:solidFill>
              </a:rPr>
              <a:t>Validation decals are good for 3 years;</a:t>
            </a:r>
          </a:p>
          <a:p>
            <a:pPr lvl="1">
              <a:buFont typeface="Arial"/>
              <a:buChar char="•"/>
            </a:pPr>
            <a:r>
              <a:rPr lang="en-US" dirty="0">
                <a:solidFill>
                  <a:schemeClr val="bg1"/>
                </a:solidFill>
              </a:rPr>
              <a:t>Permanent registration decals have no expiration;</a:t>
            </a:r>
          </a:p>
          <a:p>
            <a:pPr lvl="1">
              <a:buFont typeface="Arial"/>
              <a:buChar char="•"/>
            </a:pPr>
            <a:r>
              <a:rPr lang="en-US" dirty="0">
                <a:solidFill>
                  <a:schemeClr val="bg1"/>
                </a:solidFill>
              </a:rPr>
              <a:t>Larger vessels may be documented by the US Coast Guard.</a:t>
            </a:r>
          </a:p>
        </p:txBody>
      </p:sp>
      <p:sp>
        <p:nvSpPr>
          <p:cNvPr id="2" name="Footer Placeholder 1">
            <a:extLst>
              <a:ext uri="{FF2B5EF4-FFF2-40B4-BE49-F238E27FC236}">
                <a16:creationId xmlns:a16="http://schemas.microsoft.com/office/drawing/2014/main" id="{FA5C3773-8768-402E-8390-05FB27B20C97}"/>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529831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1269" name="Slide Number Placeholder 2"/>
          <p:cNvSpPr txBox="1">
            <a:spLocks noGrp="1"/>
          </p:cNvSpPr>
          <p:nvPr/>
        </p:nvSpPr>
        <p:spPr bwMode="auto">
          <a:xfrm>
            <a:off x="6553200" y="6400800"/>
            <a:ext cx="1905000" cy="457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r" eaLnBrk="1" hangingPunct="1">
              <a:spcBef>
                <a:spcPct val="0"/>
              </a:spcBef>
            </a:pPr>
            <a:fld id="{B8D0935A-96CA-4272-B106-5BA778FBCA1F}" type="slidenum">
              <a:rPr lang="en-US" altLang="en-US" sz="1400" b="0">
                <a:solidFill>
                  <a:srgbClr val="FFFF99"/>
                </a:solidFill>
                <a:latin typeface="Times New Roman" panose="02020603050405020304" pitchFamily="18" charset="0"/>
                <a:cs typeface="Arial" panose="020B0604020202020204" pitchFamily="34" charset="0"/>
              </a:rPr>
              <a:pPr algn="r" eaLnBrk="1" hangingPunct="1">
                <a:spcBef>
                  <a:spcPct val="0"/>
                </a:spcBef>
              </a:pPr>
              <a:t>12</a:t>
            </a:fld>
            <a:endParaRPr lang="en-US" altLang="en-US" sz="1400" b="0" dirty="0">
              <a:solidFill>
                <a:srgbClr val="FFFF99"/>
              </a:solidFill>
              <a:latin typeface="Times New Roman" panose="02020603050405020304" pitchFamily="18" charset="0"/>
              <a:cs typeface="Arial" panose="020B0604020202020204" pitchFamily="34" charset="0"/>
            </a:endParaRPr>
          </a:p>
        </p:txBody>
      </p:sp>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p:cNvSpPr>
            <a:spLocks noGrp="1"/>
          </p:cNvSpPr>
          <p:nvPr>
            <p:ph type="sldNum" sz="quarter" idx="10"/>
          </p:nvPr>
        </p:nvSpPr>
        <p:spPr/>
        <p:txBody>
          <a:bodyPr/>
          <a:lstStyle/>
          <a:p>
            <a:fld id="{89E1254E-7C07-4248-8223-2A9701AF0008}" type="slidenum">
              <a:rPr lang="en-US" altLang="en-US" smtClean="0"/>
              <a:pPr/>
              <a:t>12</a:t>
            </a:fld>
            <a:endParaRPr lang="en-US" altLang="en-US" dirty="0"/>
          </a:p>
        </p:txBody>
      </p:sp>
      <p:sp>
        <p:nvSpPr>
          <p:cNvPr id="3" name="TextBox 2">
            <a:extLst>
              <a:ext uri="{FF2B5EF4-FFF2-40B4-BE49-F238E27FC236}">
                <a16:creationId xmlns:a16="http://schemas.microsoft.com/office/drawing/2014/main" id="{C42D3040-390F-4AFC-99A0-812BF4D2F2C8}"/>
              </a:ext>
            </a:extLst>
          </p:cNvPr>
          <p:cNvSpPr txBox="1"/>
          <p:nvPr/>
        </p:nvSpPr>
        <p:spPr>
          <a:xfrm>
            <a:off x="2819400" y="6270625"/>
            <a:ext cx="3733800" cy="523220"/>
          </a:xfrm>
          <a:prstGeom prst="rect">
            <a:avLst/>
          </a:prstGeom>
          <a:noFill/>
        </p:spPr>
        <p:txBody>
          <a:bodyPr wrap="square" rtlCol="0">
            <a:spAutoFit/>
          </a:bodyPr>
          <a:lstStyle/>
          <a:p>
            <a:pPr lvl="0" algn="ctr"/>
            <a:r>
              <a:rPr lang="en-US" altLang="x-none" sz="1400">
                <a:solidFill>
                  <a:srgbClr val="FFFFFF"/>
                </a:solidFill>
                <a:latin typeface="Times New Roman" panose="02020603050405020304" pitchFamily="18" charset="0"/>
                <a:cs typeface="Times New Roman" panose="02020603050405020304" pitchFamily="18" charset="0"/>
              </a:rPr>
              <a:t>Copyright 2018 Coast Guard Auxiliary Association</a:t>
            </a:r>
            <a:endParaRPr lang="en-US" altLang="x-none" sz="1400" dirty="0">
              <a:solidFill>
                <a:srgbClr val="FFFF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4765960"/>
      </p:ext>
    </p:extLst>
  </p:cSld>
  <p:clrMapOvr>
    <a:masterClrMapping/>
  </p:clrMapOvr>
  <p:transition advTm="29516"/>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2514600" y="0"/>
            <a:ext cx="4701436" cy="838200"/>
          </a:xfrm>
        </p:spPr>
        <p:txBody>
          <a:bodyPr/>
          <a:lstStyle/>
          <a:p>
            <a:r>
              <a:rPr lang="en-US" altLang="en-US" sz="4000" b="1" dirty="0"/>
              <a:t>Life Jackets</a:t>
            </a:r>
          </a:p>
        </p:txBody>
      </p:sp>
      <p:sp>
        <p:nvSpPr>
          <p:cNvPr id="12291"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E450E85D-BAA9-4BC1-B199-C28D35E73446}" type="slidenum">
              <a:rPr lang="en-US" altLang="en-US" sz="1400">
                <a:solidFill>
                  <a:srgbClr val="FFFF99"/>
                </a:solidFill>
                <a:latin typeface="Times New Roman" panose="02020603050405020304" pitchFamily="18" charset="0"/>
              </a:rPr>
              <a:pPr>
                <a:spcBef>
                  <a:spcPct val="0"/>
                </a:spcBef>
              </a:pPr>
              <a:t>13</a:t>
            </a:fld>
            <a:endParaRPr lang="en-US" altLang="en-US" sz="1400" dirty="0">
              <a:solidFill>
                <a:srgbClr val="FFFF99"/>
              </a:solidFill>
              <a:latin typeface="Times New Roman" panose="02020603050405020304" pitchFamily="18" charset="0"/>
            </a:endParaRPr>
          </a:p>
        </p:txBody>
      </p:sp>
      <p:sp>
        <p:nvSpPr>
          <p:cNvPr id="12292" name="TextBox 1"/>
          <p:cNvSpPr txBox="1">
            <a:spLocks noChangeArrowheads="1"/>
          </p:cNvSpPr>
          <p:nvPr/>
        </p:nvSpPr>
        <p:spPr bwMode="auto">
          <a:xfrm>
            <a:off x="1524000" y="678263"/>
            <a:ext cx="7543800"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342900" indent="-342900">
              <a:spcBef>
                <a:spcPct val="0"/>
              </a:spcBef>
              <a:buFont typeface="Arial"/>
              <a:buChar char="•"/>
            </a:pPr>
            <a:r>
              <a:rPr lang="en-US" altLang="en-US" sz="2400" dirty="0">
                <a:solidFill>
                  <a:schemeClr val="bg1"/>
                </a:solidFill>
                <a:latin typeface="Arial" panose="020B0604020202020204" pitchFamily="34" charset="0"/>
              </a:rPr>
              <a:t>A USCG approved PFD is required to be on board for every person.  </a:t>
            </a:r>
          </a:p>
          <a:p>
            <a:pPr marL="342900" indent="-342900">
              <a:spcBef>
                <a:spcPct val="0"/>
              </a:spcBef>
              <a:buFont typeface="Arial"/>
              <a:buChar char="•"/>
            </a:pPr>
            <a:r>
              <a:rPr lang="en-US" altLang="en-US" sz="2400" dirty="0">
                <a:solidFill>
                  <a:schemeClr val="bg1"/>
                </a:solidFill>
                <a:latin typeface="Arial" panose="020B0604020202020204" pitchFamily="34" charset="0"/>
              </a:rPr>
              <a:t>Boats 16 feet and longer must additionally carry a USCG approved </a:t>
            </a:r>
            <a:r>
              <a:rPr lang="en-US" altLang="en-US" sz="2400" dirty="0" err="1">
                <a:solidFill>
                  <a:schemeClr val="bg1"/>
                </a:solidFill>
                <a:latin typeface="Arial" panose="020B0604020202020204" pitchFamily="34" charset="0"/>
              </a:rPr>
              <a:t>throwable</a:t>
            </a:r>
            <a:r>
              <a:rPr lang="en-US" altLang="en-US" sz="2400" dirty="0">
                <a:solidFill>
                  <a:schemeClr val="bg1"/>
                </a:solidFill>
                <a:latin typeface="Arial" panose="020B0604020202020204" pitchFamily="34" charset="0"/>
              </a:rPr>
              <a:t> device, except canoes or kayaks.</a:t>
            </a:r>
          </a:p>
          <a:p>
            <a:pPr marL="342900" indent="-342900">
              <a:spcBef>
                <a:spcPct val="0"/>
              </a:spcBef>
              <a:buFont typeface="Arial"/>
              <a:buChar char="•"/>
            </a:pPr>
            <a:r>
              <a:rPr lang="en-US" altLang="en-US" sz="2400" dirty="0">
                <a:solidFill>
                  <a:schemeClr val="bg1"/>
                </a:solidFill>
                <a:latin typeface="Arial" panose="020B0604020202020204" pitchFamily="34" charset="0"/>
              </a:rPr>
              <a:t>Children under age 12 </a:t>
            </a:r>
            <a:r>
              <a:rPr lang="en-US" altLang="en-US" sz="2400" dirty="0">
                <a:solidFill>
                  <a:srgbClr val="FFFF00"/>
                </a:solidFill>
                <a:latin typeface="Arial" panose="020B0604020202020204" pitchFamily="34" charset="0"/>
              </a:rPr>
              <a:t>must</a:t>
            </a:r>
            <a:r>
              <a:rPr lang="en-US" altLang="en-US" sz="2400" dirty="0">
                <a:solidFill>
                  <a:schemeClr val="bg1"/>
                </a:solidFill>
                <a:latin typeface="Arial" panose="020B0604020202020204" pitchFamily="34" charset="0"/>
              </a:rPr>
              <a:t> wear an approved life jacket while on any vessel less than 26 feet long when in motion. </a:t>
            </a:r>
          </a:p>
          <a:p>
            <a:pPr marL="342900" indent="-342900">
              <a:spcBef>
                <a:spcPct val="0"/>
              </a:spcBef>
              <a:buFont typeface="Arial"/>
              <a:buChar char="•"/>
            </a:pPr>
            <a:r>
              <a:rPr lang="en-US" altLang="en-US" sz="2400" dirty="0">
                <a:solidFill>
                  <a:schemeClr val="bg1"/>
                </a:solidFill>
                <a:latin typeface="Arial" panose="020B0604020202020204" pitchFamily="34" charset="0"/>
              </a:rPr>
              <a:t>Each person on a PWC </a:t>
            </a:r>
            <a:r>
              <a:rPr lang="en-US" altLang="en-US" sz="2400" dirty="0">
                <a:solidFill>
                  <a:srgbClr val="FFFF00"/>
                </a:solidFill>
                <a:latin typeface="Arial" panose="020B0604020202020204" pitchFamily="34" charset="0"/>
              </a:rPr>
              <a:t>must</a:t>
            </a:r>
            <a:r>
              <a:rPr lang="en-US" altLang="en-US" sz="2400" dirty="0">
                <a:solidFill>
                  <a:schemeClr val="bg1"/>
                </a:solidFill>
                <a:latin typeface="Arial" panose="020B0604020202020204" pitchFamily="34" charset="0"/>
              </a:rPr>
              <a:t> wear a PDF.</a:t>
            </a:r>
          </a:p>
          <a:p>
            <a:pPr marL="342900" indent="-342900">
              <a:spcBef>
                <a:spcPct val="0"/>
              </a:spcBef>
              <a:buFont typeface="Arial"/>
              <a:buChar char="•"/>
            </a:pPr>
            <a:r>
              <a:rPr lang="en-US" altLang="en-US" sz="2400" dirty="0">
                <a:solidFill>
                  <a:schemeClr val="bg1"/>
                </a:solidFill>
                <a:latin typeface="Arial" panose="020B0604020202020204" pitchFamily="34" charset="0"/>
              </a:rPr>
              <a:t>Persons towed behind a vessel </a:t>
            </a:r>
            <a:r>
              <a:rPr lang="en-US" altLang="en-US" sz="2400" dirty="0">
                <a:solidFill>
                  <a:srgbClr val="FFFF00"/>
                </a:solidFill>
                <a:latin typeface="Arial" panose="020B0604020202020204" pitchFamily="34" charset="0"/>
              </a:rPr>
              <a:t>must</a:t>
            </a:r>
            <a:r>
              <a:rPr lang="en-US" altLang="en-US" sz="2400" dirty="0">
                <a:solidFill>
                  <a:schemeClr val="bg1"/>
                </a:solidFill>
                <a:latin typeface="Arial" panose="020B0604020202020204" pitchFamily="34" charset="0"/>
              </a:rPr>
              <a:t> wear a PFD.</a:t>
            </a:r>
          </a:p>
          <a:p>
            <a:pPr marL="342900" indent="-342900">
              <a:spcBef>
                <a:spcPct val="0"/>
              </a:spcBef>
              <a:buFont typeface="Arial"/>
              <a:buChar char="•"/>
            </a:pPr>
            <a:r>
              <a:rPr lang="en-US" altLang="en-US" sz="2400" dirty="0">
                <a:solidFill>
                  <a:schemeClr val="bg1"/>
                </a:solidFill>
                <a:latin typeface="Arial" panose="020B0604020202020204" pitchFamily="34" charset="0"/>
              </a:rPr>
              <a:t>A Type V PFD may be substituted for other PDFs if approved for the activity.</a:t>
            </a:r>
          </a:p>
        </p:txBody>
      </p:sp>
      <p:sp>
        <p:nvSpPr>
          <p:cNvPr id="2" name="Footer Placeholder 1">
            <a:extLst>
              <a:ext uri="{FF2B5EF4-FFF2-40B4-BE49-F238E27FC236}">
                <a16:creationId xmlns:a16="http://schemas.microsoft.com/office/drawing/2014/main" id="{01BEAF61-5E3C-4522-BFF6-165B5F6F91E7}"/>
              </a:ext>
            </a:extLst>
          </p:cNvPr>
          <p:cNvSpPr>
            <a:spLocks noGrp="1"/>
          </p:cNvSpPr>
          <p:nvPr>
            <p:ph type="ftr" sz="quarter" idx="11"/>
          </p:nvPr>
        </p:nvSpPr>
        <p:spPr>
          <a:xfrm>
            <a:off x="3200400" y="6277917"/>
            <a:ext cx="4267200" cy="389165"/>
          </a:xfrm>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964146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14</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77913"/>
            <a:ext cx="7315200" cy="52629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800" dirty="0">
                <a:solidFill>
                  <a:schemeClr val="bg1"/>
                </a:solidFill>
                <a:latin typeface="Arial" panose="020B0604020202020204" pitchFamily="34" charset="0"/>
              </a:rPr>
              <a:t>Must be at least 13 to operate. </a:t>
            </a:r>
          </a:p>
          <a:p>
            <a:pPr>
              <a:spcBef>
                <a:spcPct val="0"/>
              </a:spcBef>
              <a:buFontTx/>
              <a:buChar char="•"/>
            </a:pPr>
            <a:r>
              <a:rPr lang="en-US" altLang="en-US" sz="2800" dirty="0">
                <a:solidFill>
                  <a:schemeClr val="bg1"/>
                </a:solidFill>
                <a:latin typeface="Arial" panose="020B0604020202020204" pitchFamily="34" charset="0"/>
              </a:rPr>
              <a:t>If 13 or 14 years old, must have passed a boater safety class </a:t>
            </a:r>
            <a:r>
              <a:rPr lang="en-US" altLang="en-US" sz="2800" dirty="0">
                <a:solidFill>
                  <a:srgbClr val="FFFF00"/>
                </a:solidFill>
                <a:latin typeface="Arial" panose="020B0604020202020204" pitchFamily="34" charset="0"/>
              </a:rPr>
              <a:t>or </a:t>
            </a:r>
            <a:r>
              <a:rPr lang="en-US" altLang="en-US" sz="2800" dirty="0">
                <a:solidFill>
                  <a:schemeClr val="bg1"/>
                </a:solidFill>
                <a:latin typeface="Arial" panose="020B0604020202020204" pitchFamily="34" charset="0"/>
              </a:rPr>
              <a:t>be accompanied on board by a person 18 years or older.</a:t>
            </a:r>
            <a:endParaRPr lang="en-US" altLang="en-US" sz="2800" b="0" dirty="0">
              <a:solidFill>
                <a:srgbClr val="FFFF00"/>
              </a:solidFill>
              <a:latin typeface="Arial" panose="020B0604020202020204" pitchFamily="34" charset="0"/>
            </a:endParaRPr>
          </a:p>
          <a:p>
            <a:pPr>
              <a:spcBef>
                <a:spcPct val="0"/>
              </a:spcBef>
              <a:buFontTx/>
              <a:buChar char="•"/>
            </a:pPr>
            <a:r>
              <a:rPr lang="en-US" altLang="en-US" sz="2800" dirty="0">
                <a:solidFill>
                  <a:schemeClr val="bg1"/>
                </a:solidFill>
                <a:latin typeface="Arial" panose="020B0604020202020204" pitchFamily="34" charset="0"/>
              </a:rPr>
              <a:t>Everyone on board PWC must wear USCG approved Type I, II, or III PDF</a:t>
            </a:r>
            <a:r>
              <a:rPr lang="en-US" altLang="en-US" sz="2800" b="0" dirty="0">
                <a:solidFill>
                  <a:schemeClr val="bg1"/>
                </a:solidFill>
                <a:latin typeface="Arial" panose="020B0604020202020204" pitchFamily="34" charset="0"/>
              </a:rPr>
              <a:t>.</a:t>
            </a:r>
          </a:p>
          <a:p>
            <a:pPr>
              <a:spcBef>
                <a:spcPct val="0"/>
              </a:spcBef>
              <a:buFontTx/>
              <a:buChar char="•"/>
            </a:pPr>
            <a:r>
              <a:rPr lang="en-US" altLang="en-US" sz="2800" dirty="0">
                <a:solidFill>
                  <a:schemeClr val="bg1"/>
                </a:solidFill>
                <a:latin typeface="Arial" panose="020B0604020202020204" pitchFamily="34" charset="0"/>
              </a:rPr>
              <a:t>PWC operator must attach the lanyard of the ignition safety switch to his/her wrist of PFD</a:t>
            </a:r>
            <a:endParaRPr lang="en-US" altLang="en-US" sz="2800" b="0" dirty="0">
              <a:solidFill>
                <a:schemeClr val="bg1"/>
              </a:solidFill>
              <a:latin typeface="Arial" panose="020B0604020202020204" pitchFamily="34" charset="0"/>
            </a:endParaRPr>
          </a:p>
          <a:p>
            <a:pPr>
              <a:spcBef>
                <a:spcPct val="0"/>
              </a:spcBef>
              <a:buFontTx/>
              <a:buChar char="•"/>
            </a:pPr>
            <a:r>
              <a:rPr lang="en-US" altLang="en-US" sz="2800" dirty="0">
                <a:solidFill>
                  <a:schemeClr val="bg1"/>
                </a:solidFill>
                <a:latin typeface="Arial" panose="020B0604020202020204" pitchFamily="34" charset="0"/>
              </a:rPr>
              <a:t>Must maintain “no wake speed” within </a:t>
            </a:r>
            <a:r>
              <a:rPr lang="en-US" altLang="en-US" sz="2800" dirty="0">
                <a:solidFill>
                  <a:srgbClr val="FFFF00"/>
                </a:solidFill>
                <a:latin typeface="Arial" panose="020B0604020202020204" pitchFamily="34" charset="0"/>
              </a:rPr>
              <a:t>200</a:t>
            </a:r>
            <a:r>
              <a:rPr lang="en-US" altLang="en-US" sz="2800" dirty="0">
                <a:solidFill>
                  <a:schemeClr val="bg1"/>
                </a:solidFill>
                <a:latin typeface="Arial" panose="020B0604020202020204" pitchFamily="34" charset="0"/>
              </a:rPr>
              <a:t> feet of a dock, swimmer, swimming raft, non-motor vessel, or anchored vessel.</a:t>
            </a:r>
            <a:endParaRPr lang="en-US" altLang="en-US" sz="2800" b="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32851C1C-D417-4885-9E69-8EAB4E5879AC}"/>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20674256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15</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752600" y="1752600"/>
            <a:ext cx="6934200" cy="4401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 typeface="Arial" panose="020B0604020202020204" pitchFamily="34" charset="0"/>
              <a:buChar char="•"/>
            </a:pPr>
            <a:r>
              <a:rPr lang="en-US" altLang="en-US" sz="2800" b="1" dirty="0">
                <a:solidFill>
                  <a:schemeClr val="bg1"/>
                </a:solidFill>
                <a:latin typeface="+mn-lt"/>
              </a:rPr>
              <a:t>When towing a person on any device, a PWC must have an observer or spotter on board.</a:t>
            </a:r>
          </a:p>
          <a:p>
            <a:pPr>
              <a:spcBef>
                <a:spcPct val="0"/>
              </a:spcBef>
              <a:buFont typeface="Arial" panose="020B0604020202020204" pitchFamily="34" charset="0"/>
              <a:buChar char="•"/>
            </a:pPr>
            <a:r>
              <a:rPr lang="en-US" altLang="en-US" sz="2800" b="1" dirty="0">
                <a:solidFill>
                  <a:schemeClr val="bg1"/>
                </a:solidFill>
                <a:latin typeface="+mn-lt"/>
              </a:rPr>
              <a:t>A PWC may not be rented to anyone under 18 years old.</a:t>
            </a:r>
          </a:p>
          <a:p>
            <a:pPr>
              <a:spcBef>
                <a:spcPct val="0"/>
              </a:spcBef>
              <a:buFont typeface="Arial" panose="020B0604020202020204" pitchFamily="34" charset="0"/>
              <a:buChar char="•"/>
            </a:pPr>
            <a:r>
              <a:rPr lang="en-US" altLang="en-US" sz="2800" b="1" dirty="0">
                <a:solidFill>
                  <a:schemeClr val="bg1"/>
                </a:solidFill>
                <a:latin typeface="+mn-lt"/>
              </a:rPr>
              <a:t>One USCG approved Type B-1 fire extinguisher must be on board.</a:t>
            </a:r>
          </a:p>
          <a:p>
            <a:pPr>
              <a:spcBef>
                <a:spcPct val="0"/>
              </a:spcBef>
              <a:buFont typeface="Arial" panose="020B0604020202020204" pitchFamily="34" charset="0"/>
              <a:buChar char="•"/>
            </a:pPr>
            <a:r>
              <a:rPr lang="en-US" altLang="en-US" sz="2800" b="1" dirty="0">
                <a:solidFill>
                  <a:schemeClr val="bg1"/>
                </a:solidFill>
                <a:latin typeface="+mn-lt"/>
              </a:rPr>
              <a:t>All rules regarding safe operation of a boat apply to PWC.</a:t>
            </a:r>
          </a:p>
          <a:p>
            <a:pPr>
              <a:spcBef>
                <a:spcPct val="0"/>
              </a:spcBef>
              <a:buFont typeface="Arial" panose="020B0604020202020204" pitchFamily="34" charset="0"/>
              <a:buChar char="•"/>
            </a:pPr>
            <a:endParaRPr lang="en-US" altLang="en-US" sz="2800" b="1" dirty="0">
              <a:solidFill>
                <a:schemeClr val="bg1"/>
              </a:solidFill>
              <a:latin typeface="+mn-lt"/>
            </a:endParaRPr>
          </a:p>
        </p:txBody>
      </p:sp>
      <p:sp>
        <p:nvSpPr>
          <p:cNvPr id="2" name="Footer Placeholder 1">
            <a:extLst>
              <a:ext uri="{FF2B5EF4-FFF2-40B4-BE49-F238E27FC236}">
                <a16:creationId xmlns:a16="http://schemas.microsoft.com/office/drawing/2014/main" id="{93829BB7-2B9E-42F6-A902-5E3044864BDB}"/>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296094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685800" y="457200"/>
            <a:ext cx="7620000" cy="849312"/>
          </a:xfrm>
        </p:spPr>
        <p:txBody>
          <a:bodyPr/>
          <a:lstStyle/>
          <a:p>
            <a:r>
              <a:rPr lang="en-US" altLang="en-US" sz="4000" b="1" dirty="0"/>
              <a:t>   Personal Watercraft</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16</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371600" y="1752600"/>
            <a:ext cx="7620000" cy="22467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 typeface="Arial" panose="020B0604020202020204" pitchFamily="34" charset="0"/>
              <a:buChar char="•"/>
            </a:pPr>
            <a:r>
              <a:rPr lang="en-US" altLang="en-US" sz="2800" dirty="0">
                <a:solidFill>
                  <a:schemeClr val="bg1"/>
                </a:solidFill>
                <a:latin typeface="+mn-lt"/>
              </a:rPr>
              <a:t>Stand-up PWC and PWC towing a water-skier must travel at the minimum speed necessary to operate when leaving from or returning to a dock or shore. </a:t>
            </a:r>
          </a:p>
          <a:p>
            <a:pPr marL="0" indent="0">
              <a:spcBef>
                <a:spcPct val="0"/>
              </a:spcBef>
            </a:pPr>
            <a:endParaRPr lang="en-US" altLang="en-US" sz="2800" dirty="0">
              <a:solidFill>
                <a:schemeClr val="bg1"/>
              </a:solidFill>
              <a:latin typeface="+mn-lt"/>
            </a:endParaRPr>
          </a:p>
        </p:txBody>
      </p:sp>
      <p:sp>
        <p:nvSpPr>
          <p:cNvPr id="2" name="Footer Placeholder 1">
            <a:extLst>
              <a:ext uri="{FF2B5EF4-FFF2-40B4-BE49-F238E27FC236}">
                <a16:creationId xmlns:a16="http://schemas.microsoft.com/office/drawing/2014/main" id="{7DD43E2F-1376-4B9C-BBFE-BF078EEAC1DE}"/>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2997372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Intoxication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17</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371600"/>
            <a:ext cx="7315200" cy="353943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dirty="0">
                <a:solidFill>
                  <a:srgbClr val="FFFFFF"/>
                </a:solidFill>
              </a:rPr>
              <a:t>Montana law prohibits anyone from boating while intoxicated.  It is unlawful to operate or be in actual physical control of a motorboat, PWC, sailboat, water-skies, surfboard, or similar device while under the influence of alcohol or drugs</a:t>
            </a:r>
          </a:p>
        </p:txBody>
      </p:sp>
      <p:sp>
        <p:nvSpPr>
          <p:cNvPr id="2" name="Footer Placeholder 1">
            <a:extLst>
              <a:ext uri="{FF2B5EF4-FFF2-40B4-BE49-F238E27FC236}">
                <a16:creationId xmlns:a16="http://schemas.microsoft.com/office/drawing/2014/main" id="{AB8568AC-781E-4BB6-8C96-B0F0B7730ADF}"/>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6440212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18</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78004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rgbClr val="FFFF00"/>
                </a:solidFill>
              </a:rPr>
              <a:t>Reckless Operation </a:t>
            </a:r>
            <a:r>
              <a:rPr lang="en-US" sz="2800" dirty="0">
                <a:solidFill>
                  <a:srgbClr val="FFFFFF"/>
                </a:solidFill>
              </a:rPr>
              <a:t>is any failure to exercise the care necessary to prevent the endangerment of another person or property. </a:t>
            </a:r>
          </a:p>
          <a:p>
            <a:pPr>
              <a:buFont typeface="Arial"/>
              <a:buChar char="•"/>
            </a:pPr>
            <a:r>
              <a:rPr lang="en-US" sz="2800" dirty="0">
                <a:solidFill>
                  <a:srgbClr val="FFFFFF"/>
                </a:solidFill>
              </a:rPr>
              <a:t>Weaving through congested traffic;</a:t>
            </a:r>
          </a:p>
          <a:p>
            <a:pPr>
              <a:buFont typeface="Arial"/>
              <a:buChar char="•"/>
            </a:pPr>
            <a:r>
              <a:rPr lang="en-US" sz="2800" dirty="0">
                <a:solidFill>
                  <a:srgbClr val="FFFFFF"/>
                </a:solidFill>
              </a:rPr>
              <a:t>Passing unnecessarily close to another vessel;</a:t>
            </a:r>
          </a:p>
          <a:p>
            <a:pPr>
              <a:buFont typeface="Arial"/>
              <a:buChar char="•"/>
            </a:pPr>
            <a:r>
              <a:rPr lang="en-US" sz="2800" dirty="0">
                <a:solidFill>
                  <a:srgbClr val="FFFFFF"/>
                </a:solidFill>
              </a:rPr>
              <a:t>Buzzing or wetting down others;</a:t>
            </a:r>
          </a:p>
          <a:p>
            <a:pPr>
              <a:buFont typeface="Arial"/>
              <a:buChar char="•"/>
            </a:pPr>
            <a:r>
              <a:rPr lang="en-US" sz="2800" dirty="0">
                <a:solidFill>
                  <a:srgbClr val="FFFFFF"/>
                </a:solidFill>
              </a:rPr>
              <a:t>Operating or beaching within swimming areas;</a:t>
            </a:r>
          </a:p>
          <a:p>
            <a:pPr>
              <a:buFont typeface="Arial"/>
              <a:buChar char="•"/>
            </a:pPr>
            <a:r>
              <a:rPr lang="en-US" sz="2800" dirty="0">
                <a:solidFill>
                  <a:srgbClr val="FFFFFF"/>
                </a:solidFill>
              </a:rPr>
              <a:t>Riding on the bow, gunwales, or transom;</a:t>
            </a: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9F1B6917-68B0-4E53-808E-831E764E2A64}"/>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7097282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5215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buFont typeface="Arial"/>
              <a:buChar char="•"/>
            </a:pPr>
            <a:r>
              <a:rPr lang="en-US" sz="2800" dirty="0">
                <a:solidFill>
                  <a:srgbClr val="FFFFFF"/>
                </a:solidFill>
              </a:rPr>
              <a:t>Crossing or jumping the wake of another vessel within </a:t>
            </a:r>
            <a:r>
              <a:rPr lang="en-US" sz="2800" dirty="0">
                <a:solidFill>
                  <a:srgbClr val="FFFF00"/>
                </a:solidFill>
              </a:rPr>
              <a:t>100 yards </a:t>
            </a:r>
            <a:r>
              <a:rPr lang="en-US" sz="2800" dirty="0">
                <a:solidFill>
                  <a:schemeClr val="bg1"/>
                </a:solidFill>
              </a:rPr>
              <a:t>of the vessel or within </a:t>
            </a:r>
            <a:r>
              <a:rPr lang="en-US" sz="2800" dirty="0">
                <a:solidFill>
                  <a:srgbClr val="FFFF00"/>
                </a:solidFill>
              </a:rPr>
              <a:t>100 yards </a:t>
            </a:r>
            <a:r>
              <a:rPr lang="en-US" sz="2800" dirty="0">
                <a:solidFill>
                  <a:schemeClr val="bg1"/>
                </a:solidFill>
              </a:rPr>
              <a:t>of a water-skier or anything towed by the vessel, except when entering or leaving a marina or docking area.</a:t>
            </a:r>
          </a:p>
          <a:p>
            <a:pPr>
              <a:buFont typeface="Arial"/>
              <a:buChar char="•"/>
            </a:pPr>
            <a:r>
              <a:rPr lang="en-US" sz="2800" dirty="0">
                <a:solidFill>
                  <a:schemeClr val="bg1"/>
                </a:solidFill>
              </a:rPr>
              <a:t>Any reckless approach to or departure from, or passage by a dock, ramp, diving board, or float.</a:t>
            </a:r>
          </a:p>
          <a:p>
            <a:pPr>
              <a:buFont typeface="Arial"/>
              <a:buChar char="•"/>
            </a:pPr>
            <a:r>
              <a:rPr lang="en-US" sz="2800" dirty="0">
                <a:solidFill>
                  <a:schemeClr val="bg1"/>
                </a:solidFill>
              </a:rPr>
              <a:t>Pursue, flush or harass any wildlife or game animal.</a:t>
            </a:r>
            <a:endParaRPr lang="en-US" sz="2800" dirty="0">
              <a:solidFill>
                <a:srgbClr val="FFFF00"/>
              </a:solidFill>
            </a:endParaRP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565C36B1-2575-41B3-8A41-880E4FDB61B6}"/>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84542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931653" y="1524000"/>
            <a:ext cx="8094785" cy="3785652"/>
          </a:xfrm>
          <a:prstGeom prst="rect">
            <a:avLst/>
          </a:prstGeom>
          <a:noFill/>
        </p:spPr>
        <p:txBody>
          <a:bodyPr wrap="square">
            <a:spAutoFit/>
          </a:bodyPr>
          <a:lstStyle/>
          <a:p>
            <a:pPr algn="ctr">
              <a:defRPr/>
            </a:pPr>
            <a:r>
              <a:rPr lang="en-US" sz="3200" dirty="0">
                <a:solidFill>
                  <a:schemeClr val="bg1"/>
                </a:solidFill>
                <a:latin typeface="+mn-lt"/>
                <a:cs typeface="Symusic" panose="00000400000000000000" pitchFamily="2" charset="0"/>
              </a:rPr>
              <a:t>Material for this supplement is contained in the publication:</a:t>
            </a:r>
          </a:p>
          <a:p>
            <a:pPr>
              <a:defRPr/>
            </a:pPr>
            <a:endParaRPr lang="en-US" sz="3200" dirty="0">
              <a:solidFill>
                <a:schemeClr val="bg1"/>
              </a:solidFill>
              <a:latin typeface="+mn-lt"/>
              <a:cs typeface="Symusic" panose="00000400000000000000" pitchFamily="2" charset="0"/>
            </a:endParaRPr>
          </a:p>
          <a:p>
            <a:pPr algn="ctr">
              <a:defRPr/>
            </a:pPr>
            <a:r>
              <a:rPr lang="en-US" sz="3200" dirty="0">
                <a:solidFill>
                  <a:schemeClr val="bg1"/>
                </a:solidFill>
                <a:latin typeface="+mn-lt"/>
                <a:cs typeface="Symusic" panose="00000400000000000000" pitchFamily="2" charset="0"/>
              </a:rPr>
              <a:t> </a:t>
            </a:r>
            <a:r>
              <a:rPr lang="en-US" sz="3200" i="1" dirty="0">
                <a:solidFill>
                  <a:schemeClr val="bg1"/>
                </a:solidFill>
                <a:latin typeface="+mn-lt"/>
                <a:cs typeface="Symusic" panose="00000400000000000000" pitchFamily="2" charset="0"/>
              </a:rPr>
              <a:t>Montana Boating Laws</a:t>
            </a:r>
          </a:p>
          <a:p>
            <a:pPr algn="ctr">
              <a:defRPr/>
            </a:pPr>
            <a:endParaRPr lang="en-US" sz="3200" dirty="0">
              <a:solidFill>
                <a:schemeClr val="bg1"/>
              </a:solidFill>
              <a:latin typeface="+mn-lt"/>
              <a:cs typeface="Symusic" panose="00000400000000000000" pitchFamily="2" charset="0"/>
            </a:endParaRPr>
          </a:p>
          <a:p>
            <a:pPr algn="ctr">
              <a:defRPr/>
            </a:pPr>
            <a:r>
              <a:rPr lang="en-US" sz="2800" dirty="0">
                <a:solidFill>
                  <a:schemeClr val="bg1"/>
                </a:solidFill>
                <a:latin typeface="+mn-lt"/>
                <a:cs typeface="Symusic" panose="00000400000000000000" pitchFamily="2" charset="0"/>
              </a:rPr>
              <a:t>The PDF can be downloaded at:</a:t>
            </a:r>
          </a:p>
          <a:p>
            <a:pPr algn="ctr">
              <a:defRPr/>
            </a:pPr>
            <a:endParaRPr lang="en-US" sz="2800" i="1" dirty="0">
              <a:solidFill>
                <a:schemeClr val="bg1"/>
              </a:solidFill>
              <a:latin typeface="+mn-lt"/>
              <a:cs typeface="Symusic" panose="00000400000000000000" pitchFamily="2" charset="0"/>
            </a:endParaRPr>
          </a:p>
          <a:p>
            <a:pPr algn="ctr">
              <a:defRPr/>
            </a:pPr>
            <a:r>
              <a:rPr lang="en-US" dirty="0">
                <a:solidFill>
                  <a:srgbClr val="FFFF00"/>
                </a:solidFill>
                <a:latin typeface="+mn-lt"/>
                <a:cs typeface="Symusic" panose="00000400000000000000" pitchFamily="2" charset="0"/>
              </a:rPr>
              <a:t>https://</a:t>
            </a:r>
            <a:r>
              <a:rPr lang="en-US" dirty="0" err="1">
                <a:solidFill>
                  <a:srgbClr val="FFFF00"/>
                </a:solidFill>
                <a:latin typeface="+mn-lt"/>
                <a:cs typeface="Symusic" panose="00000400000000000000" pitchFamily="2" charset="0"/>
              </a:rPr>
              <a:t>fwp.mt.gov</a:t>
            </a:r>
            <a:r>
              <a:rPr lang="en-US" dirty="0">
                <a:solidFill>
                  <a:srgbClr val="FFFF00"/>
                </a:solidFill>
                <a:latin typeface="+mn-lt"/>
                <a:cs typeface="Symusic" panose="00000400000000000000" pitchFamily="2" charset="0"/>
              </a:rPr>
              <a:t>/activities/boating/rules-regulations</a:t>
            </a:r>
            <a:endParaRPr lang="en-US" dirty="0">
              <a:solidFill>
                <a:schemeClr val="bg1"/>
              </a:solidFill>
              <a:latin typeface="Arial" panose="020B0604020202020204" pitchFamily="34" charset="0"/>
              <a:cs typeface="Arial" panose="020B0604020202020204" pitchFamily="34" charset="0"/>
            </a:endParaRPr>
          </a:p>
        </p:txBody>
      </p:sp>
      <p:sp>
        <p:nvSpPr>
          <p:cNvPr id="2" name="Footer Placeholder 1">
            <a:extLst>
              <a:ext uri="{FF2B5EF4-FFF2-40B4-BE49-F238E27FC236}">
                <a16:creationId xmlns:a16="http://schemas.microsoft.com/office/drawing/2014/main" id="{FE553701-D018-4E3E-B3E7-C8637128E716}"/>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309494971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20</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7331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r>
              <a:rPr lang="en-US" sz="2800" dirty="0">
                <a:solidFill>
                  <a:srgbClr val="FFFFFF"/>
                </a:solidFill>
              </a:rPr>
              <a:t>Do not operate your watercraft </a:t>
            </a:r>
          </a:p>
          <a:p>
            <a:pPr>
              <a:buFont typeface="Arial" panose="020B0604020202020204" pitchFamily="34" charset="0"/>
              <a:buChar char="•"/>
            </a:pPr>
            <a:r>
              <a:rPr lang="en-US" sz="2800" dirty="0">
                <a:solidFill>
                  <a:srgbClr val="FFFFFF"/>
                </a:solidFill>
              </a:rPr>
              <a:t>within </a:t>
            </a:r>
            <a:r>
              <a:rPr lang="en-US" sz="2800" dirty="0">
                <a:solidFill>
                  <a:srgbClr val="FFFF00"/>
                </a:solidFill>
              </a:rPr>
              <a:t>20 feet </a:t>
            </a:r>
            <a:r>
              <a:rPr lang="en-US" sz="2800" dirty="0">
                <a:solidFill>
                  <a:srgbClr val="FFFFFF"/>
                </a:solidFill>
              </a:rPr>
              <a:t>of exterior of a designated swimming area;</a:t>
            </a:r>
          </a:p>
          <a:p>
            <a:pPr>
              <a:buFont typeface="Arial"/>
              <a:buChar char="•"/>
            </a:pPr>
            <a:r>
              <a:rPr lang="en-US" sz="2800" dirty="0">
                <a:solidFill>
                  <a:srgbClr val="FFFFFF"/>
                </a:solidFill>
              </a:rPr>
              <a:t>within </a:t>
            </a:r>
            <a:r>
              <a:rPr lang="en-US" sz="2800" dirty="0">
                <a:solidFill>
                  <a:srgbClr val="FFFF00"/>
                </a:solidFill>
              </a:rPr>
              <a:t>200 feet </a:t>
            </a:r>
            <a:r>
              <a:rPr lang="en-US" sz="2800" dirty="0">
                <a:solidFill>
                  <a:srgbClr val="FFFFFF"/>
                </a:solidFill>
              </a:rPr>
              <a:t>of a “diver-down” flag;</a:t>
            </a:r>
          </a:p>
          <a:p>
            <a:pPr>
              <a:buFont typeface="Arial"/>
              <a:buChar char="•"/>
            </a:pPr>
            <a:r>
              <a:rPr lang="en-US" sz="2800" dirty="0">
                <a:solidFill>
                  <a:srgbClr val="FFFFFF"/>
                </a:solidFill>
              </a:rPr>
              <a:t>within </a:t>
            </a:r>
            <a:r>
              <a:rPr lang="en-US" sz="2800" dirty="0">
                <a:solidFill>
                  <a:srgbClr val="FFFF00"/>
                </a:solidFill>
              </a:rPr>
              <a:t>50 feet </a:t>
            </a:r>
            <a:r>
              <a:rPr lang="en-US" sz="2800" dirty="0">
                <a:solidFill>
                  <a:srgbClr val="FFFFFF"/>
                </a:solidFill>
              </a:rPr>
              <a:t>of a swimmer, expect boats towing water skiers, etc.</a:t>
            </a:r>
          </a:p>
          <a:p>
            <a:pPr>
              <a:buFont typeface="Arial"/>
              <a:buChar char="•"/>
            </a:pPr>
            <a:r>
              <a:rPr lang="en-US" sz="2800" dirty="0">
                <a:solidFill>
                  <a:srgbClr val="FFFFFF"/>
                </a:solidFill>
              </a:rPr>
              <a:t>within </a:t>
            </a:r>
            <a:r>
              <a:rPr lang="en-US" sz="2800" dirty="0">
                <a:solidFill>
                  <a:srgbClr val="FFFF00"/>
                </a:solidFill>
              </a:rPr>
              <a:t>75 feet </a:t>
            </a:r>
            <a:r>
              <a:rPr lang="en-US" sz="2800" dirty="0">
                <a:solidFill>
                  <a:srgbClr val="FFFFFF"/>
                </a:solidFill>
              </a:rPr>
              <a:t>of person fishing or hunting waterfowl.</a:t>
            </a:r>
          </a:p>
          <a:p>
            <a:pPr marL="0" indent="0"/>
            <a:r>
              <a:rPr lang="en-US" sz="2800" dirty="0">
                <a:solidFill>
                  <a:srgbClr val="FFFFFF"/>
                </a:solidFill>
              </a:rPr>
              <a:t>Failure or observe “no wake speed” areas. Operators are responsible for damage caused by their wake.</a:t>
            </a:r>
          </a:p>
          <a:p>
            <a:pPr marL="0" indent="0">
              <a:buNone/>
            </a:pPr>
            <a:endParaRPr lang="en-US" sz="2800" dirty="0">
              <a:solidFill>
                <a:srgbClr val="FFFFFF"/>
              </a:solidFill>
            </a:endParaRPr>
          </a:p>
          <a:p>
            <a:pPr marL="0" indent="0">
              <a:buNone/>
            </a:pPr>
            <a:endParaRPr lang="en-US" sz="2800" dirty="0">
              <a:solidFill>
                <a:srgbClr val="FFFFFF"/>
              </a:solidFill>
            </a:endParaRPr>
          </a:p>
          <a:p>
            <a:pPr marL="0" indent="0">
              <a:buNone/>
            </a:pPr>
            <a:endParaRPr lang="en-US" sz="2800" dirty="0">
              <a:solidFill>
                <a:srgbClr val="FFFF00"/>
              </a:solidFill>
            </a:endParaRP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978E4321-628B-4885-A143-157707D5A4D5}"/>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956232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52629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rgbClr val="FFFFFF"/>
                </a:solidFill>
              </a:rPr>
              <a:t>Lakes greater than 35 surface acres within the Western Fishing District:</a:t>
            </a:r>
          </a:p>
          <a:p>
            <a:pPr>
              <a:buFont typeface="Arial"/>
              <a:buChar char="•"/>
            </a:pPr>
            <a:r>
              <a:rPr lang="en-US" sz="2800" dirty="0">
                <a:solidFill>
                  <a:srgbClr val="FFFFFF"/>
                </a:solidFill>
              </a:rPr>
              <a:t>Vessels limited to “no wake” speeds 200 feet from the shoreline;</a:t>
            </a:r>
          </a:p>
          <a:p>
            <a:pPr>
              <a:buFont typeface="Arial"/>
              <a:buChar char="•"/>
            </a:pPr>
            <a:r>
              <a:rPr lang="en-US" sz="2800" dirty="0">
                <a:solidFill>
                  <a:srgbClr val="FFFFFF"/>
                </a:solidFill>
              </a:rPr>
              <a:t>PWCs maintain minimum operating speed through the “no wake” zone;</a:t>
            </a:r>
          </a:p>
          <a:p>
            <a:pPr>
              <a:buFont typeface="Arial"/>
              <a:buChar char="•"/>
            </a:pPr>
            <a:r>
              <a:rPr lang="en-US" sz="2800" dirty="0">
                <a:solidFill>
                  <a:srgbClr val="FFFFFF"/>
                </a:solidFill>
              </a:rPr>
              <a:t>Motor vessels towing a skier must travel the most direct route through a “no wake” zone.</a:t>
            </a:r>
          </a:p>
          <a:p>
            <a:pPr marL="0" indent="0">
              <a:buNone/>
            </a:pPr>
            <a:endParaRPr lang="en-US" sz="2800" dirty="0">
              <a:solidFill>
                <a:srgbClr val="FFFFFF"/>
              </a:solidFill>
            </a:endParaRP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38A2850B-6E2F-417E-91DE-92112C86F250}"/>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811964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28601"/>
            <a:ext cx="7620000" cy="849312"/>
          </a:xfrm>
        </p:spPr>
        <p:txBody>
          <a:bodyPr/>
          <a:lstStyle/>
          <a:p>
            <a:r>
              <a:rPr lang="en-US" altLang="en-US" sz="4000" b="1" dirty="0"/>
              <a:t>   Unlawful Operation</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22</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524000" y="1066800"/>
            <a:ext cx="7315200" cy="285001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0" indent="0">
              <a:buNone/>
            </a:pPr>
            <a:r>
              <a:rPr lang="en-US" sz="2800" dirty="0">
                <a:solidFill>
                  <a:srgbClr val="FFFFFF"/>
                </a:solidFill>
              </a:rPr>
              <a:t>All vessels operating on public lakes and reservoirs in the Western Fishing District that 35 acre or less are limited to “no wake” speeds.</a:t>
            </a:r>
          </a:p>
          <a:p>
            <a:pPr marL="0" indent="0">
              <a:buNone/>
            </a:pPr>
            <a:endParaRPr lang="en-US" sz="2800" dirty="0">
              <a:solidFill>
                <a:srgbClr val="FFFFFF"/>
              </a:solidFill>
            </a:endParaRPr>
          </a:p>
          <a:p>
            <a:pPr marL="0" indent="0">
              <a:buNone/>
            </a:pPr>
            <a:endParaRPr lang="en-US" sz="2800" dirty="0">
              <a:solidFill>
                <a:srgbClr val="FFFFFF"/>
              </a:solidFill>
            </a:endParaRPr>
          </a:p>
        </p:txBody>
      </p:sp>
      <p:sp>
        <p:nvSpPr>
          <p:cNvPr id="2" name="Footer Placeholder 1">
            <a:extLst>
              <a:ext uri="{FF2B5EF4-FFF2-40B4-BE49-F238E27FC236}">
                <a16:creationId xmlns:a16="http://schemas.microsoft.com/office/drawing/2014/main" id="{F80CF3A3-690A-40DB-86C8-5BEF5D7D22A2}"/>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21282538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38200" y="20782"/>
            <a:ext cx="7772400" cy="893618"/>
          </a:xfrm>
        </p:spPr>
        <p:txBody>
          <a:bodyPr/>
          <a:lstStyle/>
          <a:p>
            <a:r>
              <a:rPr lang="en-US" altLang="en-US" sz="4000" b="1" dirty="0"/>
              <a:t>   Towed Persons</a:t>
            </a:r>
          </a:p>
        </p:txBody>
      </p:sp>
      <p:sp>
        <p:nvSpPr>
          <p:cNvPr id="13315"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A28A325-EB1E-40AD-AA2D-F89E90F67F9C}" type="slidenum">
              <a:rPr lang="en-US" altLang="en-US" sz="1400">
                <a:solidFill>
                  <a:srgbClr val="FFFF99"/>
                </a:solidFill>
                <a:latin typeface="Times New Roman" panose="02020603050405020304" pitchFamily="18" charset="0"/>
              </a:rPr>
              <a:pPr>
                <a:spcBef>
                  <a:spcPct val="0"/>
                </a:spcBef>
              </a:pPr>
              <a:t>23</a:t>
            </a:fld>
            <a:endParaRPr lang="en-US" altLang="en-US" sz="1400" dirty="0">
              <a:solidFill>
                <a:srgbClr val="FFFF99"/>
              </a:solidFill>
              <a:latin typeface="Times New Roman" panose="02020603050405020304" pitchFamily="18" charset="0"/>
            </a:endParaRPr>
          </a:p>
        </p:txBody>
      </p:sp>
      <p:sp>
        <p:nvSpPr>
          <p:cNvPr id="13316" name="TextBox 3"/>
          <p:cNvSpPr txBox="1">
            <a:spLocks noChangeArrowheads="1"/>
          </p:cNvSpPr>
          <p:nvPr/>
        </p:nvSpPr>
        <p:spPr bwMode="auto">
          <a:xfrm>
            <a:off x="1447800" y="838200"/>
            <a:ext cx="7315200" cy="529375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457200" indent="-457200">
              <a:spcBef>
                <a:spcPct val="20000"/>
              </a:spcBef>
              <a:defRPr sz="3200">
                <a:solidFill>
                  <a:schemeClr val="tx2"/>
                </a:solidFill>
                <a:latin typeface="Tahoma" panose="020B0604030504040204" pitchFamily="34" charset="0"/>
              </a:defRPr>
            </a:lvl1pPr>
            <a:lvl2pPr marL="914400" indent="-45720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 typeface="Arial"/>
              <a:buChar char="•"/>
            </a:pPr>
            <a:r>
              <a:rPr lang="en-US" altLang="en-US" sz="2600" dirty="0">
                <a:solidFill>
                  <a:schemeClr val="bg1"/>
                </a:solidFill>
                <a:latin typeface="Arial" panose="020B0604020202020204" pitchFamily="34" charset="0"/>
              </a:rPr>
              <a:t>Persons being towed on water skis, or </a:t>
            </a:r>
            <a:r>
              <a:rPr lang="en-US" altLang="en-US" sz="2600" dirty="0">
                <a:solidFill>
                  <a:srgbClr val="FFFF00"/>
                </a:solidFill>
                <a:latin typeface="Arial" panose="020B0604020202020204" pitchFamily="34" charset="0"/>
              </a:rPr>
              <a:t>any other device </a:t>
            </a:r>
            <a:r>
              <a:rPr lang="en-US" altLang="en-US" sz="2600" dirty="0">
                <a:solidFill>
                  <a:schemeClr val="bg1"/>
                </a:solidFill>
                <a:latin typeface="Arial" panose="020B0604020202020204" pitchFamily="34" charset="0"/>
              </a:rPr>
              <a:t>must wear a US Coast Guard approved PFD.</a:t>
            </a:r>
          </a:p>
          <a:p>
            <a:pPr>
              <a:spcBef>
                <a:spcPct val="0"/>
              </a:spcBef>
              <a:buFont typeface="Arial"/>
              <a:buChar char="•"/>
            </a:pPr>
            <a:r>
              <a:rPr lang="en-US" altLang="en-US" sz="2600" dirty="0">
                <a:solidFill>
                  <a:schemeClr val="bg1"/>
                </a:solidFill>
                <a:latin typeface="Arial" panose="020B0604020202020204" pitchFamily="34" charset="0"/>
              </a:rPr>
              <a:t>In addition to the operator, a competent observer must be in the vessel (including PWC) to observe the progress of the person towed. If the vessel operator is 12 or younger, the observer must be at least 18.</a:t>
            </a:r>
          </a:p>
          <a:p>
            <a:pPr>
              <a:spcBef>
                <a:spcPct val="0"/>
              </a:spcBef>
              <a:buFont typeface="Arial"/>
              <a:buChar char="•"/>
            </a:pPr>
            <a:r>
              <a:rPr lang="en-US" altLang="en-US" sz="2600" dirty="0">
                <a:solidFill>
                  <a:schemeClr val="bg1"/>
                </a:solidFill>
                <a:latin typeface="Arial" panose="020B0604020202020204" pitchFamily="34" charset="0"/>
              </a:rPr>
              <a:t>Towing a person may only occur between sunrise and sunset.</a:t>
            </a:r>
          </a:p>
          <a:p>
            <a:pPr>
              <a:spcBef>
                <a:spcPct val="0"/>
              </a:spcBef>
              <a:buFont typeface="Arial"/>
              <a:buChar char="•"/>
            </a:pPr>
            <a:r>
              <a:rPr lang="en-US" altLang="en-US" sz="2600" dirty="0">
                <a:solidFill>
                  <a:schemeClr val="bg1"/>
                </a:solidFill>
                <a:latin typeface="Arial" panose="020B0604020202020204" pitchFamily="34" charset="0"/>
              </a:rPr>
              <a:t>Water skiers must not approach within </a:t>
            </a:r>
            <a:r>
              <a:rPr lang="en-US" altLang="en-US" sz="2600" dirty="0">
                <a:solidFill>
                  <a:srgbClr val="FFFF00"/>
                </a:solidFill>
                <a:latin typeface="Arial" panose="020B0604020202020204" pitchFamily="34" charset="0"/>
              </a:rPr>
              <a:t>50 feet</a:t>
            </a:r>
            <a:r>
              <a:rPr lang="en-US" altLang="en-US" sz="2600" dirty="0">
                <a:solidFill>
                  <a:schemeClr val="bg1"/>
                </a:solidFill>
                <a:latin typeface="Arial" panose="020B0604020202020204" pitchFamily="34" charset="0"/>
              </a:rPr>
              <a:t> of swimmers or enter a designated swimming area..</a:t>
            </a:r>
            <a:endParaRPr lang="en-US" altLang="en-US" sz="2600" dirty="0">
              <a:solidFill>
                <a:srgbClr val="FFFF00"/>
              </a:solidFill>
              <a:latin typeface="Arial" panose="020B0604020202020204" pitchFamily="34" charset="0"/>
            </a:endParaRPr>
          </a:p>
        </p:txBody>
      </p:sp>
      <p:sp>
        <p:nvSpPr>
          <p:cNvPr id="2" name="Footer Placeholder 1">
            <a:extLst>
              <a:ext uri="{FF2B5EF4-FFF2-40B4-BE49-F238E27FC236}">
                <a16:creationId xmlns:a16="http://schemas.microsoft.com/office/drawing/2014/main" id="{CD017010-296C-4184-9222-572E71C4FD41}"/>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9514056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429000"/>
            <a:ext cx="5957094" cy="27291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181100" y="1247971"/>
            <a:ext cx="7685316" cy="2514600"/>
          </a:xfrm>
        </p:spPr>
        <p:txBody>
          <a:bodyPr/>
          <a:lstStyle/>
          <a:p>
            <a:pPr>
              <a:spcBef>
                <a:spcPct val="0"/>
              </a:spcBef>
            </a:pPr>
            <a:r>
              <a:rPr lang="en-US" altLang="en-US" sz="3600" dirty="0">
                <a:ea typeface="ＭＳ Ｐゴシック" panose="020B0600070205080204" pitchFamily="34" charset="-128"/>
              </a:rPr>
              <a:t>Boaters remain 200 feet away from a “diver” flag or vessels displaying the “alpha” flag.</a:t>
            </a:r>
          </a:p>
          <a:p>
            <a:pPr>
              <a:spcBef>
                <a:spcPct val="0"/>
              </a:spcBef>
            </a:pPr>
            <a:endParaRPr lang="en-US" altLang="en-US" sz="3600" dirty="0">
              <a:ea typeface="ＭＳ Ｐゴシック" panose="020B0600070205080204" pitchFamily="34" charset="-128"/>
            </a:endParaRPr>
          </a:p>
        </p:txBody>
      </p:sp>
      <p:sp>
        <p:nvSpPr>
          <p:cNvPr id="21508" name="Rectangle 17"/>
          <p:cNvSpPr>
            <a:spLocks noGrp="1" noChangeArrowheads="1"/>
          </p:cNvSpPr>
          <p:nvPr>
            <p:ph type="title"/>
          </p:nvPr>
        </p:nvSpPr>
        <p:spPr>
          <a:xfrm>
            <a:off x="1066800" y="148225"/>
            <a:ext cx="7772400" cy="1143000"/>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24</a:t>
            </a:fld>
            <a:endParaRPr lang="en-US" altLang="en-US" sz="1400" dirty="0">
              <a:solidFill>
                <a:srgbClr val="FFFFFF"/>
              </a:solidFill>
              <a:latin typeface="Times New Roman" panose="02020603050405020304" pitchFamily="18" charset="0"/>
              <a:ea typeface="ＭＳ Ｐゴシック" panose="020B0600070205080204" pitchFamily="34" charset="-128"/>
            </a:endParaRPr>
          </a:p>
        </p:txBody>
      </p:sp>
      <p:sp>
        <p:nvSpPr>
          <p:cNvPr id="2" name="Footer Placeholder 1">
            <a:extLst>
              <a:ext uri="{FF2B5EF4-FFF2-40B4-BE49-F238E27FC236}">
                <a16:creationId xmlns:a16="http://schemas.microsoft.com/office/drawing/2014/main" id="{DE8D411B-C731-4D10-B904-6CD02CF7581E}"/>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685619995"/>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25</a:t>
            </a:fld>
            <a:endParaRPr lang="en-US" altLang="en-US" sz="1400" dirty="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
        <p:nvSpPr>
          <p:cNvPr id="2" name="Footer Placeholder 1">
            <a:extLst>
              <a:ext uri="{FF2B5EF4-FFF2-40B4-BE49-F238E27FC236}">
                <a16:creationId xmlns:a16="http://schemas.microsoft.com/office/drawing/2014/main" id="{C9014DED-9333-4781-8EFF-917EAE2B5975}"/>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40243324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1039812" y="304800"/>
            <a:ext cx="7772400" cy="1143000"/>
          </a:xfrm>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26</a:t>
            </a:fld>
            <a:r>
              <a:rPr lang="en-US" altLang="en-US" sz="1400" dirty="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3234392"/>
            <a:ext cx="5127625" cy="26495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3E4DF285-D194-4CDD-9B6A-076768C5839B}"/>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4210853442"/>
      </p:ext>
    </p:extLst>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Text Box 6"/>
          <p:cNvSpPr txBox="1">
            <a:spLocks noChangeArrowheads="1"/>
          </p:cNvSpPr>
          <p:nvPr/>
        </p:nvSpPr>
        <p:spPr bwMode="auto">
          <a:xfrm>
            <a:off x="1676400" y="1120775"/>
            <a:ext cx="7239000" cy="61247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a:t>
            </a:r>
            <a:r>
              <a:rPr lang="en-US" altLang="en-US" sz="2800" dirty="0">
                <a:solidFill>
                  <a:schemeClr val="bg1"/>
                </a:solidFill>
                <a:latin typeface="Arial" panose="020B0604020202020204" pitchFamily="34" charset="0"/>
                <a:cs typeface="Times New Roman" panose="02020603050405020304" pitchFamily="18" charset="0"/>
              </a:rPr>
              <a:t>invasive species such as zebra mussels and Eurasian watermilfoil, operators should properly clean, drain and dry boats, trailers, and equipment after each use. </a:t>
            </a:r>
            <a:r>
              <a:rPr lang="en-US" altLang="en-US" sz="2800" b="0" dirty="0">
                <a:solidFill>
                  <a:schemeClr val="bg1"/>
                </a:solidFill>
                <a:latin typeface="Arial" panose="020B0604020202020204" pitchFamily="34" charset="0"/>
                <a:cs typeface="Times New Roman" panose="02020603050405020304" pitchFamily="18" charset="0"/>
              </a:rPr>
              <a:t> </a:t>
            </a:r>
          </a:p>
          <a:p>
            <a:pPr>
              <a:spcBef>
                <a:spcPct val="0"/>
              </a:spcBef>
            </a:pPr>
            <a:endParaRPr lang="en-US" altLang="en-US" sz="2800" dirty="0">
              <a:solidFill>
                <a:schemeClr val="bg1"/>
              </a:solidFill>
              <a:latin typeface="Arial" panose="020B0604020202020204" pitchFamily="34" charset="0"/>
              <a:cs typeface="Times New Roman" panose="02020603050405020304" pitchFamily="18" charset="0"/>
            </a:endParaRPr>
          </a:p>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Boat operator mus</a:t>
            </a:r>
            <a:r>
              <a:rPr lang="en-US" altLang="en-US" sz="2800" dirty="0">
                <a:solidFill>
                  <a:schemeClr val="bg1"/>
                </a:solidFill>
                <a:latin typeface="Arial" panose="020B0604020202020204" pitchFamily="34" charset="0"/>
                <a:cs typeface="Times New Roman" panose="02020603050405020304" pitchFamily="18" charset="0"/>
              </a:rPr>
              <a:t>t stop at all open watercraft inspection stations.  Watercraft must be inspected before launching if: </a:t>
            </a:r>
          </a:p>
          <a:p>
            <a:pPr marL="457200" indent="-457200">
              <a:spcBef>
                <a:spcPct val="0"/>
              </a:spcBef>
              <a:buFont typeface="Arial" panose="020B0604020202020204" pitchFamily="34" charset="0"/>
              <a:buChar char="•"/>
            </a:pPr>
            <a:r>
              <a:rPr lang="en-US" altLang="en-US" sz="2800" b="0" dirty="0">
                <a:solidFill>
                  <a:schemeClr val="bg1"/>
                </a:solidFill>
                <a:latin typeface="Arial" panose="020B0604020202020204" pitchFamily="34" charset="0"/>
                <a:cs typeface="Times New Roman" panose="02020603050405020304" pitchFamily="18" charset="0"/>
              </a:rPr>
              <a:t>Entering Montana from out of state.</a:t>
            </a:r>
          </a:p>
          <a:p>
            <a:pPr marL="457200" indent="-457200">
              <a:spcBef>
                <a:spcPct val="0"/>
              </a:spcBef>
              <a:buFont typeface="Arial" panose="020B0604020202020204" pitchFamily="34" charset="0"/>
              <a:buChar char="•"/>
            </a:pPr>
            <a:r>
              <a:rPr lang="en-US" altLang="en-US" sz="2800" dirty="0">
                <a:solidFill>
                  <a:schemeClr val="bg1"/>
                </a:solidFill>
                <a:latin typeface="Arial" panose="020B0604020202020204" pitchFamily="34" charset="0"/>
                <a:cs typeface="Times New Roman" panose="02020603050405020304" pitchFamily="18" charset="0"/>
              </a:rPr>
              <a:t>Traveling west across the Continental Divide or into the Flathead Basin.</a:t>
            </a:r>
            <a:endParaRPr lang="en-US" altLang="en-US" sz="2800" b="0" dirty="0">
              <a:solidFill>
                <a:schemeClr val="bg1"/>
              </a:solidFill>
              <a:latin typeface="Arial" panose="020B0604020202020204" pitchFamily="34" charset="0"/>
              <a:cs typeface="Times New Roman" panose="02020603050405020304" pitchFamily="18" charset="0"/>
            </a:endParaRPr>
          </a:p>
          <a:p>
            <a:pPr>
              <a:spcBef>
                <a:spcPct val="0"/>
              </a:spcBef>
            </a:pPr>
            <a:endParaRPr lang="en-US" altLang="en-US" sz="2800" dirty="0">
              <a:solidFill>
                <a:schemeClr val="bg1"/>
              </a:solidFill>
              <a:latin typeface="Arial" panose="020B0604020202020204" pitchFamily="34" charset="0"/>
              <a:cs typeface="Times New Roman" panose="02020603050405020304" pitchFamily="18" charset="0"/>
            </a:endParaRPr>
          </a:p>
          <a:p>
            <a:pPr>
              <a:spcBef>
                <a:spcPct val="0"/>
              </a:spcBef>
            </a:pP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27</a:t>
            </a:fld>
            <a:endParaRPr lang="en-US" altLang="en-US" sz="1400" dirty="0">
              <a:solidFill>
                <a:srgbClr val="FFFF99"/>
              </a:solidFill>
              <a:latin typeface="Times New Roman" panose="02020603050405020304" pitchFamily="18" charset="0"/>
            </a:endParaRPr>
          </a:p>
        </p:txBody>
      </p:sp>
      <p:sp>
        <p:nvSpPr>
          <p:cNvPr id="2" name="Footer Placeholder 1">
            <a:extLst>
              <a:ext uri="{FF2B5EF4-FFF2-40B4-BE49-F238E27FC236}">
                <a16:creationId xmlns:a16="http://schemas.microsoft.com/office/drawing/2014/main" id="{A4A30CBD-D748-49FB-AEC2-8709D2DABDB2}"/>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2694831456"/>
      </p:ext>
    </p:extLst>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19100"/>
            <a:ext cx="7772400" cy="1143000"/>
          </a:xfrm>
        </p:spPr>
        <p:txBody>
          <a:bodyPr/>
          <a:lstStyle/>
          <a:p>
            <a:r>
              <a:rPr lang="en-US" dirty="0"/>
              <a:t>Thank you!</a:t>
            </a:r>
          </a:p>
        </p:txBody>
      </p:sp>
      <p:sp>
        <p:nvSpPr>
          <p:cNvPr id="3" name="Content Placeholder 2"/>
          <p:cNvSpPr>
            <a:spLocks noGrp="1"/>
          </p:cNvSpPr>
          <p:nvPr>
            <p:ph idx="1"/>
          </p:nvPr>
        </p:nvSpPr>
        <p:spPr>
          <a:xfrm>
            <a:off x="1524000" y="1752600"/>
            <a:ext cx="7467600" cy="4114800"/>
          </a:xfrm>
        </p:spPr>
        <p:txBody>
          <a:bodyPr/>
          <a:lstStyle/>
          <a:p>
            <a:r>
              <a:rPr lang="en-US" dirty="0"/>
              <a:t>Any questions?</a:t>
            </a:r>
          </a:p>
          <a:p>
            <a:r>
              <a:rPr lang="en-US" dirty="0"/>
              <a:t>Find other Auxiliary boating courses at: </a:t>
            </a:r>
            <a:r>
              <a:rPr lang="en-US" dirty="0">
                <a:solidFill>
                  <a:srgbClr val="FFFF00"/>
                </a:solidFill>
              </a:rPr>
              <a:t>http://www.cgaux.org/boatinged</a:t>
            </a:r>
          </a:p>
          <a:p>
            <a:r>
              <a:rPr lang="en-US" dirty="0"/>
              <a:t>Request a vessel safety check at: </a:t>
            </a:r>
            <a:r>
              <a:rPr lang="en-US" dirty="0">
                <a:solidFill>
                  <a:srgbClr val="FFFF00"/>
                </a:solidFill>
              </a:rPr>
              <a:t>http://www.safetyseal.net</a:t>
            </a:r>
          </a:p>
          <a:p>
            <a:r>
              <a:rPr lang="en-US" dirty="0"/>
              <a:t>Learn more about joining the Auxiliary at: </a:t>
            </a:r>
            <a:r>
              <a:rPr lang="en-US" dirty="0">
                <a:solidFill>
                  <a:srgbClr val="FFFF00"/>
                </a:solidFill>
              </a:rPr>
              <a:t>http://join.cgaux.org</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28</a:t>
            </a:fld>
            <a:endParaRPr lang="en-US" altLang="x-none" dirty="0"/>
          </a:p>
        </p:txBody>
      </p:sp>
      <p:sp>
        <p:nvSpPr>
          <p:cNvPr id="5" name="Footer Placeholder 4">
            <a:extLst>
              <a:ext uri="{FF2B5EF4-FFF2-40B4-BE49-F238E27FC236}">
                <a16:creationId xmlns:a16="http://schemas.microsoft.com/office/drawing/2014/main" id="{C232F395-D447-4733-9A99-E1C42FA69727}"/>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793564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143000" y="0"/>
            <a:ext cx="7772400" cy="723899"/>
          </a:xfrm>
        </p:spPr>
        <p:txBody>
          <a:bodyPr/>
          <a:lstStyle/>
          <a:p>
            <a:r>
              <a:rPr lang="en-US" altLang="en-US" sz="4000" b="1" dirty="0"/>
              <a:t>Mandatory Education</a:t>
            </a:r>
          </a:p>
        </p:txBody>
      </p:sp>
      <p:sp>
        <p:nvSpPr>
          <p:cNvPr id="6147"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3</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371600" y="838200"/>
            <a:ext cx="7485185" cy="4154984"/>
          </a:xfrm>
          <a:prstGeom prst="rect">
            <a:avLst/>
          </a:prstGeom>
          <a:noFill/>
        </p:spPr>
        <p:txBody>
          <a:bodyPr wrap="square">
            <a:spAutoFit/>
          </a:bodyPr>
          <a:lstStyle/>
          <a:p>
            <a:pPr marL="457200" indent="-457200">
              <a:buFont typeface="Arial"/>
              <a:buChar char="•"/>
            </a:pPr>
            <a:r>
              <a:rPr lang="en-US" dirty="0">
                <a:solidFill>
                  <a:schemeClr val="bg1"/>
                </a:solidFill>
              </a:rPr>
              <a:t>Persons </a:t>
            </a:r>
            <a:r>
              <a:rPr lang="en-US" dirty="0">
                <a:solidFill>
                  <a:srgbClr val="FFFF00"/>
                </a:solidFill>
              </a:rPr>
              <a:t>12</a:t>
            </a:r>
            <a:r>
              <a:rPr lang="en-US" dirty="0">
                <a:solidFill>
                  <a:schemeClr val="bg1"/>
                </a:solidFill>
              </a:rPr>
              <a:t> years of age and younger may not legally operate any motorized vessel over 10 horsepower, including PWC, unless accompanied on board by a person at least 18 years of age.</a:t>
            </a:r>
          </a:p>
          <a:p>
            <a:pPr marL="457200" indent="-457200">
              <a:buFont typeface="Arial"/>
              <a:buChar char="•"/>
            </a:pPr>
            <a:r>
              <a:rPr lang="en-US" dirty="0">
                <a:solidFill>
                  <a:schemeClr val="bg1"/>
                </a:solidFill>
              </a:rPr>
              <a:t>Persons </a:t>
            </a:r>
            <a:r>
              <a:rPr lang="en-US" dirty="0">
                <a:solidFill>
                  <a:srgbClr val="FFFF00"/>
                </a:solidFill>
              </a:rPr>
              <a:t>13 to 14 years </a:t>
            </a:r>
            <a:r>
              <a:rPr lang="en-US" dirty="0">
                <a:solidFill>
                  <a:schemeClr val="bg1"/>
                </a:solidFill>
              </a:rPr>
              <a:t>of age may legally operate a motorized vessel over 10 horsepower, including PWC, only if they:</a:t>
            </a:r>
          </a:p>
          <a:p>
            <a:pPr marL="914400" lvl="1" indent="-457200">
              <a:buFont typeface="Arial"/>
              <a:buChar char="•"/>
            </a:pPr>
            <a:r>
              <a:rPr lang="en-US" dirty="0">
                <a:solidFill>
                  <a:schemeClr val="bg1"/>
                </a:solidFill>
              </a:rPr>
              <a:t>Possess a Montana boating safety certificate or other NASBLA approved safe boating class</a:t>
            </a:r>
            <a:r>
              <a:rPr lang="en-US" dirty="0">
                <a:solidFill>
                  <a:srgbClr val="FFFF00"/>
                </a:solidFill>
              </a:rPr>
              <a:t>, or</a:t>
            </a:r>
          </a:p>
          <a:p>
            <a:pPr marL="914400" lvl="1" indent="-457200">
              <a:buFont typeface="Arial"/>
              <a:buChar char="•"/>
            </a:pPr>
            <a:r>
              <a:rPr lang="en-US" dirty="0">
                <a:solidFill>
                  <a:schemeClr val="bg1"/>
                </a:solidFill>
              </a:rPr>
              <a:t>Is accompanied on board by a person 18 years or older.</a:t>
            </a:r>
          </a:p>
        </p:txBody>
      </p:sp>
      <p:sp>
        <p:nvSpPr>
          <p:cNvPr id="2" name="Footer Placeholder 1">
            <a:extLst>
              <a:ext uri="{FF2B5EF4-FFF2-40B4-BE49-F238E27FC236}">
                <a16:creationId xmlns:a16="http://schemas.microsoft.com/office/drawing/2014/main" id="{01927836-E11B-45E0-BF0F-1C2AD5021DF2}"/>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12421224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838200" y="114301"/>
            <a:ext cx="7772400" cy="1143000"/>
          </a:xfrm>
        </p:spPr>
        <p:txBody>
          <a:bodyPr/>
          <a:lstStyle/>
          <a:p>
            <a:r>
              <a:rPr lang="en-US" altLang="en-US" sz="4000" b="1" dirty="0"/>
              <a:t>Mandatory Education</a:t>
            </a:r>
          </a:p>
        </p:txBody>
      </p:sp>
      <p:sp>
        <p:nvSpPr>
          <p:cNvPr id="6147"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4</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50800">
                <a:solidFill>
                  <a:schemeClr val="tx1"/>
                </a:solidFill>
                <a:miter lim="800000"/>
                <a:headEnd/>
                <a:tailEnd type="none" w="med" len="lg"/>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447800" y="1295400"/>
            <a:ext cx="7485185" cy="4585871"/>
          </a:xfrm>
          <a:prstGeom prst="rect">
            <a:avLst/>
          </a:prstGeom>
          <a:noFill/>
        </p:spPr>
        <p:txBody>
          <a:bodyPr wrap="square">
            <a:spAutoFit/>
          </a:bodyPr>
          <a:lstStyle/>
          <a:p>
            <a:pPr marL="457200" indent="-457200">
              <a:buFont typeface="Arial"/>
              <a:buChar char="•"/>
            </a:pPr>
            <a:r>
              <a:rPr lang="en-US" sz="2800" dirty="0">
                <a:solidFill>
                  <a:schemeClr val="bg1"/>
                </a:solidFill>
                <a:latin typeface="Arial" panose="020B0604020202020204" pitchFamily="34" charset="0"/>
                <a:cs typeface="Arial" panose="020B0604020202020204" pitchFamily="34" charset="0"/>
              </a:rPr>
              <a:t>A person must be at least 18 years of age to rent a motorized vessel over 10 horsepower, including PWCs.</a:t>
            </a:r>
          </a:p>
          <a:p>
            <a:endParaRPr lang="en-US" sz="2800" dirty="0">
              <a:solidFill>
                <a:schemeClr val="bg1"/>
              </a:solidFill>
              <a:latin typeface="Arial" panose="020B0604020202020204" pitchFamily="34" charset="0"/>
              <a:cs typeface="Arial" panose="020B0604020202020204" pitchFamily="34" charset="0"/>
            </a:endParaRPr>
          </a:p>
          <a:p>
            <a:pPr marL="457200" indent="-457200">
              <a:buFont typeface="Arial"/>
              <a:buChar char="•"/>
            </a:pPr>
            <a:r>
              <a:rPr lang="en-US" sz="2800" dirty="0">
                <a:solidFill>
                  <a:schemeClr val="bg1"/>
                </a:solidFill>
                <a:latin typeface="Arial" panose="020B0604020202020204" pitchFamily="34" charset="0"/>
                <a:cs typeface="Arial" panose="020B0604020202020204" pitchFamily="34" charset="0"/>
              </a:rPr>
              <a:t>Operators required to have a boater education certificate must carry it on board the vessel.</a:t>
            </a:r>
          </a:p>
          <a:p>
            <a:endParaRPr lang="en-US" sz="3200" dirty="0">
              <a:solidFill>
                <a:schemeClr val="bg1"/>
              </a:solidFill>
            </a:endParaRPr>
          </a:p>
          <a:p>
            <a:endParaRPr lang="en-US" sz="3200" dirty="0">
              <a:solidFill>
                <a:schemeClr val="bg1"/>
              </a:solidFill>
            </a:endParaRPr>
          </a:p>
          <a:p>
            <a:endParaRPr lang="en-US" sz="3200" dirty="0">
              <a:solidFill>
                <a:schemeClr val="bg1"/>
              </a:solidFill>
            </a:endParaRPr>
          </a:p>
        </p:txBody>
      </p:sp>
      <p:sp>
        <p:nvSpPr>
          <p:cNvPr id="2" name="Footer Placeholder 1">
            <a:extLst>
              <a:ext uri="{FF2B5EF4-FFF2-40B4-BE49-F238E27FC236}">
                <a16:creationId xmlns:a16="http://schemas.microsoft.com/office/drawing/2014/main" id="{2C898375-510D-4A06-BB5A-D110626E9B5D}"/>
              </a:ext>
            </a:extLst>
          </p:cNvPr>
          <p:cNvSpPr>
            <a:spLocks noGrp="1"/>
          </p:cNvSpPr>
          <p:nvPr>
            <p:ph type="ftr" sz="quarter" idx="11"/>
          </p:nvPr>
        </p:nvSpPr>
        <p:spPr/>
        <p:txBody>
          <a:bodyPr/>
          <a:lstStyle/>
          <a:p>
            <a:r>
              <a:rPr lang="en-US" altLang="x-none" sz="1400">
                <a:latin typeface="Times New Roman" panose="02020603050405020304" pitchFamily="18" charset="0"/>
              </a:rPr>
              <a:t>Copyright 2021 Coast Guard Auxiliary Association</a:t>
            </a:r>
            <a:endParaRPr lang="en-US" altLang="x-none" sz="1400" dirty="0">
              <a:latin typeface="Times New Roman" panose="02020603050405020304" pitchFamily="18" charset="0"/>
            </a:endParaRPr>
          </a:p>
        </p:txBody>
      </p:sp>
    </p:spTree>
    <p:extLst>
      <p:ext uri="{BB962C8B-B14F-4D97-AF65-F5344CB8AC3E}">
        <p14:creationId xmlns:p14="http://schemas.microsoft.com/office/powerpoint/2010/main" val="1568880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5</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371600" y="914400"/>
            <a:ext cx="7391400" cy="5509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571500" indent="-571500">
              <a:spcBef>
                <a:spcPct val="0"/>
              </a:spcBef>
              <a:buFont typeface="Arial" panose="020B0604020202020204" pitchFamily="34" charset="0"/>
              <a:buChar char="•"/>
            </a:pPr>
            <a:r>
              <a:rPr lang="en-US" altLang="en-US" dirty="0">
                <a:solidFill>
                  <a:schemeClr val="bg1"/>
                </a:solidFill>
                <a:latin typeface="Arial" panose="020B0604020202020204" pitchFamily="34" charset="0"/>
              </a:rPr>
              <a:t>Operators involved in a collision must stop and offer assistance.</a:t>
            </a:r>
          </a:p>
          <a:p>
            <a:pPr>
              <a:spcBef>
                <a:spcPct val="0"/>
              </a:spcBef>
            </a:pPr>
            <a:endParaRPr lang="en-US" altLang="en-US" dirty="0">
              <a:solidFill>
                <a:schemeClr val="bg1"/>
              </a:solidFill>
              <a:latin typeface="Arial" panose="020B0604020202020204" pitchFamily="34" charset="0"/>
            </a:endParaRPr>
          </a:p>
          <a:p>
            <a:pPr marL="571500" indent="-571500">
              <a:spcBef>
                <a:spcPct val="0"/>
              </a:spcBef>
              <a:buFont typeface="Arial" panose="020B0604020202020204" pitchFamily="34" charset="0"/>
              <a:buChar char="•"/>
            </a:pPr>
            <a:r>
              <a:rPr lang="en-US" altLang="en-US" dirty="0">
                <a:solidFill>
                  <a:schemeClr val="bg1"/>
                </a:solidFill>
                <a:latin typeface="Arial" panose="020B0604020202020204" pitchFamily="34" charset="0"/>
              </a:rPr>
              <a:t>Provide, in writing to the owner of damaged property or anyone injured, his/her name, address, and vessel identification information.</a:t>
            </a:r>
          </a:p>
          <a:p>
            <a:pPr marL="571500" indent="-571500">
              <a:spcBef>
                <a:spcPct val="0"/>
              </a:spcBef>
              <a:buFont typeface="Arial" panose="020B0604020202020204" pitchFamily="34" charset="0"/>
              <a:buChar char="•"/>
            </a:pPr>
            <a:endParaRPr lang="en-US" altLang="en-US" dirty="0">
              <a:solidFill>
                <a:schemeClr val="bg1"/>
              </a:solidFill>
              <a:latin typeface="Arial" panose="020B0604020202020204" pitchFamily="34" charset="0"/>
            </a:endParaRPr>
          </a:p>
          <a:p>
            <a:pPr marL="571500" indent="-571500">
              <a:spcBef>
                <a:spcPct val="0"/>
              </a:spcBef>
              <a:buFont typeface="Arial" panose="020B0604020202020204" pitchFamily="34" charset="0"/>
              <a:buChar char="•"/>
            </a:pPr>
            <a:r>
              <a:rPr lang="en-US" altLang="en-US" dirty="0">
                <a:solidFill>
                  <a:schemeClr val="bg1"/>
                </a:solidFill>
                <a:latin typeface="Arial" panose="020B0604020202020204" pitchFamily="34" charset="0"/>
              </a:rPr>
              <a:t>Report accidents on report forms to a local Montana Fish, Wildlife, and Parks office.</a:t>
            </a:r>
            <a:endParaRPr lang="en-US" altLang="en-US" sz="3600"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564B43CA-B6C5-4BBA-BFC6-AA3227EB89A6}"/>
              </a:ext>
            </a:extLst>
          </p:cNvPr>
          <p:cNvSpPr>
            <a:spLocks noGrp="1"/>
          </p:cNvSpPr>
          <p:nvPr>
            <p:ph type="ftr" sz="quarter" idx="11"/>
          </p:nvPr>
        </p:nvSpPr>
        <p:spPr>
          <a:xfrm>
            <a:off x="4800600" y="6246725"/>
            <a:ext cx="2895600" cy="457200"/>
          </a:xfrm>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357332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371600" y="227090"/>
            <a:ext cx="7467600" cy="1143000"/>
          </a:xfrm>
        </p:spPr>
        <p:txBody>
          <a:bodyPr/>
          <a:lstStyle/>
          <a:p>
            <a:r>
              <a:rPr lang="en-US" altLang="en-US" sz="3600" b="1" dirty="0"/>
              <a:t>Boating Accident Reporting</a:t>
            </a:r>
          </a:p>
        </p:txBody>
      </p:sp>
      <p:sp>
        <p:nvSpPr>
          <p:cNvPr id="7171"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5A3F12B-168B-43C5-9C32-DDC12139B5E9}" type="slidenum">
              <a:rPr lang="en-US" altLang="en-US" sz="1400">
                <a:solidFill>
                  <a:srgbClr val="FFFF99"/>
                </a:solidFill>
                <a:latin typeface="Times New Roman" panose="02020603050405020304" pitchFamily="18" charset="0"/>
              </a:rPr>
              <a:pPr>
                <a:spcBef>
                  <a:spcPct val="0"/>
                </a:spcBef>
              </a:pPr>
              <a:t>6</a:t>
            </a:fld>
            <a:endParaRPr lang="en-US" altLang="en-US" sz="1400" dirty="0">
              <a:solidFill>
                <a:srgbClr val="FFFF99"/>
              </a:solidFill>
              <a:latin typeface="Times New Roman" panose="02020603050405020304" pitchFamily="18" charset="0"/>
            </a:endParaRPr>
          </a:p>
        </p:txBody>
      </p:sp>
      <p:sp>
        <p:nvSpPr>
          <p:cNvPr id="7172" name="TextBox 3"/>
          <p:cNvSpPr txBox="1">
            <a:spLocks noChangeArrowheads="1"/>
          </p:cNvSpPr>
          <p:nvPr/>
        </p:nvSpPr>
        <p:spPr bwMode="auto">
          <a:xfrm>
            <a:off x="1295400" y="1219200"/>
            <a:ext cx="7391400" cy="452431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marL="457200" indent="-457200">
              <a:spcBef>
                <a:spcPct val="0"/>
              </a:spcBef>
              <a:buFont typeface="Arial" panose="020B0604020202020204" pitchFamily="34" charset="0"/>
              <a:buChar char="•"/>
            </a:pPr>
            <a:r>
              <a:rPr lang="en-US" altLang="en-US" dirty="0">
                <a:solidFill>
                  <a:schemeClr val="bg1"/>
                </a:solidFill>
                <a:latin typeface="Arial" panose="020B0604020202020204" pitchFamily="34" charset="0"/>
              </a:rPr>
              <a:t>Accidents must be report if:</a:t>
            </a:r>
          </a:p>
          <a:p>
            <a:pPr marL="1200150" lvl="1" indent="-457200">
              <a:spcBef>
                <a:spcPct val="0"/>
              </a:spcBef>
              <a:buFont typeface="Arial" panose="020B0604020202020204" pitchFamily="34" charset="0"/>
              <a:buChar char="•"/>
            </a:pPr>
            <a:r>
              <a:rPr lang="en-US" altLang="en-US" sz="3200" dirty="0">
                <a:solidFill>
                  <a:schemeClr val="bg1"/>
                </a:solidFill>
                <a:latin typeface="Arial" panose="020B0604020202020204" pitchFamily="34" charset="0"/>
              </a:rPr>
              <a:t>it caused the death or disappearance of any person;</a:t>
            </a:r>
          </a:p>
          <a:p>
            <a:pPr marL="1200150" lvl="1" indent="-457200">
              <a:spcBef>
                <a:spcPct val="0"/>
              </a:spcBef>
              <a:buFont typeface="Arial" panose="020B0604020202020204" pitchFamily="34" charset="0"/>
              <a:buChar char="•"/>
            </a:pPr>
            <a:r>
              <a:rPr lang="en-US" altLang="en-US" sz="3200" dirty="0">
                <a:solidFill>
                  <a:schemeClr val="bg1"/>
                </a:solidFill>
                <a:latin typeface="Arial" panose="020B0604020202020204" pitchFamily="34" charset="0"/>
              </a:rPr>
              <a:t>it caused an injury requiring medical treatment beyond first aid;</a:t>
            </a:r>
          </a:p>
          <a:p>
            <a:pPr marL="1200150" lvl="1" indent="-457200">
              <a:spcBef>
                <a:spcPct val="0"/>
              </a:spcBef>
              <a:buFont typeface="Arial" panose="020B0604020202020204" pitchFamily="34" charset="0"/>
              <a:buChar char="•"/>
            </a:pPr>
            <a:r>
              <a:rPr lang="en-US" altLang="en-US" sz="3200" dirty="0">
                <a:solidFill>
                  <a:schemeClr val="bg1"/>
                </a:solidFill>
                <a:latin typeface="Arial" panose="020B0604020202020204" pitchFamily="34" charset="0"/>
              </a:rPr>
              <a:t>it caused property damage in excess of </a:t>
            </a:r>
            <a:r>
              <a:rPr lang="en-US" altLang="en-US" sz="3200" dirty="0">
                <a:solidFill>
                  <a:srgbClr val="FFFF00"/>
                </a:solidFill>
                <a:latin typeface="Arial" panose="020B0604020202020204" pitchFamily="34" charset="0"/>
              </a:rPr>
              <a:t>$100</a:t>
            </a:r>
            <a:r>
              <a:rPr lang="en-US" altLang="en-US" sz="3200" dirty="0">
                <a:solidFill>
                  <a:schemeClr val="bg1"/>
                </a:solidFill>
                <a:latin typeface="Arial" panose="020B0604020202020204" pitchFamily="34" charset="0"/>
              </a:rPr>
              <a:t>.</a:t>
            </a:r>
          </a:p>
          <a:p>
            <a:pPr>
              <a:spcBef>
                <a:spcPct val="0"/>
              </a:spcBef>
            </a:pPr>
            <a:endParaRPr lang="en-US" altLang="en-US" dirty="0">
              <a:solidFill>
                <a:schemeClr val="bg1"/>
              </a:solidFill>
              <a:latin typeface="Arial" panose="020B0604020202020204" pitchFamily="34" charset="0"/>
            </a:endParaRPr>
          </a:p>
        </p:txBody>
      </p:sp>
      <p:sp>
        <p:nvSpPr>
          <p:cNvPr id="2" name="Footer Placeholder 1">
            <a:extLst>
              <a:ext uri="{FF2B5EF4-FFF2-40B4-BE49-F238E27FC236}">
                <a16:creationId xmlns:a16="http://schemas.microsoft.com/office/drawing/2014/main" id="{465001C4-4851-4DF6-B21D-BB398EC1142C}"/>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672324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7</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50413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400" dirty="0">
                <a:solidFill>
                  <a:schemeClr val="bg1"/>
                </a:solidFill>
              </a:rPr>
              <a:t>A Montana Certificate of Number (registration) and validation decals are required to operate sailboats 12 feet or longer and all powered vessels on Montana public waters.  Exceptions are:</a:t>
            </a:r>
          </a:p>
          <a:p>
            <a:pPr lvl="1"/>
            <a:r>
              <a:rPr lang="en-US" sz="2400" dirty="0">
                <a:solidFill>
                  <a:schemeClr val="bg1"/>
                </a:solidFill>
              </a:rPr>
              <a:t>All manually-propelled vessels;</a:t>
            </a:r>
          </a:p>
          <a:p>
            <a:pPr lvl="1"/>
            <a:r>
              <a:rPr lang="en-US" sz="2400" dirty="0">
                <a:solidFill>
                  <a:schemeClr val="bg1"/>
                </a:solidFill>
              </a:rPr>
              <a:t>Boats registered in other state operating on Montana waters for no more than 90 </a:t>
            </a:r>
          </a:p>
          <a:p>
            <a:pPr marL="457200" lvl="1" indent="0">
              <a:buNone/>
            </a:pPr>
            <a:r>
              <a:rPr lang="en-US" sz="2400" dirty="0">
                <a:solidFill>
                  <a:schemeClr val="bg1"/>
                </a:solidFill>
              </a:rPr>
              <a:t>   consecutive days;</a:t>
            </a:r>
          </a:p>
          <a:p>
            <a:pPr lvl="1"/>
            <a:r>
              <a:rPr lang="en-US" sz="2400" dirty="0">
                <a:solidFill>
                  <a:schemeClr val="bg1"/>
                </a:solidFill>
              </a:rPr>
              <a:t>Vessels documented with the US Coast Guard.</a:t>
            </a:r>
          </a:p>
          <a:p>
            <a:pPr marL="457200" lvl="1" indent="0">
              <a:buNone/>
            </a:pPr>
            <a:endParaRPr lang="en-US" sz="2400" dirty="0">
              <a:solidFill>
                <a:schemeClr val="bg1"/>
              </a:solidFill>
            </a:endParaRPr>
          </a:p>
          <a:p>
            <a:pPr marL="57150" indent="0">
              <a:buNone/>
            </a:pPr>
            <a:r>
              <a:rPr lang="en-US" sz="2400" dirty="0">
                <a:solidFill>
                  <a:schemeClr val="bg1"/>
                </a:solidFill>
              </a:rPr>
              <a:t>•  The registration certificate must be on board and</a:t>
            </a:r>
          </a:p>
          <a:p>
            <a:pPr marL="57150" indent="0">
              <a:buNone/>
            </a:pPr>
            <a:r>
              <a:rPr lang="en-US" sz="2400" dirty="0">
                <a:solidFill>
                  <a:schemeClr val="bg1"/>
                </a:solidFill>
              </a:rPr>
              <a:t>   available for inspection. </a:t>
            </a:r>
          </a:p>
        </p:txBody>
      </p:sp>
      <p:sp>
        <p:nvSpPr>
          <p:cNvPr id="2" name="Footer Placeholder 1">
            <a:extLst>
              <a:ext uri="{FF2B5EF4-FFF2-40B4-BE49-F238E27FC236}">
                <a16:creationId xmlns:a16="http://schemas.microsoft.com/office/drawing/2014/main" id="{03476FE0-99D9-4619-8338-F9C3392FB2C3}"/>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8982551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781816"/>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8</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95400" y="783134"/>
            <a:ext cx="7696200" cy="569386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Number must be painted, applied as a decal, or otherwise affixed to the forward half of each side;</a:t>
            </a:r>
          </a:p>
          <a:p>
            <a:pPr lvl="1"/>
            <a:r>
              <a:rPr lang="en-US" sz="2600" dirty="0">
                <a:solidFill>
                  <a:srgbClr val="FFFFFF"/>
                </a:solidFill>
              </a:rPr>
              <a:t>No other numbers may be displayed on either side of the bow;</a:t>
            </a:r>
          </a:p>
          <a:p>
            <a:pPr lvl="1"/>
            <a:r>
              <a:rPr lang="en-US" sz="2600" dirty="0">
                <a:solidFill>
                  <a:srgbClr val="FFFFFF"/>
                </a:solidFill>
              </a:rPr>
              <a:t>Number is read from left to right on both sides;</a:t>
            </a:r>
          </a:p>
          <a:p>
            <a:pPr lvl="1"/>
            <a:r>
              <a:rPr lang="en-US" sz="2600" dirty="0">
                <a:solidFill>
                  <a:srgbClr val="FFFFFF"/>
                </a:solidFill>
              </a:rPr>
              <a:t>Number must be at least 3-inch-high </a:t>
            </a:r>
            <a:r>
              <a:rPr lang="en-US" sz="2600" dirty="0">
                <a:solidFill>
                  <a:srgbClr val="FFFF00"/>
                </a:solidFill>
              </a:rPr>
              <a:t>BLOCK</a:t>
            </a:r>
            <a:r>
              <a:rPr lang="en-US" sz="2600" dirty="0">
                <a:solidFill>
                  <a:srgbClr val="FFFFFF"/>
                </a:solidFill>
              </a:rPr>
              <a:t> letters;</a:t>
            </a:r>
          </a:p>
          <a:p>
            <a:pPr lvl="1"/>
            <a:r>
              <a:rPr lang="en-US" sz="2600" dirty="0">
                <a:solidFill>
                  <a:srgbClr val="FFFFFF"/>
                </a:solidFill>
              </a:rPr>
              <a:t>Number’s color must contrast with the background.</a:t>
            </a:r>
          </a:p>
        </p:txBody>
      </p:sp>
      <p:sp>
        <p:nvSpPr>
          <p:cNvPr id="2" name="Footer Placeholder 1">
            <a:extLst>
              <a:ext uri="{FF2B5EF4-FFF2-40B4-BE49-F238E27FC236}">
                <a16:creationId xmlns:a16="http://schemas.microsoft.com/office/drawing/2014/main" id="{C4B14806-94AE-4B8F-8325-5D78A1F47749}"/>
              </a:ext>
            </a:extLst>
          </p:cNvPr>
          <p:cNvSpPr>
            <a:spLocks noGrp="1"/>
          </p:cNvSpPr>
          <p:nvPr>
            <p:ph type="ftr" sz="quarter" idx="11"/>
          </p:nvPr>
        </p:nvSpPr>
        <p:spPr>
          <a:xfrm>
            <a:off x="3200400" y="6465277"/>
            <a:ext cx="4191000" cy="457200"/>
          </a:xfrm>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5191697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914400" y="123173"/>
            <a:ext cx="7772400" cy="1143000"/>
          </a:xfrm>
        </p:spPr>
        <p:txBody>
          <a:bodyPr/>
          <a:lstStyle/>
          <a:p>
            <a:r>
              <a:rPr lang="en-US" altLang="en-US" sz="4000" b="1" dirty="0"/>
              <a:t>Boating Registration</a:t>
            </a:r>
          </a:p>
        </p:txBody>
      </p:sp>
      <p:sp>
        <p:nvSpPr>
          <p:cNvPr id="10243" name="Slide Number Placeholder 2"/>
          <p:cNvSpPr>
            <a:spLocks noGrp="1"/>
          </p:cNvSpPr>
          <p:nvPr>
            <p:ph type="sldNum" sz="quarter" idx="12"/>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B29F1A6B-8FB8-4B47-80C0-99B73703A250}" type="slidenum">
              <a:rPr lang="en-US" altLang="en-US" sz="1400">
                <a:solidFill>
                  <a:srgbClr val="FFFF99"/>
                </a:solidFill>
                <a:latin typeface="Times New Roman" panose="02020603050405020304" pitchFamily="18" charset="0"/>
              </a:rPr>
              <a:pPr>
                <a:spcBef>
                  <a:spcPct val="0"/>
                </a:spcBef>
              </a:pPr>
              <a:t>9</a:t>
            </a:fld>
            <a:endParaRPr lang="en-US" altLang="en-US" sz="1400" dirty="0">
              <a:solidFill>
                <a:srgbClr val="FFFF99"/>
              </a:solidFill>
              <a:latin typeface="Times New Roman" panose="02020603050405020304" pitchFamily="18" charset="0"/>
            </a:endParaRPr>
          </a:p>
        </p:txBody>
      </p:sp>
      <p:sp>
        <p:nvSpPr>
          <p:cNvPr id="10244" name="TextBox 1"/>
          <p:cNvSpPr txBox="1">
            <a:spLocks noChangeArrowheads="1"/>
          </p:cNvSpPr>
          <p:nvPr/>
        </p:nvSpPr>
        <p:spPr bwMode="auto">
          <a:xfrm>
            <a:off x="1219200" y="1066800"/>
            <a:ext cx="7696200" cy="60939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r>
              <a:rPr lang="en-US" sz="2600" dirty="0">
                <a:solidFill>
                  <a:srgbClr val="FFFFFF"/>
                </a:solidFill>
              </a:rPr>
              <a:t>Registration number and decals must be displayed as follows:</a:t>
            </a:r>
          </a:p>
          <a:p>
            <a:pPr lvl="1"/>
            <a:r>
              <a:rPr lang="en-US" sz="2600" dirty="0">
                <a:solidFill>
                  <a:srgbClr val="FFFFFF"/>
                </a:solidFill>
              </a:rPr>
              <a:t>Letters must be separated from the numbers by a space or hyphen, e.g., MT 234 ABC </a:t>
            </a:r>
            <a:r>
              <a:rPr lang="en-US" sz="2600" dirty="0">
                <a:solidFill>
                  <a:srgbClr val="FFFF00"/>
                </a:solidFill>
              </a:rPr>
              <a:t>or </a:t>
            </a:r>
            <a:r>
              <a:rPr lang="en-US" sz="2600" dirty="0">
                <a:solidFill>
                  <a:schemeClr val="bg1"/>
                </a:solidFill>
              </a:rPr>
              <a:t>MT-234-ABC</a:t>
            </a:r>
            <a:r>
              <a:rPr lang="en-US" sz="2600" dirty="0">
                <a:solidFill>
                  <a:srgbClr val="FFFFFF"/>
                </a:solidFill>
              </a:rPr>
              <a:t>;</a:t>
            </a:r>
          </a:p>
          <a:p>
            <a:pPr lvl="1"/>
            <a:r>
              <a:rPr lang="en-US" sz="2600" dirty="0">
                <a:solidFill>
                  <a:srgbClr val="FFFFFF"/>
                </a:solidFill>
              </a:rPr>
              <a:t>State decals include one permanent registration decal and two validation decals.</a:t>
            </a:r>
          </a:p>
          <a:p>
            <a:pPr lvl="1"/>
            <a:r>
              <a:rPr lang="en-US" sz="2600" dirty="0">
                <a:solidFill>
                  <a:schemeClr val="bg1"/>
                </a:solidFill>
              </a:rPr>
              <a:t>The</a:t>
            </a:r>
            <a:r>
              <a:rPr lang="en-US" sz="2600" dirty="0">
                <a:solidFill>
                  <a:srgbClr val="FFFF00"/>
                </a:solidFill>
              </a:rPr>
              <a:t> permanent </a:t>
            </a:r>
            <a:r>
              <a:rPr lang="en-US" sz="2600" dirty="0">
                <a:solidFill>
                  <a:srgbClr val="FFFFFF"/>
                </a:solidFill>
              </a:rPr>
              <a:t>registration decal is attached to the </a:t>
            </a:r>
            <a:r>
              <a:rPr lang="en-US" sz="2600" dirty="0">
                <a:solidFill>
                  <a:srgbClr val="FFFF00"/>
                </a:solidFill>
              </a:rPr>
              <a:t>port</a:t>
            </a:r>
            <a:r>
              <a:rPr lang="en-US" sz="2600" dirty="0">
                <a:solidFill>
                  <a:srgbClr val="FFFFFF"/>
                </a:solidFill>
              </a:rPr>
              <a:t> side of the vessel, </a:t>
            </a:r>
            <a:r>
              <a:rPr lang="en-US" sz="2600" dirty="0">
                <a:solidFill>
                  <a:srgbClr val="FFFF00"/>
                </a:solidFill>
              </a:rPr>
              <a:t>3 inches aft </a:t>
            </a:r>
            <a:r>
              <a:rPr lang="en-US" sz="2600" dirty="0">
                <a:solidFill>
                  <a:srgbClr val="FFFFFF"/>
                </a:solidFill>
              </a:rPr>
              <a:t>and in line with vessel number</a:t>
            </a:r>
            <a:r>
              <a:rPr lang="en-US" sz="2600" dirty="0">
                <a:solidFill>
                  <a:srgbClr val="FFFF00"/>
                </a:solidFill>
              </a:rPr>
              <a:t>.</a:t>
            </a:r>
            <a:endParaRPr lang="en-US" sz="2600" dirty="0">
              <a:solidFill>
                <a:srgbClr val="FFFFFF"/>
              </a:solidFill>
            </a:endParaRPr>
          </a:p>
          <a:p>
            <a:pPr lvl="1"/>
            <a:r>
              <a:rPr lang="en-US" sz="2600" dirty="0">
                <a:solidFill>
                  <a:srgbClr val="FFFFFF"/>
                </a:solidFill>
              </a:rPr>
              <a:t>The two validation decals are attached on each side of the vessel aft of the vessel number.</a:t>
            </a:r>
            <a:endParaRPr lang="en-US" sz="2600" dirty="0">
              <a:solidFill>
                <a:srgbClr val="FFFF00"/>
              </a:solidFill>
            </a:endParaRPr>
          </a:p>
          <a:p>
            <a:pPr marL="457200" lvl="1" indent="0">
              <a:buNone/>
            </a:pPr>
            <a:endParaRPr lang="en-US" sz="2600" dirty="0">
              <a:solidFill>
                <a:schemeClr val="bg1"/>
              </a:solidFill>
            </a:endParaRPr>
          </a:p>
        </p:txBody>
      </p:sp>
      <p:sp>
        <p:nvSpPr>
          <p:cNvPr id="2" name="Footer Placeholder 1">
            <a:extLst>
              <a:ext uri="{FF2B5EF4-FFF2-40B4-BE49-F238E27FC236}">
                <a16:creationId xmlns:a16="http://schemas.microsoft.com/office/drawing/2014/main" id="{4A63271A-9686-4976-855B-40217E703AA6}"/>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3145363790"/>
      </p:ext>
    </p:extLst>
  </p:cSld>
  <p:clrMapOvr>
    <a:masterClrMapping/>
  </p:clrMapOvr>
</p:sld>
</file>

<file path=ppt/theme/theme1.xml><?xml version="1.0" encoding="utf-8"?>
<a:theme xmlns:a="http://schemas.openxmlformats.org/drawingml/2006/main" name="ABS with state name footnot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2046</TotalTime>
  <Words>1776</Words>
  <Application>Microsoft Macintosh PowerPoint</Application>
  <PresentationFormat>On-screen Show (4:3)</PresentationFormat>
  <Paragraphs>231</Paragraphs>
  <Slides>28</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 Black</vt:lpstr>
      <vt:lpstr>Comic Sans MS</vt:lpstr>
      <vt:lpstr>Tahoma</vt:lpstr>
      <vt:lpstr>Times New Roman</vt:lpstr>
      <vt:lpstr>Univers</vt:lpstr>
      <vt:lpstr>ABS with state name footnote</vt:lpstr>
      <vt:lpstr>Montana  Supplement</vt:lpstr>
      <vt:lpstr>Boating References</vt:lpstr>
      <vt:lpstr>Mandatory Education</vt:lpstr>
      <vt:lpstr>Mandatory Education</vt:lpstr>
      <vt:lpstr>Boating Accident Reporting</vt:lpstr>
      <vt:lpstr>Boating Accident Reporting</vt:lpstr>
      <vt:lpstr>Boating Registration</vt:lpstr>
      <vt:lpstr>Boating Registration</vt:lpstr>
      <vt:lpstr>Boating Registration</vt:lpstr>
      <vt:lpstr>PowerPoint Presentation</vt:lpstr>
      <vt:lpstr>Boating Registration</vt:lpstr>
      <vt:lpstr>Maximum Capacities</vt:lpstr>
      <vt:lpstr>Life Jackets</vt:lpstr>
      <vt:lpstr>   Personal Watercraft</vt:lpstr>
      <vt:lpstr>   Personal Watercraft</vt:lpstr>
      <vt:lpstr>   Personal Watercraft</vt:lpstr>
      <vt:lpstr>   Intoxication</vt:lpstr>
      <vt:lpstr>   Unlawful Operation</vt:lpstr>
      <vt:lpstr>   Unlawful Operation</vt:lpstr>
      <vt:lpstr>   Unlawful Operation</vt:lpstr>
      <vt:lpstr>   Unlawful Operation</vt:lpstr>
      <vt:lpstr>   Unlawful Operation</vt:lpstr>
      <vt:lpstr>   Towed Persons</vt:lpstr>
      <vt:lpstr>Diving/Snorkeling Flags</vt:lpstr>
      <vt:lpstr>PowerPoint Presentation</vt:lpstr>
      <vt:lpstr>Oil/Fuel Spills</vt:lpstr>
      <vt:lpstr> Aquatic Invasive Species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172</cp:revision>
  <dcterms:created xsi:type="dcterms:W3CDTF">2005-09-26T18:22:38Z</dcterms:created>
  <dcterms:modified xsi:type="dcterms:W3CDTF">2021-06-29T21:16:47Z</dcterms:modified>
</cp:coreProperties>
</file>