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258" r:id="rId2"/>
    <p:sldId id="288" r:id="rId3"/>
    <p:sldId id="314" r:id="rId4"/>
    <p:sldId id="348" r:id="rId5"/>
    <p:sldId id="320" r:id="rId6"/>
    <p:sldId id="289" r:id="rId7"/>
    <p:sldId id="358" r:id="rId8"/>
    <p:sldId id="292" r:id="rId9"/>
    <p:sldId id="329" r:id="rId10"/>
    <p:sldId id="330" r:id="rId11"/>
    <p:sldId id="310" r:id="rId12"/>
    <p:sldId id="293" r:id="rId13"/>
    <p:sldId id="294" r:id="rId14"/>
    <p:sldId id="342" r:id="rId15"/>
    <p:sldId id="344" r:id="rId16"/>
    <p:sldId id="343" r:id="rId17"/>
    <p:sldId id="332" r:id="rId18"/>
    <p:sldId id="338" r:id="rId19"/>
    <p:sldId id="339" r:id="rId20"/>
    <p:sldId id="359" r:id="rId21"/>
    <p:sldId id="308" r:id="rId22"/>
    <p:sldId id="357" r:id="rId23"/>
    <p:sldId id="303" r:id="rId24"/>
    <p:sldId id="302" r:id="rId25"/>
    <p:sldId id="304" r:id="rId26"/>
    <p:sldId id="286" r:id="rId2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75" autoAdjust="0"/>
    <p:restoredTop sz="83483" autoAdjust="0"/>
  </p:normalViewPr>
  <p:slideViewPr>
    <p:cSldViewPr>
      <p:cViewPr varScale="1">
        <p:scale>
          <a:sx n="78" d="100"/>
          <a:sy n="78" d="100"/>
        </p:scale>
        <p:origin x="1928" y="176"/>
      </p:cViewPr>
      <p:guideLst>
        <p:guide orient="horz" pos="2160"/>
        <p:guide pos="2880"/>
      </p:guideLst>
    </p:cSldViewPr>
  </p:slideViewPr>
  <p:notesTextViewPr>
    <p:cViewPr>
      <p:scale>
        <a:sx n="1" d="1"/>
        <a:sy n="1" d="1"/>
      </p:scale>
      <p:origin x="0" y="0"/>
    </p:cViewPr>
  </p:notesTextViewPr>
  <p:sorterViewPr>
    <p:cViewPr>
      <p:scale>
        <a:sx n="100" d="100"/>
        <a:sy n="100" d="100"/>
      </p:scale>
      <p:origin x="0" y="17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6/15/21</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dirty="0"/>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dirty="0"/>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dirty="0"/>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dirty="0"/>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dirty="0"/>
          </a:p>
        </p:txBody>
      </p:sp>
    </p:spTree>
    <p:extLst>
      <p:ext uri="{BB962C8B-B14F-4D97-AF65-F5344CB8AC3E}">
        <p14:creationId xmlns:p14="http://schemas.microsoft.com/office/powerpoint/2010/main" val="3532888796"/>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a:t>
            </a:fld>
            <a:endParaRPr lang="en-US" altLang="x-none" dirty="0"/>
          </a:p>
        </p:txBody>
      </p:sp>
    </p:spTree>
    <p:extLst>
      <p:ext uri="{BB962C8B-B14F-4D97-AF65-F5344CB8AC3E}">
        <p14:creationId xmlns:p14="http://schemas.microsoft.com/office/powerpoint/2010/main" val="3335732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10</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dirty="0">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11</a:t>
            </a:fld>
            <a:endParaRPr lang="en-US" altLang="x-none" dirty="0"/>
          </a:p>
        </p:txBody>
      </p:sp>
    </p:spTree>
    <p:extLst>
      <p:ext uri="{BB962C8B-B14F-4D97-AF65-F5344CB8AC3E}">
        <p14:creationId xmlns:p14="http://schemas.microsoft.com/office/powerpoint/2010/main" val="3278115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12</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13</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14</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15</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16</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17</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18</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19</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sz="1200" b="0"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2</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76012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20</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21</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67676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22</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676768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23</a:t>
            </a:fld>
            <a:endParaRPr lang="en-US" altLang="en-US" sz="1300" dirty="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endParaRPr lang="en-US" sz="1200" b="0" i="0" u="none" strike="noStrike" kern="1200" baseline="0" dirty="0">
              <a:solidFill>
                <a:schemeClr val="tx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40783744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endParaRPr lang="en-US" altLang="en-US" sz="1200" b="1" i="0" u="sng" strike="noStrike" kern="1200" baseline="0" dirty="0">
              <a:solidFill>
                <a:schemeClr val="tx1"/>
              </a:solidFill>
              <a:latin typeface="Times New Roman" panose="02020603050405020304" pitchFamily="18" charset="0"/>
              <a:cs typeface="Times New Roman" panose="02020603050405020304" pitchFamily="18" charset="0"/>
            </a:endParaRPr>
          </a:p>
        </p:txBody>
      </p:sp>
      <p:sp>
        <p:nvSpPr>
          <p:cNvPr id="44036"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EFD45C5-DF16-4151-84E5-601346C1AB4F}" type="slidenum">
              <a:rPr lang="en-US" altLang="en-US" sz="1300">
                <a:solidFill>
                  <a:schemeClr val="tx1"/>
                </a:solidFill>
                <a:latin typeface="Comic Sans MS" panose="030F0702030302020204" pitchFamily="66" charset="0"/>
              </a:rPr>
              <a:pPr/>
              <a:t>24</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2295684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F8A7FA9A-6B80-4893-A29E-AAA8FD41974E}" type="slidenum">
              <a:rPr lang="en-US" altLang="en-US" sz="1300">
                <a:solidFill>
                  <a:schemeClr val="tx1"/>
                </a:solidFill>
                <a:latin typeface="Comic Sans MS" panose="030F0702030302020204" pitchFamily="66" charset="0"/>
              </a:rPr>
              <a:pPr/>
              <a:t>25</a:t>
            </a:fld>
            <a:endParaRPr lang="en-US" altLang="en-US" sz="1300" dirty="0">
              <a:solidFill>
                <a:schemeClr val="tx1"/>
              </a:solidFill>
              <a:latin typeface="Comic Sans MS" panose="030F0702030302020204" pitchFamily="66"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457200" y="4343400"/>
            <a:ext cx="5943600" cy="4343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pPr marL="228600" indent="-228600" algn="ctr"/>
            <a:endParaRPr lang="en-US" altLang="en-US" b="1" dirty="0">
              <a:latin typeface="Arial" panose="020B0604020202020204" pitchFamily="34" charset="0"/>
            </a:endParaRPr>
          </a:p>
        </p:txBody>
      </p:sp>
    </p:spTree>
    <p:extLst>
      <p:ext uri="{BB962C8B-B14F-4D97-AF65-F5344CB8AC3E}">
        <p14:creationId xmlns:p14="http://schemas.microsoft.com/office/powerpoint/2010/main" val="550538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sz="1200" b="1"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3</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12394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sz="1200" b="1"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4</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12394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pPr algn="l"/>
            <a:endParaRPr lang="en-US" sz="1200" b="0" i="0" u="none" strike="noStrike" baseline="0" dirty="0">
              <a:latin typeface="Univers"/>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5</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pPr algn="l"/>
            <a:endParaRPr lang="en-US" sz="1200" b="0" i="0" u="none" strike="noStrike" baseline="0" dirty="0">
              <a:latin typeface="Univers"/>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6</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pPr algn="l"/>
            <a:endParaRPr lang="en-US" sz="1200" b="0" i="0" u="none" strike="noStrike" baseline="0" dirty="0">
              <a:latin typeface="Univers"/>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7</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8</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9</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dirty="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dirty="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dirty="0"/>
          </a:p>
        </p:txBody>
      </p:sp>
      <p:sp>
        <p:nvSpPr>
          <p:cNvPr id="13317" name="Rectangle 5"/>
          <p:cNvSpPr>
            <a:spLocks noGrp="1" noChangeArrowheads="1"/>
          </p:cNvSpPr>
          <p:nvPr>
            <p:ph type="ftr" sz="quarter" idx="3"/>
          </p:nvPr>
        </p:nvSpPr>
        <p:spPr>
          <a:xfrm>
            <a:off x="3124200" y="6245225"/>
            <a:ext cx="2895600" cy="476250"/>
          </a:xfrm>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a:solidFill>
                  <a:srgbClr val="FFFFFF"/>
                </a:solidFill>
              </a14:hiddenFill>
            </a:ext>
          </a:extLst>
        </p:spPr>
      </p:pic>
      <p:sp>
        <p:nvSpPr>
          <p:cNvPr id="13318" name="Rectangle 6"/>
          <p:cNvSpPr>
            <a:spLocks noGrp="1" noChangeArrowheads="1"/>
          </p:cNvSpPr>
          <p:nvPr>
            <p:ph type="sldNum" sz="quarter" idx="4"/>
          </p:nvPr>
        </p:nvSpPr>
        <p:spPr>
          <a:xfrm>
            <a:off x="6553200" y="6245225"/>
            <a:ext cx="2133600" cy="476250"/>
          </a:xfrm>
        </p:spPr>
        <p:txBody>
          <a:bodyPr/>
          <a:lstStyle>
            <a:lvl1pPr>
              <a:defRPr>
                <a:latin typeface="+mn-lt"/>
              </a:defRPr>
            </a:lvl1pPr>
          </a:lstStyle>
          <a:p>
            <a:fld id="{3AB44274-9821-764F-89F9-B72DA793002B}" type="slidenum">
              <a:rPr lang="en-US" altLang="x-none" smtClean="0"/>
              <a:pPr/>
              <a:t>‹#›</a:t>
            </a:fld>
            <a:endParaRPr lang="en-US" alt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dirty="0"/>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dirty="0"/>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dirty="0"/>
          </a:p>
        </p:txBody>
      </p:sp>
    </p:spTree>
    <p:extLst>
      <p:ext uri="{BB962C8B-B14F-4D97-AF65-F5344CB8AC3E}">
        <p14:creationId xmlns:p14="http://schemas.microsoft.com/office/powerpoint/2010/main" val="18080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6BA64208-401D-364A-B2D4-877A89510A5A}" type="slidenum">
              <a:rPr lang="en-US" altLang="x-none" smtClean="0"/>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dirty="0"/>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dirty="0"/>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dirty="0"/>
          </a:p>
        </p:txBody>
      </p:sp>
      <p:sp>
        <p:nvSpPr>
          <p:cNvPr id="8" name="Footer Placeholder 7"/>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dirty="0"/>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BS_BS&amp;S with State Foot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dirty="0"/>
          </a:p>
        </p:txBody>
      </p:sp>
      <p:sp>
        <p:nvSpPr>
          <p:cNvPr id="4" name="Footer Placeholder 3"/>
          <p:cNvSpPr>
            <a:spLocks noGrp="1"/>
          </p:cNvSpPr>
          <p:nvPr>
            <p:ph type="ftr" sz="quarter" idx="11"/>
          </p:nvPr>
        </p:nvSpPr>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lvl1pPr>
              <a:defRPr/>
            </a:lvl1pPr>
          </a:lstStyle>
          <a:p>
            <a:r>
              <a:rPr lang="en-US" altLang="x-none" dirty="0"/>
              <a:t>n</a:t>
            </a:r>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dirty="0"/>
          </a:p>
        </p:txBody>
      </p:sp>
      <p:sp>
        <p:nvSpPr>
          <p:cNvPr id="3" name="Footer Placeholder 2"/>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dirty="0"/>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dirty="0"/>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dirty="0"/>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dirty="0"/>
              <a:t>Click to edit Master text styles</a:t>
            </a:r>
          </a:p>
          <a:p>
            <a:pPr lvl="1"/>
            <a:r>
              <a:rPr lang="en-US" altLang="x-none" dirty="0"/>
              <a:t>Second level</a:t>
            </a:r>
          </a:p>
          <a:p>
            <a:pPr lvl="2"/>
            <a:r>
              <a:rPr lang="en-US" altLang="x-none" dirty="0"/>
              <a:t>Third level</a:t>
            </a:r>
          </a:p>
          <a:p>
            <a:pPr lvl="3"/>
            <a:r>
              <a:rPr lang="en-US" altLang="x-none" dirty="0"/>
              <a:t>Fourth level</a:t>
            </a:r>
          </a:p>
          <a:p>
            <a:pPr lvl="4"/>
            <a:r>
              <a:rPr lang="en-US" altLang="x-non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imes New Roman" panose="02020603050405020304" pitchFamily="18" charset="0"/>
                <a:cs typeface="Times New Roman" panose="02020603050405020304" pitchFamily="18" charset="0"/>
              </a:defRPr>
            </a:lvl1pPr>
          </a:lstStyle>
          <a:p>
            <a:r>
              <a:rPr lang="en-US" altLang="x-none"/>
              <a:t>Copyright 2021 Coast Guard Auxiliary Association</a:t>
            </a:r>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a:solidFill>
                  <a:srgbClr val="FFFFFF"/>
                </a:solidFill>
              </a14:hiddenFill>
            </a:ext>
          </a:extLst>
        </p:spPr>
      </p:pic>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63946F61-6890-A74F-AD17-4FE626A0BA77}" type="slidenum">
              <a:rPr lang="en-US" altLang="x-none" smtClean="0"/>
              <a:pPr/>
              <a:t>‹#›</a:t>
            </a:fld>
            <a:endParaRPr lang="en-US" alt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fw.ky.gov/Boat/Documents/boatingaccidentreport2012.pdf#page=2"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fw.ky.gov/Boat/Documents/boatingaccidentreport2012.pdf#page=2"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fw.ky.gov/Boat/Documents/boatingaccidentreport2012.pdf#page=2"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4"/>
          </p:nvPr>
        </p:nvSpPr>
        <p:spPr>
          <a:xfrm>
            <a:off x="6324600" y="6245225"/>
            <a:ext cx="2133600" cy="476250"/>
          </a:xfrm>
        </p:spPr>
        <p:txBody>
          <a:bodyPr/>
          <a:lstStyle/>
          <a:p>
            <a:fld id="{0F131524-BCAE-C843-9DA6-2B19D3D6DEDE}" type="slidenum">
              <a:rPr lang="en-US" altLang="x-none"/>
              <a:pPr/>
              <a:t>1</a:t>
            </a:fld>
            <a:endParaRPr lang="en-US" altLang="x-none" dirty="0"/>
          </a:p>
        </p:txBody>
      </p:sp>
      <p:sp>
        <p:nvSpPr>
          <p:cNvPr id="14340" name="Rectangle 4"/>
          <p:cNvSpPr>
            <a:spLocks noGrp="1" noChangeArrowheads="1"/>
          </p:cNvSpPr>
          <p:nvPr>
            <p:ph type="ctrTitle"/>
          </p:nvPr>
        </p:nvSpPr>
        <p:spPr>
          <a:xfrm>
            <a:off x="990600" y="1295400"/>
            <a:ext cx="7772400" cy="1470025"/>
          </a:xfrm>
        </p:spPr>
        <p:txBody>
          <a:bodyPr/>
          <a:lstStyle/>
          <a:p>
            <a:r>
              <a:rPr lang="en-US" altLang="x-none" dirty="0"/>
              <a:t>Missouri</a:t>
            </a:r>
            <a:br>
              <a:rPr lang="en-US" altLang="x-none" dirty="0"/>
            </a:br>
            <a:r>
              <a:rPr lang="en-US" altLang="x-none" dirty="0"/>
              <a:t> Supplement</a:t>
            </a:r>
            <a:endParaRPr lang="x-none" altLang="x-none" dirty="0"/>
          </a:p>
        </p:txBody>
      </p:sp>
      <p:sp>
        <p:nvSpPr>
          <p:cNvPr id="14341" name="Rectangle 5"/>
          <p:cNvSpPr>
            <a:spLocks noGrp="1" noChangeArrowheads="1"/>
          </p:cNvSpPr>
          <p:nvPr>
            <p:ph type="subTitle" idx="1"/>
          </p:nvPr>
        </p:nvSpPr>
        <p:spPr>
          <a:xfrm>
            <a:off x="1600200" y="3505200"/>
            <a:ext cx="6400800" cy="1752600"/>
          </a:xfrm>
        </p:spPr>
        <p:txBody>
          <a:bodyPr/>
          <a:lstStyle/>
          <a:p>
            <a:r>
              <a:rPr lang="en-US" altLang="x-none" dirty="0"/>
              <a:t>For use with </a:t>
            </a:r>
            <a:r>
              <a:rPr lang="en-US" altLang="x-none" i="1" dirty="0"/>
              <a:t>Boat America</a:t>
            </a:r>
            <a:r>
              <a:rPr lang="en-US" altLang="x-none" dirty="0"/>
              <a:t> and </a:t>
            </a:r>
            <a:r>
              <a:rPr lang="en-US" altLang="x-none" i="1" dirty="0"/>
              <a:t>Boating Skills &amp; Seamanship</a:t>
            </a:r>
            <a:endParaRPr lang="x-none" altLang="x-none" i="1" dirty="0"/>
          </a:p>
        </p:txBody>
      </p:sp>
      <p:sp>
        <p:nvSpPr>
          <p:cNvPr id="2" name="Footer Placeholder 1">
            <a:extLst>
              <a:ext uri="{FF2B5EF4-FFF2-40B4-BE49-F238E27FC236}">
                <a16:creationId xmlns:a16="http://schemas.microsoft.com/office/drawing/2014/main" id="{D291EB38-44DF-4E7E-AB44-1AC99FFB255F}"/>
              </a:ext>
            </a:extLst>
          </p:cNvPr>
          <p:cNvSpPr>
            <a:spLocks noGrp="1"/>
          </p:cNvSpPr>
          <p:nvPr>
            <p:ph type="ftr" sz="quarter" idx="3"/>
          </p:nvPr>
        </p:nvSpPr>
        <p:spPr>
          <a:xfrm>
            <a:off x="3124200" y="6047468"/>
            <a:ext cx="2895600" cy="476250"/>
          </a:xfrm>
        </p:spPr>
        <p:txBody>
          <a:bodyPr/>
          <a:lstStyle/>
          <a:p>
            <a:r>
              <a:rPr lang="en-US" altLang="x-none" sz="1400" dirty="0">
                <a:latin typeface="Times New Roman" panose="02020603050405020304" pitchFamily="18" charset="0"/>
              </a:rPr>
              <a:t>Copyright 2021 Coast Guard Auxiliary Association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1143000"/>
          </a:xfrm>
        </p:spPr>
        <p:txBody>
          <a:bodyPr/>
          <a:lstStyle/>
          <a:p>
            <a:r>
              <a:rPr lang="en-US" altLang="en-US" sz="4000" b="1" dirty="0"/>
              <a:t>Boating Registration</a:t>
            </a:r>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10</a:t>
            </a:fld>
            <a:endParaRPr lang="en-US" altLang="en-US" sz="1400" dirty="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438564" y="1676400"/>
            <a:ext cx="7696200" cy="401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r>
              <a:rPr lang="en-US" sz="2600" dirty="0">
                <a:solidFill>
                  <a:srgbClr val="FFFFFF"/>
                </a:solidFill>
              </a:rPr>
              <a:t>Registration number and decals must be displayed as follows:</a:t>
            </a:r>
          </a:p>
          <a:p>
            <a:pPr lvl="1"/>
            <a:r>
              <a:rPr lang="en-US" sz="2600" dirty="0">
                <a:solidFill>
                  <a:srgbClr val="FFFFFF"/>
                </a:solidFill>
              </a:rPr>
              <a:t>Letters must be separated from the numbers by at least a 2 inch space or hyphen, e.g.,</a:t>
            </a:r>
          </a:p>
          <a:p>
            <a:pPr lvl="1"/>
            <a:r>
              <a:rPr lang="en-US" sz="2600" dirty="0">
                <a:solidFill>
                  <a:srgbClr val="FFFFFF"/>
                </a:solidFill>
              </a:rPr>
              <a:t> </a:t>
            </a:r>
            <a:r>
              <a:rPr lang="en-US" sz="2600" dirty="0">
                <a:solidFill>
                  <a:srgbClr val="FFFF00"/>
                </a:solidFill>
              </a:rPr>
              <a:t>MO 3717 ZW </a:t>
            </a:r>
            <a:r>
              <a:rPr lang="en-US" sz="2600" dirty="0">
                <a:solidFill>
                  <a:schemeClr val="bg1"/>
                </a:solidFill>
              </a:rPr>
              <a:t>or</a:t>
            </a:r>
            <a:r>
              <a:rPr lang="en-US" sz="2600" dirty="0">
                <a:solidFill>
                  <a:srgbClr val="FFFF00"/>
                </a:solidFill>
              </a:rPr>
              <a:t> MO-3717-ZW</a:t>
            </a:r>
            <a:r>
              <a:rPr lang="en-US" sz="2600" dirty="0">
                <a:solidFill>
                  <a:srgbClr val="FFFFFF"/>
                </a:solidFill>
              </a:rPr>
              <a:t>;</a:t>
            </a:r>
          </a:p>
          <a:p>
            <a:pPr lvl="1"/>
            <a:r>
              <a:rPr lang="en-US" sz="2600" dirty="0">
                <a:solidFill>
                  <a:srgbClr val="FFFFFF"/>
                </a:solidFill>
              </a:rPr>
              <a:t>State decal must be affixed directly underneath the registration number. </a:t>
            </a:r>
          </a:p>
          <a:p>
            <a:pPr lvl="1"/>
            <a:r>
              <a:rPr lang="en-US" sz="2600" dirty="0">
                <a:solidFill>
                  <a:srgbClr val="FFFFFF"/>
                </a:solidFill>
              </a:rPr>
              <a:t>PWCs must also display the registration number and decal in the same fashion.</a:t>
            </a:r>
          </a:p>
        </p:txBody>
      </p:sp>
    </p:spTree>
    <p:extLst>
      <p:ext uri="{BB962C8B-B14F-4D97-AF65-F5344CB8AC3E}">
        <p14:creationId xmlns:p14="http://schemas.microsoft.com/office/powerpoint/2010/main" val="3145363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BA64208-401D-364A-B2D4-877A89510A5A}" type="slidenum">
              <a:rPr lang="en-US" altLang="x-none" smtClean="0"/>
              <a:pPr/>
              <a:t>11</a:t>
            </a:fld>
            <a:endParaRPr lang="en-US" altLang="x-none" dirty="0"/>
          </a:p>
        </p:txBody>
      </p:sp>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1828800" y="5562600"/>
            <a:ext cx="59436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Decal directly underneath the ID Number</a:t>
            </a:r>
          </a:p>
          <a:p>
            <a:pPr algn="ctr" eaLnBrk="1" hangingPunct="1"/>
            <a:endParaRPr lang="en-US" dirty="0">
              <a:solidFill>
                <a:schemeClr val="bg1"/>
              </a:solidFill>
              <a:latin typeface="+mn-lt"/>
            </a:endParaRPr>
          </a:p>
        </p:txBody>
      </p: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7165" y="3169377"/>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676400" y="3429000"/>
            <a:ext cx="2286000" cy="461665"/>
          </a:xfrm>
          <a:prstGeom prst="rect">
            <a:avLst/>
          </a:prstGeom>
          <a:noFill/>
        </p:spPr>
        <p:txBody>
          <a:bodyPr wrap="square" rtlCol="0">
            <a:spAutoFit/>
          </a:bodyPr>
          <a:lstStyle/>
          <a:p>
            <a:r>
              <a:rPr lang="en-US" dirty="0">
                <a:solidFill>
                  <a:schemeClr val="bg1"/>
                </a:solidFill>
                <a:latin typeface="+mj-lt"/>
              </a:rPr>
              <a:t>MO 2345 AB</a:t>
            </a:r>
          </a:p>
        </p:txBody>
      </p:sp>
      <p:sp>
        <p:nvSpPr>
          <p:cNvPr id="97" name="TextBox 96"/>
          <p:cNvSpPr txBox="1"/>
          <p:nvPr/>
        </p:nvSpPr>
        <p:spPr>
          <a:xfrm>
            <a:off x="5410200" y="3429000"/>
            <a:ext cx="2286000" cy="461665"/>
          </a:xfrm>
          <a:prstGeom prst="rect">
            <a:avLst/>
          </a:prstGeom>
          <a:noFill/>
        </p:spPr>
        <p:txBody>
          <a:bodyPr wrap="square" rtlCol="0">
            <a:spAutoFit/>
          </a:bodyPr>
          <a:lstStyle/>
          <a:p>
            <a:r>
              <a:rPr lang="en-US" dirty="0">
                <a:solidFill>
                  <a:schemeClr val="bg1"/>
                </a:solidFill>
                <a:latin typeface="+mj-lt"/>
              </a:rPr>
              <a:t>MO 2345 AB</a:t>
            </a:r>
          </a:p>
        </p:txBody>
      </p:sp>
      <p:cxnSp>
        <p:nvCxnSpPr>
          <p:cNvPr id="101" name="Straight Connector 100"/>
          <p:cNvCxnSpPr/>
          <p:nvPr/>
        </p:nvCxnSpPr>
        <p:spPr bwMode="auto">
          <a:xfrm flipH="1">
            <a:off x="2064257" y="2141490"/>
            <a:ext cx="777943" cy="109508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4" name="Rectangle 103"/>
          <p:cNvSpPr/>
          <p:nvPr/>
        </p:nvSpPr>
        <p:spPr>
          <a:xfrm>
            <a:off x="2590800" y="3886200"/>
            <a:ext cx="381000" cy="366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6324600" y="396240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7286261" y="5050866"/>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43000" y="4936984"/>
            <a:ext cx="2848302" cy="461665"/>
          </a:xfrm>
          <a:prstGeom prst="rect">
            <a:avLst/>
          </a:prstGeom>
          <a:noFill/>
        </p:spPr>
        <p:txBody>
          <a:bodyPr wrap="square" rtlCol="0">
            <a:spAutoFit/>
          </a:bodyPr>
          <a:lstStyle/>
          <a:p>
            <a:r>
              <a:rPr lang="en-US" dirty="0">
                <a:solidFill>
                  <a:schemeClr val="bg1"/>
                </a:solidFill>
                <a:latin typeface="+mj-lt"/>
              </a:rPr>
              <a:t>Starboard Side</a:t>
            </a:r>
          </a:p>
        </p:txBody>
      </p:sp>
    </p:spTree>
    <p:extLst>
      <p:ext uri="{BB962C8B-B14F-4D97-AF65-F5344CB8AC3E}">
        <p14:creationId xmlns:p14="http://schemas.microsoft.com/office/powerpoint/2010/main" val="3452242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dirty="0"/>
              <a:t>Maximum Capacities</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1269" name="Slide Number Placeholder 2"/>
          <p:cNvSpPr txBox="1">
            <a:spLocks noGrp="1"/>
          </p:cNvSpPr>
          <p:nvPr/>
        </p:nvSpPr>
        <p:spPr bwMode="auto">
          <a:xfrm>
            <a:off x="65532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r" eaLnBrk="1" hangingPunct="1">
              <a:spcBef>
                <a:spcPct val="0"/>
              </a:spcBef>
            </a:pPr>
            <a:fld id="{B8D0935A-96CA-4272-B106-5BA778FBCA1F}" type="slidenum">
              <a:rPr lang="en-US" altLang="en-US" sz="1400" b="0">
                <a:solidFill>
                  <a:srgbClr val="FFFF99"/>
                </a:solidFill>
                <a:latin typeface="Times New Roman" panose="02020603050405020304" pitchFamily="18" charset="0"/>
                <a:cs typeface="Arial" panose="020B0604020202020204" pitchFamily="34" charset="0"/>
              </a:rPr>
              <a:pPr algn="r" eaLnBrk="1" hangingPunct="1">
                <a:spcBef>
                  <a:spcPct val="0"/>
                </a:spcBef>
              </a:pPr>
              <a:t>12</a:t>
            </a:fld>
            <a:endParaRPr lang="en-US" altLang="en-US" sz="1400" b="0" dirty="0">
              <a:solidFill>
                <a:srgbClr val="FFFF99"/>
              </a:solidFill>
              <a:latin typeface="Times New Roman" panose="02020603050405020304" pitchFamily="18" charset="0"/>
              <a:cs typeface="Arial" panose="020B0604020202020204" pitchFamily="34" charset="0"/>
            </a:endParaRPr>
          </a:p>
        </p:txBody>
      </p:sp>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Tree>
    <p:extLst>
      <p:ext uri="{BB962C8B-B14F-4D97-AF65-F5344CB8AC3E}">
        <p14:creationId xmlns:p14="http://schemas.microsoft.com/office/powerpoint/2010/main" val="354765960"/>
      </p:ext>
    </p:extLst>
  </p:cSld>
  <p:clrMapOvr>
    <a:masterClrMapping/>
  </p:clrMapOvr>
  <p:transition advTm="29516"/>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13</a:t>
            </a:fld>
            <a:endParaRPr lang="en-US" altLang="en-US" sz="1400" dirty="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605941" y="990012"/>
            <a:ext cx="73914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400" dirty="0">
                <a:solidFill>
                  <a:schemeClr val="bg1"/>
                </a:solidFill>
                <a:latin typeface="Arial" panose="020B0604020202020204" pitchFamily="34" charset="0"/>
              </a:rPr>
              <a:t>All vessels must have a USCG approved wearable Type I, II, or III personal flotation device (PFD) correctly sized, in serviceable condition, and readily accessible is required to be on board all vessels for every person.  </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Boats 16 feet and longer (except canoes and kayaks)  must additionally carry a USCG approved Type IV throwable device.</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Children </a:t>
            </a:r>
            <a:r>
              <a:rPr lang="en-US" altLang="en-US" sz="2400" dirty="0">
                <a:solidFill>
                  <a:srgbClr val="FFFF00"/>
                </a:solidFill>
                <a:latin typeface="Arial" panose="020B0604020202020204" pitchFamily="34" charset="0"/>
              </a:rPr>
              <a:t>7 </a:t>
            </a:r>
            <a:r>
              <a:rPr lang="en-US" altLang="en-US" sz="2400" dirty="0">
                <a:solidFill>
                  <a:schemeClr val="bg1"/>
                </a:solidFill>
                <a:latin typeface="Arial" panose="020B0604020202020204" pitchFamily="34" charset="0"/>
              </a:rPr>
              <a:t>years and younger </a:t>
            </a:r>
            <a:r>
              <a:rPr lang="en-US" altLang="en-US" sz="2400" dirty="0">
                <a:solidFill>
                  <a:srgbClr val="FFFF00"/>
                </a:solidFill>
                <a:latin typeface="Arial" panose="020B0604020202020204" pitchFamily="34" charset="0"/>
              </a:rPr>
              <a:t>must wear </a:t>
            </a:r>
            <a:r>
              <a:rPr lang="en-US" altLang="en-US" sz="2400" dirty="0">
                <a:solidFill>
                  <a:schemeClr val="bg1"/>
                </a:solidFill>
                <a:latin typeface="Arial" panose="020B0604020202020204" pitchFamily="34" charset="0"/>
              </a:rPr>
              <a:t>a USCG  approved life jacket at all times while on board when  underway, unless in a fully enclosed cabin.</a:t>
            </a:r>
            <a:endParaRPr lang="en-US" altLang="en-US" sz="2400" dirty="0">
              <a:solidFill>
                <a:srgbClr val="FFFF00"/>
              </a:solidFill>
              <a:latin typeface="Arial" panose="020B0604020202020204" pitchFamily="34" charset="0"/>
            </a:endParaRPr>
          </a:p>
          <a:p>
            <a:pPr>
              <a:spcBef>
                <a:spcPct val="0"/>
              </a:spcBef>
            </a:pPr>
            <a:endParaRPr lang="en-US" altLang="en-US" sz="2400" dirty="0">
              <a:solidFill>
                <a:schemeClr val="bg1"/>
              </a:solidFill>
              <a:latin typeface="Arial" panose="020B0604020202020204" pitchFamily="34" charset="0"/>
            </a:endParaRPr>
          </a:p>
          <a:p>
            <a:pPr>
              <a:spcBef>
                <a:spcPct val="0"/>
              </a:spcBef>
            </a:pPr>
            <a:endParaRPr lang="en-US" altLang="en-US" sz="2400" dirty="0">
              <a:solidFill>
                <a:schemeClr val="bg1"/>
              </a:solidFill>
              <a:latin typeface="Arial" panose="020B0604020202020204" pitchFamily="34" charset="0"/>
            </a:endParaRPr>
          </a:p>
        </p:txBody>
      </p:sp>
    </p:spTree>
    <p:extLst>
      <p:ext uri="{BB962C8B-B14F-4D97-AF65-F5344CB8AC3E}">
        <p14:creationId xmlns:p14="http://schemas.microsoft.com/office/powerpoint/2010/main" val="1696414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0"/>
            <a:ext cx="4701436" cy="609600"/>
          </a:xfrm>
        </p:spPr>
        <p:txBody>
          <a:bodyPr/>
          <a:lstStyle/>
          <a:p>
            <a:r>
              <a:rPr lang="en-US" altLang="en-US" sz="4000" b="1" dirty="0"/>
              <a:t>Life Jackets</a:t>
            </a:r>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14</a:t>
            </a:fld>
            <a:endParaRPr lang="en-US" altLang="en-US" sz="1400" dirty="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752600" y="1981200"/>
            <a:ext cx="7010400"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A PWC may not be operated unless each person on board </a:t>
            </a:r>
            <a:r>
              <a:rPr lang="en-US" altLang="en-US" sz="2800" dirty="0">
                <a:solidFill>
                  <a:srgbClr val="FFFF00"/>
                </a:solidFill>
                <a:latin typeface="Arial" panose="020B0604020202020204" pitchFamily="34" charset="0"/>
              </a:rPr>
              <a:t>is wearing </a:t>
            </a:r>
            <a:r>
              <a:rPr lang="en-US" altLang="en-US" sz="2800" dirty="0">
                <a:solidFill>
                  <a:schemeClr val="bg1"/>
                </a:solidFill>
                <a:latin typeface="Arial" panose="020B0604020202020204" pitchFamily="34" charset="0"/>
              </a:rPr>
              <a:t>a USCG-approved Type I, II, III, or V life jacket</a:t>
            </a:r>
            <a:r>
              <a:rPr lang="en-US" altLang="en-US" sz="2800" dirty="0">
                <a:solidFill>
                  <a:srgbClr val="FFFF00"/>
                </a:solidFill>
                <a:latin typeface="Arial" panose="020B0604020202020204" pitchFamily="34" charset="0"/>
              </a:rPr>
              <a:t>.</a:t>
            </a:r>
          </a:p>
          <a:p>
            <a:pPr>
              <a:spcBef>
                <a:spcPct val="0"/>
              </a:spcBef>
            </a:pPr>
            <a:endParaRPr lang="en-US" altLang="en-US" sz="2800" dirty="0">
              <a:solidFill>
                <a:schemeClr val="bg1"/>
              </a:solidFill>
              <a:latin typeface="Arial" panose="020B0604020202020204" pitchFamily="34" charset="0"/>
            </a:endParaRPr>
          </a:p>
          <a:p>
            <a:pPr>
              <a:spcBef>
                <a:spcPct val="0"/>
              </a:spcBef>
            </a:pPr>
            <a:endParaRPr lang="en-US" altLang="en-US" sz="2400" dirty="0">
              <a:solidFill>
                <a:schemeClr val="bg1"/>
              </a:solidFill>
              <a:latin typeface="Arial" panose="020B0604020202020204" pitchFamily="34" charset="0"/>
            </a:endParaRPr>
          </a:p>
        </p:txBody>
      </p:sp>
      <p:sp>
        <p:nvSpPr>
          <p:cNvPr id="2" name="Footer Placeholder 1">
            <a:extLst>
              <a:ext uri="{FF2B5EF4-FFF2-40B4-BE49-F238E27FC236}">
                <a16:creationId xmlns:a16="http://schemas.microsoft.com/office/drawing/2014/main" id="{770FA62E-B08B-403B-8E38-2E462453D6B8}"/>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674895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Personal Watercraft</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15</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600200" y="1371600"/>
            <a:ext cx="73152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800" dirty="0">
                <a:solidFill>
                  <a:schemeClr val="bg1"/>
                </a:solidFill>
                <a:latin typeface="Arial" panose="020B0604020202020204" pitchFamily="34" charset="0"/>
              </a:rPr>
              <a:t>Each person on board a PWC </a:t>
            </a:r>
            <a:r>
              <a:rPr lang="en-US" altLang="en-US" sz="2800" dirty="0">
                <a:solidFill>
                  <a:srgbClr val="FFFF00"/>
                </a:solidFill>
                <a:latin typeface="Arial" panose="020B0604020202020204" pitchFamily="34" charset="0"/>
              </a:rPr>
              <a:t>must wear </a:t>
            </a:r>
            <a:r>
              <a:rPr lang="en-US" altLang="en-US" sz="2800" dirty="0">
                <a:solidFill>
                  <a:schemeClr val="bg1"/>
                </a:solidFill>
                <a:latin typeface="Arial" panose="020B0604020202020204" pitchFamily="34" charset="0"/>
              </a:rPr>
              <a:t>a USCG approved Type I, II, III, or V PFD. </a:t>
            </a:r>
          </a:p>
          <a:p>
            <a:pPr>
              <a:spcBef>
                <a:spcPct val="0"/>
              </a:spcBef>
              <a:buFontTx/>
              <a:buChar char="•"/>
            </a:pPr>
            <a:r>
              <a:rPr lang="en-US" altLang="en-US" sz="2800" dirty="0">
                <a:solidFill>
                  <a:schemeClr val="bg1"/>
                </a:solidFill>
                <a:latin typeface="Arial" panose="020B0604020202020204" pitchFamily="34" charset="0"/>
              </a:rPr>
              <a:t>An operator equipped with a lanyard-type ignition safety switch must attach the lanyard to his/her person, clothing or PFD </a:t>
            </a:r>
          </a:p>
          <a:p>
            <a:pPr>
              <a:spcBef>
                <a:spcPct val="0"/>
              </a:spcBef>
              <a:buFontTx/>
              <a:buChar char="•"/>
            </a:pPr>
            <a:r>
              <a:rPr lang="en-US" altLang="en-US" sz="2800" dirty="0">
                <a:solidFill>
                  <a:schemeClr val="bg1"/>
                </a:solidFill>
                <a:latin typeface="Arial" panose="020B0604020202020204" pitchFamily="34" charset="0"/>
              </a:rPr>
              <a:t>PWC operators must always face forward.</a:t>
            </a:r>
          </a:p>
          <a:p>
            <a:pPr>
              <a:spcBef>
                <a:spcPct val="0"/>
              </a:spcBef>
              <a:buFontTx/>
              <a:buChar char="•"/>
            </a:pPr>
            <a:r>
              <a:rPr lang="en-US" altLang="en-US" sz="2800" dirty="0">
                <a:solidFill>
                  <a:schemeClr val="bg1"/>
                </a:solidFill>
                <a:latin typeface="Arial" panose="020B0604020202020204" pitchFamily="34" charset="0"/>
              </a:rPr>
              <a:t>No one under age 14 may operate a PWC unless a supervising person at least 16 years of age is also on board the PWC.</a:t>
            </a:r>
          </a:p>
        </p:txBody>
      </p:sp>
    </p:spTree>
    <p:extLst>
      <p:ext uri="{BB962C8B-B14F-4D97-AF65-F5344CB8AC3E}">
        <p14:creationId xmlns:p14="http://schemas.microsoft.com/office/powerpoint/2010/main" val="13703975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33103"/>
            <a:ext cx="7620000" cy="849312"/>
          </a:xfrm>
        </p:spPr>
        <p:txBody>
          <a:bodyPr/>
          <a:lstStyle/>
          <a:p>
            <a:r>
              <a:rPr lang="en-US" altLang="en-US" sz="4000" b="1" dirty="0"/>
              <a:t>   Personal Watercraft</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16</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447800" y="662198"/>
            <a:ext cx="7315200" cy="5632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r>
              <a:rPr lang="en-US" altLang="en-US" sz="2400" dirty="0">
                <a:solidFill>
                  <a:schemeClr val="bg1"/>
                </a:solidFill>
                <a:latin typeface="Arial" panose="020B0604020202020204" pitchFamily="34" charset="0"/>
              </a:rPr>
              <a:t>It is illegal to: </a:t>
            </a:r>
          </a:p>
          <a:p>
            <a:pPr marL="342900" indent="-342900">
              <a:spcBef>
                <a:spcPct val="0"/>
              </a:spcBef>
              <a:buFont typeface="Arial"/>
              <a:buChar char="•"/>
            </a:pPr>
            <a:r>
              <a:rPr lang="en-US" altLang="en-US" sz="2400" dirty="0">
                <a:solidFill>
                  <a:schemeClr val="bg1"/>
                </a:solidFill>
                <a:latin typeface="Arial" panose="020B0604020202020204" pitchFamily="34" charset="0"/>
              </a:rPr>
              <a:t>Operate a PWC between </a:t>
            </a:r>
            <a:r>
              <a:rPr lang="en-US" altLang="en-US" sz="2400" dirty="0">
                <a:solidFill>
                  <a:srgbClr val="FFFF00"/>
                </a:solidFill>
                <a:latin typeface="Arial" panose="020B0604020202020204" pitchFamily="34" charset="0"/>
              </a:rPr>
              <a:t>sunset and sunrise </a:t>
            </a:r>
            <a:r>
              <a:rPr lang="en-US" altLang="en-US" sz="2400" dirty="0">
                <a:solidFill>
                  <a:schemeClr val="bg1"/>
                </a:solidFill>
                <a:latin typeface="Arial" panose="020B0604020202020204" pitchFamily="34" charset="0"/>
              </a:rPr>
              <a:t>without displaying the required navigation lights;</a:t>
            </a:r>
          </a:p>
          <a:p>
            <a:pPr marL="342900" indent="-342900">
              <a:spcBef>
                <a:spcPct val="0"/>
              </a:spcBef>
              <a:buFont typeface="Arial"/>
              <a:buChar char="•"/>
            </a:pPr>
            <a:r>
              <a:rPr lang="en-US" altLang="en-US" sz="2400" dirty="0">
                <a:solidFill>
                  <a:schemeClr val="bg1"/>
                </a:solidFill>
                <a:latin typeface="Arial" panose="020B0604020202020204" pitchFamily="34" charset="0"/>
              </a:rPr>
              <a:t>Operate under the influence of alcohol or drugs;</a:t>
            </a:r>
          </a:p>
          <a:p>
            <a:pPr marL="342900" indent="-342900">
              <a:spcBef>
                <a:spcPct val="0"/>
              </a:spcBef>
              <a:buFont typeface="Arial"/>
              <a:buChar char="•"/>
            </a:pPr>
            <a:r>
              <a:rPr lang="en-US" altLang="en-US" sz="2400" dirty="0">
                <a:solidFill>
                  <a:schemeClr val="bg1"/>
                </a:solidFill>
                <a:latin typeface="Arial" panose="020B0604020202020204" pitchFamily="34" charset="0"/>
              </a:rPr>
              <a:t>Weaving through congested waterway traffic;</a:t>
            </a:r>
          </a:p>
          <a:p>
            <a:pPr marL="342900" indent="-342900">
              <a:spcBef>
                <a:spcPct val="0"/>
              </a:spcBef>
              <a:buFont typeface="Arial"/>
              <a:buChar char="•"/>
            </a:pPr>
            <a:r>
              <a:rPr lang="en-US" altLang="en-US" sz="2400" dirty="0">
                <a:solidFill>
                  <a:schemeClr val="bg1"/>
                </a:solidFill>
                <a:latin typeface="Arial" panose="020B0604020202020204" pitchFamily="34" charset="0"/>
              </a:rPr>
              <a:t>Jump the wake of another vessel when visibility is obstructed;</a:t>
            </a:r>
          </a:p>
          <a:p>
            <a:pPr marL="342900" indent="-342900">
              <a:spcBef>
                <a:spcPct val="0"/>
              </a:spcBef>
              <a:buFont typeface="Arial"/>
              <a:buChar char="•"/>
            </a:pPr>
            <a:r>
              <a:rPr lang="en-US" altLang="en-US" sz="2400" dirty="0">
                <a:solidFill>
                  <a:schemeClr val="bg1"/>
                </a:solidFill>
                <a:latin typeface="Arial" panose="020B0604020202020204" pitchFamily="34" charset="0"/>
              </a:rPr>
              <a:t>Become airborne while crossing the wake of another motorboat and </a:t>
            </a:r>
            <a:r>
              <a:rPr lang="en-US" altLang="en-US" sz="2400" dirty="0">
                <a:solidFill>
                  <a:srgbClr val="FFFF00"/>
                </a:solidFill>
                <a:latin typeface="Arial" panose="020B0604020202020204" pitchFamily="34" charset="0"/>
              </a:rPr>
              <a:t>within 100 feet</a:t>
            </a:r>
            <a:r>
              <a:rPr lang="en-US" altLang="en-US" sz="2400" dirty="0">
                <a:solidFill>
                  <a:schemeClr val="bg1"/>
                </a:solidFill>
                <a:latin typeface="Arial" panose="020B0604020202020204" pitchFamily="34" charset="0"/>
              </a:rPr>
              <a:t> of that motorboat.</a:t>
            </a:r>
          </a:p>
          <a:p>
            <a:pPr marL="342900" indent="-342900">
              <a:spcBef>
                <a:spcPct val="0"/>
              </a:spcBef>
              <a:buFont typeface="Arial"/>
              <a:buChar char="•"/>
            </a:pPr>
            <a:r>
              <a:rPr lang="en-US" altLang="en-US" sz="2400" dirty="0">
                <a:solidFill>
                  <a:schemeClr val="bg1"/>
                </a:solidFill>
                <a:latin typeface="Arial" panose="020B0604020202020204" pitchFamily="34" charset="0"/>
              </a:rPr>
              <a:t>Operate at greater than “slow, no wake” speed </a:t>
            </a:r>
            <a:r>
              <a:rPr lang="en-US" altLang="en-US" sz="2400" dirty="0">
                <a:solidFill>
                  <a:srgbClr val="FFFF00"/>
                </a:solidFill>
                <a:latin typeface="Arial" panose="020B0604020202020204" pitchFamily="34" charset="0"/>
              </a:rPr>
              <a:t>within 50 feet </a:t>
            </a:r>
            <a:r>
              <a:rPr lang="en-US" altLang="en-US" sz="2400" dirty="0">
                <a:solidFill>
                  <a:schemeClr val="bg1"/>
                </a:solidFill>
                <a:latin typeface="Arial" panose="020B0604020202020204" pitchFamily="34" charset="0"/>
              </a:rPr>
              <a:t>of any vessel, PWC, or person in water.</a:t>
            </a:r>
          </a:p>
          <a:p>
            <a:pPr marL="342900" indent="-342900">
              <a:spcBef>
                <a:spcPct val="0"/>
              </a:spcBef>
              <a:buFont typeface="Arial"/>
              <a:buChar char="•"/>
            </a:pPr>
            <a:r>
              <a:rPr lang="en-US" altLang="en-US" sz="2400" dirty="0">
                <a:solidFill>
                  <a:schemeClr val="bg1"/>
                </a:solidFill>
                <a:latin typeface="Arial" panose="020B0604020202020204" pitchFamily="34" charset="0"/>
              </a:rPr>
              <a:t>Operate in a manner than requires swerving at the last possible moment to avoid collision.</a:t>
            </a:r>
          </a:p>
        </p:txBody>
      </p:sp>
    </p:spTree>
    <p:extLst>
      <p:ext uri="{BB962C8B-B14F-4D97-AF65-F5344CB8AC3E}">
        <p14:creationId xmlns:p14="http://schemas.microsoft.com/office/powerpoint/2010/main" val="3472007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Intoxication</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17</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603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buNone/>
            </a:pPr>
            <a:r>
              <a:rPr lang="en-US" sz="2800" dirty="0">
                <a:solidFill>
                  <a:srgbClr val="FFFFFF"/>
                </a:solidFill>
              </a:rPr>
              <a:t>A person is considered to be operating under the influence (OUI) if the blood or breath alcohol concentration (BAC) is </a:t>
            </a:r>
            <a:r>
              <a:rPr lang="en-US" sz="2800" dirty="0">
                <a:solidFill>
                  <a:srgbClr val="FFFF00"/>
                </a:solidFill>
              </a:rPr>
              <a:t>0.08%</a:t>
            </a:r>
            <a:r>
              <a:rPr lang="en-US" sz="2800" dirty="0">
                <a:solidFill>
                  <a:srgbClr val="FFFFFF"/>
                </a:solidFill>
              </a:rPr>
              <a:t> or more.</a:t>
            </a:r>
          </a:p>
          <a:p>
            <a:pPr marL="0" indent="0">
              <a:buNone/>
            </a:pPr>
            <a:endParaRPr lang="en-US" sz="2800" dirty="0">
              <a:solidFill>
                <a:srgbClr val="FFFFFF"/>
              </a:solidFill>
            </a:endParaRPr>
          </a:p>
          <a:p>
            <a:pPr marL="0" indent="0">
              <a:buNone/>
            </a:pPr>
            <a:r>
              <a:rPr lang="en-US" sz="2800" dirty="0">
                <a:solidFill>
                  <a:srgbClr val="FFFFFF"/>
                </a:solidFill>
              </a:rPr>
              <a:t>Possession of drinking devices for rapid consumption, commonly called “beer bongs,” along with four-gallon containers of alcohol are prohibited on the state’s rivers with the exception of the Mississippi, Missouri, and Osage Rivers.</a:t>
            </a:r>
          </a:p>
          <a:p>
            <a:pPr marL="0" indent="0">
              <a:buNone/>
            </a:pPr>
            <a:endParaRPr lang="en-US" sz="2800" dirty="0">
              <a:solidFill>
                <a:srgbClr val="FFFFFF"/>
              </a:solidFill>
            </a:endParaRPr>
          </a:p>
          <a:p>
            <a:pPr marL="0" indent="0">
              <a:buNone/>
            </a:pPr>
            <a:endParaRPr lang="en-US" sz="2800" dirty="0">
              <a:solidFill>
                <a:srgbClr val="FFFFFF"/>
              </a:solidFill>
            </a:endParaRPr>
          </a:p>
        </p:txBody>
      </p:sp>
    </p:spTree>
    <p:extLst>
      <p:ext uri="{BB962C8B-B14F-4D97-AF65-F5344CB8AC3E}">
        <p14:creationId xmlns:p14="http://schemas.microsoft.com/office/powerpoint/2010/main" val="3336851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Unlawful Operation</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18</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4653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buNone/>
            </a:pPr>
            <a:r>
              <a:rPr lang="en-US" sz="2600" dirty="0">
                <a:solidFill>
                  <a:schemeClr val="bg1"/>
                </a:solidFill>
              </a:rPr>
              <a:t>Missouri law defines a </a:t>
            </a:r>
            <a:r>
              <a:rPr lang="en-US" sz="2600" dirty="0">
                <a:solidFill>
                  <a:srgbClr val="FFFF00"/>
                </a:solidFill>
              </a:rPr>
              <a:t>VESSEL </a:t>
            </a:r>
            <a:r>
              <a:rPr lang="en-US" sz="2600" dirty="0">
                <a:solidFill>
                  <a:schemeClr val="bg1"/>
                </a:solidFill>
              </a:rPr>
              <a:t>as every motorboat of every description of motorized watercraft, and any watercraft more than 12 feet in length that is powered by sail alone or by combination of sail and machinery, </a:t>
            </a:r>
            <a:r>
              <a:rPr lang="en-US" sz="2600" dirty="0">
                <a:solidFill>
                  <a:srgbClr val="FFFF00"/>
                </a:solidFill>
              </a:rPr>
              <a:t>but not </a:t>
            </a:r>
            <a:r>
              <a:rPr lang="en-US" sz="2600" dirty="0">
                <a:solidFill>
                  <a:schemeClr val="bg1"/>
                </a:solidFill>
              </a:rPr>
              <a:t>watercraft having as the only means of propulsion a paddle or oars.</a:t>
            </a:r>
          </a:p>
          <a:p>
            <a:pPr marL="0" indent="0">
              <a:buNone/>
            </a:pPr>
            <a:endParaRPr lang="en-US" sz="2600" dirty="0">
              <a:solidFill>
                <a:schemeClr val="bg1"/>
              </a:solidFill>
            </a:endParaRPr>
          </a:p>
          <a:p>
            <a:pPr marL="0" indent="0">
              <a:buNone/>
            </a:pPr>
            <a:r>
              <a:rPr lang="en-US" sz="2600" dirty="0">
                <a:solidFill>
                  <a:srgbClr val="FFFF00"/>
                </a:solidFill>
              </a:rPr>
              <a:t>WATERCRAFT </a:t>
            </a:r>
            <a:r>
              <a:rPr lang="en-US" sz="2600" dirty="0">
                <a:solidFill>
                  <a:schemeClr val="bg1"/>
                </a:solidFill>
              </a:rPr>
              <a:t>is any boat or craft, including a vessel, used or capable of being used as a means of transport on water.</a:t>
            </a:r>
            <a:endParaRPr lang="en-US" sz="2800" dirty="0">
              <a:solidFill>
                <a:srgbClr val="FFFF00"/>
              </a:solidFill>
            </a:endParaRPr>
          </a:p>
        </p:txBody>
      </p:sp>
    </p:spTree>
    <p:extLst>
      <p:ext uri="{BB962C8B-B14F-4D97-AF65-F5344CB8AC3E}">
        <p14:creationId xmlns:p14="http://schemas.microsoft.com/office/powerpoint/2010/main" val="17097282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Unlawful Operation</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19</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552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r>
              <a:rPr lang="en-US" sz="2800" dirty="0">
                <a:solidFill>
                  <a:srgbClr val="FFFFFF"/>
                </a:solidFill>
              </a:rPr>
              <a:t>Unlawful Operation of a vessel or watercraft includes:</a:t>
            </a:r>
          </a:p>
          <a:p>
            <a:pPr>
              <a:buFont typeface="Arial"/>
              <a:buChar char="•"/>
            </a:pPr>
            <a:r>
              <a:rPr lang="en-US" sz="2800" dirty="0">
                <a:solidFill>
                  <a:srgbClr val="FFFFFF"/>
                </a:solidFill>
              </a:rPr>
              <a:t>Operating a motorboat or PWC at speeds that may cause injury, damage, or unnecessary inconvenience;</a:t>
            </a:r>
          </a:p>
          <a:p>
            <a:pPr>
              <a:buFont typeface="Arial"/>
              <a:buChar char="•"/>
            </a:pPr>
            <a:r>
              <a:rPr lang="en-US" sz="2800" dirty="0">
                <a:solidFill>
                  <a:srgbClr val="FFFFFF"/>
                </a:solidFill>
              </a:rPr>
              <a:t>Failing to obey regulatory markers;</a:t>
            </a:r>
          </a:p>
          <a:p>
            <a:pPr>
              <a:buFont typeface="Arial"/>
              <a:buChar char="•"/>
            </a:pPr>
            <a:r>
              <a:rPr lang="en-US" sz="2800" dirty="0">
                <a:solidFill>
                  <a:srgbClr val="FFFFFF"/>
                </a:solidFill>
              </a:rPr>
              <a:t>Operating a motorboat or PWC at speeds greater than “idle speed” or “slow, no wake” speed within </a:t>
            </a:r>
            <a:r>
              <a:rPr lang="en-US" sz="2800" dirty="0">
                <a:solidFill>
                  <a:srgbClr val="FFFF00"/>
                </a:solidFill>
              </a:rPr>
              <a:t>100 feet </a:t>
            </a:r>
            <a:r>
              <a:rPr lang="en-US" sz="2800" dirty="0">
                <a:solidFill>
                  <a:srgbClr val="FFFFFF"/>
                </a:solidFill>
              </a:rPr>
              <a:t>of a dock, pier, occupied or anchored vessel, a buoyed restricted area, or areas where damage may be caused by your wake.</a:t>
            </a:r>
          </a:p>
        </p:txBody>
      </p:sp>
    </p:spTree>
    <p:extLst>
      <p:ext uri="{BB962C8B-B14F-4D97-AF65-F5344CB8AC3E}">
        <p14:creationId xmlns:p14="http://schemas.microsoft.com/office/powerpoint/2010/main" val="84542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Boating References</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2</a:t>
            </a:fld>
            <a:endParaRPr lang="en-US" altLang="en-US" sz="1400" dirty="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9" name="TextBox 8"/>
          <p:cNvSpPr txBox="1"/>
          <p:nvPr/>
        </p:nvSpPr>
        <p:spPr>
          <a:xfrm>
            <a:off x="1049215" y="1219200"/>
            <a:ext cx="8094785" cy="2554545"/>
          </a:xfrm>
          <a:prstGeom prst="rect">
            <a:avLst/>
          </a:prstGeom>
          <a:noFill/>
        </p:spPr>
        <p:txBody>
          <a:bodyPr wrap="square">
            <a:spAutoFit/>
          </a:bodyPr>
          <a:lstStyle/>
          <a:p>
            <a:pPr algn="ctr">
              <a:defRPr/>
            </a:pPr>
            <a:r>
              <a:rPr lang="en-US" sz="3200" dirty="0">
                <a:solidFill>
                  <a:schemeClr val="bg1"/>
                </a:solidFill>
                <a:latin typeface="+mn-lt"/>
                <a:cs typeface="Symusic" panose="00000400000000000000" pitchFamily="2" charset="0"/>
              </a:rPr>
              <a:t>Material for this supplement is contained online at:</a:t>
            </a:r>
          </a:p>
          <a:p>
            <a:pPr algn="ctr">
              <a:defRPr/>
            </a:pPr>
            <a:endParaRPr lang="en-US" sz="3200" i="1" dirty="0">
              <a:solidFill>
                <a:schemeClr val="bg1"/>
              </a:solidFill>
              <a:latin typeface="+mn-lt"/>
              <a:cs typeface="Symusic" panose="00000400000000000000" pitchFamily="2" charset="0"/>
            </a:endParaRPr>
          </a:p>
          <a:p>
            <a:pPr algn="ctr">
              <a:defRPr/>
            </a:pPr>
            <a:r>
              <a:rPr lang="en-US" sz="3200" i="1" dirty="0">
                <a:solidFill>
                  <a:srgbClr val="FFFF00"/>
                </a:solidFill>
                <a:latin typeface="+mn-lt"/>
                <a:cs typeface="Symusic" panose="00000400000000000000" pitchFamily="2" charset="0"/>
              </a:rPr>
              <a:t>https://www.boat-ed.com/missouri/boating_law.html</a:t>
            </a:r>
          </a:p>
        </p:txBody>
      </p:sp>
      <p:sp>
        <p:nvSpPr>
          <p:cNvPr id="2" name="Footer Placeholder 1">
            <a:extLst>
              <a:ext uri="{FF2B5EF4-FFF2-40B4-BE49-F238E27FC236}">
                <a16:creationId xmlns:a16="http://schemas.microsoft.com/office/drawing/2014/main" id="{DF93BDE1-2171-4155-9B25-F47F8F5C4480}"/>
              </a:ext>
            </a:extLst>
          </p:cNvPr>
          <p:cNvSpPr>
            <a:spLocks noGrp="1"/>
          </p:cNvSpPr>
          <p:nvPr>
            <p:ph type="ftr" sz="quarter" idx="11"/>
          </p:nvPr>
        </p:nvSpPr>
        <p:spPr/>
        <p:txBody>
          <a:bodyPr/>
          <a:lstStyle/>
          <a:p>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3094949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Unlawful Operation</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20</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77913"/>
            <a:ext cx="7315200" cy="552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buFont typeface="Arial"/>
              <a:buChar char="•"/>
            </a:pPr>
            <a:r>
              <a:rPr lang="en-US" sz="2800" dirty="0">
                <a:solidFill>
                  <a:srgbClr val="FFFFFF"/>
                </a:solidFill>
              </a:rPr>
              <a:t>Operating a motorboat or PWC in excess of </a:t>
            </a:r>
            <a:r>
              <a:rPr lang="en-US" sz="2800" dirty="0">
                <a:solidFill>
                  <a:srgbClr val="FFFF00"/>
                </a:solidFill>
              </a:rPr>
              <a:t>30 mph </a:t>
            </a:r>
            <a:r>
              <a:rPr lang="en-US" sz="2800" dirty="0">
                <a:solidFill>
                  <a:srgbClr val="FFFFFF"/>
                </a:solidFill>
              </a:rPr>
              <a:t>any time from one-half hour after sunset until one hour before sunrise.</a:t>
            </a:r>
          </a:p>
          <a:p>
            <a:pPr>
              <a:buFont typeface="Arial"/>
              <a:buChar char="•"/>
            </a:pPr>
            <a:r>
              <a:rPr lang="en-US" sz="2800" dirty="0">
                <a:solidFill>
                  <a:srgbClr val="FFFFFF"/>
                </a:solidFill>
              </a:rPr>
              <a:t>Failing to display a skier-down flag or keeping proper distance from a flag (required on Mississippi and Missouri rivers and all lakes in this state).</a:t>
            </a:r>
          </a:p>
          <a:p>
            <a:pPr>
              <a:buFont typeface="Arial"/>
              <a:buChar char="•"/>
            </a:pPr>
            <a:r>
              <a:rPr lang="en-US" sz="2800" dirty="0">
                <a:solidFill>
                  <a:srgbClr val="FFFFFF"/>
                </a:solidFill>
              </a:rPr>
              <a:t>Operating a vessel within 50 yards of a skier-down flag unless operating a idle or no wake speed.</a:t>
            </a:r>
          </a:p>
          <a:p>
            <a:pPr>
              <a:buFont typeface="Arial"/>
              <a:buChar char="•"/>
            </a:pPr>
            <a:r>
              <a:rPr lang="en-US" sz="2800" dirty="0">
                <a:solidFill>
                  <a:srgbClr val="FFFFFF"/>
                </a:solidFill>
              </a:rPr>
              <a:t>Overloading watercraft in an unsafe manner.</a:t>
            </a:r>
          </a:p>
        </p:txBody>
      </p:sp>
    </p:spTree>
    <p:extLst>
      <p:ext uri="{BB962C8B-B14F-4D97-AF65-F5344CB8AC3E}">
        <p14:creationId xmlns:p14="http://schemas.microsoft.com/office/powerpoint/2010/main" val="5065843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0782"/>
            <a:ext cx="7772400" cy="893618"/>
          </a:xfrm>
        </p:spPr>
        <p:txBody>
          <a:bodyPr/>
          <a:lstStyle/>
          <a:p>
            <a:r>
              <a:rPr lang="en-US" altLang="en-US" sz="4000" b="1" dirty="0"/>
              <a:t>   Towed Persons</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21</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447800" y="838200"/>
            <a:ext cx="731520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r>
              <a:rPr lang="en-US" altLang="en-US" sz="2400" dirty="0">
                <a:solidFill>
                  <a:schemeClr val="bg1"/>
                </a:solidFill>
                <a:latin typeface="Arial" panose="020B0604020202020204" pitchFamily="34" charset="0"/>
              </a:rPr>
              <a:t>Every motorboat or PWC towing a person on water skis, wakeboard, or any device other than parasail must have either:</a:t>
            </a:r>
          </a:p>
          <a:p>
            <a:pPr marL="342900" indent="-342900">
              <a:spcBef>
                <a:spcPct val="0"/>
              </a:spcBef>
              <a:buFont typeface="Arial"/>
              <a:buChar char="•"/>
            </a:pPr>
            <a:r>
              <a:rPr lang="en-US" altLang="en-US" sz="2400" dirty="0">
                <a:solidFill>
                  <a:schemeClr val="bg1"/>
                </a:solidFill>
                <a:latin typeface="Arial" panose="020B0604020202020204" pitchFamily="34" charset="0"/>
              </a:rPr>
              <a:t>A person on board, in addition to operator, observing the towed person at all times (preferably the observer is at least 12 years old) </a:t>
            </a:r>
            <a:r>
              <a:rPr lang="en-US" altLang="en-US" sz="2400" dirty="0">
                <a:solidFill>
                  <a:srgbClr val="FFFF00"/>
                </a:solidFill>
                <a:latin typeface="Arial" panose="020B0604020202020204" pitchFamily="34" charset="0"/>
              </a:rPr>
              <a:t>or</a:t>
            </a:r>
          </a:p>
          <a:p>
            <a:pPr marL="342900" indent="-342900">
              <a:spcBef>
                <a:spcPct val="0"/>
              </a:spcBef>
              <a:buFont typeface="Arial"/>
              <a:buChar char="•"/>
            </a:pPr>
            <a:r>
              <a:rPr lang="en-US" altLang="en-US" sz="2400" dirty="0">
                <a:solidFill>
                  <a:schemeClr val="bg1"/>
                </a:solidFill>
                <a:latin typeface="Arial" panose="020B0604020202020204" pitchFamily="34" charset="0"/>
              </a:rPr>
              <a:t>An approved ski mirror (not the manufacturers mirrors on PWC) at least 3 inches high and 8 inches length giving 180 degrees of vision.</a:t>
            </a:r>
          </a:p>
          <a:p>
            <a:pPr marL="342900" indent="-342900">
              <a:spcBef>
                <a:spcPct val="0"/>
              </a:spcBef>
              <a:buFont typeface="Arial"/>
              <a:buChar char="•"/>
            </a:pPr>
            <a:endParaRPr lang="en-US" altLang="en-US" sz="2400" dirty="0">
              <a:solidFill>
                <a:schemeClr val="bg1"/>
              </a:solidFill>
              <a:latin typeface="Arial" panose="020B0604020202020204" pitchFamily="34" charset="0"/>
            </a:endParaRPr>
          </a:p>
          <a:p>
            <a:pPr marL="0" indent="0">
              <a:spcBef>
                <a:spcPct val="0"/>
              </a:spcBef>
            </a:pPr>
            <a:r>
              <a:rPr lang="en-US" altLang="en-US" sz="2400" dirty="0">
                <a:solidFill>
                  <a:schemeClr val="bg1"/>
                </a:solidFill>
                <a:latin typeface="Arial" panose="020B0604020202020204" pitchFamily="34" charset="0"/>
              </a:rPr>
              <a:t>Every motorboat or PWC towing a parasail must have a person at least 12 years old acting as an observer.</a:t>
            </a:r>
          </a:p>
        </p:txBody>
      </p:sp>
    </p:spTree>
    <p:extLst>
      <p:ext uri="{BB962C8B-B14F-4D97-AF65-F5344CB8AC3E}">
        <p14:creationId xmlns:p14="http://schemas.microsoft.com/office/powerpoint/2010/main" val="39514056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0782"/>
            <a:ext cx="7772400" cy="893618"/>
          </a:xfrm>
        </p:spPr>
        <p:txBody>
          <a:bodyPr/>
          <a:lstStyle/>
          <a:p>
            <a:r>
              <a:rPr lang="en-US" altLang="en-US" sz="4000" b="1" dirty="0"/>
              <a:t>   Towed Persons</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22</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447800" y="1371600"/>
            <a:ext cx="7315200"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342900" indent="-342900">
              <a:spcBef>
                <a:spcPct val="0"/>
              </a:spcBef>
              <a:buFont typeface="Arial"/>
              <a:buChar char="•"/>
            </a:pPr>
            <a:r>
              <a:rPr lang="en-US" altLang="en-US" sz="2800" dirty="0">
                <a:solidFill>
                  <a:srgbClr val="FFFF00"/>
                </a:solidFill>
                <a:latin typeface="Arial" panose="020B0604020202020204" pitchFamily="34" charset="0"/>
              </a:rPr>
              <a:t>Strongly recommended</a:t>
            </a:r>
            <a:r>
              <a:rPr lang="en-US" altLang="en-US" sz="2800" dirty="0">
                <a:solidFill>
                  <a:schemeClr val="bg1"/>
                </a:solidFill>
                <a:latin typeface="Arial" panose="020B0604020202020204" pitchFamily="34" charset="0"/>
              </a:rPr>
              <a:t> that all persons being towed wear a USCG-approved PFD.</a:t>
            </a:r>
          </a:p>
          <a:p>
            <a:pPr marL="342900" indent="-342900">
              <a:spcBef>
                <a:spcPct val="0"/>
              </a:spcBef>
              <a:buFont typeface="Arial"/>
              <a:buChar char="•"/>
            </a:pPr>
            <a:r>
              <a:rPr lang="en-US" altLang="en-US" sz="2800" dirty="0">
                <a:solidFill>
                  <a:schemeClr val="bg1"/>
                </a:solidFill>
                <a:latin typeface="Arial" panose="020B0604020202020204" pitchFamily="34" charset="0"/>
              </a:rPr>
              <a:t>Motorboats operating on the Mississippi River, Missouri River or Missouri lakes between 11am and sunset must display skier-down flag when person(s) enter water.</a:t>
            </a:r>
          </a:p>
          <a:p>
            <a:pPr marL="342900" indent="-342900">
              <a:spcBef>
                <a:spcPct val="0"/>
              </a:spcBef>
              <a:buFont typeface="Arial"/>
              <a:buChar char="•"/>
            </a:pPr>
            <a:r>
              <a:rPr lang="en-US" altLang="en-US" sz="2800" dirty="0">
                <a:solidFill>
                  <a:schemeClr val="bg1"/>
                </a:solidFill>
                <a:latin typeface="Arial" panose="020B0604020202020204" pitchFamily="34" charset="0"/>
              </a:rPr>
              <a:t>Towing only during sunrise to sunset.</a:t>
            </a:r>
          </a:p>
          <a:p>
            <a:pPr marL="0" indent="0">
              <a:spcBef>
                <a:spcPct val="0"/>
              </a:spcBef>
            </a:pPr>
            <a:endParaRPr lang="en-US" altLang="en-US" sz="2000" dirty="0">
              <a:solidFill>
                <a:schemeClr val="bg1"/>
              </a:solidFill>
              <a:latin typeface="Arial" panose="020B0604020202020204" pitchFamily="34" charset="0"/>
            </a:endParaRPr>
          </a:p>
          <a:p>
            <a:pPr marL="457200" lvl="1" indent="0">
              <a:spcBef>
                <a:spcPct val="0"/>
              </a:spcBef>
              <a:buNone/>
            </a:pPr>
            <a:endParaRPr lang="en-US" altLang="en-US" sz="2000" dirty="0">
              <a:solidFill>
                <a:schemeClr val="bg1"/>
              </a:solidFill>
              <a:latin typeface="Arial" panose="020B0604020202020204" pitchFamily="34" charset="0"/>
            </a:endParaRPr>
          </a:p>
          <a:p>
            <a:pPr marL="457200" lvl="1" indent="0">
              <a:spcBef>
                <a:spcPct val="0"/>
              </a:spcBef>
              <a:buNone/>
            </a:pPr>
            <a:endParaRPr lang="en-US" altLang="en-US" sz="2000" dirty="0">
              <a:solidFill>
                <a:schemeClr val="bg1"/>
              </a:solidFill>
              <a:latin typeface="Arial" panose="020B0604020202020204" pitchFamily="34" charset="0"/>
            </a:endParaRPr>
          </a:p>
          <a:p>
            <a:pPr marL="342900" indent="-342900">
              <a:spcBef>
                <a:spcPct val="0"/>
              </a:spcBef>
              <a:buFont typeface="Arial"/>
              <a:buChar char="•"/>
            </a:pPr>
            <a:endParaRPr lang="en-US" altLang="en-US" sz="2400" dirty="0">
              <a:solidFill>
                <a:schemeClr val="bg1"/>
              </a:solidFill>
              <a:latin typeface="Arial" panose="020B0604020202020204" pitchFamily="34" charset="0"/>
            </a:endParaRPr>
          </a:p>
        </p:txBody>
      </p:sp>
    </p:spTree>
    <p:extLst>
      <p:ext uri="{BB962C8B-B14F-4D97-AF65-F5344CB8AC3E}">
        <p14:creationId xmlns:p14="http://schemas.microsoft.com/office/powerpoint/2010/main" val="3981758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9" descr="C:\DOCUME~1\default\LOCALS~1\Temp\npo00000d.t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880887"/>
            <a:ext cx="5957094" cy="272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18"/>
          <p:cNvSpPr>
            <a:spLocks noGrp="1" noChangeArrowheads="1"/>
          </p:cNvSpPr>
          <p:nvPr>
            <p:ph type="body" idx="1"/>
          </p:nvPr>
        </p:nvSpPr>
        <p:spPr>
          <a:xfrm>
            <a:off x="1181100" y="1247971"/>
            <a:ext cx="7685316" cy="2514600"/>
          </a:xfrm>
        </p:spPr>
        <p:txBody>
          <a:bodyPr/>
          <a:lstStyle/>
          <a:p>
            <a:pPr>
              <a:spcBef>
                <a:spcPct val="0"/>
              </a:spcBef>
            </a:pPr>
            <a:r>
              <a:rPr lang="en-US" altLang="en-US" sz="3600" dirty="0">
                <a:ea typeface="ＭＳ Ｐゴシック" panose="020B0600070205080204" pitchFamily="34" charset="-128"/>
              </a:rPr>
              <a:t>No boaters shall operate within </a:t>
            </a:r>
            <a:r>
              <a:rPr lang="en-US" altLang="en-US" sz="3600" dirty="0">
                <a:solidFill>
                  <a:srgbClr val="FFFF00"/>
                </a:solidFill>
                <a:ea typeface="ＭＳ Ｐゴシック" panose="020B0600070205080204" pitchFamily="34" charset="-128"/>
              </a:rPr>
              <a:t>50 yards</a:t>
            </a:r>
            <a:r>
              <a:rPr lang="en-US" altLang="en-US" sz="3600" dirty="0">
                <a:ea typeface="ＭＳ Ｐゴシック" panose="020B0600070205080204" pitchFamily="34" charset="-128"/>
              </a:rPr>
              <a:t> of a “diver-down” flag.</a:t>
            </a:r>
          </a:p>
          <a:p>
            <a:pPr>
              <a:spcBef>
                <a:spcPct val="0"/>
              </a:spcBef>
            </a:pPr>
            <a:endParaRPr lang="en-US" altLang="en-US" sz="3600" dirty="0">
              <a:ea typeface="ＭＳ Ｐゴシック" panose="020B0600070205080204" pitchFamily="34" charset="-128"/>
            </a:endParaRPr>
          </a:p>
        </p:txBody>
      </p:sp>
      <p:sp>
        <p:nvSpPr>
          <p:cNvPr id="21508" name="Rectangle 17"/>
          <p:cNvSpPr>
            <a:spLocks noGrp="1" noChangeArrowheads="1"/>
          </p:cNvSpPr>
          <p:nvPr>
            <p:ph type="title"/>
          </p:nvPr>
        </p:nvSpPr>
        <p:spPr>
          <a:xfrm>
            <a:off x="1066800" y="148225"/>
            <a:ext cx="7772400" cy="1143000"/>
          </a:xfrm>
        </p:spPr>
        <p:txBody>
          <a:bodyPr/>
          <a:lstStyle/>
          <a:p>
            <a:pPr eaLnBrk="1" hangingPunct="1"/>
            <a:r>
              <a:rPr lang="en-US" altLang="en-US" sz="4000" b="1" dirty="0">
                <a:ea typeface="ＭＳ Ｐゴシック" panose="020B0600070205080204" pitchFamily="34" charset="-128"/>
              </a:rPr>
              <a:t>Diving/Snorkeling Flags</a:t>
            </a:r>
          </a:p>
        </p:txBody>
      </p:sp>
      <p:sp>
        <p:nvSpPr>
          <p:cNvPr id="21509"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dirty="0">
                <a:solidFill>
                  <a:srgbClr val="FFFFFF"/>
                </a:solidFill>
                <a:latin typeface="Times New Roman" panose="02020603050405020304" pitchFamily="18" charset="0"/>
                <a:ea typeface="ＭＳ Ｐゴシック" panose="020B0600070205080204" pitchFamily="34" charset="-128"/>
              </a:rPr>
              <a:t> </a:t>
            </a:r>
            <a:fld id="{58DC266B-E508-44F2-B345-9E62E7F62DEE}" type="slidenum">
              <a:rPr lang="en-US" altLang="en-US" sz="1400">
                <a:solidFill>
                  <a:srgbClr val="FFFFFF"/>
                </a:solidFill>
                <a:latin typeface="Times New Roman" panose="02020603050405020304" pitchFamily="18" charset="0"/>
                <a:ea typeface="ＭＳ Ｐゴシック" panose="020B0600070205080204" pitchFamily="34" charset="-128"/>
              </a:rPr>
              <a:pPr>
                <a:spcBef>
                  <a:spcPct val="0"/>
                </a:spcBef>
              </a:pPr>
              <a:t>23</a:t>
            </a:fld>
            <a:endParaRPr lang="en-US" altLang="en-US" sz="1400" dirty="0">
              <a:solidFill>
                <a:srgbClr val="FFFFFF"/>
              </a:solidFill>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685619995"/>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BC8A1A7-7E75-4275-A9F6-DFD3523B8AA3}" type="slidenum">
              <a:rPr lang="en-US" altLang="en-US" sz="1400">
                <a:solidFill>
                  <a:srgbClr val="FFFF99"/>
                </a:solidFill>
                <a:latin typeface="Times New Roman" panose="02020603050405020304" pitchFamily="18" charset="0"/>
              </a:rPr>
              <a:pPr>
                <a:spcBef>
                  <a:spcPct val="0"/>
                </a:spcBef>
              </a:pPr>
              <a:t>24</a:t>
            </a:fld>
            <a:endParaRPr lang="en-US" altLang="en-US" sz="1400" dirty="0">
              <a:solidFill>
                <a:srgbClr val="FFFF99"/>
              </a:solidFill>
              <a:latin typeface="Times New Roman" panose="02020603050405020304" pitchFamily="18" charset="0"/>
            </a:endParaRPr>
          </a:p>
        </p:txBody>
      </p:sp>
      <p:pic>
        <p:nvPicPr>
          <p:cNvPr id="2048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84535"/>
            <a:ext cx="7253333" cy="4706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4"/>
          <p:cNvSpPr txBox="1">
            <a:spLocks noChangeArrowheads="1"/>
          </p:cNvSpPr>
          <p:nvPr/>
        </p:nvSpPr>
        <p:spPr bwMode="auto">
          <a:xfrm>
            <a:off x="1524000" y="304800"/>
            <a:ext cx="6945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dirty="0">
                <a:solidFill>
                  <a:schemeClr val="bg1"/>
                </a:solidFill>
                <a:latin typeface="Arial" panose="020B0604020202020204" pitchFamily="34" charset="0"/>
              </a:rPr>
              <a:t>International Marine Pollution Law</a:t>
            </a:r>
          </a:p>
        </p:txBody>
      </p:sp>
    </p:spTree>
    <p:extLst>
      <p:ext uri="{BB962C8B-B14F-4D97-AF65-F5344CB8AC3E}">
        <p14:creationId xmlns:p14="http://schemas.microsoft.com/office/powerpoint/2010/main" val="40243324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a:xfrm>
            <a:off x="1039812" y="304800"/>
            <a:ext cx="7772400" cy="1143000"/>
          </a:xfrm>
        </p:spPr>
        <p:txBody>
          <a:bodyPr/>
          <a:lstStyle/>
          <a:p>
            <a:pPr eaLnBrk="1" hangingPunct="1"/>
            <a:r>
              <a:rPr lang="en-US" altLang="en-US" b="1" dirty="0"/>
              <a:t>Oil/Fuel Spills</a:t>
            </a:r>
            <a:endParaRPr lang="en-US" altLang="en-US" dirty="0"/>
          </a:p>
        </p:txBody>
      </p:sp>
      <p:sp>
        <p:nvSpPr>
          <p:cNvPr id="2253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dirty="0">
                <a:solidFill>
                  <a:srgbClr val="FFFF99"/>
                </a:solidFill>
                <a:latin typeface="Times New Roman" panose="02020603050405020304" pitchFamily="18" charset="0"/>
              </a:rPr>
              <a:t> </a:t>
            </a:r>
            <a:fld id="{E8743A86-D234-4572-AE02-EB156343CBFD}" type="slidenum">
              <a:rPr lang="en-US" altLang="en-US" sz="1400">
                <a:solidFill>
                  <a:srgbClr val="FFFF99"/>
                </a:solidFill>
                <a:latin typeface="Times New Roman" panose="02020603050405020304" pitchFamily="18" charset="0"/>
              </a:rPr>
              <a:pPr>
                <a:spcBef>
                  <a:spcPct val="0"/>
                </a:spcBef>
              </a:pPr>
              <a:t>25</a:t>
            </a:fld>
            <a:r>
              <a:rPr lang="en-US" altLang="en-US" sz="1400" dirty="0">
                <a:solidFill>
                  <a:srgbClr val="FFFF99"/>
                </a:solidFill>
                <a:latin typeface="Times New Roman" panose="02020603050405020304" pitchFamily="18" charset="0"/>
              </a:rPr>
              <a:t> </a:t>
            </a:r>
          </a:p>
        </p:txBody>
      </p:sp>
      <p:sp>
        <p:nvSpPr>
          <p:cNvPr id="22531" name="TextBox 5"/>
          <p:cNvSpPr txBox="1">
            <a:spLocks noChangeArrowheads="1"/>
          </p:cNvSpPr>
          <p:nvPr/>
        </p:nvSpPr>
        <p:spPr bwMode="auto">
          <a:xfrm>
            <a:off x="1828800" y="1295400"/>
            <a:ext cx="6822893"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ct val="0"/>
              </a:spcBef>
            </a:pPr>
            <a:r>
              <a:rPr lang="en-US" altLang="en-US" sz="2400" dirty="0">
                <a:solidFill>
                  <a:schemeClr val="bg1"/>
                </a:solidFill>
                <a:latin typeface="Arial" panose="020B0604020202020204" pitchFamily="34" charset="0"/>
              </a:rPr>
              <a:t>Spills reported immediately to;</a:t>
            </a:r>
          </a:p>
          <a:p>
            <a:pPr eaLnBrk="1" hangingPunct="1">
              <a:spcBef>
                <a:spcPct val="0"/>
              </a:spcBef>
            </a:pPr>
            <a:r>
              <a:rPr lang="en-US" altLang="en-US" sz="2400" dirty="0">
                <a:solidFill>
                  <a:schemeClr val="bg1"/>
                </a:solidFill>
                <a:latin typeface="Arial" panose="020B0604020202020204" pitchFamily="34" charset="0"/>
              </a:rPr>
              <a:t>   US Coast Guard at 1-800-424-8802 </a:t>
            </a:r>
          </a:p>
          <a:p>
            <a:pPr eaLnBrk="1" hangingPunct="1">
              <a:spcBef>
                <a:spcPct val="0"/>
              </a:spcBef>
            </a:pPr>
            <a:r>
              <a:rPr lang="en-US" altLang="en-US" sz="2400" dirty="0">
                <a:solidFill>
                  <a:schemeClr val="bg1"/>
                </a:solidFill>
                <a:latin typeface="Arial" panose="020B0604020202020204" pitchFamily="34" charset="0"/>
              </a:rPr>
              <a:t> </a:t>
            </a:r>
          </a:p>
          <a:p>
            <a:pPr eaLnBrk="1" hangingPunct="1">
              <a:spcBef>
                <a:spcPct val="0"/>
              </a:spcBef>
            </a:pPr>
            <a:r>
              <a:rPr lang="en-US" altLang="en-US" sz="2400" dirty="0">
                <a:solidFill>
                  <a:schemeClr val="bg1"/>
                </a:solidFill>
                <a:latin typeface="Arial" panose="020B0604020202020204" pitchFamily="34" charset="0"/>
              </a:rPr>
              <a:t>Placard displayed for vessels 26 feet and longer</a:t>
            </a:r>
            <a:r>
              <a:rPr lang="en-US" altLang="en-US" sz="2400" dirty="0">
                <a:latin typeface="Arial" panose="020B0604020202020204" pitchFamily="34" charset="0"/>
              </a:rPr>
              <a:t>’</a:t>
            </a:r>
          </a:p>
          <a:p>
            <a:pPr eaLnBrk="1" hangingPunct="1">
              <a:spcBef>
                <a:spcPct val="0"/>
              </a:spcBef>
            </a:pPr>
            <a:endParaRPr lang="en-US" altLang="en-US" sz="2400" dirty="0">
              <a:latin typeface="Arial" panose="020B0604020202020204" pitchFamily="34" charset="0"/>
            </a:endParaRPr>
          </a:p>
        </p:txBody>
      </p:sp>
      <p:pic>
        <p:nvPicPr>
          <p:cNvPr id="225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234392"/>
            <a:ext cx="5127625"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0853442"/>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72400" cy="1143000"/>
          </a:xfrm>
        </p:spPr>
        <p:txBody>
          <a:bodyPr/>
          <a:lstStyle/>
          <a:p>
            <a:r>
              <a:rPr lang="en-US" dirty="0"/>
              <a:t>Thank you!</a:t>
            </a:r>
          </a:p>
        </p:txBody>
      </p:sp>
      <p:sp>
        <p:nvSpPr>
          <p:cNvPr id="3" name="Content Placeholder 2"/>
          <p:cNvSpPr>
            <a:spLocks noGrp="1"/>
          </p:cNvSpPr>
          <p:nvPr>
            <p:ph idx="1"/>
          </p:nvPr>
        </p:nvSpPr>
        <p:spPr>
          <a:xfrm>
            <a:off x="1524000" y="1752600"/>
            <a:ext cx="7467600" cy="4114800"/>
          </a:xfrm>
        </p:spPr>
        <p:txBody>
          <a:bodyPr/>
          <a:lstStyle/>
          <a:p>
            <a:r>
              <a:rPr lang="en-US" dirty="0"/>
              <a:t>Any questions?</a:t>
            </a:r>
          </a:p>
          <a:p>
            <a:r>
              <a:rPr lang="en-US" dirty="0"/>
              <a:t>Find other Auxiliary boating courses at: </a:t>
            </a:r>
            <a:r>
              <a:rPr lang="en-US" dirty="0">
                <a:solidFill>
                  <a:srgbClr val="FFFF00"/>
                </a:solidFill>
              </a:rPr>
              <a:t>http://www.cgaux.org/boatinged</a:t>
            </a:r>
          </a:p>
          <a:p>
            <a:r>
              <a:rPr lang="en-US" dirty="0"/>
              <a:t>Request a vessel safety check at: </a:t>
            </a:r>
            <a:r>
              <a:rPr lang="en-US" dirty="0">
                <a:solidFill>
                  <a:srgbClr val="FFFF00"/>
                </a:solidFill>
              </a:rPr>
              <a:t>http://www.safetyseal.net</a:t>
            </a:r>
          </a:p>
          <a:p>
            <a:r>
              <a:rPr lang="en-US" dirty="0"/>
              <a:t>Learn more about joining the Auxiliary at: </a:t>
            </a:r>
            <a:r>
              <a:rPr lang="en-US" dirty="0">
                <a:solidFill>
                  <a:srgbClr val="FFFF00"/>
                </a:solidFill>
              </a:rPr>
              <a:t>http://join.cgaux.org</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26</a:t>
            </a:fld>
            <a:endParaRPr lang="en-US" altLang="x-none" dirty="0"/>
          </a:p>
        </p:txBody>
      </p:sp>
      <p:sp>
        <p:nvSpPr>
          <p:cNvPr id="5" name="Footer Placeholder 4">
            <a:extLst>
              <a:ext uri="{FF2B5EF4-FFF2-40B4-BE49-F238E27FC236}">
                <a16:creationId xmlns:a16="http://schemas.microsoft.com/office/drawing/2014/main" id="{8E9FACB2-94B2-4B89-8FC4-264A9D8F0F20}"/>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79356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Mandatory Education</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3</a:t>
            </a:fld>
            <a:endParaRPr lang="en-US" altLang="en-US" sz="1400" dirty="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9" name="TextBox 8"/>
          <p:cNvSpPr txBox="1"/>
          <p:nvPr/>
        </p:nvSpPr>
        <p:spPr>
          <a:xfrm>
            <a:off x="1600200" y="1219200"/>
            <a:ext cx="7315200" cy="5693867"/>
          </a:xfrm>
          <a:prstGeom prst="rect">
            <a:avLst/>
          </a:prstGeom>
          <a:noFill/>
        </p:spPr>
        <p:txBody>
          <a:bodyPr wrap="square">
            <a:spAutoFit/>
          </a:bodyPr>
          <a:lstStyle/>
          <a:p>
            <a:r>
              <a:rPr lang="en-US" sz="2800" dirty="0">
                <a:solidFill>
                  <a:schemeClr val="bg1"/>
                </a:solidFill>
                <a:latin typeface="+mn-lt"/>
              </a:rPr>
              <a:t>In Missouri no person under age 14 may operate any motor boat or PWC unless under the direct, onboard supervision of a parent, guardian, or other person 16 years of age or older.</a:t>
            </a:r>
          </a:p>
          <a:p>
            <a:endParaRPr lang="en-US" sz="2800" dirty="0">
              <a:solidFill>
                <a:schemeClr val="bg1"/>
              </a:solidFill>
              <a:latin typeface="+mn-lt"/>
            </a:endParaRPr>
          </a:p>
          <a:p>
            <a:r>
              <a:rPr lang="en-US" sz="2800" dirty="0">
                <a:solidFill>
                  <a:schemeClr val="bg1"/>
                </a:solidFill>
                <a:latin typeface="+mn-lt"/>
              </a:rPr>
              <a:t>Persons born after January 1, 1984 must take a boater education class to operate on any Missouri lake.</a:t>
            </a:r>
          </a:p>
          <a:p>
            <a:endParaRPr lang="en-US" sz="2800" dirty="0">
              <a:solidFill>
                <a:schemeClr val="bg1"/>
              </a:solidFill>
              <a:latin typeface="+mn-lt"/>
            </a:endParaRPr>
          </a:p>
          <a:p>
            <a:r>
              <a:rPr lang="en-US" sz="2800" dirty="0">
                <a:solidFill>
                  <a:schemeClr val="bg1"/>
                </a:solidFill>
                <a:latin typeface="+mn-lt"/>
              </a:rPr>
              <a:t>Boater Education Card must be carried when operating a boat.</a:t>
            </a:r>
          </a:p>
          <a:p>
            <a:endParaRPr lang="en-US" sz="2800" dirty="0">
              <a:solidFill>
                <a:schemeClr val="bg1"/>
              </a:solidFill>
              <a:latin typeface="+mn-lt"/>
            </a:endParaRPr>
          </a:p>
        </p:txBody>
      </p:sp>
    </p:spTree>
    <p:extLst>
      <p:ext uri="{BB962C8B-B14F-4D97-AF65-F5344CB8AC3E}">
        <p14:creationId xmlns:p14="http://schemas.microsoft.com/office/powerpoint/2010/main" val="1242122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371600" y="114301"/>
            <a:ext cx="7239000" cy="1028700"/>
          </a:xfrm>
        </p:spPr>
        <p:txBody>
          <a:bodyPr/>
          <a:lstStyle/>
          <a:p>
            <a:r>
              <a:rPr lang="en-US" altLang="en-US" sz="4000" b="1" dirty="0"/>
              <a:t>Boating Education</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4</a:t>
            </a:fld>
            <a:endParaRPr lang="en-US" altLang="en-US" sz="1400" dirty="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9" name="TextBox 8"/>
          <p:cNvSpPr txBox="1"/>
          <p:nvPr/>
        </p:nvSpPr>
        <p:spPr>
          <a:xfrm>
            <a:off x="1468315" y="1011735"/>
            <a:ext cx="7485185" cy="5693866"/>
          </a:xfrm>
          <a:prstGeom prst="rect">
            <a:avLst/>
          </a:prstGeom>
          <a:noFill/>
        </p:spPr>
        <p:txBody>
          <a:bodyPr wrap="square">
            <a:spAutoFit/>
          </a:bodyPr>
          <a:lstStyle/>
          <a:p>
            <a:r>
              <a:rPr lang="en-US" sz="2800" dirty="0">
                <a:solidFill>
                  <a:schemeClr val="bg1"/>
                </a:solidFill>
                <a:latin typeface="+mn-lt"/>
              </a:rPr>
              <a:t>Persons born after January 1, 1984 who operate a vessel on the lakes of Missouri must have on board:</a:t>
            </a:r>
          </a:p>
          <a:p>
            <a:pPr marL="457200" indent="-457200">
              <a:buFont typeface="Arial"/>
              <a:buChar char="•"/>
            </a:pPr>
            <a:r>
              <a:rPr lang="en-US" sz="2800" dirty="0">
                <a:solidFill>
                  <a:schemeClr val="bg1"/>
                </a:solidFill>
                <a:latin typeface="+mn-lt"/>
              </a:rPr>
              <a:t>A boating safety identification card issued by the Missouri State Highway Patrol (MSHP) and a photo ID, </a:t>
            </a:r>
            <a:r>
              <a:rPr lang="en-US" sz="2800" dirty="0">
                <a:solidFill>
                  <a:srgbClr val="FFFF00"/>
                </a:solidFill>
                <a:latin typeface="+mn-lt"/>
              </a:rPr>
              <a:t>or</a:t>
            </a:r>
            <a:endParaRPr lang="en-US" sz="2800" dirty="0">
              <a:solidFill>
                <a:schemeClr val="bg1"/>
              </a:solidFill>
              <a:latin typeface="+mn-lt"/>
            </a:endParaRPr>
          </a:p>
          <a:p>
            <a:pPr marL="457200" indent="-457200">
              <a:buFont typeface="Arial"/>
              <a:buChar char="•"/>
            </a:pPr>
            <a:r>
              <a:rPr lang="en-US" sz="2800" dirty="0">
                <a:solidFill>
                  <a:schemeClr val="bg1"/>
                </a:solidFill>
                <a:latin typeface="+mn-lt"/>
              </a:rPr>
              <a:t>A Missouri driver’s license, or non-driver’s license, with a boating safety endorsement.</a:t>
            </a:r>
          </a:p>
          <a:p>
            <a:endParaRPr lang="en-US" sz="2800" dirty="0">
              <a:solidFill>
                <a:schemeClr val="bg1"/>
              </a:solidFill>
              <a:latin typeface="+mn-lt"/>
            </a:endParaRPr>
          </a:p>
          <a:p>
            <a:r>
              <a:rPr lang="en-US" sz="2800" dirty="0">
                <a:solidFill>
                  <a:schemeClr val="bg1"/>
                </a:solidFill>
                <a:latin typeface="+mn-lt"/>
              </a:rPr>
              <a:t>Persons who possess a US Coast Guard or Power Squadron boating course certificate may apply for a certificate issued by the MSHP.</a:t>
            </a:r>
            <a:endParaRPr lang="en-US" sz="2800" dirty="0">
              <a:solidFill>
                <a:srgbClr val="FFFF00"/>
              </a:solidFill>
              <a:latin typeface="+mn-lt"/>
            </a:endParaRPr>
          </a:p>
        </p:txBody>
      </p:sp>
    </p:spTree>
    <p:extLst>
      <p:ext uri="{BB962C8B-B14F-4D97-AF65-F5344CB8AC3E}">
        <p14:creationId xmlns:p14="http://schemas.microsoft.com/office/powerpoint/2010/main" val="4054775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0"/>
            <a:ext cx="7467600" cy="1143000"/>
          </a:xfrm>
        </p:spPr>
        <p:txBody>
          <a:bodyPr/>
          <a:lstStyle/>
          <a:p>
            <a:r>
              <a:rPr lang="en-US" altLang="en-US" sz="3600" b="1" dirty="0"/>
              <a:t>Boating Accident Reporting</a:t>
            </a:r>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5</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524000" y="1524000"/>
            <a:ext cx="7391400" cy="4524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dirty="0">
                <a:solidFill>
                  <a:schemeClr val="bg1"/>
                </a:solidFill>
                <a:latin typeface="Arial" panose="020B0604020202020204" pitchFamily="34" charset="0"/>
              </a:rPr>
              <a:t>An operator involved in a boating accident must:</a:t>
            </a:r>
          </a:p>
          <a:p>
            <a:pPr marL="457200" indent="-457200">
              <a:spcBef>
                <a:spcPct val="0"/>
              </a:spcBef>
              <a:buFont typeface="Arial"/>
              <a:buChar char="•"/>
            </a:pPr>
            <a:r>
              <a:rPr lang="en-US" altLang="en-US" sz="2800" dirty="0">
                <a:solidFill>
                  <a:srgbClr val="FFFF00"/>
                </a:solidFill>
                <a:latin typeface="Arial" panose="020B0604020202020204" pitchFamily="34" charset="0"/>
              </a:rPr>
              <a:t>Stop immediately and offer assistance, unless doing so endangers his/her own vessel or passengers.</a:t>
            </a:r>
          </a:p>
          <a:p>
            <a:pPr marL="457200" indent="-457200">
              <a:spcBef>
                <a:spcPct val="0"/>
              </a:spcBef>
              <a:buFont typeface="Arial"/>
              <a:buChar char="•"/>
            </a:pPr>
            <a:endParaRPr lang="en-US" altLang="en-US" sz="2800" dirty="0">
              <a:solidFill>
                <a:srgbClr val="FFFF00"/>
              </a:solidFill>
              <a:latin typeface="Arial" panose="020B0604020202020204" pitchFamily="34" charset="0"/>
            </a:endParaRPr>
          </a:p>
          <a:p>
            <a:pPr>
              <a:spcBef>
                <a:spcPct val="0"/>
              </a:spcBef>
            </a:pPr>
            <a:r>
              <a:rPr lang="en-US" altLang="en-US" sz="2800" dirty="0">
                <a:solidFill>
                  <a:srgbClr val="FFFFFF"/>
                </a:solidFill>
                <a:latin typeface="Arial" panose="020B0604020202020204" pitchFamily="34" charset="0"/>
              </a:rPr>
              <a:t>An operator will be guilty of leaving the scene of a vessel accident if it is known that injury or damage has occurred and fails to stop.</a:t>
            </a:r>
          </a:p>
          <a:p>
            <a:pPr>
              <a:spcBef>
                <a:spcPct val="0"/>
              </a:spcBef>
            </a:pPr>
            <a:endParaRPr lang="en-US" altLang="en-US" sz="2800" dirty="0">
              <a:solidFill>
                <a:srgbClr val="FFFF00"/>
              </a:solidFill>
              <a:latin typeface="Arial" panose="020B0604020202020204" pitchFamily="34" charset="0"/>
            </a:endParaRPr>
          </a:p>
        </p:txBody>
      </p:sp>
    </p:spTree>
    <p:extLst>
      <p:ext uri="{BB962C8B-B14F-4D97-AF65-F5344CB8AC3E}">
        <p14:creationId xmlns:p14="http://schemas.microsoft.com/office/powerpoint/2010/main" val="1357332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227090"/>
            <a:ext cx="7467600" cy="1143000"/>
          </a:xfrm>
        </p:spPr>
        <p:txBody>
          <a:bodyPr/>
          <a:lstStyle/>
          <a:p>
            <a:r>
              <a:rPr lang="en-US" altLang="en-US" sz="3600" b="1" dirty="0"/>
              <a:t>Boating Accident Reporting</a:t>
            </a:r>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6</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752600" y="1318022"/>
            <a:ext cx="7086600" cy="310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Vessel operators must provide the following both to the other party to the accident and to a law enforcement officer:</a:t>
            </a:r>
          </a:p>
          <a:p>
            <a:pPr>
              <a:spcBef>
                <a:spcPct val="0"/>
              </a:spcBef>
            </a:pPr>
            <a:endParaRPr lang="en-US" altLang="en-US" sz="2800" dirty="0">
              <a:solidFill>
                <a:schemeClr val="bg1"/>
              </a:solidFill>
              <a:latin typeface="Arial" panose="020B0604020202020204" pitchFamily="34" charset="0"/>
            </a:endParaRPr>
          </a:p>
          <a:p>
            <a:pPr marL="457200" indent="-457200">
              <a:spcBef>
                <a:spcPct val="0"/>
              </a:spcBef>
              <a:buFont typeface="Arial"/>
              <a:buChar char="•"/>
            </a:pPr>
            <a:r>
              <a:rPr lang="en-US" altLang="en-US" sz="2800" dirty="0">
                <a:solidFill>
                  <a:schemeClr val="bg1"/>
                </a:solidFill>
                <a:latin typeface="Arial" panose="020B0604020202020204" pitchFamily="34" charset="0"/>
              </a:rPr>
              <a:t>Name and address</a:t>
            </a:r>
          </a:p>
          <a:p>
            <a:pPr marL="457200" indent="-457200">
              <a:spcBef>
                <a:spcPct val="0"/>
              </a:spcBef>
              <a:buFont typeface="Arial"/>
              <a:buChar char="•"/>
            </a:pPr>
            <a:r>
              <a:rPr lang="en-US" altLang="en-US" sz="2800" dirty="0">
                <a:solidFill>
                  <a:schemeClr val="bg1"/>
                </a:solidFill>
                <a:latin typeface="Arial" panose="020B0604020202020204" pitchFamily="34" charset="0"/>
              </a:rPr>
              <a:t>Vessel registration number</a:t>
            </a:r>
          </a:p>
          <a:p>
            <a:pPr marL="457200" indent="-457200">
              <a:spcBef>
                <a:spcPct val="0"/>
              </a:spcBef>
              <a:buFont typeface="Arial"/>
              <a:buChar char="•"/>
            </a:pPr>
            <a:r>
              <a:rPr lang="en-US" altLang="en-US" sz="2800" dirty="0">
                <a:solidFill>
                  <a:schemeClr val="bg1"/>
                </a:solidFill>
                <a:latin typeface="Arial" panose="020B0604020202020204" pitchFamily="34" charset="0"/>
              </a:rPr>
              <a:t>Driver’s license number</a:t>
            </a:r>
          </a:p>
        </p:txBody>
      </p:sp>
    </p:spTree>
    <p:extLst>
      <p:ext uri="{BB962C8B-B14F-4D97-AF65-F5344CB8AC3E}">
        <p14:creationId xmlns:p14="http://schemas.microsoft.com/office/powerpoint/2010/main" val="3672324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227090"/>
            <a:ext cx="7467600" cy="1143000"/>
          </a:xfrm>
        </p:spPr>
        <p:txBody>
          <a:bodyPr/>
          <a:lstStyle/>
          <a:p>
            <a:r>
              <a:rPr lang="en-US" altLang="en-US" sz="3600" b="1" dirty="0"/>
              <a:t>Boating Accident Reporting</a:t>
            </a:r>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7</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371600" y="1676400"/>
            <a:ext cx="7086600"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The Operator must file an accident report with the Missouri State Highway Patrol if there is:</a:t>
            </a:r>
          </a:p>
          <a:p>
            <a:pPr>
              <a:spcBef>
                <a:spcPct val="0"/>
              </a:spcBef>
            </a:pPr>
            <a:endParaRPr lang="en-US" altLang="en-US" sz="2800" dirty="0">
              <a:solidFill>
                <a:schemeClr val="bg1"/>
              </a:solidFill>
              <a:latin typeface="Arial" panose="020B0604020202020204" pitchFamily="34" charset="0"/>
            </a:endParaRPr>
          </a:p>
          <a:p>
            <a:pPr marL="342900" indent="-342900">
              <a:spcBef>
                <a:spcPct val="0"/>
              </a:spcBef>
              <a:buFont typeface="Arial"/>
              <a:buChar char="•"/>
            </a:pPr>
            <a:r>
              <a:rPr lang="en-US" altLang="en-US" sz="2800" dirty="0">
                <a:solidFill>
                  <a:schemeClr val="bg1"/>
                </a:solidFill>
                <a:latin typeface="Arial" panose="020B0604020202020204" pitchFamily="34" charset="0"/>
              </a:rPr>
              <a:t>Death or disappearance of a person </a:t>
            </a:r>
            <a:r>
              <a:rPr lang="en-US" altLang="en-US" sz="2800" dirty="0">
                <a:solidFill>
                  <a:srgbClr val="FFFF00"/>
                </a:solidFill>
                <a:latin typeface="Arial" panose="020B0604020202020204" pitchFamily="34" charset="0"/>
              </a:rPr>
              <a:t>or</a:t>
            </a:r>
            <a:r>
              <a:rPr lang="en-US" altLang="en-US" sz="2800" dirty="0">
                <a:solidFill>
                  <a:schemeClr val="bg1"/>
                </a:solidFill>
                <a:latin typeface="Arial" panose="020B0604020202020204" pitchFamily="34" charset="0"/>
              </a:rPr>
              <a:t> </a:t>
            </a:r>
          </a:p>
          <a:p>
            <a:pPr marL="342900" indent="-342900">
              <a:spcBef>
                <a:spcPct val="0"/>
              </a:spcBef>
              <a:buFont typeface="Arial"/>
              <a:buChar char="•"/>
            </a:pPr>
            <a:r>
              <a:rPr lang="en-US" altLang="en-US" sz="2800" dirty="0">
                <a:solidFill>
                  <a:schemeClr val="bg1"/>
                </a:solidFill>
                <a:latin typeface="Arial" panose="020B0604020202020204" pitchFamily="34" charset="0"/>
              </a:rPr>
              <a:t>Injury </a:t>
            </a:r>
            <a:r>
              <a:rPr lang="en-US" altLang="en-US" sz="2800" dirty="0">
                <a:solidFill>
                  <a:srgbClr val="FFFF00"/>
                </a:solidFill>
                <a:latin typeface="Arial" panose="020B0604020202020204" pitchFamily="34" charset="0"/>
              </a:rPr>
              <a:t>or</a:t>
            </a:r>
            <a:r>
              <a:rPr lang="en-US" altLang="en-US" sz="2800" dirty="0">
                <a:solidFill>
                  <a:schemeClr val="bg1"/>
                </a:solidFill>
                <a:latin typeface="Arial" panose="020B0604020202020204" pitchFamily="34" charset="0"/>
              </a:rPr>
              <a:t> </a:t>
            </a:r>
          </a:p>
          <a:p>
            <a:pPr marL="342900" indent="-342900">
              <a:spcBef>
                <a:spcPct val="0"/>
              </a:spcBef>
              <a:buFont typeface="Arial"/>
              <a:buChar char="•"/>
            </a:pPr>
            <a:r>
              <a:rPr lang="en-US" altLang="en-US" sz="2800" dirty="0">
                <a:solidFill>
                  <a:schemeClr val="bg1"/>
                </a:solidFill>
                <a:latin typeface="Arial" panose="020B0604020202020204" pitchFamily="34" charset="0"/>
              </a:rPr>
              <a:t> Property damage </a:t>
            </a:r>
            <a:r>
              <a:rPr lang="en-US" altLang="en-US" sz="2800" dirty="0">
                <a:solidFill>
                  <a:srgbClr val="FFFF00"/>
                </a:solidFill>
                <a:latin typeface="Arial" panose="020B0604020202020204" pitchFamily="34" charset="0"/>
              </a:rPr>
              <a:t>more than $500</a:t>
            </a:r>
            <a:r>
              <a:rPr lang="en-US" altLang="en-US" sz="2800" dirty="0">
                <a:solidFill>
                  <a:srgbClr val="FFFFFF"/>
                </a:solidFill>
                <a:latin typeface="Arial" panose="020B0604020202020204" pitchFamily="34" charset="0"/>
              </a:rPr>
              <a:t>.</a:t>
            </a:r>
          </a:p>
        </p:txBody>
      </p:sp>
    </p:spTree>
    <p:extLst>
      <p:ext uri="{BB962C8B-B14F-4D97-AF65-F5344CB8AC3E}">
        <p14:creationId xmlns:p14="http://schemas.microsoft.com/office/powerpoint/2010/main" val="2242980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1143000"/>
          </a:xfrm>
        </p:spPr>
        <p:txBody>
          <a:bodyPr/>
          <a:lstStyle/>
          <a:p>
            <a:r>
              <a:rPr lang="en-US" altLang="en-US" sz="4000" b="1" dirty="0"/>
              <a:t>Boating Registration</a:t>
            </a:r>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8</a:t>
            </a:fld>
            <a:endParaRPr lang="en-US" altLang="en-US" sz="1400" dirty="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524000" y="1219200"/>
            <a:ext cx="7391400" cy="5176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r>
              <a:rPr lang="en-US" sz="2800" dirty="0">
                <a:solidFill>
                  <a:schemeClr val="bg1"/>
                </a:solidFill>
              </a:rPr>
              <a:t>All Missouri vessels must be registered.  Exceptions are:</a:t>
            </a:r>
          </a:p>
          <a:p>
            <a:pPr lvl="1"/>
            <a:r>
              <a:rPr lang="en-US" dirty="0">
                <a:solidFill>
                  <a:schemeClr val="bg1"/>
                </a:solidFill>
              </a:rPr>
              <a:t>Non-motorized vessels;</a:t>
            </a:r>
          </a:p>
          <a:p>
            <a:pPr lvl="1"/>
            <a:r>
              <a:rPr lang="en-US" dirty="0">
                <a:solidFill>
                  <a:schemeClr val="bg1"/>
                </a:solidFill>
              </a:rPr>
              <a:t>Sailboats 12 feet or less in length;</a:t>
            </a:r>
          </a:p>
          <a:p>
            <a:pPr lvl="1"/>
            <a:r>
              <a:rPr lang="en-US" dirty="0">
                <a:solidFill>
                  <a:schemeClr val="bg1"/>
                </a:solidFill>
              </a:rPr>
              <a:t>Vessels registered in other states using Missouri water for 60 consecutive days or less.</a:t>
            </a:r>
          </a:p>
          <a:p>
            <a:pPr indent="-285750"/>
            <a:r>
              <a:rPr lang="en-US" sz="2800" dirty="0">
                <a:solidFill>
                  <a:schemeClr val="bg1"/>
                </a:solidFill>
              </a:rPr>
              <a:t>Registration is good for 3 years and expires on June 30 of the third year.  The registration certificate must be on board the vessel when being operated.</a:t>
            </a:r>
          </a:p>
        </p:txBody>
      </p:sp>
    </p:spTree>
    <p:extLst>
      <p:ext uri="{BB962C8B-B14F-4D97-AF65-F5344CB8AC3E}">
        <p14:creationId xmlns:p14="http://schemas.microsoft.com/office/powerpoint/2010/main" val="3898255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770093"/>
          </a:xfrm>
        </p:spPr>
        <p:txBody>
          <a:bodyPr/>
          <a:lstStyle/>
          <a:p>
            <a:r>
              <a:rPr lang="en-US" altLang="en-US" sz="4000" b="1" dirty="0"/>
              <a:t>Boating Registration</a:t>
            </a:r>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9</a:t>
            </a:fld>
            <a:endParaRPr lang="en-US" altLang="en-US" sz="1400" dirty="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219200" y="804905"/>
            <a:ext cx="7696200" cy="569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r>
              <a:rPr lang="en-US" sz="2600" dirty="0">
                <a:solidFill>
                  <a:srgbClr val="FFFFFF"/>
                </a:solidFill>
              </a:rPr>
              <a:t>Registration number and decals must be displayed as follows:</a:t>
            </a:r>
          </a:p>
          <a:p>
            <a:pPr lvl="1"/>
            <a:r>
              <a:rPr lang="en-US" sz="2600" dirty="0">
                <a:solidFill>
                  <a:srgbClr val="FFFFFF"/>
                </a:solidFill>
              </a:rPr>
              <a:t>Number must be painted, applied as a decal, or otherwise affixed to both sides of the bow as high above the waterline as possible;</a:t>
            </a:r>
          </a:p>
          <a:p>
            <a:pPr lvl="1"/>
            <a:r>
              <a:rPr lang="en-US" sz="2600" dirty="0">
                <a:solidFill>
                  <a:srgbClr val="FFFFFF"/>
                </a:solidFill>
              </a:rPr>
              <a:t>No other numbers may be displayed on each side of the bow;</a:t>
            </a:r>
          </a:p>
          <a:p>
            <a:pPr lvl="1"/>
            <a:r>
              <a:rPr lang="en-US" sz="2600" dirty="0">
                <a:solidFill>
                  <a:srgbClr val="FFFFFF"/>
                </a:solidFill>
              </a:rPr>
              <a:t>Number is read from left to right on both sides;</a:t>
            </a:r>
          </a:p>
          <a:p>
            <a:pPr lvl="1"/>
            <a:r>
              <a:rPr lang="en-US" sz="2600" dirty="0">
                <a:solidFill>
                  <a:srgbClr val="FFFFFF"/>
                </a:solidFill>
              </a:rPr>
              <a:t>Number must be at least 3-inch-high BLOCK letters;</a:t>
            </a:r>
          </a:p>
          <a:p>
            <a:pPr lvl="1"/>
            <a:r>
              <a:rPr lang="en-US" sz="2600" dirty="0">
                <a:solidFill>
                  <a:srgbClr val="FFFFFF"/>
                </a:solidFill>
              </a:rPr>
              <a:t>Number’s color must contrast with the background.</a:t>
            </a:r>
          </a:p>
        </p:txBody>
      </p:sp>
    </p:spTree>
    <p:extLst>
      <p:ext uri="{BB962C8B-B14F-4D97-AF65-F5344CB8AC3E}">
        <p14:creationId xmlns:p14="http://schemas.microsoft.com/office/powerpoint/2010/main" val="519169730"/>
      </p:ext>
    </p:extLst>
  </p:cSld>
  <p:clrMapOvr>
    <a:masterClrMapping/>
  </p:clrMapOvr>
</p:sld>
</file>

<file path=ppt/theme/theme1.xml><?xml version="1.0" encoding="utf-8"?>
<a:theme xmlns:a="http://schemas.openxmlformats.org/drawingml/2006/main" name="ABS with state name footno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2950</TotalTime>
  <Words>1525</Words>
  <Application>Microsoft Macintosh PowerPoint</Application>
  <PresentationFormat>On-screen Show (4:3)</PresentationFormat>
  <Paragraphs>186</Paragraphs>
  <Slides>26</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Arial Black</vt:lpstr>
      <vt:lpstr>Comic Sans MS</vt:lpstr>
      <vt:lpstr>Tahoma</vt:lpstr>
      <vt:lpstr>Times New Roman</vt:lpstr>
      <vt:lpstr>Univers</vt:lpstr>
      <vt:lpstr>ABS with state name footnote</vt:lpstr>
      <vt:lpstr>Missouri  Supplement</vt:lpstr>
      <vt:lpstr>Boating References</vt:lpstr>
      <vt:lpstr>Mandatory Education</vt:lpstr>
      <vt:lpstr>Boating Education</vt:lpstr>
      <vt:lpstr>Boating Accident Reporting</vt:lpstr>
      <vt:lpstr>Boating Accident Reporting</vt:lpstr>
      <vt:lpstr>Boating Accident Reporting</vt:lpstr>
      <vt:lpstr>Boating Registration</vt:lpstr>
      <vt:lpstr>Boating Registration</vt:lpstr>
      <vt:lpstr>Boating Registration</vt:lpstr>
      <vt:lpstr>PowerPoint Presentation</vt:lpstr>
      <vt:lpstr>Maximum Capacities</vt:lpstr>
      <vt:lpstr>Life Jackets</vt:lpstr>
      <vt:lpstr>Life Jackets</vt:lpstr>
      <vt:lpstr>   Personal Watercraft</vt:lpstr>
      <vt:lpstr>   Personal Watercraft</vt:lpstr>
      <vt:lpstr>   Intoxication</vt:lpstr>
      <vt:lpstr>   Unlawful Operation</vt:lpstr>
      <vt:lpstr>   Unlawful Operation</vt:lpstr>
      <vt:lpstr>   Unlawful Operation</vt:lpstr>
      <vt:lpstr>   Towed Persons</vt:lpstr>
      <vt:lpstr>   Towed Persons</vt:lpstr>
      <vt:lpstr>Diving/Snorkeling Flags</vt:lpstr>
      <vt:lpstr>PowerPoint Presentation</vt:lpstr>
      <vt:lpstr>Oil/Fuel Spills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242</cp:revision>
  <dcterms:created xsi:type="dcterms:W3CDTF">2005-09-26T18:22:38Z</dcterms:created>
  <dcterms:modified xsi:type="dcterms:W3CDTF">2021-06-15T20:50:20Z</dcterms:modified>
</cp:coreProperties>
</file>