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8" r:id="rId2"/>
    <p:sldId id="288" r:id="rId3"/>
    <p:sldId id="291" r:id="rId4"/>
    <p:sldId id="315" r:id="rId5"/>
    <p:sldId id="311" r:id="rId6"/>
    <p:sldId id="292" r:id="rId7"/>
    <p:sldId id="310" r:id="rId8"/>
    <p:sldId id="293" r:id="rId9"/>
    <p:sldId id="294" r:id="rId10"/>
    <p:sldId id="313" r:id="rId11"/>
    <p:sldId id="295" r:id="rId12"/>
    <p:sldId id="308" r:id="rId13"/>
    <p:sldId id="300" r:id="rId14"/>
    <p:sldId id="314" r:id="rId15"/>
    <p:sldId id="301" r:id="rId16"/>
    <p:sldId id="302" r:id="rId17"/>
    <p:sldId id="303" r:id="rId18"/>
    <p:sldId id="304" r:id="rId19"/>
    <p:sldId id="305" r:id="rId20"/>
    <p:sldId id="289" r:id="rId21"/>
    <p:sldId id="290" r:id="rId22"/>
    <p:sldId id="307" r:id="rId23"/>
    <p:sldId id="286"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60" autoAdjust="0"/>
    <p:restoredTop sz="69488" autoAdjust="0"/>
  </p:normalViewPr>
  <p:slideViewPr>
    <p:cSldViewPr>
      <p:cViewPr varScale="1">
        <p:scale>
          <a:sx n="82" d="100"/>
          <a:sy n="82" d="100"/>
        </p:scale>
        <p:origin x="2288" y="1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3/11/24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a:p>
        </p:txBody>
      </p:sp>
    </p:spTree>
    <p:extLst>
      <p:ext uri="{BB962C8B-B14F-4D97-AF65-F5344CB8AC3E}">
        <p14:creationId xmlns:p14="http://schemas.microsoft.com/office/powerpoint/2010/main" val="34723906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895E6D-782B-2C44-B6B7-9A23B8F0A431}" type="slidenum">
              <a:rPr lang="en-US" altLang="x-none" smtClean="0"/>
              <a:pPr/>
              <a:t>1</a:t>
            </a:fld>
            <a:endParaRPr lang="en-US" altLang="x-none"/>
          </a:p>
        </p:txBody>
      </p:sp>
    </p:spTree>
    <p:extLst>
      <p:ext uri="{BB962C8B-B14F-4D97-AF65-F5344CB8AC3E}">
        <p14:creationId xmlns:p14="http://schemas.microsoft.com/office/powerpoint/2010/main" val="3892403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10</a:t>
            </a:fld>
            <a:endParaRPr lang="en-US" altLang="x-none" dirty="0"/>
          </a:p>
        </p:txBody>
      </p:sp>
    </p:spTree>
    <p:extLst>
      <p:ext uri="{BB962C8B-B14F-4D97-AF65-F5344CB8AC3E}">
        <p14:creationId xmlns:p14="http://schemas.microsoft.com/office/powerpoint/2010/main" val="3952811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ME Water Skis and Surfboards </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one-half hour after sunset to one-half</a:t>
            </a:r>
            <a:r>
              <a:rPr lang="en-US" altLang="en-US" baseline="0" dirty="0">
                <a:latin typeface="Arial" panose="020B0604020202020204" pitchFamily="34" charset="0"/>
              </a:rPr>
              <a:t> </a:t>
            </a:r>
            <a:r>
              <a:rPr lang="en-US" altLang="en-US" dirty="0">
                <a:latin typeface="Arial" panose="020B0604020202020204" pitchFamily="34" charset="0"/>
              </a:rPr>
              <a:t>hour before 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r>
              <a:rPr lang="en-US" altLang="en-US" b="1" dirty="0">
                <a:latin typeface="Arial" panose="020B0604020202020204" pitchFamily="34" charset="0"/>
              </a:rPr>
              <a:t> </a:t>
            </a:r>
          </a:p>
          <a:p>
            <a:r>
              <a:rPr lang="en-US" altLang="en-US" b="1" dirty="0">
                <a:latin typeface="Arial" panose="020B0604020202020204" pitchFamily="34" charset="0"/>
              </a:rPr>
              <a:t>No person may operate a personal watercraft (PWC) towing another person on water skis or other </a:t>
            </a:r>
            <a:r>
              <a:rPr lang="en-US" altLang="en-US" b="1" dirty="0" err="1">
                <a:latin typeface="Arial" panose="020B0604020202020204" pitchFamily="34" charset="0"/>
              </a:rPr>
              <a:t>towables</a:t>
            </a:r>
            <a:r>
              <a:rPr lang="en-US" altLang="en-US" b="1" dirty="0">
                <a:latin typeface="Arial" panose="020B0604020202020204" pitchFamily="34" charset="0"/>
              </a:rPr>
              <a:t> unless the personal watercraft has, on board, in addition to the operator, a rear-facing observer, who monitors the progress of the person or persons being towed.</a:t>
            </a:r>
            <a:r>
              <a:rPr lang="en-US" altLang="en-US" dirty="0">
                <a:latin typeface="Arial" panose="020B0604020202020204" pitchFamily="34" charset="0"/>
              </a:rPr>
              <a:t> </a:t>
            </a:r>
            <a:r>
              <a:rPr lang="en-US" altLang="en-US" b="1" dirty="0">
                <a:latin typeface="Arial" panose="020B0604020202020204" pitchFamily="34" charset="0"/>
              </a:rPr>
              <a:t>This rear-facing observer must be at least twelve years of age.</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ME Water Skis and Surfboards </a:t>
            </a:r>
          </a:p>
          <a:p>
            <a:r>
              <a:rPr lang="en-US" altLang="en-US" dirty="0">
                <a:latin typeface="Arial" panose="020B0604020202020204" pitchFamily="34" charset="0"/>
              </a:rPr>
              <a:t>No person May operate or manipulate any vessel, tow rope, or other device by which the direction or location of water skis, surfboards, or similar devices may be affected or controlled in such a way as to cause other water skis, surfboards, or similar devices, or any person thereon, to collide with or strike against any object or person.</a:t>
            </a:r>
          </a:p>
          <a:p>
            <a:r>
              <a:rPr lang="en-US" altLang="en-US" dirty="0">
                <a:latin typeface="Arial" panose="020B0604020202020204" pitchFamily="34" charset="0"/>
              </a:rPr>
              <a:t>No person may manipulate any water skis, surfboard, or similar device in a reckless or negligent manner so as to endanger the life, limb, or property of another person.</a:t>
            </a:r>
          </a:p>
          <a:p>
            <a:r>
              <a:rPr lang="en-US" altLang="en-US" dirty="0">
                <a:latin typeface="Arial" panose="020B0604020202020204" pitchFamily="34" charset="0"/>
              </a:rPr>
              <a:t>No person shall manipulate any water skis, surfboard or similar device while under the influence of alcohol or a controlled substance or drug, under the combined influence of alcohol and any controlled substance or any other drug, or while having an alcohol concentration in his or her blood .08 percent or more, by weight.</a:t>
            </a:r>
          </a:p>
          <a:p>
            <a:r>
              <a:rPr lang="en-US" altLang="en-US" dirty="0">
                <a:latin typeface="Arial" panose="020B0604020202020204" pitchFamily="34" charset="0"/>
              </a:rPr>
              <a:t>No person may operate a vessel towing a person on water skis, surfboard, or similar device, nor may any person engage in water skiing, surfboarding, or similar activity at any time between the hours from one (1) hour after sunset to one (1) hour before sunrise.</a:t>
            </a:r>
          </a:p>
          <a:p>
            <a:r>
              <a:rPr lang="en-US" altLang="en-US" b="1" dirty="0">
                <a:latin typeface="Arial" panose="020B0604020202020204" pitchFamily="34" charset="0"/>
              </a:rPr>
              <a:t>No person may operate a vessel towing a person on water skis, surfboard, or similar device unless:</a:t>
            </a:r>
          </a:p>
          <a:p>
            <a:r>
              <a:rPr lang="en-US" altLang="en-US" b="1" dirty="0">
                <a:latin typeface="Arial" panose="020B0604020202020204" pitchFamily="34" charset="0"/>
              </a:rPr>
              <a:t>A person at least twelve (12) years of age or older other than the operator is on board the vessel in a position to observe the progress of the person being towed; </a:t>
            </a:r>
          </a:p>
          <a:p>
            <a:r>
              <a:rPr lang="en-US" altLang="en-US" b="1" dirty="0">
                <a:latin typeface="Arial" panose="020B0604020202020204" pitchFamily="34" charset="0"/>
              </a:rPr>
              <a:t> </a:t>
            </a:r>
          </a:p>
          <a:p>
            <a:r>
              <a:rPr lang="en-US" altLang="en-US" b="1" dirty="0">
                <a:latin typeface="Arial" panose="020B0604020202020204" pitchFamily="34" charset="0"/>
              </a:rPr>
              <a:t>No person may operate a personal watercraft (PWC) towing another person on water skis or other </a:t>
            </a:r>
            <a:r>
              <a:rPr lang="en-US" altLang="en-US" b="1" dirty="0" err="1">
                <a:latin typeface="Arial" panose="020B0604020202020204" pitchFamily="34" charset="0"/>
              </a:rPr>
              <a:t>towables</a:t>
            </a:r>
            <a:r>
              <a:rPr lang="en-US" altLang="en-US" b="1" dirty="0">
                <a:latin typeface="Arial" panose="020B0604020202020204" pitchFamily="34" charset="0"/>
              </a:rPr>
              <a:t> unless the personal watercraft has, on board, in addition to the operator, a rear-facing observer, who monitors the progress of the person or persons being towed.</a:t>
            </a:r>
            <a:r>
              <a:rPr lang="en-US" altLang="en-US" dirty="0">
                <a:latin typeface="Arial" panose="020B0604020202020204" pitchFamily="34" charset="0"/>
              </a:rPr>
              <a:t> </a:t>
            </a:r>
            <a:r>
              <a:rPr lang="en-US" altLang="en-US" b="1" dirty="0">
                <a:latin typeface="Arial" panose="020B0604020202020204" pitchFamily="34" charset="0"/>
              </a:rPr>
              <a:t>This rear-facing observer must be at least twelve years of age.</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Signaling Devices</a:t>
            </a:r>
          </a:p>
          <a:p>
            <a:r>
              <a:rPr lang="en-US" altLang="en-US" dirty="0">
                <a:latin typeface="Arial" panose="020B0604020202020204" pitchFamily="34" charset="0"/>
              </a:rPr>
              <a:t>According to the NAVRULES, International rule states that if you have a vessel 100 meters or more, in addition it also must be  provided with a gong, the tone and</a:t>
            </a:r>
            <a:r>
              <a:rPr lang="en-US" altLang="en-US" baseline="0" dirty="0">
                <a:latin typeface="Arial" panose="020B0604020202020204" pitchFamily="34" charset="0"/>
              </a:rPr>
              <a:t> sound of which cannot be confused with that of a bell.</a:t>
            </a:r>
          </a:p>
          <a:p>
            <a:endParaRPr lang="en-US" altLang="en-US" baseline="0" dirty="0">
              <a:latin typeface="Arial" panose="020B0604020202020204" pitchFamily="34" charset="0"/>
            </a:endParaRPr>
          </a:p>
          <a:p>
            <a:r>
              <a:rPr lang="en-US" altLang="en-US" baseline="0" dirty="0">
                <a:latin typeface="Arial" panose="020B0604020202020204" pitchFamily="34" charset="0"/>
              </a:rPr>
              <a:t>Gongs are for anchoring vessels greater than 100 meters.</a:t>
            </a:r>
            <a:endParaRPr lang="en-US" altLang="en-US" dirty="0">
              <a:latin typeface="Arial" panose="020B0604020202020204" pitchFamily="34" charset="0"/>
            </a:endParaRPr>
          </a:p>
        </p:txBody>
      </p:sp>
      <p:sp>
        <p:nvSpPr>
          <p:cNvPr id="4198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77870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4198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C1502E1A-7B40-4B64-AE30-DAD8B8A0F905}" type="slidenum">
              <a:rPr lang="en-US" altLang="en-US" sz="1300">
                <a:solidFill>
                  <a:schemeClr val="tx1"/>
                </a:solidFill>
                <a:latin typeface="Comic Sans MS" panose="030F0702030302020204" pitchFamily="66" charset="0"/>
              </a:rPr>
              <a:pPr/>
              <a:t>14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81941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MARINE SANITATION DEVICES</a:t>
            </a:r>
            <a:endParaRPr lang="en-US" altLang="en-US" dirty="0">
              <a:latin typeface="Arial" panose="020B0604020202020204" pitchFamily="34" charset="0"/>
            </a:endParaRPr>
          </a:p>
          <a:p>
            <a:r>
              <a:rPr lang="en-US" altLang="en-US" dirty="0">
                <a:latin typeface="Arial" panose="020B0604020202020204" pitchFamily="34" charset="0"/>
              </a:rPr>
              <a:t>Motorboats with marine toilets are not allowed on public waters unless the toilet is equipped with a Type I, II or III marine sanitation device (MSD.) Type I and II MSDs chemically treat sewage. Type III MSDs are holding tanks for raw sewage.</a:t>
            </a:r>
          </a:p>
          <a:p>
            <a:r>
              <a:rPr lang="en-US" altLang="en-US" b="1" dirty="0">
                <a:latin typeface="Arial" panose="020B0604020202020204" pitchFamily="34" charset="0"/>
              </a:rPr>
              <a:t>Raw sewage shall not be discharged in any public waters</a:t>
            </a:r>
            <a:r>
              <a:rPr lang="en-US" altLang="en-US" dirty="0">
                <a:latin typeface="Arial" panose="020B0604020202020204" pitchFamily="34" charset="0"/>
              </a:rPr>
              <a:t>. Type I and II MSDs must be sealed or locked while the vessel is on “no discharge” waters.</a:t>
            </a:r>
          </a:p>
          <a:p>
            <a:endParaRPr lang="en-US" altLang="en-US" dirty="0">
              <a:latin typeface="Arial" panose="020B0604020202020204" pitchFamily="34" charset="0"/>
            </a:endParaRPr>
          </a:p>
        </p:txBody>
      </p:sp>
      <p:sp>
        <p:nvSpPr>
          <p:cNvPr id="4301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lvl1pPr defTabSz="965200">
              <a:defRPr sz="2400" b="1">
                <a:solidFill>
                  <a:schemeClr val="tx2"/>
                </a:solidFill>
                <a:latin typeface="Arial" panose="020B0604020202020204" pitchFamily="34" charset="0"/>
              </a:defRPr>
            </a:lvl1pPr>
            <a:lvl2pPr marL="742950" indent="-285750" defTabSz="965200">
              <a:defRPr sz="2400" b="1">
                <a:solidFill>
                  <a:schemeClr val="tx2"/>
                </a:solidFill>
                <a:latin typeface="Arial" panose="020B0604020202020204" pitchFamily="34" charset="0"/>
              </a:defRPr>
            </a:lvl2pPr>
            <a:lvl3pPr marL="1143000" indent="-228600" defTabSz="965200">
              <a:defRPr sz="2400" b="1">
                <a:solidFill>
                  <a:schemeClr val="tx2"/>
                </a:solidFill>
                <a:latin typeface="Arial" panose="020B0604020202020204" pitchFamily="34" charset="0"/>
              </a:defRPr>
            </a:lvl3pPr>
            <a:lvl4pPr marL="1600200" indent="-228600" defTabSz="965200">
              <a:defRPr sz="2400" b="1">
                <a:solidFill>
                  <a:schemeClr val="tx2"/>
                </a:solidFill>
                <a:latin typeface="Arial" panose="020B0604020202020204" pitchFamily="34" charset="0"/>
              </a:defRPr>
            </a:lvl4pPr>
            <a:lvl5pPr marL="2057400" indent="-228600" defTabSz="965200">
              <a:defRPr sz="2400" b="1">
                <a:solidFill>
                  <a:schemeClr val="tx2"/>
                </a:solidFill>
                <a:latin typeface="Arial" panose="020B0604020202020204" pitchFamily="34" charset="0"/>
              </a:defRPr>
            </a:lvl5pPr>
            <a:lvl6pPr marL="2514600" indent="-228600" defTabSz="965200"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5200"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5200"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5200" eaLnBrk="0" fontAlgn="base" hangingPunct="0">
              <a:spcBef>
                <a:spcPct val="0"/>
              </a:spcBef>
              <a:spcAft>
                <a:spcPct val="0"/>
              </a:spcAft>
              <a:defRPr sz="2400" b="1">
                <a:solidFill>
                  <a:schemeClr val="tx2"/>
                </a:solidFill>
                <a:latin typeface="Arial" panose="020B0604020202020204" pitchFamily="34" charset="0"/>
              </a:defRPr>
            </a:lvl9pPr>
          </a:lstStyle>
          <a:p>
            <a:fld id="{B985CCC6-CF94-4656-8327-5266F9109F83}" type="slidenum">
              <a:rPr lang="en-US" altLang="en-US" sz="1300">
                <a:solidFill>
                  <a:srgbClr val="000000"/>
                </a:solidFill>
                <a:latin typeface="Comic Sans MS" panose="030F0702030302020204" pitchFamily="66" charset="0"/>
              </a:rPr>
              <a:pPr/>
              <a:t>15</a:t>
            </a:fld>
            <a:endParaRPr lang="en-US" altLang="en-US" sz="1300">
              <a:solidFill>
                <a:srgbClr val="000000"/>
              </a:solidFill>
              <a:latin typeface="Comic Sans MS" panose="030F0702030302020204" pitchFamily="66" charset="0"/>
            </a:endParaRPr>
          </a:p>
        </p:txBody>
      </p:sp>
    </p:spTree>
    <p:extLst>
      <p:ext uri="{BB962C8B-B14F-4D97-AF65-F5344CB8AC3E}">
        <p14:creationId xmlns:p14="http://schemas.microsoft.com/office/powerpoint/2010/main" val="2251075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dirty="0">
                <a:latin typeface="Arial" panose="020B0604020202020204" pitchFamily="34" charset="0"/>
              </a:rPr>
              <a:t>No trash, garbage or waste overboard in waters of USA.  This or similarly worded decal is to be applied to boats 26 feet and longer as reminder to not pollute.  Applies to all boaters.</a:t>
            </a:r>
          </a:p>
          <a:p>
            <a:endParaRPr lang="en-US" altLang="en-US" dirty="0">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17</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18</a:t>
            </a:fld>
            <a:endParaRPr lang="en-US" altLang="en-US" sz="130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19</a:t>
            </a:fld>
            <a:endParaRPr lang="en-US" altLang="en-US" sz="130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algn="ctr">
              <a:defRPr/>
            </a:pPr>
            <a:r>
              <a:rPr lang="en-US" altLang="en-US" dirty="0"/>
              <a:t>ME Aquatic Nuisances</a:t>
            </a:r>
          </a:p>
          <a:p>
            <a:pPr algn="ctr">
              <a:defRPr/>
            </a:pPr>
            <a:endParaRPr lang="en-US" altLang="en-US" dirty="0"/>
          </a:p>
          <a:p>
            <a:pPr algn="just">
              <a:defRPr/>
            </a:pPr>
            <a:r>
              <a:rPr lang="en-US" altLang="en-US" dirty="0"/>
              <a:t> </a:t>
            </a:r>
          </a:p>
          <a:p>
            <a:pPr>
              <a:defRPr/>
            </a:pPr>
            <a:r>
              <a:rPr lang="en-US" dirty="0"/>
              <a:t>Introducing non-native species into Maine waters can upset the balance of the ecosystem.,</a:t>
            </a:r>
            <a:r>
              <a:rPr lang="en-US" baseline="0" dirty="0"/>
              <a:t> harming the environment. Some common nuisance species found in Maine include Eurasian Watermilfoil, </a:t>
            </a:r>
            <a:r>
              <a:rPr lang="en-US" baseline="0" dirty="0" err="1"/>
              <a:t>hydrilla</a:t>
            </a:r>
            <a:r>
              <a:rPr lang="en-US" baseline="0" dirty="0"/>
              <a:t>, and zebra mussels:</a:t>
            </a:r>
            <a:endParaRPr lang="en-US" dirty="0"/>
          </a:p>
          <a:p>
            <a:pPr>
              <a:defRPr/>
            </a:pPr>
            <a:endParaRPr lang="en-US" altLang="en-US" dirty="0"/>
          </a:p>
          <a:p>
            <a:pPr marL="228600" indent="-228600">
              <a:buFontTx/>
              <a:buAutoNum type="arabicPeriod"/>
              <a:defRPr/>
            </a:pPr>
            <a:r>
              <a:rPr lang="en-US" altLang="en-US" dirty="0"/>
              <a:t>Eurasian</a:t>
            </a:r>
            <a:r>
              <a:rPr lang="en-US" altLang="en-US" baseline="0" dirty="0"/>
              <a:t> Watermilfoil—A prolific aquatic plant found in many inland lakes in Maine. It interferes with boating and displaces native plants. It is spread easily when plant fragments are caught and moved via boat trailers, propellers, anchors, or wet wells. Plant fragments can initiate new plants and become well established.</a:t>
            </a:r>
          </a:p>
          <a:p>
            <a:pPr marL="228600" indent="-228600">
              <a:buFontTx/>
              <a:buAutoNum type="arabicPeriod"/>
              <a:defRPr/>
            </a:pPr>
            <a:endParaRPr lang="en-US" altLang="en-US" baseline="0" dirty="0"/>
          </a:p>
          <a:p>
            <a:pPr marL="228600" indent="-228600">
              <a:buFontTx/>
              <a:buAutoNum type="arabicPeriod"/>
              <a:defRPr/>
            </a:pPr>
            <a:r>
              <a:rPr lang="en-US" dirty="0">
                <a:latin typeface="Arial"/>
              </a:rPr>
              <a:t>Zebra mussels—A tiny D-shaped mollusk well established in some lakes. It</a:t>
            </a:r>
            <a:r>
              <a:rPr lang="en-US" baseline="0" dirty="0">
                <a:latin typeface="Arial"/>
              </a:rPr>
              <a:t> can clog water intake pipes, damage vessel engines, obscure historic shipwrecks, and alter native species populations. Adult zebra mussels can attach to be moved on vessel hulls, engines, and other equipment.  Microscopic larvae can get trapped and moved in water of vessel engines. Bilges, bait buckets, and live wells.</a:t>
            </a:r>
          </a:p>
          <a:p>
            <a:pPr marL="228600" indent="-228600">
              <a:buFontTx/>
              <a:buAutoNum type="arabicPeriod"/>
              <a:defRPr/>
            </a:pPr>
            <a:endParaRPr lang="en-US" dirty="0">
              <a:latin typeface="Arial"/>
            </a:endParaRPr>
          </a:p>
        </p:txBody>
      </p:sp>
    </p:spTree>
    <p:extLst>
      <p:ext uri="{BB962C8B-B14F-4D97-AF65-F5344CB8AC3E}">
        <p14:creationId xmlns:p14="http://schemas.microsoft.com/office/powerpoint/2010/main" val="4208885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The final examination includes a ten-question Maine supplemental assessment of learning regulations discussed in this section.</a:t>
            </a:r>
          </a:p>
          <a:p>
            <a:endParaRPr lang="en-US" altLang="en-US" dirty="0">
              <a:latin typeface="Arial" panose="020B0604020202020204" pitchFamily="34" charset="0"/>
            </a:endParaRPr>
          </a:p>
          <a:p>
            <a:r>
              <a:rPr lang="en-US" altLang="en-US" dirty="0">
                <a:latin typeface="Arial" panose="020B0604020202020204" pitchFamily="34" charset="0"/>
              </a:rPr>
              <a:t>Some definitions:</a:t>
            </a:r>
          </a:p>
          <a:p>
            <a:r>
              <a:rPr lang="en-US" altLang="en-US" b="1" dirty="0">
                <a:latin typeface="Arial" panose="020B0604020202020204" pitchFamily="34" charset="0"/>
              </a:rPr>
              <a:t>No Wake Speed -</a:t>
            </a:r>
            <a:r>
              <a:rPr lang="en-US" altLang="en-US" dirty="0">
                <a:latin typeface="Arial" panose="020B0604020202020204" pitchFamily="34" charset="0"/>
              </a:rPr>
              <a:t> a vessel may not operate in excess of the idling speed or the slowest possible speed necessary to maintain steerage under prevailing wind and water conditions.</a:t>
            </a:r>
          </a:p>
          <a:p>
            <a:r>
              <a:rPr lang="en-US" altLang="en-US" b="1" dirty="0">
                <a:latin typeface="Arial" panose="020B0604020202020204" pitchFamily="34" charset="0"/>
              </a:rPr>
              <a:t>No Wake Speed Zone -</a:t>
            </a:r>
            <a:r>
              <a:rPr lang="en-US" altLang="en-US" dirty="0">
                <a:latin typeface="Arial" panose="020B0604020202020204" pitchFamily="34" charset="0"/>
              </a:rPr>
              <a:t> an area restricting motorboats from attaining a speed which would produce a wake that would noticeably disturb other motorboats or vessels, docks, piers, or any other shoreline facility within the designated area. This area should be marked by </a:t>
            </a:r>
            <a:r>
              <a:rPr lang="en-US" altLang="en-US" b="1" dirty="0">
                <a:latin typeface="Arial" panose="020B0604020202020204" pitchFamily="34" charset="0"/>
              </a:rPr>
              <a:t>REGULATORY BOUYS or signs </a:t>
            </a:r>
            <a:r>
              <a:rPr lang="en-US" altLang="en-US" dirty="0">
                <a:latin typeface="Arial" panose="020B0604020202020204" pitchFamily="34" charset="0"/>
              </a:rPr>
              <a:t>bearing the words ‘No Wake’.</a:t>
            </a:r>
          </a:p>
          <a:p>
            <a:r>
              <a:rPr lang="en-US" altLang="en-US" b="1" dirty="0">
                <a:latin typeface="Arial" panose="020B0604020202020204" pitchFamily="34" charset="0"/>
              </a:rPr>
              <a:t>Personal Watercraft or PWC -</a:t>
            </a:r>
            <a:r>
              <a:rPr lang="en-US" altLang="en-US" dirty="0">
                <a:latin typeface="Arial" panose="020B0604020202020204" pitchFamily="34" charset="0"/>
              </a:rPr>
              <a:t> means a small Class A vessel which uses an outboard motor or an inboard motor powering a water jet pump as its primary source of motive power and which is designed to be operated by a person sitting, standing, or kneeling on, or being towed behind the vessel rather than the conventional manner of sitting or standing inside the vessel designed area. </a:t>
            </a:r>
          </a:p>
          <a:p>
            <a:r>
              <a:rPr lang="en-US" altLang="en-US" b="1" dirty="0">
                <a:latin typeface="Arial" panose="020B0604020202020204" pitchFamily="34" charset="0"/>
              </a:rPr>
              <a:t>Motorboats Which Carry Passengers for Hire Requirements</a:t>
            </a:r>
          </a:p>
          <a:p>
            <a:r>
              <a:rPr lang="en-US" altLang="en-US" dirty="0">
                <a:latin typeface="Arial" panose="020B0604020202020204" pitchFamily="34" charset="0"/>
              </a:rPr>
              <a:t>Motorboats which carry passengers for hire must be provisioned with a Type I personal floatation device for each person carried. They must also be provisioned with an additional number of Type I personal floatation devices suitable for children equal to at least ten percent (10%) of the maximum number of persons carried, unless the service is such that children are never carried. All personal floatation devices must be Coast Guard approved (see Personal Flotation Devices), must be maintained in a good and serviceable condition, and must be readily available for use at all times.</a:t>
            </a:r>
          </a:p>
          <a:p>
            <a:r>
              <a:rPr lang="en-US" altLang="en-US" dirty="0">
                <a:latin typeface="Arial" panose="020B0604020202020204" pitchFamily="34" charset="0"/>
              </a:rPr>
              <a:t>Motorboats carrying passengers for hire must be operated and navigated by a person duly licensed by the United States Coast Guard. This provision does not apply to whitewater outfitters and guides licensed under Maine Code, chapter twenty, article two [§20-2-23(a)] nor boating and canoeing outfitters and guides licensed under Maine Code, chapter twenty, article two [§20-2-26].</a:t>
            </a:r>
          </a:p>
          <a:p>
            <a:r>
              <a:rPr lang="en-US" altLang="en-US" dirty="0">
                <a:latin typeface="Arial" panose="020B0604020202020204" pitchFamily="34" charset="0"/>
              </a:rPr>
              <a:t>Motorboats carrying more than six (6) passengers must be inspected and certified by the United States Coast Guard.</a:t>
            </a:r>
          </a:p>
          <a:p>
            <a:endParaRPr lang="en-US" altLang="en-US" dirty="0">
              <a:latin typeface="Arial" panose="020B0604020202020204" pitchFamily="34"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ME Accident Reports.</a:t>
            </a:r>
          </a:p>
          <a:p>
            <a:r>
              <a:rPr lang="en-US" altLang="en-US" dirty="0">
                <a:latin typeface="Arial" panose="020B0604020202020204" pitchFamily="34" charset="0"/>
              </a:rPr>
              <a:t>The operator of any vessel involved in a collision, accident, or other casualty has a </a:t>
            </a:r>
            <a:r>
              <a:rPr lang="en-US" altLang="en-US" b="1" dirty="0">
                <a:latin typeface="Arial" panose="020B0604020202020204" pitchFamily="34" charset="0"/>
              </a:rPr>
              <a:t>duty to render aid to others that were involved or affected by the collision or accident if they can do so without serious damage to his or her own vessel, crew or passengers</a:t>
            </a:r>
            <a:r>
              <a:rPr lang="en-US" altLang="en-US" dirty="0">
                <a:latin typeface="Arial" panose="020B0604020202020204" pitchFamily="34" charset="0"/>
              </a:rPr>
              <a:t>. </a:t>
            </a:r>
            <a:r>
              <a:rPr lang="en-US" altLang="en-US" b="1" dirty="0">
                <a:latin typeface="Arial" panose="020B0604020202020204" pitchFamily="34" charset="0"/>
              </a:rPr>
              <a:t>The aid rendered should be that which may be practicable and necessary in order to save them from or minimize any danger caused by the incident.</a:t>
            </a:r>
          </a:p>
          <a:p>
            <a:r>
              <a:rPr lang="en-US" altLang="en-US" dirty="0">
                <a:latin typeface="Arial" panose="020B0604020202020204" pitchFamily="34" charset="0"/>
              </a:rPr>
              <a:t>The operator of any vessel involved must </a:t>
            </a:r>
            <a:r>
              <a:rPr lang="en-US" altLang="en-US" b="1" dirty="0">
                <a:latin typeface="Arial" panose="020B0604020202020204" pitchFamily="34" charset="0"/>
              </a:rPr>
              <a:t>provide his or her name, address, and vessel registration</a:t>
            </a:r>
            <a:r>
              <a:rPr lang="en-US" altLang="en-US" dirty="0">
                <a:latin typeface="Arial" panose="020B0604020202020204" pitchFamily="34" charset="0"/>
              </a:rPr>
              <a:t> to any person who was injured during the incident and to the owner of any property damaged by the incident.</a:t>
            </a:r>
          </a:p>
          <a:p>
            <a:r>
              <a:rPr lang="en-US" altLang="en-US" dirty="0">
                <a:latin typeface="Arial" panose="020B0604020202020204" pitchFamily="34" charset="0"/>
              </a:rPr>
              <a:t>The operator of any vessel involved in a collision, accident, or other casualty which results in </a:t>
            </a:r>
            <a:r>
              <a:rPr lang="en-US" altLang="en-US" b="1" dirty="0">
                <a:latin typeface="Arial" panose="020B0604020202020204" pitchFamily="34" charset="0"/>
              </a:rPr>
              <a:t>death or personal injury that requires medical treatment beyond first aid, or damage to property in excess of two-thousand dollars ($2,000) must file a full description of the incident</a:t>
            </a:r>
            <a:r>
              <a:rPr lang="en-US" altLang="en-US" dirty="0">
                <a:latin typeface="Arial" panose="020B0604020202020204" pitchFamily="34" charset="0"/>
              </a:rPr>
              <a:t> with the Maine Wildlife Resources Authority on the Maine Boating Accident Report Form.</a:t>
            </a:r>
          </a:p>
          <a:p>
            <a:r>
              <a:rPr lang="en-US" altLang="en-US" b="1" dirty="0">
                <a:latin typeface="Arial" panose="020B0604020202020204" pitchFamily="34" charset="0"/>
              </a:rPr>
              <a:t>An accident report in a case involving a loss of life must be reported immediately followed by a written report submitted to the ME</a:t>
            </a:r>
            <a:r>
              <a:rPr lang="en-US" altLang="en-US" b="1" baseline="0" dirty="0">
                <a:latin typeface="Arial" panose="020B0604020202020204" pitchFamily="34" charset="0"/>
              </a:rPr>
              <a:t> DIFW</a:t>
            </a:r>
            <a:r>
              <a:rPr lang="en-US" altLang="en-US" b="1" dirty="0">
                <a:latin typeface="Arial" panose="020B0604020202020204" pitchFamily="34" charset="0"/>
              </a:rPr>
              <a:t> within twenty-four</a:t>
            </a:r>
            <a:r>
              <a:rPr lang="en-US" altLang="en-US" b="1" baseline="0" dirty="0">
                <a:latin typeface="Arial" panose="020B0604020202020204" pitchFamily="34" charset="0"/>
              </a:rPr>
              <a:t> </a:t>
            </a:r>
            <a:r>
              <a:rPr lang="en-US" altLang="en-US" b="1" dirty="0">
                <a:latin typeface="Arial" panose="020B0604020202020204" pitchFamily="34" charset="0"/>
              </a:rPr>
              <a:t>(24) hours of the incident.</a:t>
            </a:r>
          </a:p>
          <a:p>
            <a:r>
              <a:rPr lang="en-US" altLang="en-US" b="1" dirty="0">
                <a:latin typeface="Arial" panose="020B0604020202020204" pitchFamily="34" charset="0"/>
              </a:rPr>
              <a:t>An accident report in a case involving a reportable injury or property damage as described above must be submitted to the Department within five (5) days of the incident.</a:t>
            </a:r>
          </a:p>
          <a:p>
            <a:r>
              <a:rPr lang="en-US" altLang="en-US" dirty="0">
                <a:latin typeface="Arial" panose="020B0604020202020204" pitchFamily="34" charset="0"/>
              </a:rPr>
              <a:t>An accident report must be submitted in person or by mail to the </a:t>
            </a:r>
            <a:r>
              <a:rPr lang="en-US" altLang="en-US" b="1" dirty="0">
                <a:latin typeface="Arial" panose="020B0604020202020204" pitchFamily="34" charset="0"/>
              </a:rPr>
              <a:t>ME Environmental</a:t>
            </a:r>
            <a:r>
              <a:rPr lang="en-US" altLang="en-US" b="1" baseline="0" dirty="0">
                <a:latin typeface="Arial" panose="020B0604020202020204" pitchFamily="34" charset="0"/>
              </a:rPr>
              <a:t> Police</a:t>
            </a:r>
            <a:r>
              <a:rPr lang="en-US" altLang="en-US" b="1" dirty="0">
                <a:latin typeface="Arial" panose="020B0604020202020204" pitchFamily="34" charset="0"/>
              </a:rPr>
              <a:t> </a:t>
            </a:r>
            <a:r>
              <a:rPr lang="en-US" altLang="en-US" dirty="0">
                <a:latin typeface="Arial" panose="020B0604020202020204" pitchFamily="34" charset="0"/>
              </a:rPr>
              <a:t> Box 1325 Augusta ME.</a:t>
            </a: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altLang="en-US" b="1" dirty="0">
              <a:latin typeface="Arial" panose="020B0604020202020204" pitchFamily="34" charset="0"/>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20</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pPr algn="just"/>
            <a:r>
              <a:rPr lang="en-US" altLang="en-US" b="1" dirty="0">
                <a:latin typeface="Arial" panose="020B0604020202020204" pitchFamily="34" charset="0"/>
              </a:rPr>
              <a:t>Accident Reports.</a:t>
            </a:r>
          </a:p>
          <a:p>
            <a:pPr algn="just"/>
            <a:r>
              <a:rPr lang="en-US" altLang="en-US" dirty="0">
                <a:latin typeface="Arial" panose="020B0604020202020204" pitchFamily="34" charset="0"/>
              </a:rPr>
              <a:t>File a full description of the incident with the </a:t>
            </a:r>
            <a:r>
              <a:rPr lang="en-US" altLang="en-US" dirty="0">
                <a:solidFill>
                  <a:schemeClr val="bg1"/>
                </a:solidFill>
                <a:latin typeface="Arial" panose="020B0604020202020204" pitchFamily="34" charset="0"/>
              </a:rPr>
              <a:t>Maine </a:t>
            </a:r>
            <a:r>
              <a:rPr lang="en-US" altLang="en-US" dirty="0"/>
              <a:t>Department of Inland Fisheries </a:t>
            </a:r>
            <a:r>
              <a:rPr lang="en-US" altLang="en-US" dirty="0">
                <a:latin typeface="Arial" panose="020B0604020202020204" pitchFamily="34" charset="0"/>
              </a:rPr>
              <a:t>on a </a:t>
            </a:r>
            <a:r>
              <a:rPr lang="en-US" altLang="en-US" dirty="0">
                <a:solidFill>
                  <a:schemeClr val="bg1"/>
                </a:solidFill>
                <a:latin typeface="Arial" panose="020B0604020202020204" pitchFamily="34" charset="0"/>
              </a:rPr>
              <a:t>Maine Environmental Police </a:t>
            </a:r>
            <a:r>
              <a:rPr lang="en-US" altLang="en-US" dirty="0">
                <a:latin typeface="Arial" panose="020B0604020202020204" pitchFamily="34" charset="0"/>
              </a:rPr>
              <a:t>Boating Accident Report Form.</a:t>
            </a:r>
          </a:p>
          <a:p>
            <a:endParaRPr lang="en-US" altLang="en-US" dirty="0">
              <a:latin typeface="Arial" panose="020B0604020202020204" pitchFamily="34" charset="0"/>
            </a:endParaRPr>
          </a:p>
        </p:txBody>
      </p:sp>
      <p:sp>
        <p:nvSpPr>
          <p:cNvPr id="3174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BD22F60-2EF8-4CAD-B4F1-C92515D58A29}" type="slidenum">
              <a:rPr lang="en-US" altLang="en-US" sz="1300">
                <a:solidFill>
                  <a:schemeClr val="tx1"/>
                </a:solidFill>
                <a:latin typeface="Comic Sans MS" panose="030F0702030302020204" pitchFamily="66" charset="0"/>
              </a:rPr>
              <a:pPr/>
              <a:t>21</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1590602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Contact the </a:t>
            </a:r>
            <a:r>
              <a:rPr lang="en-US" altLang="en-US" dirty="0">
                <a:latin typeface="Arial" panose="020B0604020202020204" pitchFamily="34" charset="0"/>
              </a:rPr>
              <a:t>Maine </a:t>
            </a:r>
            <a:r>
              <a:rPr lang="en-US" altLang="en-US" dirty="0"/>
              <a:t>Department of Inland Fisheries Augusta</a:t>
            </a:r>
            <a:r>
              <a:rPr lang="en-US" altLang="en-US" dirty="0">
                <a:latin typeface="Arial" panose="020B0604020202020204" pitchFamily="34" charset="0"/>
              </a:rPr>
              <a:t>, ME </a:t>
            </a: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22</a:t>
            </a:fld>
            <a:endParaRPr lang="en-US" altLang="x-none"/>
          </a:p>
        </p:txBody>
      </p:sp>
    </p:spTree>
    <p:extLst>
      <p:ext uri="{BB962C8B-B14F-4D97-AF65-F5344CB8AC3E}">
        <p14:creationId xmlns:p14="http://schemas.microsoft.com/office/powerpoint/2010/main" val="2247127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ME</a:t>
            </a:r>
          </a:p>
          <a:p>
            <a:endParaRPr lang="en-US" altLang="en-US" b="1" dirty="0">
              <a:latin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t>Beginning January 1, 2024, the specifics regarding age of operation have changed</a:t>
            </a:r>
            <a:r>
              <a:rPr lang="en-US" dirty="0">
                <a:solidFill>
                  <a:schemeClr val="bg1"/>
                </a:solidFill>
              </a:rPr>
              <a:t>. The next slide with present the specific break down regarding horsepower and age limits between a power boat and a PWC.</a:t>
            </a:r>
          </a:p>
          <a:p>
            <a:endParaRPr lang="en-US" dirty="0"/>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3</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09656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A2352-4432-7ED7-B285-1EA4C5FE5C9B}"/>
            </a:ext>
          </a:extLst>
        </p:cNvPr>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1B5998AD-8ABD-CF24-E22E-72FE9A8880EB}"/>
              </a:ext>
            </a:extLst>
          </p:cNvPr>
          <p:cNvSpPr>
            <a:spLocks noGrp="1" noRot="1" noChangeAspect="1" noTextEdit="1"/>
          </p:cNvSpPr>
          <p:nvPr>
            <p:ph type="sldImg"/>
          </p:nvPr>
        </p:nvSpPr>
        <p:spPr>
          <a:ln/>
        </p:spPr>
      </p:sp>
      <p:sp>
        <p:nvSpPr>
          <p:cNvPr id="32771" name="Notes Placeholder 2">
            <a:extLst>
              <a:ext uri="{FF2B5EF4-FFF2-40B4-BE49-F238E27FC236}">
                <a16:creationId xmlns:a16="http://schemas.microsoft.com/office/drawing/2014/main" id="{9D20E2AA-3DAD-0CDE-EAF5-3362343C8EFD}"/>
              </a:ext>
            </a:extLst>
          </p:cNvPr>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Who may operate a vessel in ME</a:t>
            </a:r>
          </a:p>
          <a:p>
            <a:endParaRPr lang="en-US" altLang="en-US" b="1" dirty="0">
              <a:latin typeface="Arial" panose="020B0604020202020204" pitchFamily="34" charset="0"/>
            </a:endParaRPr>
          </a:p>
          <a:p>
            <a:endParaRPr lang="en-US" altLang="en-US" b="1" dirty="0">
              <a:latin typeface="Arial" panose="020B0604020202020204"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solidFill>
                  <a:schemeClr val="bg1"/>
                </a:solidFill>
              </a:rPr>
              <a:t>Operating a motorboat other than a PWC:</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0" dirty="0">
                <a:solidFill>
                  <a:schemeClr val="bg1"/>
                </a:solidFill>
              </a:rPr>
              <a:t>A person under 12 years of age may not operate a motorboat propelled by machinery of more then 10 horsepower unless under the immediate supervision of a person located in the motorboat who is at east 16 years of age. This does not apply to operating a PWC.</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solidFill>
                <a:schemeClr val="bg1"/>
              </a:solidFil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0" dirty="0">
                <a:solidFill>
                  <a:schemeClr val="bg1"/>
                </a:solidFill>
              </a:rPr>
              <a:t>A person born on or after January 1, 1999, may not operate  on inland water or territorial waters any motorboat for recreational boating purposes propelled by machinery capable of producing more than 25 horsepower unless that person is 12 years of age, and has completed a boating safety class, and possess and presets for inspection upon request to a law enforcement officer a boating safety education course certificate.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solidFill>
                <a:schemeClr val="bg1"/>
              </a:solidFill>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dirty="0">
                <a:solidFill>
                  <a:schemeClr val="bg1"/>
                </a:solidFill>
              </a:rPr>
              <a:t>Operating a PWC:</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b="0" dirty="0">
                <a:solidFill>
                  <a:schemeClr val="bg1"/>
                </a:solidFill>
              </a:rPr>
              <a:t>Beginning January 1, 2024, a person born on or after January 1, 1999, may not operate a personal watercraft (PWC) on inland waters or territorial waters unless that person is16 years of age or older and has completed a boating safety education class.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solidFill>
                <a:schemeClr val="bg1"/>
              </a:solidFill>
            </a:endParaRPr>
          </a:p>
          <a:p>
            <a:endParaRPr lang="en-US" dirty="0"/>
          </a:p>
        </p:txBody>
      </p:sp>
      <p:sp>
        <p:nvSpPr>
          <p:cNvPr id="32772" name="Slide Number Placeholder 3">
            <a:extLst>
              <a:ext uri="{FF2B5EF4-FFF2-40B4-BE49-F238E27FC236}">
                <a16:creationId xmlns:a16="http://schemas.microsoft.com/office/drawing/2014/main" id="{B40B835D-4570-C7FC-2491-C374361FBDDF}"/>
              </a:ext>
            </a:extLst>
          </p:cNvPr>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4</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986200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a:p>
            <a:endParaRPr lang="en-US" altLang="en-US" b="1" dirty="0">
              <a:latin typeface="Arial" panose="020B0604020202020204" pitchFamily="34" charset="0"/>
            </a:endParaRPr>
          </a:p>
          <a:p>
            <a:endParaRPr lang="en-US" dirty="0"/>
          </a:p>
          <a:p>
            <a:endParaRPr lang="en-US" altLang="en-US" b="1" dirty="0">
              <a:latin typeface="Arial" panose="020B0604020202020204" pitchFamily="34" charset="0"/>
            </a:endParaRPr>
          </a:p>
        </p:txBody>
      </p:sp>
      <p:sp>
        <p:nvSpPr>
          <p:cNvPr id="32772"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3D58C31F-6A96-42C4-9F0A-F27971DE0D2D}" type="slidenum">
              <a:rPr lang="en-US" altLang="en-US" sz="1300">
                <a:solidFill>
                  <a:schemeClr val="tx1"/>
                </a:solidFill>
                <a:latin typeface="Comic Sans MS" panose="030F0702030302020204" pitchFamily="66" charset="0"/>
              </a:rPr>
              <a:pPr/>
              <a:t>5</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594642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r>
              <a:rPr lang="en-US" altLang="en-US" b="1" dirty="0">
                <a:latin typeface="Arial" panose="020B0604020202020204" pitchFamily="34" charset="0"/>
              </a:rPr>
              <a:t>Registration Requirements.</a:t>
            </a:r>
          </a:p>
          <a:p>
            <a:r>
              <a:rPr lang="en-US" altLang="en-US" dirty="0">
                <a:latin typeface="Arial" panose="020B0604020202020204" pitchFamily="34" charset="0"/>
              </a:rPr>
              <a:t>Motorboats (10hp or less) - $25.00</a:t>
            </a:r>
          </a:p>
          <a:p>
            <a:r>
              <a:rPr lang="en-US" altLang="en-US" dirty="0">
                <a:latin typeface="Arial" panose="020B0604020202020204" pitchFamily="34" charset="0"/>
              </a:rPr>
              <a:t>Motorboats (greater than 10hp, less than or equal to 50hp) - $30.00</a:t>
            </a:r>
          </a:p>
          <a:p>
            <a:r>
              <a:rPr lang="en-US" altLang="en-US" dirty="0">
                <a:latin typeface="Arial" panose="020B0604020202020204" pitchFamily="34" charset="0"/>
              </a:rPr>
              <a:t>Motorboats (greater than 50hp, less than or equal to 115hp) - $36.00</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rPr>
              <a:t>Motorboats (greater than 115hp) - $44.00</a:t>
            </a:r>
          </a:p>
          <a:p>
            <a:endParaRPr lang="en-US" altLang="en-US" dirty="0">
              <a:latin typeface="Arial" panose="020B0604020202020204" pitchFamily="34" charset="0"/>
            </a:endParaRPr>
          </a:p>
          <a:p>
            <a:r>
              <a:rPr lang="en-US" altLang="en-US" dirty="0">
                <a:latin typeface="Arial" panose="020B0604020202020204" pitchFamily="34" charset="0"/>
              </a:rPr>
              <a:t>Personal Watercraft- $44.00</a:t>
            </a:r>
          </a:p>
          <a:p>
            <a:endParaRPr lang="en-US" altLang="en-US" dirty="0">
              <a:latin typeface="Arial" panose="020B0604020202020204" pitchFamily="34" charset="0"/>
            </a:endParaRPr>
          </a:p>
          <a:p>
            <a:endParaRPr lang="en-US" altLang="en-US" dirty="0">
              <a:latin typeface="Arial" panose="020B0604020202020204" pitchFamily="34" charset="0"/>
            </a:endParaRPr>
          </a:p>
          <a:p>
            <a:r>
              <a:rPr lang="en-US" altLang="en-US" dirty="0">
                <a:latin typeface="Arial" panose="020B0604020202020204" pitchFamily="34" charset="0"/>
              </a:rPr>
              <a:t>SECTION VIII. VESSEL REGISTRATION NUMBER</a:t>
            </a:r>
          </a:p>
          <a:p>
            <a:r>
              <a:rPr lang="en-US" altLang="en-US" dirty="0">
                <a:latin typeface="Arial" panose="020B0604020202020204" pitchFamily="34" charset="0"/>
              </a:rPr>
              <a:t>A. The number issued pursuant to these regulations shall be in accordance with the pattern described in this subsection.</a:t>
            </a:r>
          </a:p>
          <a:p>
            <a:r>
              <a:rPr lang="en-US" altLang="en-US" dirty="0">
                <a:latin typeface="Arial" panose="020B0604020202020204" pitchFamily="34" charset="0"/>
              </a:rPr>
              <a:t>1. The vessel registration number shall be divided into three parts, for the purpose of providing a combination of numerals and letters which furnish individual vessel registration numbers.</a:t>
            </a:r>
          </a:p>
          <a:p>
            <a:r>
              <a:rPr lang="en-US" altLang="en-US" dirty="0">
                <a:latin typeface="Arial" panose="020B0604020202020204" pitchFamily="34" charset="0"/>
              </a:rPr>
              <a:t>2. The first part of the number shall be an abbreviation in capital letters of the State of Maine – ME –and shall be followed by an equivalent space.</a:t>
            </a:r>
          </a:p>
          <a:p>
            <a:r>
              <a:rPr lang="en-US" altLang="en-US" dirty="0">
                <a:latin typeface="Arial" panose="020B0604020202020204" pitchFamily="34" charset="0"/>
              </a:rPr>
              <a:t>3.  The second part of the number shall be a group of digits consisting of four Arabic numerals appearing after the letters ME, and shall be followed by an equivalent space.</a:t>
            </a:r>
          </a:p>
          <a:p>
            <a:r>
              <a:rPr lang="en-US" altLang="en-US" dirty="0">
                <a:latin typeface="Arial" panose="020B0604020202020204" pitchFamily="34" charset="0"/>
              </a:rPr>
              <a:t>4. The remainder of the number shall consist of no more than two capital letters, in sequence, in accordance with the serials numerically and alphabetically. As example:</a:t>
            </a:r>
          </a:p>
          <a:p>
            <a:r>
              <a:rPr lang="en-US" altLang="en-US" dirty="0">
                <a:latin typeface="Arial" panose="020B0604020202020204" pitchFamily="34" charset="0"/>
              </a:rPr>
              <a:t>5. Since the letters “I”, “O”, and “Q” may be mistaken for Arabic Numerals, all letters sequences using “I”, “O”, and “Q” shall be omitted. Objectionable words formed by the use of letters will not be used.</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6</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Display of numerals and decals on vessel.</a:t>
            </a:r>
          </a:p>
          <a:p>
            <a:r>
              <a:rPr lang="en-US" altLang="en-US" dirty="0">
                <a:latin typeface="Arial" panose="020B0604020202020204" pitchFamily="34" charset="0"/>
              </a:rPr>
              <a:t>1. The number awarded, exactly as shown on the certificate of numerals shall be painted on, or attached to, each side of the bow of the vessel for which it was issued.</a:t>
            </a:r>
          </a:p>
          <a:p>
            <a:r>
              <a:rPr lang="en-US" altLang="en-US" dirty="0">
                <a:latin typeface="Arial" panose="020B0604020202020204" pitchFamily="34" charset="0"/>
              </a:rPr>
              <a:t>2. The numerals shall be placed on each side of the forward half of the vessel in such position as to provide clear legibility for identification. The numerals shall read from left to right and shall be in block characters of good proportion not less than three inches in height. The numerals shall be of a color which will contrast with the background, and so maintained as to be clearly visible and legible; i.e., dark numerals on a light background or light numerals on a dark </a:t>
            </a:r>
          </a:p>
          <a:p>
            <a:r>
              <a:rPr lang="en-US" altLang="en-US" dirty="0">
                <a:latin typeface="Arial" panose="020B0604020202020204" pitchFamily="34" charset="0"/>
              </a:rPr>
              <a:t>background.</a:t>
            </a:r>
          </a:p>
          <a:p>
            <a:r>
              <a:rPr lang="en-US" altLang="en-US" dirty="0">
                <a:latin typeface="Arial" panose="020B0604020202020204" pitchFamily="34" charset="0"/>
              </a:rPr>
              <a:t>3. The commissioner will furnish to all applicants two (2) decals bearing the numbers of the year of expiration, which will establish valid registration. The decals are to be displayed on each side of the boat (within 6 inches) immediately following the assigned Maine number.</a:t>
            </a:r>
          </a:p>
          <a:p>
            <a:endParaRPr lang="en-US" altLang="en-US" dirty="0">
              <a:latin typeface="Arial" panose="020B0604020202020204" pitchFamily="34" charset="0"/>
            </a:endParaRPr>
          </a:p>
          <a:p>
            <a:r>
              <a:rPr lang="en-US" altLang="en-US" dirty="0">
                <a:latin typeface="Arial" panose="020B0604020202020204" pitchFamily="34" charset="0"/>
              </a:rPr>
              <a:t>      ME 0234 AB (decal) or ME-0234-AB  (decal)</a:t>
            </a:r>
          </a:p>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7</a:t>
            </a:fld>
            <a:endParaRPr lang="en-US" altLang="x-none"/>
          </a:p>
        </p:txBody>
      </p:sp>
    </p:spTree>
    <p:extLst>
      <p:ext uri="{BB962C8B-B14F-4D97-AF65-F5344CB8AC3E}">
        <p14:creationId xmlns:p14="http://schemas.microsoft.com/office/powerpoint/2010/main" val="3278115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Overloading and Overpowering.</a:t>
            </a: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8</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r>
              <a:rPr lang="en-US" altLang="en-US" b="1" dirty="0">
                <a:latin typeface="Arial" panose="020B0604020202020204" pitchFamily="34" charset="0"/>
              </a:rPr>
              <a:t>ME Personal Flotation Devices (PFD)</a:t>
            </a:r>
          </a:p>
          <a:p>
            <a:r>
              <a:rPr lang="en-US" altLang="en-US" dirty="0">
                <a:latin typeface="Arial" panose="020B0604020202020204" pitchFamily="34" charset="0"/>
              </a:rPr>
              <a:t>All vessels, except sailboards, must</a:t>
            </a:r>
            <a:r>
              <a:rPr lang="en-US" altLang="en-US" baseline="0" dirty="0">
                <a:latin typeface="Arial" panose="020B0604020202020204" pitchFamily="34" charset="0"/>
              </a:rPr>
              <a:t> carry one wearable U.S. Coast Guard-approved Type I, II, III, or V PFD for each person on board.</a:t>
            </a:r>
          </a:p>
          <a:p>
            <a:r>
              <a:rPr lang="en-US" altLang="en-US" baseline="0" dirty="0">
                <a:latin typeface="Arial" panose="020B0604020202020204" pitchFamily="34" charset="0"/>
              </a:rPr>
              <a:t>Ion addition, vessels 16 feet in length or longer must have one U.S. Coast Guard-approved Type IV PF on board and readily accessible.</a:t>
            </a:r>
          </a:p>
          <a:p>
            <a:r>
              <a:rPr lang="en-US" altLang="en-US" baseline="0" dirty="0">
                <a:latin typeface="Arial" panose="020B0604020202020204" pitchFamily="34" charset="0"/>
              </a:rPr>
              <a:t>Children 10 years of age and younger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 at all times while underway on the open deck of any vessel.</a:t>
            </a:r>
          </a:p>
          <a:p>
            <a:r>
              <a:rPr lang="en-US" altLang="en-US" baseline="0" dirty="0">
                <a:latin typeface="Arial" panose="020B0604020202020204" pitchFamily="34" charset="0"/>
              </a:rPr>
              <a:t>Everyone on board a PWC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Anyone being towed behind a vessel must wear a U.S. Coast Guard-</a:t>
            </a:r>
            <a:r>
              <a:rPr lang="en-US" altLang="en-US" baseline="0" dirty="0" err="1">
                <a:latin typeface="Arial" panose="020B0604020202020204" pitchFamily="34" charset="0"/>
              </a:rPr>
              <a:t>approved.Type</a:t>
            </a:r>
            <a:r>
              <a:rPr lang="en-US" altLang="en-US" baseline="0" dirty="0">
                <a:latin typeface="Arial" panose="020B0604020202020204" pitchFamily="34" charset="0"/>
              </a:rPr>
              <a:t> I, II, III, PFD.</a:t>
            </a:r>
          </a:p>
          <a:p>
            <a:r>
              <a:rPr lang="en-US" altLang="en-US" baseline="0" dirty="0">
                <a:latin typeface="Arial" panose="020B0604020202020204" pitchFamily="34" charset="0"/>
              </a:rPr>
              <a:t> </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9</a:t>
            </a:fld>
            <a:endParaRPr lang="en-US" altLang="en-US" sz="130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p:txBody>
          <a:bodyPr/>
          <a:lstStyle>
            <a:lvl1pPr>
              <a:defRPr/>
            </a:lvl1pPr>
          </a:lstStyle>
          <a:p>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a:p>
        </p:txBody>
      </p:sp>
      <p:sp>
        <p:nvSpPr>
          <p:cNvPr id="8" name="Footer Placeholder 7"/>
          <p:cNvSpPr>
            <a:spLocks noGrp="1"/>
          </p:cNvSpPr>
          <p:nvPr>
            <p:ph type="ftr" sz="quarter" idx="11"/>
          </p:nvPr>
        </p:nvSpPr>
        <p:spPr/>
        <p:txBody>
          <a:bodyPr/>
          <a:lstStyle>
            <a:lvl1pPr>
              <a:defRPr/>
            </a:lvl1pPr>
          </a:lstStyle>
          <a:p>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a:p>
        </p:txBody>
      </p:sp>
      <p:sp>
        <p:nvSpPr>
          <p:cNvPr id="3" name="Footer Placeholder 2"/>
          <p:cNvSpPr>
            <a:spLocks noGrp="1"/>
          </p:cNvSpPr>
          <p:nvPr>
            <p:ph type="ftr" sz="quarter" idx="11"/>
          </p:nvPr>
        </p:nvSpPr>
        <p:spPr/>
        <p:txBody>
          <a:bodyPr/>
          <a:lstStyle>
            <a:lvl1pPr>
              <a:defRPr/>
            </a:lvl1pPr>
          </a:lstStyle>
          <a:p>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a:p>
        </p:txBody>
      </p:sp>
      <p:sp>
        <p:nvSpPr>
          <p:cNvPr id="6" name="Footer Placeholder 5"/>
          <p:cNvSpPr>
            <a:spLocks noGrp="1"/>
          </p:cNvSpPr>
          <p:nvPr>
            <p:ph type="ftr" sz="quarter" idx="11"/>
          </p:nvPr>
        </p:nvSpPr>
        <p:spPr/>
        <p:txBody>
          <a:bodyPr/>
          <a:lstStyle>
            <a:lvl1pPr>
              <a:defRPr/>
            </a:lvl1pPr>
          </a:lstStyle>
          <a:p>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a:p>
        </p:txBody>
      </p:sp>
      <p:sp>
        <p:nvSpPr>
          <p:cNvPr id="1029" name="Rectangle 5"/>
          <p:cNvSpPr>
            <a:spLocks noGrp="1" noChangeArrowheads="1"/>
          </p:cNvSpPr>
          <p:nvPr>
            <p:ph type="ftr" sz="quarter" idx="3"/>
          </p:nvPr>
        </p:nvSpPr>
        <p:spPr bwMode="auto">
          <a:xfrm>
            <a:off x="2590800" y="6248400"/>
            <a:ext cx="3962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23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ctrTitle"/>
          </p:nvPr>
        </p:nvSpPr>
        <p:spPr>
          <a:xfrm>
            <a:off x="1219200" y="1905000"/>
            <a:ext cx="7772400" cy="1470025"/>
          </a:xfrm>
        </p:spPr>
        <p:txBody>
          <a:bodyPr/>
          <a:lstStyle/>
          <a:p>
            <a:r>
              <a:rPr lang="en-US" altLang="x-none" dirty="0"/>
              <a:t>Maine Supplement</a:t>
            </a:r>
            <a:endParaRPr lang="x-none" altLang="x-none" dirty="0"/>
          </a:p>
        </p:txBody>
      </p:sp>
      <p:sp>
        <p:nvSpPr>
          <p:cNvPr id="14341" name="Rectangle 5"/>
          <p:cNvSpPr>
            <a:spLocks noGrp="1" noChangeArrowheads="1"/>
          </p:cNvSpPr>
          <p:nvPr>
            <p:ph type="subTitle" idx="1"/>
          </p:nvPr>
        </p:nvSpPr>
        <p:spPr>
          <a:xfrm>
            <a:off x="1600200" y="4046537"/>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9859"/>
            <a:ext cx="7772400" cy="970741"/>
          </a:xfrm>
        </p:spPr>
        <p:txBody>
          <a:bodyPr/>
          <a:lstStyle/>
          <a:p>
            <a:r>
              <a:rPr lang="en-US" dirty="0"/>
              <a:t>Intoxication</a:t>
            </a:r>
          </a:p>
        </p:txBody>
      </p:sp>
      <p:sp>
        <p:nvSpPr>
          <p:cNvPr id="3" name="Content Placeholder 2"/>
          <p:cNvSpPr>
            <a:spLocks noGrp="1"/>
          </p:cNvSpPr>
          <p:nvPr>
            <p:ph idx="1"/>
          </p:nvPr>
        </p:nvSpPr>
        <p:spPr>
          <a:xfrm>
            <a:off x="1143000" y="1219200"/>
            <a:ext cx="7772400" cy="5257800"/>
          </a:xfrm>
        </p:spPr>
        <p:txBody>
          <a:bodyPr/>
          <a:lstStyle/>
          <a:p>
            <a:pPr marL="0" indent="0">
              <a:buNone/>
            </a:pPr>
            <a:r>
              <a:rPr lang="en-US" dirty="0"/>
              <a:t>A person is considered to be intoxicated if he or she:</a:t>
            </a:r>
          </a:p>
          <a:p>
            <a:pPr marL="0" indent="0">
              <a:buNone/>
            </a:pPr>
            <a:endParaRPr lang="en-US" sz="1000" dirty="0"/>
          </a:p>
          <a:p>
            <a:pPr marL="0" indent="0">
              <a:buNone/>
            </a:pPr>
            <a:r>
              <a:rPr lang="en-US" dirty="0"/>
              <a:t>• Has a blood concentration of 0.08% if age 21 years or older;  </a:t>
            </a:r>
            <a:r>
              <a:rPr lang="en-US" dirty="0">
                <a:solidFill>
                  <a:srgbClr val="FFFF00"/>
                </a:solidFill>
              </a:rPr>
              <a:t>or</a:t>
            </a:r>
            <a:endParaRPr lang="en-US" dirty="0"/>
          </a:p>
          <a:p>
            <a:pPr marL="0" indent="0">
              <a:buNone/>
            </a:pPr>
            <a:endParaRPr lang="en-US" sz="1000" dirty="0"/>
          </a:p>
          <a:p>
            <a:r>
              <a:rPr lang="en-US" dirty="0"/>
              <a:t>Has any amount alcohol in their blood concentration if age under 21.</a:t>
            </a:r>
          </a:p>
          <a:p>
            <a:pPr marL="0" indent="0">
              <a:buNone/>
            </a:pPr>
            <a:endParaRPr lang="en-US" dirty="0"/>
          </a:p>
        </p:txBody>
      </p:sp>
    </p:spTree>
    <p:extLst>
      <p:ext uri="{BB962C8B-B14F-4D97-AF65-F5344CB8AC3E}">
        <p14:creationId xmlns:p14="http://schemas.microsoft.com/office/powerpoint/2010/main" val="2688475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Water Skis &amp; Surfboards</a:t>
            </a:r>
          </a:p>
        </p:txBody>
      </p:sp>
      <p:sp>
        <p:nvSpPr>
          <p:cNvPr id="13316" name="TextBox 3"/>
          <p:cNvSpPr txBox="1">
            <a:spLocks noChangeArrowheads="1"/>
          </p:cNvSpPr>
          <p:nvPr/>
        </p:nvSpPr>
        <p:spPr bwMode="auto">
          <a:xfrm>
            <a:off x="1524000" y="1077913"/>
            <a:ext cx="7315200" cy="50167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 being towed must wear PFD</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Allowed only between one-half hour before sunrise to one-half hour after sunset</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 typeface="Arial" panose="020B0604020202020204" pitchFamily="34" charset="0"/>
              <a:buChar char="•"/>
            </a:pPr>
            <a:r>
              <a:rPr lang="en-US" altLang="en-US" dirty="0">
                <a:solidFill>
                  <a:schemeClr val="bg1"/>
                </a:solidFill>
                <a:latin typeface="Arial" panose="020B0604020202020204" pitchFamily="34" charset="0"/>
              </a:rPr>
              <a:t>The towing boat m</a:t>
            </a:r>
            <a:r>
              <a:rPr lang="en-US" altLang="en-US" b="0" dirty="0">
                <a:solidFill>
                  <a:schemeClr val="bg1"/>
                </a:solidFill>
                <a:latin typeface="Arial" panose="020B0604020202020204" pitchFamily="34" charset="0"/>
              </a:rPr>
              <a:t>ust have 12 year or older observer</a:t>
            </a:r>
          </a:p>
        </p:txBody>
      </p:sp>
    </p:spTree>
    <p:extLst>
      <p:ext uri="{BB962C8B-B14F-4D97-AF65-F5344CB8AC3E}">
        <p14:creationId xmlns:p14="http://schemas.microsoft.com/office/powerpoint/2010/main" val="2067425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762000" y="266700"/>
            <a:ext cx="7772400" cy="1143000"/>
          </a:xfrm>
        </p:spPr>
        <p:txBody>
          <a:bodyPr/>
          <a:lstStyle/>
          <a:p>
            <a:r>
              <a:rPr lang="en-US" altLang="en-US" sz="4000" b="1" dirty="0"/>
              <a:t>   Water Skis &amp; Surfboards</a:t>
            </a:r>
          </a:p>
        </p:txBody>
      </p:sp>
      <p:sp>
        <p:nvSpPr>
          <p:cNvPr id="13316" name="TextBox 3"/>
          <p:cNvSpPr txBox="1">
            <a:spLocks noChangeArrowheads="1"/>
          </p:cNvSpPr>
          <p:nvPr/>
        </p:nvSpPr>
        <p:spPr bwMode="auto">
          <a:xfrm>
            <a:off x="1524000" y="1600200"/>
            <a:ext cx="7315200"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b="0" dirty="0">
                <a:solidFill>
                  <a:schemeClr val="bg1"/>
                </a:solidFill>
                <a:latin typeface="Arial" panose="020B0604020202020204" pitchFamily="34" charset="0"/>
              </a:rPr>
              <a:t>Illegal to tow while intoxicated</a:t>
            </a:r>
          </a:p>
          <a:p>
            <a:pPr>
              <a:spcBef>
                <a:spcPct val="0"/>
              </a:spcBef>
              <a:buFontTx/>
              <a:buChar char="•"/>
            </a:pPr>
            <a:endParaRPr lang="en-US" altLang="en-US" b="0" dirty="0">
              <a:solidFill>
                <a:schemeClr val="bg1"/>
              </a:solidFill>
              <a:latin typeface="Arial" panose="020B0604020202020204" pitchFamily="34" charset="0"/>
            </a:endParaRPr>
          </a:p>
          <a:p>
            <a:pPr>
              <a:spcBef>
                <a:spcPct val="0"/>
              </a:spcBef>
              <a:buFontTx/>
              <a:buChar char="•"/>
            </a:pPr>
            <a:r>
              <a:rPr lang="en-US" altLang="en-US" dirty="0">
                <a:solidFill>
                  <a:schemeClr val="bg1"/>
                </a:solidFill>
                <a:latin typeface="Arial" panose="020B0604020202020204" pitchFamily="34" charset="0"/>
              </a:rPr>
              <a:t>Illegal to tow from a PWC.</a:t>
            </a:r>
            <a:br>
              <a:rPr lang="en-US" altLang="en-US" b="0" dirty="0">
                <a:solidFill>
                  <a:schemeClr val="bg1"/>
                </a:solidFill>
                <a:latin typeface="Arial" panose="020B0604020202020204" pitchFamily="34" charset="0"/>
              </a:rPr>
            </a:br>
            <a:endParaRPr lang="en-US" altLang="en-US" b="0" dirty="0">
              <a:solidFill>
                <a:schemeClr val="bg1"/>
              </a:solidFill>
              <a:latin typeface="Arial" panose="020B0604020202020204" pitchFamily="34" charset="0"/>
            </a:endParaRPr>
          </a:p>
          <a:p>
            <a:pPr>
              <a:spcBef>
                <a:spcPct val="0"/>
              </a:spcBef>
              <a:buFontTx/>
              <a:buChar char="•"/>
            </a:pPr>
            <a:r>
              <a:rPr lang="en-US" altLang="en-US" b="0" dirty="0">
                <a:solidFill>
                  <a:schemeClr val="bg1"/>
                </a:solidFill>
                <a:latin typeface="Arial" panose="020B0604020202020204" pitchFamily="34" charset="0"/>
              </a:rPr>
              <a:t>Stay clear of no ski zones – </a:t>
            </a:r>
          </a:p>
          <a:p>
            <a:pPr lvl="1">
              <a:spcBef>
                <a:spcPct val="0"/>
              </a:spcBef>
            </a:pPr>
            <a:r>
              <a:rPr lang="en-US" altLang="en-US" sz="3200" b="0" dirty="0">
                <a:solidFill>
                  <a:schemeClr val="bg1"/>
                </a:solidFill>
                <a:latin typeface="Arial" panose="020B0604020202020204" pitchFamily="34" charset="0"/>
              </a:rPr>
              <a:t>No towing within 200 feet of commercial boat dock, moorage harbor, swim area</a:t>
            </a:r>
          </a:p>
        </p:txBody>
      </p:sp>
    </p:spTree>
    <p:extLst>
      <p:ext uri="{BB962C8B-B14F-4D97-AF65-F5344CB8AC3E}">
        <p14:creationId xmlns:p14="http://schemas.microsoft.com/office/powerpoint/2010/main" val="3951405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Signaling Devices</a:t>
            </a:r>
          </a:p>
        </p:txBody>
      </p:sp>
      <p:sp>
        <p:nvSpPr>
          <p:cNvPr id="4" name="TextBox 3"/>
          <p:cNvSpPr txBox="1"/>
          <p:nvPr/>
        </p:nvSpPr>
        <p:spPr>
          <a:xfrm>
            <a:off x="1485900" y="988274"/>
            <a:ext cx="7124700" cy="5262979"/>
          </a:xfrm>
          <a:prstGeom prst="rect">
            <a:avLst/>
          </a:prstGeom>
          <a:noFill/>
        </p:spPr>
        <p:txBody>
          <a:bodyPr wrap="square">
            <a:spAutoFit/>
          </a:bodyPr>
          <a:lstStyle/>
          <a:p>
            <a:pPr marL="342900" indent="-342900">
              <a:buFont typeface="Arial" panose="020B0604020202020204" pitchFamily="34" charset="0"/>
              <a:buChar char="•"/>
              <a:defRPr/>
            </a:pPr>
            <a:r>
              <a:rPr lang="en-US" sz="2800" dirty="0">
                <a:solidFill>
                  <a:schemeClr val="bg1"/>
                </a:solidFill>
                <a:latin typeface="Arial" charset="0"/>
              </a:rPr>
              <a:t>Mouth whistle or powered horn or whistle audible for one-half mile required for </a:t>
            </a:r>
          </a:p>
          <a:p>
            <a:pPr>
              <a:defRPr/>
            </a:pPr>
            <a:r>
              <a:rPr lang="en-US" sz="2800" dirty="0">
                <a:solidFill>
                  <a:schemeClr val="bg1"/>
                </a:solidFill>
                <a:latin typeface="Arial" charset="0"/>
              </a:rPr>
              <a:t>    boats less than 40 feet, including  PWCs.</a:t>
            </a:r>
          </a:p>
          <a:p>
            <a:pPr marL="457200" indent="-457200">
              <a:buFont typeface="Arial" panose="020B0604020202020204" pitchFamily="34" charset="0"/>
              <a:buChar char="•"/>
              <a:defRPr/>
            </a:pPr>
            <a:endParaRPr lang="en-US" sz="2800" dirty="0">
              <a:solidFill>
                <a:schemeClr val="bg1"/>
              </a:solidFill>
              <a:latin typeface="Arial" charset="0"/>
            </a:endParaRPr>
          </a:p>
          <a:p>
            <a:pPr marL="457200" indent="-457200">
              <a:buFont typeface="Arial" panose="020B0604020202020204" pitchFamily="34" charset="0"/>
              <a:buChar char="•"/>
              <a:defRPr/>
            </a:pPr>
            <a:r>
              <a:rPr lang="en-US" sz="2800" dirty="0">
                <a:solidFill>
                  <a:schemeClr val="bg1"/>
                </a:solidFill>
                <a:latin typeface="Arial" charset="0"/>
              </a:rPr>
              <a:t>On state waters, boats greater than 40ft but less than 65 feet require a whistle or powered horn audible for 1/2mile.</a:t>
            </a:r>
          </a:p>
          <a:p>
            <a:pPr>
              <a:defRPr/>
            </a:pPr>
            <a:r>
              <a:rPr lang="en-US" sz="2800" dirty="0">
                <a:solidFill>
                  <a:schemeClr val="bg1"/>
                </a:solidFill>
                <a:latin typeface="Arial" charset="0"/>
              </a:rPr>
              <a:t>	</a:t>
            </a:r>
          </a:p>
          <a:p>
            <a:pPr marL="342900" indent="-342900">
              <a:buFont typeface="Arial" panose="020B0604020202020204" pitchFamily="34" charset="0"/>
              <a:buChar char="•"/>
              <a:defRPr/>
            </a:pPr>
            <a:r>
              <a:rPr lang="en-US" sz="2800" dirty="0">
                <a:solidFill>
                  <a:schemeClr val="bg1"/>
                </a:solidFill>
                <a:latin typeface="Arial" charset="0"/>
              </a:rPr>
              <a:t>On Federal waters, boats greater than 65.5 feet require a whistle and bell audible for 1 mile.</a:t>
            </a:r>
          </a:p>
          <a:p>
            <a:pPr>
              <a:defRPr/>
            </a:pPr>
            <a:r>
              <a:rPr lang="en-US" sz="2800" dirty="0">
                <a:latin typeface="Arial" charset="0"/>
              </a:rPr>
              <a:t> </a:t>
            </a:r>
          </a:p>
        </p:txBody>
      </p:sp>
    </p:spTree>
    <p:extLst>
      <p:ext uri="{BB962C8B-B14F-4D97-AF65-F5344CB8AC3E}">
        <p14:creationId xmlns:p14="http://schemas.microsoft.com/office/powerpoint/2010/main" val="2744704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59077" y="76200"/>
            <a:ext cx="7772400" cy="1143000"/>
          </a:xfrm>
        </p:spPr>
        <p:txBody>
          <a:bodyPr/>
          <a:lstStyle/>
          <a:p>
            <a:r>
              <a:rPr lang="en-US" altLang="en-US" sz="4000" b="1" dirty="0"/>
              <a:t>Safety Zones</a:t>
            </a:r>
          </a:p>
        </p:txBody>
      </p:sp>
      <p:sp>
        <p:nvSpPr>
          <p:cNvPr id="4" name="TextBox 3"/>
          <p:cNvSpPr txBox="1"/>
          <p:nvPr/>
        </p:nvSpPr>
        <p:spPr>
          <a:xfrm>
            <a:off x="1485900" y="988274"/>
            <a:ext cx="7124700" cy="3970318"/>
          </a:xfrm>
          <a:prstGeom prst="rect">
            <a:avLst/>
          </a:prstGeom>
          <a:noFill/>
        </p:spPr>
        <p:txBody>
          <a:bodyPr wrap="square">
            <a:spAutoFit/>
          </a:bodyPr>
          <a:lstStyle/>
          <a:p>
            <a:pPr>
              <a:defRPr/>
            </a:pPr>
            <a:endParaRPr lang="en-US" sz="2800" dirty="0">
              <a:solidFill>
                <a:schemeClr val="bg1"/>
              </a:solidFill>
              <a:latin typeface="Arial" charset="0"/>
            </a:endParaRPr>
          </a:p>
          <a:p>
            <a:pPr marL="457200" indent="-457200">
              <a:buFont typeface="Arial" panose="020B0604020202020204" pitchFamily="34" charset="0"/>
              <a:buChar char="•"/>
              <a:defRPr/>
            </a:pPr>
            <a:r>
              <a:rPr lang="en-US" sz="2800" dirty="0">
                <a:solidFill>
                  <a:schemeClr val="bg1"/>
                </a:solidFill>
                <a:latin typeface="Arial" charset="0"/>
              </a:rPr>
              <a:t>On state waters, when traveling within 200 feet of the shoreline or an island, boaters must travel at headway speed.</a:t>
            </a:r>
          </a:p>
          <a:p>
            <a:pPr marL="457200" indent="-457200">
              <a:buFont typeface="Arial" panose="020B0604020202020204" pitchFamily="34" charset="0"/>
              <a:buChar char="•"/>
              <a:defRPr/>
            </a:pPr>
            <a:endParaRPr lang="en-US" sz="2800" dirty="0">
              <a:solidFill>
                <a:schemeClr val="bg1"/>
              </a:solidFill>
              <a:latin typeface="Arial" charset="0"/>
            </a:endParaRPr>
          </a:p>
          <a:p>
            <a:pPr marL="457200" indent="-457200">
              <a:buFont typeface="Arial" panose="020B0604020202020204" pitchFamily="34" charset="0"/>
              <a:buChar char="•"/>
              <a:defRPr/>
            </a:pPr>
            <a:r>
              <a:rPr lang="en-US" sz="2800" dirty="0">
                <a:solidFill>
                  <a:schemeClr val="bg1"/>
                </a:solidFill>
                <a:latin typeface="Arial" charset="0"/>
              </a:rPr>
              <a:t>Exception to headway speed limit includes fishing and waterskiing.</a:t>
            </a:r>
          </a:p>
          <a:p>
            <a:pPr>
              <a:defRPr/>
            </a:pPr>
            <a:endParaRPr lang="en-US" sz="2800" dirty="0">
              <a:solidFill>
                <a:schemeClr val="bg1"/>
              </a:solidFill>
              <a:latin typeface="Arial" charset="0"/>
            </a:endParaRPr>
          </a:p>
          <a:p>
            <a:pPr>
              <a:defRPr/>
            </a:pPr>
            <a:r>
              <a:rPr lang="en-US" sz="2800" dirty="0">
                <a:latin typeface="Arial" charset="0"/>
              </a:rPr>
              <a:t> </a:t>
            </a:r>
          </a:p>
        </p:txBody>
      </p:sp>
    </p:spTree>
    <p:extLst>
      <p:ext uri="{BB962C8B-B14F-4D97-AF65-F5344CB8AC3E}">
        <p14:creationId xmlns:p14="http://schemas.microsoft.com/office/powerpoint/2010/main" val="2709276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1507331" y="1308100"/>
            <a:ext cx="6129338" cy="4940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457200" indent="-457200">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ts val="600"/>
              </a:spcBef>
              <a:buFontTx/>
              <a:buChar char="•"/>
            </a:pPr>
            <a:r>
              <a:rPr lang="en-US" altLang="en-US" sz="2800" b="0" dirty="0">
                <a:solidFill>
                  <a:schemeClr val="bg1"/>
                </a:solidFill>
              </a:rPr>
              <a:t>MSD holds sewage</a:t>
            </a:r>
          </a:p>
          <a:p>
            <a:pPr eaLnBrk="1" hangingPunct="1">
              <a:spcBef>
                <a:spcPts val="600"/>
              </a:spcBef>
              <a:buFontTx/>
              <a:buChar char="•"/>
            </a:pPr>
            <a:r>
              <a:rPr lang="en-US" altLang="en-US" sz="2800" b="0" dirty="0">
                <a:solidFill>
                  <a:schemeClr val="bg1"/>
                </a:solidFill>
              </a:rPr>
              <a:t>Some MSDs can treat sewage</a:t>
            </a:r>
          </a:p>
          <a:p>
            <a:pPr eaLnBrk="1" hangingPunct="1">
              <a:spcBef>
                <a:spcPts val="600"/>
              </a:spcBef>
              <a:buFontTx/>
              <a:buChar char="•"/>
            </a:pPr>
            <a:r>
              <a:rPr lang="en-US" altLang="en-US" sz="2800" b="0" dirty="0">
                <a:solidFill>
                  <a:schemeClr val="bg1"/>
                </a:solidFill>
              </a:rPr>
              <a:t>Use pump out stations</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dirty="0">
                <a:solidFill>
                  <a:schemeClr val="bg1"/>
                </a:solidFill>
              </a:rPr>
              <a:t>ALL Maine waters </a:t>
            </a:r>
            <a:br>
              <a:rPr lang="en-US" altLang="en-US" sz="2800" dirty="0">
                <a:solidFill>
                  <a:schemeClr val="bg1"/>
                </a:solidFill>
              </a:rPr>
            </a:br>
            <a:r>
              <a:rPr lang="en-US" altLang="en-US" sz="2800" dirty="0">
                <a:solidFill>
                  <a:schemeClr val="bg1"/>
                </a:solidFill>
              </a:rPr>
              <a:t>are no</a:t>
            </a:r>
            <a:r>
              <a:rPr lang="en-US" altLang="en-US" sz="2800" b="0" dirty="0">
                <a:solidFill>
                  <a:schemeClr val="bg1"/>
                </a:solidFill>
              </a:rPr>
              <a:t> </a:t>
            </a:r>
            <a:r>
              <a:rPr lang="en-US" altLang="en-US" sz="2800" dirty="0">
                <a:solidFill>
                  <a:schemeClr val="bg1"/>
                </a:solidFill>
              </a:rPr>
              <a:t>discharge zones</a:t>
            </a:r>
            <a:r>
              <a:rPr lang="en-US" altLang="en-US" sz="2800" b="0" dirty="0">
                <a:solidFill>
                  <a:schemeClr val="bg1"/>
                </a:solidFill>
              </a:rPr>
              <a:t>. </a:t>
            </a:r>
          </a:p>
          <a:p>
            <a:pPr eaLnBrk="1" hangingPunct="1">
              <a:spcBef>
                <a:spcPts val="600"/>
              </a:spcBef>
              <a:buFontTx/>
              <a:buChar char="•"/>
            </a:pPr>
            <a:endParaRPr lang="en-US" altLang="en-US" sz="2800" b="0" dirty="0">
              <a:solidFill>
                <a:schemeClr val="bg1"/>
              </a:solidFill>
            </a:endParaRPr>
          </a:p>
          <a:p>
            <a:pPr eaLnBrk="1" hangingPunct="1">
              <a:spcBef>
                <a:spcPts val="600"/>
              </a:spcBef>
              <a:buFontTx/>
              <a:buChar char="•"/>
            </a:pPr>
            <a:r>
              <a:rPr lang="en-US" altLang="en-US" sz="2800" b="0" dirty="0">
                <a:solidFill>
                  <a:schemeClr val="bg1"/>
                </a:solidFill>
              </a:rPr>
              <a:t>Type I and II Marine Heads </a:t>
            </a:r>
            <a:r>
              <a:rPr lang="en-US" altLang="en-US" sz="2800" dirty="0">
                <a:solidFill>
                  <a:schemeClr val="bg1"/>
                </a:solidFill>
              </a:rPr>
              <a:t>must</a:t>
            </a:r>
            <a:r>
              <a:rPr lang="en-US" altLang="en-US" sz="2800" b="0" dirty="0">
                <a:solidFill>
                  <a:schemeClr val="bg1"/>
                </a:solidFill>
              </a:rPr>
              <a:t> </a:t>
            </a:r>
            <a:r>
              <a:rPr lang="en-US" altLang="en-US" sz="2800" dirty="0">
                <a:solidFill>
                  <a:schemeClr val="bg1"/>
                </a:solidFill>
              </a:rPr>
              <a:t>be sealed </a:t>
            </a:r>
            <a:r>
              <a:rPr lang="en-US" altLang="en-US" sz="2800" b="0" dirty="0">
                <a:solidFill>
                  <a:schemeClr val="bg1"/>
                </a:solidFill>
              </a:rPr>
              <a:t>to prevent discharge</a:t>
            </a:r>
          </a:p>
          <a:p>
            <a:pPr algn="just" eaLnBrk="1" hangingPunct="1">
              <a:spcBef>
                <a:spcPts val="600"/>
              </a:spcBef>
              <a:buFontTx/>
              <a:buChar char="•"/>
            </a:pPr>
            <a:endParaRPr lang="en-US" altLang="en-US" sz="2800" b="0" dirty="0">
              <a:solidFill>
                <a:srgbClr val="FFFF00"/>
              </a:solidFill>
            </a:endParaRPr>
          </a:p>
        </p:txBody>
      </p:sp>
      <p:sp>
        <p:nvSpPr>
          <p:cNvPr id="59397" name="GT"/>
          <p:cNvSpPr>
            <a:spLocks noChangeArrowheads="1"/>
          </p:cNvSpPr>
          <p:nvPr/>
        </p:nvSpPr>
        <p:spPr bwMode="auto">
          <a:xfrm>
            <a:off x="8509000" y="6415088"/>
            <a:ext cx="4572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sz="1800">
                <a:solidFill>
                  <a:srgbClr val="FFFF99"/>
                </a:solidFill>
                <a:latin typeface="Arial" panose="020B0604020202020204" pitchFamily="34" charset="0"/>
              </a:rPr>
              <a:t>&gt;&gt;</a:t>
            </a:r>
          </a:p>
        </p:txBody>
      </p:sp>
      <p:sp>
        <p:nvSpPr>
          <p:cNvPr id="19460" name="Rectangle 9"/>
          <p:cNvSpPr>
            <a:spLocks noChangeArrowheads="1"/>
          </p:cNvSpPr>
          <p:nvPr/>
        </p:nvSpPr>
        <p:spPr bwMode="auto">
          <a:xfrm>
            <a:off x="8220075" y="6462713"/>
            <a:ext cx="36195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fld id="{B0CD9D1E-F8F8-4B0A-88D9-A62B329A5EE3}" type="slidenum">
              <a:rPr lang="en-US" altLang="en-US" sz="1400">
                <a:solidFill>
                  <a:srgbClr val="FFFF99"/>
                </a:solidFill>
                <a:latin typeface="Times New Roman" panose="02020603050405020304" pitchFamily="18" charset="0"/>
              </a:rPr>
              <a:pPr algn="ctr" eaLnBrk="1" hangingPunct="1">
                <a:spcBef>
                  <a:spcPct val="0"/>
                </a:spcBef>
              </a:pPr>
              <a:t>15</a:t>
            </a:fld>
            <a:endParaRPr lang="en-US" altLang="en-US" sz="1400">
              <a:solidFill>
                <a:srgbClr val="FFFF00"/>
              </a:solidFill>
              <a:latin typeface="Arial" panose="020B0604020202020204" pitchFamily="34" charset="0"/>
            </a:endParaRPr>
          </a:p>
        </p:txBody>
      </p:sp>
      <p:sp>
        <p:nvSpPr>
          <p:cNvPr id="6" name="Rectangle 2"/>
          <p:cNvSpPr txBox="1">
            <a:spLocks noChangeArrowheads="1"/>
          </p:cNvSpPr>
          <p:nvPr/>
        </p:nvSpPr>
        <p:spPr>
          <a:xfrm>
            <a:off x="523875" y="76200"/>
            <a:ext cx="8504238" cy="914400"/>
          </a:xfrm>
          <a:prstGeom prst="rect">
            <a:avLst/>
          </a:prstGeom>
        </p:spPr>
        <p:txBody>
          <a:bodyPr/>
          <a:lstStyle>
            <a:lvl1pPr algn="ctr" rtl="0" eaLnBrk="0" fontAlgn="base" hangingPunct="0">
              <a:lnSpc>
                <a:spcPct val="80000"/>
              </a:lnSpc>
              <a:spcBef>
                <a:spcPct val="0"/>
              </a:spcBef>
              <a:spcAft>
                <a:spcPct val="0"/>
              </a:spcAft>
              <a:defRPr sz="4400">
                <a:solidFill>
                  <a:schemeClr val="tx2"/>
                </a:solidFill>
                <a:latin typeface="+mj-lt"/>
                <a:ea typeface="+mj-ea"/>
                <a:cs typeface="+mj-cs"/>
              </a:defRPr>
            </a:lvl1pPr>
            <a:lvl2pPr algn="ctr" rtl="0" eaLnBrk="0" fontAlgn="base" hangingPunct="0">
              <a:lnSpc>
                <a:spcPct val="80000"/>
              </a:lnSpc>
              <a:spcBef>
                <a:spcPct val="0"/>
              </a:spcBef>
              <a:spcAft>
                <a:spcPct val="0"/>
              </a:spcAft>
              <a:defRPr sz="4400">
                <a:solidFill>
                  <a:schemeClr val="tx2"/>
                </a:solidFill>
                <a:latin typeface="Tahoma" pitchFamily="34" charset="0"/>
              </a:defRPr>
            </a:lvl2pPr>
            <a:lvl3pPr algn="ctr" rtl="0" eaLnBrk="0" fontAlgn="base" hangingPunct="0">
              <a:lnSpc>
                <a:spcPct val="80000"/>
              </a:lnSpc>
              <a:spcBef>
                <a:spcPct val="0"/>
              </a:spcBef>
              <a:spcAft>
                <a:spcPct val="0"/>
              </a:spcAft>
              <a:defRPr sz="4400">
                <a:solidFill>
                  <a:schemeClr val="tx2"/>
                </a:solidFill>
                <a:latin typeface="Tahoma" pitchFamily="34" charset="0"/>
              </a:defRPr>
            </a:lvl3pPr>
            <a:lvl4pPr algn="ctr" rtl="0" eaLnBrk="0" fontAlgn="base" hangingPunct="0">
              <a:lnSpc>
                <a:spcPct val="80000"/>
              </a:lnSpc>
              <a:spcBef>
                <a:spcPct val="0"/>
              </a:spcBef>
              <a:spcAft>
                <a:spcPct val="0"/>
              </a:spcAft>
              <a:defRPr sz="4400">
                <a:solidFill>
                  <a:schemeClr val="tx2"/>
                </a:solidFill>
                <a:latin typeface="Tahoma" pitchFamily="34" charset="0"/>
              </a:defRPr>
            </a:lvl4pPr>
            <a:lvl5pPr algn="ctr" rtl="0" eaLnBrk="0" fontAlgn="base" hangingPunct="0">
              <a:lnSpc>
                <a:spcPct val="80000"/>
              </a:lnSpc>
              <a:spcBef>
                <a:spcPct val="0"/>
              </a:spcBef>
              <a:spcAft>
                <a:spcPct val="0"/>
              </a:spcAft>
              <a:defRPr sz="4400">
                <a:solidFill>
                  <a:schemeClr val="tx2"/>
                </a:solidFill>
                <a:latin typeface="Tahoma" pitchFamily="34" charset="0"/>
              </a:defRPr>
            </a:lvl5pPr>
            <a:lvl6pPr marL="457200" algn="ctr" rtl="0" eaLnBrk="1" fontAlgn="base" hangingPunct="1">
              <a:lnSpc>
                <a:spcPct val="80000"/>
              </a:lnSpc>
              <a:spcBef>
                <a:spcPct val="0"/>
              </a:spcBef>
              <a:spcAft>
                <a:spcPct val="0"/>
              </a:spcAft>
              <a:defRPr sz="4400">
                <a:solidFill>
                  <a:schemeClr val="tx2"/>
                </a:solidFill>
                <a:latin typeface="Tahoma" pitchFamily="34" charset="0"/>
              </a:defRPr>
            </a:lvl6pPr>
            <a:lvl7pPr marL="914400" algn="ctr" rtl="0" eaLnBrk="1" fontAlgn="base" hangingPunct="1">
              <a:lnSpc>
                <a:spcPct val="80000"/>
              </a:lnSpc>
              <a:spcBef>
                <a:spcPct val="0"/>
              </a:spcBef>
              <a:spcAft>
                <a:spcPct val="0"/>
              </a:spcAft>
              <a:defRPr sz="4400">
                <a:solidFill>
                  <a:schemeClr val="tx2"/>
                </a:solidFill>
                <a:latin typeface="Tahoma" pitchFamily="34" charset="0"/>
              </a:defRPr>
            </a:lvl7pPr>
            <a:lvl8pPr marL="1371600" algn="ctr" rtl="0" eaLnBrk="1" fontAlgn="base" hangingPunct="1">
              <a:lnSpc>
                <a:spcPct val="80000"/>
              </a:lnSpc>
              <a:spcBef>
                <a:spcPct val="0"/>
              </a:spcBef>
              <a:spcAft>
                <a:spcPct val="0"/>
              </a:spcAft>
              <a:defRPr sz="4400">
                <a:solidFill>
                  <a:schemeClr val="tx2"/>
                </a:solidFill>
                <a:latin typeface="Tahoma" pitchFamily="34" charset="0"/>
              </a:defRPr>
            </a:lvl8pPr>
            <a:lvl9pPr marL="1828800" algn="ctr" rtl="0" eaLnBrk="1" fontAlgn="base" hangingPunct="1">
              <a:lnSpc>
                <a:spcPct val="80000"/>
              </a:lnSpc>
              <a:spcBef>
                <a:spcPct val="0"/>
              </a:spcBef>
              <a:spcAft>
                <a:spcPct val="0"/>
              </a:spcAft>
              <a:defRPr sz="4400">
                <a:solidFill>
                  <a:schemeClr val="tx2"/>
                </a:solidFill>
                <a:latin typeface="Tahoma" pitchFamily="34" charset="0"/>
              </a:defRPr>
            </a:lvl9pPr>
          </a:lstStyle>
          <a:p>
            <a:pPr eaLnBrk="1" hangingPunct="1">
              <a:defRPr/>
            </a:pPr>
            <a:r>
              <a:rPr lang="en-US" sz="4000" dirty="0">
                <a:solidFill>
                  <a:schemeClr val="bg1"/>
                </a:solidFill>
              </a:rPr>
              <a:t>Marine Sanitation </a:t>
            </a:r>
          </a:p>
          <a:p>
            <a:pPr eaLnBrk="1" hangingPunct="1">
              <a:defRPr/>
            </a:pPr>
            <a:r>
              <a:rPr lang="en-US" sz="4000" dirty="0">
                <a:solidFill>
                  <a:schemeClr val="bg1"/>
                </a:solidFill>
              </a:rPr>
              <a:t>Devices (MSD)</a:t>
            </a:r>
            <a:endParaRPr lang="en-US" altLang="en-US" sz="4000" kern="0" dirty="0">
              <a:solidFill>
                <a:schemeClr val="bg1"/>
              </a:solidFill>
            </a:endParaRPr>
          </a:p>
        </p:txBody>
      </p:sp>
      <p:pic>
        <p:nvPicPr>
          <p:cNvPr id="19462" name="Picture 6" descr="pumpout-station-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8163" y="2597150"/>
            <a:ext cx="1849437" cy="1830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6175567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9397"/>
                                        </p:tgtEl>
                                        <p:attrNameLst>
                                          <p:attrName>style.visibility</p:attrName>
                                        </p:attrNameLst>
                                      </p:cBhvr>
                                      <p:to>
                                        <p:strVal val="visible"/>
                                      </p:to>
                                    </p:set>
                                    <p:anim calcmode="lin" valueType="num">
                                      <p:cBhvr additive="base">
                                        <p:cTn id="7" dur="500" fill="hold"/>
                                        <p:tgtEl>
                                          <p:spTgt spid="59397"/>
                                        </p:tgtEl>
                                        <p:attrNameLst>
                                          <p:attrName>ppt_x</p:attrName>
                                        </p:attrNameLst>
                                      </p:cBhvr>
                                      <p:tavLst>
                                        <p:tav tm="0">
                                          <p:val>
                                            <p:strVal val="1+#ppt_w/2"/>
                                          </p:val>
                                        </p:tav>
                                        <p:tav tm="100000">
                                          <p:val>
                                            <p:strVal val="#ppt_x"/>
                                          </p:val>
                                        </p:tav>
                                      </p:tavLst>
                                    </p:anim>
                                    <p:anim calcmode="lin" valueType="num">
                                      <p:cBhvr additive="base">
                                        <p:cTn id="8" dur="500" fill="hold"/>
                                        <p:tgtEl>
                                          <p:spTgt spid="5939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7" grpId="0" autoUpdateAnimBg="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4024332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19258"/>
            <a:ext cx="5957094" cy="27291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Rectangle 18"/>
          <p:cNvSpPr>
            <a:spLocks noGrp="1" noChangeArrowheads="1"/>
          </p:cNvSpPr>
          <p:nvPr>
            <p:ph type="body" idx="1"/>
          </p:nvPr>
        </p:nvSpPr>
        <p:spPr>
          <a:xfrm>
            <a:off x="1153884" y="1004658"/>
            <a:ext cx="7685316" cy="2514600"/>
          </a:xfrm>
        </p:spPr>
        <p:txBody>
          <a:bodyPr/>
          <a:lstStyle/>
          <a:p>
            <a:pPr>
              <a:spcBef>
                <a:spcPct val="0"/>
              </a:spcBef>
            </a:pPr>
            <a:r>
              <a:rPr lang="en-US" altLang="en-US" dirty="0">
                <a:ea typeface="ＭＳ Ｐゴシック" panose="020B0600070205080204" pitchFamily="34" charset="-128"/>
              </a:rPr>
              <a:t>The U.S. Coast Guard requires recreational vessels engaged in diving, scuba diving or snorkeling on federally controlled waters to display the alpha diver-down flag</a:t>
            </a: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Tree>
    <p:extLst>
      <p:ext uri="{BB962C8B-B14F-4D97-AF65-F5344CB8AC3E}">
        <p14:creationId xmlns:p14="http://schemas.microsoft.com/office/powerpoint/2010/main" val="1685619995"/>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685800" y="152400"/>
            <a:ext cx="7772400" cy="1143000"/>
          </a:xfrm>
        </p:spPr>
        <p:txBody>
          <a:bodyPr/>
          <a:lstStyle/>
          <a:p>
            <a:pPr eaLnBrk="1" hangingPunct="1"/>
            <a:r>
              <a:rPr lang="en-US" altLang="en-US" b="1" dirty="0"/>
              <a:t>Oil / Fuel Spills</a:t>
            </a:r>
            <a:endParaRPr lang="en-US" altLang="en-US" dirty="0"/>
          </a:p>
        </p:txBody>
      </p:sp>
      <p:sp>
        <p:nvSpPr>
          <p:cNvPr id="22531" name="TextBox 5"/>
          <p:cNvSpPr txBox="1">
            <a:spLocks noChangeArrowheads="1"/>
          </p:cNvSpPr>
          <p:nvPr/>
        </p:nvSpPr>
        <p:spPr bwMode="auto">
          <a:xfrm>
            <a:off x="1514565" y="1295400"/>
            <a:ext cx="6822893"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       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10853442"/>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066800" y="2799721"/>
            <a:ext cx="8001000"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Tree>
    <p:extLst>
      <p:ext uri="{BB962C8B-B14F-4D97-AF65-F5344CB8AC3E}">
        <p14:creationId xmlns:p14="http://schemas.microsoft.com/office/powerpoint/2010/main" val="2694831456"/>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a:latin typeface="Arial" panose="020B0604020202020204" pitchFamily="34" charset="0"/>
            </a:endParaRPr>
          </a:p>
        </p:txBody>
      </p:sp>
      <p:sp>
        <p:nvSpPr>
          <p:cNvPr id="9" name="TextBox 8"/>
          <p:cNvSpPr txBox="1"/>
          <p:nvPr/>
        </p:nvSpPr>
        <p:spPr>
          <a:xfrm>
            <a:off x="1219200" y="1977242"/>
            <a:ext cx="7848600" cy="2062103"/>
          </a:xfrm>
          <a:prstGeom prst="rect">
            <a:avLst/>
          </a:prstGeom>
          <a:noFill/>
        </p:spPr>
        <p:txBody>
          <a:bodyPr wrap="square">
            <a:spAutoFit/>
          </a:bodyPr>
          <a:lstStyle/>
          <a:p>
            <a:pPr>
              <a:defRPr/>
            </a:pPr>
            <a:br>
              <a:rPr lang="en-US" sz="3200" dirty="0">
                <a:solidFill>
                  <a:schemeClr val="bg1"/>
                </a:solidFill>
                <a:latin typeface="Arial" charset="0"/>
              </a:rPr>
            </a:br>
            <a:r>
              <a:rPr lang="en-US" sz="3200" dirty="0">
                <a:solidFill>
                  <a:schemeClr val="bg1"/>
                </a:solidFill>
                <a:latin typeface="Arial" charset="0"/>
              </a:rPr>
              <a:t>       </a:t>
            </a:r>
            <a:br>
              <a:rPr lang="en-US" sz="3200" dirty="0">
                <a:solidFill>
                  <a:schemeClr val="bg1"/>
                </a:solidFill>
                <a:latin typeface="Arial" charset="0"/>
              </a:rPr>
            </a:br>
            <a:endParaRPr lang="en-US" sz="3200" dirty="0">
              <a:solidFill>
                <a:schemeClr val="bg1"/>
              </a:solidFill>
              <a:latin typeface="Arial" charset="0"/>
            </a:endParaRPr>
          </a:p>
          <a:p>
            <a:pPr>
              <a:defRPr/>
            </a:pPr>
            <a:endParaRPr lang="en-US" sz="3200" dirty="0">
              <a:latin typeface="Arial" charset="0"/>
            </a:endParaRPr>
          </a:p>
        </p:txBody>
      </p:sp>
      <p:pic>
        <p:nvPicPr>
          <p:cNvPr id="5" name="Picture 4" descr="A poster with a boat on the water&#10;&#10;Description automatically generated">
            <a:extLst>
              <a:ext uri="{FF2B5EF4-FFF2-40B4-BE49-F238E27FC236}">
                <a16:creationId xmlns:a16="http://schemas.microsoft.com/office/drawing/2014/main" id="{5BE23F15-FFEC-D1D3-10E6-6A3A16300000}"/>
              </a:ext>
            </a:extLst>
          </p:cNvPr>
          <p:cNvPicPr>
            <a:picLocks noChangeAspect="1"/>
          </p:cNvPicPr>
          <p:nvPr/>
        </p:nvPicPr>
        <p:blipFill>
          <a:blip r:embed="rId4"/>
          <a:stretch>
            <a:fillRect/>
          </a:stretch>
        </p:blipFill>
        <p:spPr>
          <a:xfrm>
            <a:off x="2879297" y="1238251"/>
            <a:ext cx="3673903" cy="5410200"/>
          </a:xfrm>
          <a:prstGeom prst="rect">
            <a:avLst/>
          </a:prstGeom>
        </p:spPr>
      </p:pic>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295400" y="-50800"/>
            <a:ext cx="7467600" cy="1143000"/>
          </a:xfrm>
        </p:spPr>
        <p:txBody>
          <a:bodyPr/>
          <a:lstStyle/>
          <a:p>
            <a:r>
              <a:rPr lang="en-US" altLang="en-US" sz="3600" b="1" dirty="0"/>
              <a:t>Boating Accident Reporting</a:t>
            </a:r>
          </a:p>
        </p:txBody>
      </p:sp>
      <p:sp>
        <p:nvSpPr>
          <p:cNvPr id="7172" name="TextBox 3"/>
          <p:cNvSpPr txBox="1">
            <a:spLocks noChangeArrowheads="1"/>
          </p:cNvSpPr>
          <p:nvPr/>
        </p:nvSpPr>
        <p:spPr bwMode="auto">
          <a:xfrm>
            <a:off x="1600200" y="970776"/>
            <a:ext cx="7391400" cy="53860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3600" dirty="0">
                <a:solidFill>
                  <a:schemeClr val="bg1"/>
                </a:solidFill>
                <a:latin typeface="Arial" panose="020B0604020202020204" pitchFamily="34" charset="0"/>
              </a:rPr>
              <a:t>Stop, render aid and provide contact information</a:t>
            </a:r>
            <a:endParaRPr lang="en-US" altLang="en-US" sz="1600" dirty="0">
              <a:solidFill>
                <a:schemeClr val="bg1"/>
              </a:solidFill>
              <a:latin typeface="Arial" panose="020B0604020202020204" pitchFamily="34" charset="0"/>
            </a:endParaRPr>
          </a:p>
          <a:p>
            <a:pPr>
              <a:spcBef>
                <a:spcPct val="0"/>
              </a:spcBef>
            </a:pPr>
            <a:endParaRPr lang="en-US" altLang="en-US" sz="1600" dirty="0">
              <a:solidFill>
                <a:schemeClr val="bg1"/>
              </a:solidFill>
              <a:latin typeface="Arial" panose="020B0604020202020204" pitchFamily="34" charset="0"/>
            </a:endParaRPr>
          </a:p>
          <a:p>
            <a:pPr>
              <a:spcBef>
                <a:spcPct val="0"/>
              </a:spcBef>
            </a:pPr>
            <a:r>
              <a:rPr lang="en-US" altLang="en-US" b="0" dirty="0">
                <a:solidFill>
                  <a:schemeClr val="bg1"/>
                </a:solidFill>
                <a:latin typeface="Arial" panose="020B0604020202020204" pitchFamily="34" charset="0"/>
              </a:rPr>
              <a:t>Report required when –</a:t>
            </a:r>
          </a:p>
          <a:p>
            <a:pPr>
              <a:spcBef>
                <a:spcPct val="0"/>
              </a:spcBef>
            </a:pPr>
            <a:r>
              <a:rPr lang="en-US" altLang="en-US" b="0" dirty="0">
                <a:solidFill>
                  <a:schemeClr val="bg1"/>
                </a:solidFill>
                <a:latin typeface="Arial" panose="020B0604020202020204" pitchFamily="34" charset="0"/>
              </a:rPr>
              <a:t> 1. Death or personal injury requiring medical treatment beyond first aid</a:t>
            </a:r>
          </a:p>
          <a:p>
            <a:pPr>
              <a:spcBef>
                <a:spcPct val="0"/>
              </a:spcBef>
            </a:pPr>
            <a:r>
              <a:rPr lang="en-US" altLang="en-US" b="0" dirty="0">
                <a:solidFill>
                  <a:srgbClr val="FFFF00"/>
                </a:solidFill>
                <a:latin typeface="Arial" panose="020B0604020202020204" pitchFamily="34" charset="0"/>
              </a:rPr>
              <a:t> </a:t>
            </a:r>
            <a:r>
              <a:rPr lang="en-US" altLang="en-US" b="0" dirty="0">
                <a:solidFill>
                  <a:schemeClr val="bg1"/>
                </a:solidFill>
                <a:latin typeface="Arial" panose="020B0604020202020204" pitchFamily="34" charset="0"/>
              </a:rPr>
              <a:t>2. Damage to property in excess of  $2,000.</a:t>
            </a:r>
          </a:p>
          <a:p>
            <a:pPr>
              <a:spcBef>
                <a:spcPct val="0"/>
              </a:spcBef>
            </a:pPr>
            <a:r>
              <a:rPr lang="en-US" altLang="en-US" b="0" dirty="0">
                <a:solidFill>
                  <a:schemeClr val="bg1"/>
                </a:solidFill>
                <a:latin typeface="Arial" panose="020B0604020202020204" pitchFamily="34" charset="0"/>
              </a:rPr>
              <a:t>Loss of life-report immediately </a:t>
            </a:r>
            <a:r>
              <a:rPr lang="en-US" altLang="en-US" dirty="0">
                <a:solidFill>
                  <a:schemeClr val="bg1"/>
                </a:solidFill>
                <a:latin typeface="Arial" panose="020B0604020202020204" pitchFamily="34" charset="0"/>
              </a:rPr>
              <a:t>followed by written report </a:t>
            </a:r>
            <a:r>
              <a:rPr lang="en-US" altLang="en-US" b="0" dirty="0">
                <a:solidFill>
                  <a:schemeClr val="bg1"/>
                </a:solidFill>
                <a:latin typeface="Arial" panose="020B0604020202020204" pitchFamily="34" charset="0"/>
              </a:rPr>
              <a:t>within </a:t>
            </a:r>
            <a:r>
              <a:rPr lang="en-US" altLang="en-US" dirty="0">
                <a:solidFill>
                  <a:schemeClr val="bg1"/>
                </a:solidFill>
                <a:latin typeface="Arial" panose="020B0604020202020204" pitchFamily="34" charset="0"/>
              </a:rPr>
              <a:t>24</a:t>
            </a:r>
            <a:r>
              <a:rPr lang="en-US" altLang="en-US" b="0" dirty="0">
                <a:solidFill>
                  <a:schemeClr val="bg1"/>
                </a:solidFill>
                <a:latin typeface="Arial" panose="020B0604020202020204" pitchFamily="34" charset="0"/>
              </a:rPr>
              <a:t> hours, otherwise within </a:t>
            </a:r>
            <a:r>
              <a:rPr lang="en-US" altLang="en-US" dirty="0">
                <a:solidFill>
                  <a:schemeClr val="bg1"/>
                </a:solidFill>
                <a:latin typeface="Arial" panose="020B0604020202020204" pitchFamily="34" charset="0"/>
              </a:rPr>
              <a:t>72 hours</a:t>
            </a:r>
          </a:p>
        </p:txBody>
      </p:sp>
    </p:spTree>
    <p:extLst>
      <p:ext uri="{BB962C8B-B14F-4D97-AF65-F5344CB8AC3E}">
        <p14:creationId xmlns:p14="http://schemas.microsoft.com/office/powerpoint/2010/main" val="3672324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9700" y="248433"/>
            <a:ext cx="7772400" cy="1143000"/>
          </a:xfrm>
        </p:spPr>
        <p:txBody>
          <a:bodyPr/>
          <a:lstStyle/>
          <a:p>
            <a:r>
              <a:rPr lang="en-US" altLang="en-US" sz="3600" b="1" dirty="0"/>
              <a:t>Boating Accident Reporting</a:t>
            </a:r>
          </a:p>
        </p:txBody>
      </p:sp>
      <p:sp>
        <p:nvSpPr>
          <p:cNvPr id="8196" name="TextBox 3"/>
          <p:cNvSpPr txBox="1">
            <a:spLocks noChangeArrowheads="1"/>
          </p:cNvSpPr>
          <p:nvPr/>
        </p:nvSpPr>
        <p:spPr bwMode="auto">
          <a:xfrm>
            <a:off x="1028700" y="915273"/>
            <a:ext cx="7086600" cy="4401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a:spcBef>
                <a:spcPct val="0"/>
              </a:spcBef>
            </a:pPr>
            <a:endParaRPr lang="en-US" altLang="en-US" sz="2800" dirty="0">
              <a:solidFill>
                <a:schemeClr val="bg1"/>
              </a:solidFill>
              <a:latin typeface="Arial" panose="020B0604020202020204" pitchFamily="34" charset="0"/>
            </a:endParaRPr>
          </a:p>
          <a:p>
            <a:pPr algn="ctr">
              <a:spcBef>
                <a:spcPct val="0"/>
              </a:spcBef>
            </a:pPr>
            <a:r>
              <a:rPr lang="en-US" altLang="en-US" sz="2800" dirty="0">
                <a:solidFill>
                  <a:schemeClr val="bg1"/>
                </a:solidFill>
                <a:latin typeface="Arial" panose="020B0604020202020204" pitchFamily="34" charset="0"/>
              </a:rPr>
              <a:t>REPORT  TO:</a:t>
            </a:r>
          </a:p>
          <a:p>
            <a:pPr algn="ctr">
              <a:spcBef>
                <a:spcPct val="0"/>
              </a:spcBef>
            </a:pPr>
            <a:r>
              <a:rPr lang="en-US" altLang="en-US" dirty="0">
                <a:solidFill>
                  <a:schemeClr val="bg1"/>
                </a:solidFill>
                <a:latin typeface="Arial" panose="020B0604020202020204" pitchFamily="34" charset="0"/>
              </a:rPr>
              <a:t>Maine Department of Inland Fisheries and Wildlife</a:t>
            </a:r>
          </a:p>
          <a:p>
            <a:pPr algn="ctr">
              <a:spcBef>
                <a:spcPct val="0"/>
              </a:spcBef>
            </a:pPr>
            <a:r>
              <a:rPr lang="en-US" altLang="en-US" dirty="0">
                <a:solidFill>
                  <a:schemeClr val="bg1"/>
                </a:solidFill>
                <a:latin typeface="Arial" panose="020B0604020202020204" pitchFamily="34" charset="0"/>
              </a:rPr>
              <a:t> </a:t>
            </a:r>
          </a:p>
          <a:p>
            <a:pPr algn="ctr">
              <a:spcBef>
                <a:spcPct val="0"/>
              </a:spcBef>
            </a:pPr>
            <a:r>
              <a:rPr lang="en-US" altLang="en-US" dirty="0">
                <a:solidFill>
                  <a:schemeClr val="bg1"/>
                </a:solidFill>
                <a:latin typeface="Arial" panose="020B0604020202020204" pitchFamily="34" charset="0"/>
              </a:rPr>
              <a:t>Augusta, ME</a:t>
            </a:r>
          </a:p>
          <a:p>
            <a:pPr algn="ctr">
              <a:spcBef>
                <a:spcPct val="0"/>
              </a:spcBef>
            </a:pPr>
            <a:endParaRPr lang="en-US" altLang="en-US" dirty="0">
              <a:solidFill>
                <a:schemeClr val="bg1"/>
              </a:solidFill>
              <a:latin typeface="Arial" panose="020B0604020202020204" pitchFamily="34" charset="0"/>
            </a:endParaRPr>
          </a:p>
          <a:p>
            <a:pPr algn="ctr">
              <a:spcBef>
                <a:spcPct val="0"/>
              </a:spcBef>
            </a:pPr>
            <a:endParaRPr lang="en-US" altLang="en-US" dirty="0">
              <a:solidFill>
                <a:schemeClr val="bg1"/>
              </a:solidFill>
              <a:latin typeface="Arial" panose="020B0604020202020204" pitchFamily="34" charset="0"/>
            </a:endParaRPr>
          </a:p>
          <a:p>
            <a:pPr algn="ctr">
              <a:spcBef>
                <a:spcPct val="0"/>
              </a:spcBef>
            </a:pPr>
            <a:r>
              <a:rPr lang="en-US" altLang="en-US" dirty="0">
                <a:solidFill>
                  <a:schemeClr val="bg1"/>
                </a:solidFill>
                <a:latin typeface="Arial" panose="020B0604020202020204" pitchFamily="34" charset="0"/>
              </a:rPr>
              <a:t> form is at www.ME.gov/ifw</a:t>
            </a:r>
          </a:p>
        </p:txBody>
      </p:sp>
    </p:spTree>
    <p:extLst>
      <p:ext uri="{BB962C8B-B14F-4D97-AF65-F5344CB8AC3E}">
        <p14:creationId xmlns:p14="http://schemas.microsoft.com/office/powerpoint/2010/main" val="1720938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90600" y="190500"/>
            <a:ext cx="7772400" cy="1143000"/>
          </a:xfrm>
        </p:spPr>
        <p:txBody>
          <a:bodyPr/>
          <a:lstStyle/>
          <a:p>
            <a:r>
              <a:rPr lang="en-US" altLang="en-US" sz="4000" b="1" dirty="0"/>
              <a:t>Maine Contact</a:t>
            </a:r>
          </a:p>
        </p:txBody>
      </p:sp>
      <p:sp>
        <p:nvSpPr>
          <p:cNvPr id="25603" name="Content Placeholder 2"/>
          <p:cNvSpPr>
            <a:spLocks noGrp="1"/>
          </p:cNvSpPr>
          <p:nvPr>
            <p:ph idx="1"/>
          </p:nvPr>
        </p:nvSpPr>
        <p:spPr>
          <a:xfrm>
            <a:off x="1543833" y="1143000"/>
            <a:ext cx="7239000" cy="4572000"/>
          </a:xfrm>
        </p:spPr>
        <p:txBody>
          <a:bodyPr/>
          <a:lstStyle/>
          <a:p>
            <a:pPr marL="0" indent="0" algn="ctr">
              <a:spcBef>
                <a:spcPct val="0"/>
              </a:spcBef>
              <a:buNone/>
            </a:pPr>
            <a:r>
              <a:rPr lang="en-US" altLang="en-US" dirty="0"/>
              <a:t>You may contact the ME Department of Inland Fisheries by writing to the following address.</a:t>
            </a:r>
          </a:p>
          <a:p>
            <a:pPr marL="0" indent="0" algn="ctr">
              <a:spcBef>
                <a:spcPct val="0"/>
              </a:spcBef>
              <a:buNone/>
            </a:pPr>
            <a:r>
              <a:rPr lang="en-US" altLang="en-US" dirty="0"/>
              <a:t> </a:t>
            </a:r>
          </a:p>
          <a:p>
            <a:pPr marL="0" indent="0" algn="ctr">
              <a:spcBef>
                <a:spcPct val="0"/>
              </a:spcBef>
              <a:buNone/>
            </a:pPr>
            <a:r>
              <a:rPr lang="en-US" altLang="en-US" dirty="0"/>
              <a:t>Main Office</a:t>
            </a:r>
          </a:p>
          <a:p>
            <a:pPr marL="0" indent="0" algn="ctr">
              <a:spcBef>
                <a:spcPct val="0"/>
              </a:spcBef>
              <a:buNone/>
            </a:pPr>
            <a:r>
              <a:rPr lang="en-US" altLang="en-US" dirty="0"/>
              <a:t>284 State Street</a:t>
            </a:r>
          </a:p>
          <a:p>
            <a:pPr marL="0" indent="0" algn="ctr">
              <a:spcBef>
                <a:spcPct val="0"/>
              </a:spcBef>
              <a:buNone/>
            </a:pPr>
            <a:r>
              <a:rPr lang="en-US" altLang="en-US" dirty="0"/>
              <a:t>41 Statehouse Station</a:t>
            </a:r>
            <a:br>
              <a:rPr lang="en-US" altLang="en-US" dirty="0"/>
            </a:br>
            <a:r>
              <a:rPr lang="en-US" altLang="en-US" dirty="0">
                <a:latin typeface="Arial" panose="020B0604020202020204" pitchFamily="34" charset="0"/>
              </a:rPr>
              <a:t>Augusta, ME 04333-0041</a:t>
            </a:r>
          </a:p>
          <a:p>
            <a:pPr marL="0" indent="0" algn="ctr">
              <a:spcBef>
                <a:spcPct val="0"/>
              </a:spcBef>
              <a:buNone/>
            </a:pPr>
            <a:r>
              <a:rPr lang="en-US" altLang="en-US" dirty="0">
                <a:latin typeface="Arial" panose="020B0604020202020204" pitchFamily="34" charset="0"/>
              </a:rPr>
              <a:t>207-287-8000</a:t>
            </a:r>
          </a:p>
          <a:p>
            <a:pPr marL="0" indent="0">
              <a:spcBef>
                <a:spcPct val="0"/>
              </a:spcBef>
              <a:buNone/>
            </a:pPr>
            <a:r>
              <a:rPr lang="en-US" altLang="en-US" dirty="0">
                <a:latin typeface="Arial" panose="020B0604020202020204" pitchFamily="34" charset="0"/>
              </a:rPr>
              <a:t>	</a:t>
            </a:r>
            <a:endParaRPr lang="en-US" altLang="en-US" dirty="0"/>
          </a:p>
        </p:txBody>
      </p:sp>
    </p:spTree>
    <p:extLst>
      <p:ext uri="{BB962C8B-B14F-4D97-AF65-F5344CB8AC3E}">
        <p14:creationId xmlns:p14="http://schemas.microsoft.com/office/powerpoint/2010/main" val="6680144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http://</a:t>
            </a:r>
            <a:r>
              <a:rPr lang="en-US" dirty="0" err="1"/>
              <a:t>www.cgaux.org</a:t>
            </a:r>
            <a:r>
              <a:rPr lang="en-US" dirty="0"/>
              <a:t>/</a:t>
            </a:r>
            <a:r>
              <a:rPr lang="en-US" dirty="0" err="1"/>
              <a:t>boatinged</a:t>
            </a:r>
            <a:endParaRPr lang="en-US" dirty="0"/>
          </a:p>
          <a:p>
            <a:r>
              <a:rPr lang="en-US" dirty="0"/>
              <a:t>Request a vessel safety check at http://</a:t>
            </a:r>
            <a:r>
              <a:rPr lang="en-US" dirty="0" err="1"/>
              <a:t>www.safetyseal.net</a:t>
            </a:r>
            <a:endParaRPr lang="en-US" dirty="0"/>
          </a:p>
          <a:p>
            <a:r>
              <a:rPr lang="en-US" dirty="0"/>
              <a:t>Learn more about joining the Auxiliary at: http://</a:t>
            </a:r>
            <a:r>
              <a:rPr lang="en-US" dirty="0" err="1"/>
              <a:t>join.cgaux.org</a:t>
            </a:r>
            <a:endParaRPr lang="en-US"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Boater Education</a:t>
            </a:r>
          </a:p>
        </p:txBody>
      </p:sp>
      <p:sp>
        <p:nvSpPr>
          <p:cNvPr id="8197" name="Rectangle 3"/>
          <p:cNvSpPr>
            <a:spLocks noChangeArrowheads="1"/>
          </p:cNvSpPr>
          <p:nvPr/>
        </p:nvSpPr>
        <p:spPr bwMode="auto">
          <a:xfrm>
            <a:off x="1524000" y="1289953"/>
            <a:ext cx="7467600" cy="44750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r>
              <a:rPr lang="en-US" sz="2800" b="1" dirty="0">
                <a:solidFill>
                  <a:schemeClr val="bg1"/>
                </a:solidFill>
              </a:rPr>
              <a:t>Beginning 1/1/2024, persons born on or after 1/1/1999 and operating a vessel capable of producing more than 25 HP power must</a:t>
            </a:r>
            <a:r>
              <a:rPr lang="en-US" sz="2800" dirty="0">
                <a:solidFill>
                  <a:schemeClr val="bg1"/>
                </a:solidFill>
              </a:rPr>
              <a:t>:</a:t>
            </a:r>
          </a:p>
          <a:p>
            <a:endParaRPr lang="en-US" dirty="0">
              <a:solidFill>
                <a:schemeClr val="bg1"/>
              </a:solidFill>
            </a:endParaRPr>
          </a:p>
          <a:p>
            <a:pPr lvl="1"/>
            <a:r>
              <a:rPr lang="en-US" sz="2400" dirty="0">
                <a:solidFill>
                  <a:schemeClr val="bg1"/>
                </a:solidFill>
              </a:rPr>
              <a:t>Be at least 12 years of age, and</a:t>
            </a:r>
          </a:p>
          <a:p>
            <a:pPr lvl="1"/>
            <a:r>
              <a:rPr lang="en-US" sz="2400" dirty="0">
                <a:solidFill>
                  <a:schemeClr val="bg1"/>
                </a:solidFill>
              </a:rPr>
              <a:t>Complete a boater safety class, and</a:t>
            </a:r>
          </a:p>
          <a:p>
            <a:pPr lvl="1"/>
            <a:r>
              <a:rPr lang="en-US" sz="2400" dirty="0">
                <a:solidFill>
                  <a:schemeClr val="bg1"/>
                </a:solidFill>
              </a:rPr>
              <a:t>Possess the boater safety card while boating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Tree>
    <p:extLst>
      <p:ext uri="{BB962C8B-B14F-4D97-AF65-F5344CB8AC3E}">
        <p14:creationId xmlns:p14="http://schemas.microsoft.com/office/powerpoint/2010/main" val="3428487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05DDD7-DE55-ABDC-8B6A-D08C4A3CB16C}"/>
            </a:ext>
          </a:extLst>
        </p:cNvPr>
        <p:cNvGrpSpPr/>
        <p:nvPr/>
      </p:nvGrpSpPr>
      <p:grpSpPr>
        <a:xfrm>
          <a:off x="0" y="0"/>
          <a:ext cx="0" cy="0"/>
          <a:chOff x="0" y="0"/>
          <a:chExt cx="0" cy="0"/>
        </a:xfrm>
      </p:grpSpPr>
      <p:sp>
        <p:nvSpPr>
          <p:cNvPr id="9218" name="Title 1">
            <a:extLst>
              <a:ext uri="{FF2B5EF4-FFF2-40B4-BE49-F238E27FC236}">
                <a16:creationId xmlns:a16="http://schemas.microsoft.com/office/drawing/2014/main" id="{3D8BF433-AB35-82E0-F533-574693CBDA9C}"/>
              </a:ext>
            </a:extLst>
          </p:cNvPr>
          <p:cNvSpPr>
            <a:spLocks noGrp="1"/>
          </p:cNvSpPr>
          <p:nvPr>
            <p:ph type="title"/>
          </p:nvPr>
        </p:nvSpPr>
        <p:spPr>
          <a:xfrm>
            <a:off x="2095500" y="202735"/>
            <a:ext cx="5410200" cy="802479"/>
          </a:xfrm>
        </p:spPr>
        <p:txBody>
          <a:bodyPr/>
          <a:lstStyle/>
          <a:p>
            <a:r>
              <a:rPr lang="en-US" altLang="en-US" sz="4000" b="1" dirty="0"/>
              <a:t>Boater Education</a:t>
            </a:r>
          </a:p>
        </p:txBody>
      </p:sp>
      <p:sp>
        <p:nvSpPr>
          <p:cNvPr id="8197" name="Rectangle 3">
            <a:extLst>
              <a:ext uri="{FF2B5EF4-FFF2-40B4-BE49-F238E27FC236}">
                <a16:creationId xmlns:a16="http://schemas.microsoft.com/office/drawing/2014/main" id="{20CC80C3-23C6-035B-F3CB-ACF830613AC4}"/>
              </a:ext>
            </a:extLst>
          </p:cNvPr>
          <p:cNvSpPr>
            <a:spLocks noChangeArrowheads="1"/>
          </p:cNvSpPr>
          <p:nvPr/>
        </p:nvSpPr>
        <p:spPr bwMode="auto">
          <a:xfrm>
            <a:off x="1524000" y="1289953"/>
            <a:ext cx="7467600" cy="54599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r>
              <a:rPr lang="en-US" sz="2800" b="1" dirty="0">
                <a:solidFill>
                  <a:schemeClr val="bg1"/>
                </a:solidFill>
              </a:rPr>
              <a:t>Beginning 1/1/2024</a:t>
            </a:r>
            <a:r>
              <a:rPr lang="en-US" sz="2800" dirty="0">
                <a:solidFill>
                  <a:schemeClr val="bg1"/>
                </a:solidFill>
              </a:rPr>
              <a:t>:</a:t>
            </a:r>
            <a:endParaRPr lang="en-US" dirty="0">
              <a:solidFill>
                <a:schemeClr val="bg1"/>
              </a:solidFill>
            </a:endParaRPr>
          </a:p>
          <a:p>
            <a:pPr lvl="1"/>
            <a:r>
              <a:rPr lang="en-US" altLang="en-US" sz="2000" dirty="0">
                <a:solidFill>
                  <a:schemeClr val="bg1"/>
                </a:solidFill>
                <a:latin typeface="Arial" charset="0"/>
              </a:rPr>
              <a:t>Under 12 can operate </a:t>
            </a:r>
            <a:r>
              <a:rPr lang="en-US" altLang="en-US" sz="2000" dirty="0">
                <a:solidFill>
                  <a:srgbClr val="FFFF00"/>
                </a:solidFill>
                <a:latin typeface="Arial" charset="0"/>
              </a:rPr>
              <a:t>up to 10 </a:t>
            </a:r>
            <a:r>
              <a:rPr lang="en-US" altLang="en-US" sz="2000" dirty="0">
                <a:solidFill>
                  <a:schemeClr val="bg1"/>
                </a:solidFill>
                <a:latin typeface="Arial" charset="0"/>
              </a:rPr>
              <a:t>hp without supervision or boating safety course.</a:t>
            </a:r>
          </a:p>
          <a:p>
            <a:pPr lvl="1"/>
            <a:r>
              <a:rPr lang="en-US" altLang="en-US" sz="2000" dirty="0">
                <a:solidFill>
                  <a:schemeClr val="bg1"/>
                </a:solidFill>
                <a:latin typeface="Arial" charset="0"/>
              </a:rPr>
              <a:t>Under 12 can operate </a:t>
            </a:r>
            <a:r>
              <a:rPr lang="en-US" altLang="en-US" sz="2000" dirty="0">
                <a:solidFill>
                  <a:srgbClr val="FFFF00"/>
                </a:solidFill>
                <a:latin typeface="Arial" charset="0"/>
              </a:rPr>
              <a:t>over 10</a:t>
            </a:r>
            <a:r>
              <a:rPr lang="en-US" altLang="en-US" sz="2000" dirty="0">
                <a:solidFill>
                  <a:schemeClr val="bg1"/>
                </a:solidFill>
                <a:latin typeface="Arial" charset="0"/>
              </a:rPr>
              <a:t> hp with supervision.</a:t>
            </a:r>
          </a:p>
          <a:p>
            <a:pPr lvl="1"/>
            <a:r>
              <a:rPr lang="en-US" altLang="en-US" sz="2000" dirty="0">
                <a:solidFill>
                  <a:schemeClr val="bg1"/>
                </a:solidFill>
                <a:latin typeface="Arial" charset="0"/>
              </a:rPr>
              <a:t>12 years and over can operate </a:t>
            </a:r>
            <a:r>
              <a:rPr lang="en-US" altLang="en-US" sz="2000" dirty="0">
                <a:solidFill>
                  <a:srgbClr val="FFFF00"/>
                </a:solidFill>
                <a:latin typeface="Arial" charset="0"/>
              </a:rPr>
              <a:t>up to 25</a:t>
            </a:r>
            <a:r>
              <a:rPr lang="en-US" altLang="en-US" sz="2000" dirty="0">
                <a:solidFill>
                  <a:schemeClr val="bg1"/>
                </a:solidFill>
                <a:latin typeface="Arial" charset="0"/>
              </a:rPr>
              <a:t> hp without supervision or safety course.</a:t>
            </a:r>
          </a:p>
          <a:p>
            <a:pPr lvl="1"/>
            <a:r>
              <a:rPr lang="en-US" altLang="en-US" sz="2000" dirty="0">
                <a:solidFill>
                  <a:schemeClr val="bg1"/>
                </a:solidFill>
                <a:latin typeface="Arial" charset="0"/>
              </a:rPr>
              <a:t>12 year and over can operate </a:t>
            </a:r>
            <a:r>
              <a:rPr lang="en-US" altLang="en-US" sz="2000" dirty="0">
                <a:solidFill>
                  <a:srgbClr val="FFFF00"/>
                </a:solidFill>
                <a:latin typeface="Arial" charset="0"/>
              </a:rPr>
              <a:t>over 25</a:t>
            </a:r>
            <a:r>
              <a:rPr lang="en-US" altLang="en-US" sz="2000" dirty="0">
                <a:solidFill>
                  <a:schemeClr val="bg1"/>
                </a:solidFill>
                <a:latin typeface="Arial" charset="0"/>
              </a:rPr>
              <a:t> hp with a boating safety course.</a:t>
            </a:r>
          </a:p>
          <a:p>
            <a:pPr lvl="1"/>
            <a:r>
              <a:rPr lang="en-US" altLang="en-US" sz="2000" dirty="0">
                <a:solidFill>
                  <a:schemeClr val="bg1"/>
                </a:solidFill>
                <a:latin typeface="Arial" charset="0"/>
              </a:rPr>
              <a:t>16 years and over </a:t>
            </a:r>
            <a:r>
              <a:rPr lang="en-US" altLang="en-US" sz="2000" dirty="0">
                <a:solidFill>
                  <a:srgbClr val="FFFF00"/>
                </a:solidFill>
                <a:latin typeface="Arial" charset="0"/>
              </a:rPr>
              <a:t>must have </a:t>
            </a:r>
            <a:r>
              <a:rPr lang="en-US" altLang="en-US" sz="2000" dirty="0">
                <a:solidFill>
                  <a:schemeClr val="bg1"/>
                </a:solidFill>
                <a:latin typeface="Arial" charset="0"/>
              </a:rPr>
              <a:t>a boating safety course to </a:t>
            </a:r>
            <a:r>
              <a:rPr lang="en-US" altLang="en-US" sz="2000" dirty="0">
                <a:solidFill>
                  <a:srgbClr val="FFFF00"/>
                </a:solidFill>
                <a:latin typeface="Arial" charset="0"/>
              </a:rPr>
              <a:t>operate a PWC</a:t>
            </a:r>
          </a:p>
          <a:p>
            <a:pPr lvl="1"/>
            <a:endParaRPr lang="en-US" altLang="en-US" sz="2000" dirty="0">
              <a:solidFill>
                <a:srgbClr val="FFFF00"/>
              </a:solidFill>
              <a:latin typeface="Arial" charset="0"/>
            </a:endParaRPr>
          </a:p>
          <a:p>
            <a:pPr lvl="1"/>
            <a:r>
              <a:rPr lang="en-US" altLang="en-US" sz="2000" dirty="0">
                <a:solidFill>
                  <a:srgbClr val="FFFF00"/>
                </a:solidFill>
                <a:latin typeface="Arial" charset="0"/>
              </a:rPr>
              <a:t>To supervise, if born after 1/1/1999, must be at least 16 years and over and have passed a boating safety course</a:t>
            </a:r>
          </a:p>
          <a:p>
            <a:pPr lvl="1"/>
            <a:endParaRPr lang="en-US" altLang="en-US" sz="2400" dirty="0">
              <a:latin typeface="Arial" charset="0"/>
            </a:endParaRPr>
          </a:p>
          <a:p>
            <a:pPr>
              <a:spcBef>
                <a:spcPct val="0"/>
              </a:spcBef>
              <a:defRPr/>
            </a:pPr>
            <a:endParaRPr lang="en-US" altLang="en-US" sz="2400" dirty="0">
              <a:latin typeface="Arial" charset="0"/>
            </a:endParaRPr>
          </a:p>
        </p:txBody>
      </p:sp>
    </p:spTree>
    <p:extLst>
      <p:ext uri="{BB962C8B-B14F-4D97-AF65-F5344CB8AC3E}">
        <p14:creationId xmlns:p14="http://schemas.microsoft.com/office/powerpoint/2010/main" val="11041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095500" y="202735"/>
            <a:ext cx="5410200" cy="802479"/>
          </a:xfrm>
        </p:spPr>
        <p:txBody>
          <a:bodyPr/>
          <a:lstStyle/>
          <a:p>
            <a:r>
              <a:rPr lang="en-US" altLang="en-US" sz="4000" b="1" dirty="0"/>
              <a:t>PWC Education</a:t>
            </a:r>
          </a:p>
        </p:txBody>
      </p:sp>
      <p:sp>
        <p:nvSpPr>
          <p:cNvPr id="8197" name="Rectangle 3"/>
          <p:cNvSpPr>
            <a:spLocks noChangeArrowheads="1"/>
          </p:cNvSpPr>
          <p:nvPr/>
        </p:nvSpPr>
        <p:spPr bwMode="auto">
          <a:xfrm>
            <a:off x="1524000" y="914400"/>
            <a:ext cx="7467600"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itchFamily="34" charset="0"/>
              </a:defRPr>
            </a:lvl1pPr>
            <a:lvl2pPr marL="742950" indent="-285750">
              <a:spcBef>
                <a:spcPct val="20000"/>
              </a:spcBef>
              <a:buChar char="•"/>
              <a:defRPr sz="2800">
                <a:solidFill>
                  <a:schemeClr val="tx2"/>
                </a:solidFill>
                <a:latin typeface="Tahoma" pitchFamily="34" charset="0"/>
              </a:defRPr>
            </a:lvl2pPr>
            <a:lvl3pPr marL="1143000" indent="-228600">
              <a:spcBef>
                <a:spcPct val="20000"/>
              </a:spcBef>
              <a:buChar char="•"/>
              <a:defRPr sz="2400">
                <a:solidFill>
                  <a:schemeClr val="tx2"/>
                </a:solidFill>
                <a:latin typeface="Tahoma" pitchFamily="34" charset="0"/>
              </a:defRPr>
            </a:lvl3pPr>
            <a:lvl4pPr marL="1600200" indent="-228600">
              <a:spcBef>
                <a:spcPct val="20000"/>
              </a:spcBef>
              <a:buChar char="•"/>
              <a:defRPr sz="2000">
                <a:solidFill>
                  <a:schemeClr val="tx2"/>
                </a:solidFill>
                <a:latin typeface="Tahoma" pitchFamily="34" charset="0"/>
              </a:defRPr>
            </a:lvl4pPr>
            <a:lvl5pPr marL="2057400" indent="-228600">
              <a:spcBef>
                <a:spcPct val="20000"/>
              </a:spcBef>
              <a:buChar char="•"/>
              <a:defRPr>
                <a:solidFill>
                  <a:schemeClr val="tx2"/>
                </a:solidFill>
                <a:latin typeface="Tahoma" pitchFamily="34" charset="0"/>
              </a:defRPr>
            </a:lvl5pPr>
            <a:lvl6pPr marL="2514600" indent="-228600" eaLnBrk="0" fontAlgn="base" hangingPunct="0">
              <a:spcBef>
                <a:spcPct val="20000"/>
              </a:spcBef>
              <a:spcAft>
                <a:spcPct val="0"/>
              </a:spcAft>
              <a:buChar char="•"/>
              <a:defRPr>
                <a:solidFill>
                  <a:schemeClr val="tx2"/>
                </a:solidFill>
                <a:latin typeface="Tahoma" pitchFamily="34" charset="0"/>
              </a:defRPr>
            </a:lvl6pPr>
            <a:lvl7pPr marL="2971800" indent="-228600" eaLnBrk="0" fontAlgn="base" hangingPunct="0">
              <a:spcBef>
                <a:spcPct val="20000"/>
              </a:spcBef>
              <a:spcAft>
                <a:spcPct val="0"/>
              </a:spcAft>
              <a:buChar char="•"/>
              <a:defRPr>
                <a:solidFill>
                  <a:schemeClr val="tx2"/>
                </a:solidFill>
                <a:latin typeface="Tahoma" pitchFamily="34" charset="0"/>
              </a:defRPr>
            </a:lvl7pPr>
            <a:lvl8pPr marL="3429000" indent="-228600" eaLnBrk="0" fontAlgn="base" hangingPunct="0">
              <a:spcBef>
                <a:spcPct val="20000"/>
              </a:spcBef>
              <a:spcAft>
                <a:spcPct val="0"/>
              </a:spcAft>
              <a:buChar char="•"/>
              <a:defRPr>
                <a:solidFill>
                  <a:schemeClr val="tx2"/>
                </a:solidFill>
                <a:latin typeface="Tahoma" pitchFamily="34" charset="0"/>
              </a:defRPr>
            </a:lvl8pPr>
            <a:lvl9pPr marL="3886200" indent="-228600" eaLnBrk="0" fontAlgn="base" hangingPunct="0">
              <a:spcBef>
                <a:spcPct val="20000"/>
              </a:spcBef>
              <a:spcAft>
                <a:spcPct val="0"/>
              </a:spcAft>
              <a:buChar char="•"/>
              <a:defRPr>
                <a:solidFill>
                  <a:schemeClr val="tx2"/>
                </a:solidFill>
                <a:latin typeface="Tahoma" pitchFamily="34" charset="0"/>
              </a:defRPr>
            </a:lvl9pPr>
          </a:lstStyle>
          <a:p>
            <a:pPr>
              <a:spcBef>
                <a:spcPct val="0"/>
              </a:spcBef>
              <a:defRPr/>
            </a:pPr>
            <a:endParaRPr lang="en-US" altLang="en-US" sz="2800" dirty="0">
              <a:solidFill>
                <a:schemeClr val="bg1"/>
              </a:solidFill>
              <a:latin typeface="Arial" panose="020B0604020202020204" pitchFamily="34" charset="0"/>
            </a:endParaRPr>
          </a:p>
          <a:p>
            <a:pPr>
              <a:spcBef>
                <a:spcPct val="0"/>
              </a:spcBef>
              <a:defRPr/>
            </a:pPr>
            <a:endParaRPr lang="en-US" altLang="en-US" sz="2800" dirty="0">
              <a:solidFill>
                <a:schemeClr val="bg1"/>
              </a:solidFill>
              <a:latin typeface="Arial" charset="0"/>
            </a:endParaRPr>
          </a:p>
          <a:p>
            <a:pPr>
              <a:spcBef>
                <a:spcPct val="0"/>
              </a:spcBef>
              <a:defRPr/>
            </a:pPr>
            <a:r>
              <a:rPr lang="en-US" altLang="en-US" sz="2400" dirty="0">
                <a:latin typeface="Arial" charset="0"/>
              </a:rPr>
              <a:t> </a:t>
            </a:r>
          </a:p>
          <a:p>
            <a:pPr>
              <a:spcBef>
                <a:spcPct val="0"/>
              </a:spcBef>
              <a:defRPr/>
            </a:pPr>
            <a:endParaRPr lang="en-US" altLang="en-US" sz="2400" dirty="0">
              <a:latin typeface="Arial" charset="0"/>
            </a:endParaRPr>
          </a:p>
          <a:p>
            <a:pPr>
              <a:spcBef>
                <a:spcPct val="0"/>
              </a:spcBef>
              <a:defRPr/>
            </a:pPr>
            <a:endParaRPr lang="en-US" altLang="en-US" sz="2400" dirty="0">
              <a:latin typeface="Arial" charset="0"/>
            </a:endParaRPr>
          </a:p>
        </p:txBody>
      </p:sp>
      <p:sp>
        <p:nvSpPr>
          <p:cNvPr id="4" name="Rectangle 3"/>
          <p:cNvSpPr/>
          <p:nvPr/>
        </p:nvSpPr>
        <p:spPr>
          <a:xfrm>
            <a:off x="1676400" y="1005214"/>
            <a:ext cx="6781800" cy="4154984"/>
          </a:xfrm>
          <a:prstGeom prst="rect">
            <a:avLst/>
          </a:prstGeom>
        </p:spPr>
        <p:txBody>
          <a:bodyPr wrap="square">
            <a:spAutoFit/>
          </a:bodyPr>
          <a:lstStyle/>
          <a:p>
            <a:pPr marL="342900" indent="-342900">
              <a:buFont typeface="Arial" panose="020B0604020202020204" pitchFamily="34" charset="0"/>
              <a:buChar char="•"/>
            </a:pPr>
            <a:r>
              <a:rPr lang="en-US" b="1" dirty="0">
                <a:solidFill>
                  <a:schemeClr val="bg1"/>
                </a:solidFill>
                <a:latin typeface="+mn-lt"/>
              </a:rPr>
              <a:t>Persons under 16 years of age</a:t>
            </a:r>
            <a:r>
              <a:rPr lang="en-US" dirty="0">
                <a:solidFill>
                  <a:schemeClr val="bg1"/>
                </a:solidFill>
                <a:latin typeface="+mn-lt"/>
              </a:rPr>
              <a:t> may not operate a PWC on Maine waters. </a:t>
            </a:r>
          </a:p>
          <a:p>
            <a:pPr marL="342900" indent="-342900">
              <a:buFont typeface="Arial" panose="020B0604020202020204" pitchFamily="34" charset="0"/>
              <a:buChar char="•"/>
            </a:pPr>
            <a:endParaRPr lang="en-US" dirty="0">
              <a:solidFill>
                <a:schemeClr val="bg1"/>
              </a:solidFill>
              <a:latin typeface="+mn-lt"/>
            </a:endParaRPr>
          </a:p>
          <a:p>
            <a:pPr marL="342900" indent="-342900">
              <a:buFont typeface="Arial" panose="020B0604020202020204" pitchFamily="34" charset="0"/>
              <a:buChar char="•"/>
            </a:pPr>
            <a:r>
              <a:rPr lang="en-US" dirty="0">
                <a:solidFill>
                  <a:schemeClr val="bg1"/>
                </a:solidFill>
                <a:latin typeface="+mn-lt"/>
              </a:rPr>
              <a:t>Persons aged 16 years of age and older may operate a PWC </a:t>
            </a:r>
            <a:r>
              <a:rPr lang="en-US" b="1" dirty="0">
                <a:solidFill>
                  <a:schemeClr val="bg1"/>
                </a:solidFill>
                <a:latin typeface="+mn-lt"/>
              </a:rPr>
              <a:t>only if </a:t>
            </a:r>
            <a:r>
              <a:rPr lang="en-US" dirty="0">
                <a:solidFill>
                  <a:schemeClr val="bg1"/>
                </a:solidFill>
                <a:latin typeface="+mn-lt"/>
              </a:rPr>
              <a:t>they:</a:t>
            </a:r>
          </a:p>
          <a:p>
            <a:pPr marL="342900" indent="-342900">
              <a:buFont typeface="Arial" panose="020B0604020202020204" pitchFamily="34" charset="0"/>
              <a:buChar char="•"/>
            </a:pPr>
            <a:endParaRPr lang="en-US" dirty="0">
              <a:solidFill>
                <a:schemeClr val="bg1"/>
              </a:solidFill>
              <a:latin typeface="+mn-lt"/>
            </a:endParaRPr>
          </a:p>
          <a:p>
            <a:pPr marL="800100" lvl="1" indent="-342900">
              <a:buFont typeface="Arial" panose="020B0604020202020204" pitchFamily="34" charset="0"/>
              <a:buChar char="•"/>
            </a:pPr>
            <a:r>
              <a:rPr lang="en-US" dirty="0">
                <a:solidFill>
                  <a:schemeClr val="bg1"/>
                </a:solidFill>
                <a:latin typeface="+mn-lt"/>
              </a:rPr>
              <a:t>Have successfully completed an approved safety education course</a:t>
            </a:r>
            <a:endParaRPr lang="en-US" b="1" dirty="0">
              <a:solidFill>
                <a:schemeClr val="bg1"/>
              </a:solidFill>
              <a:latin typeface="+mn-lt"/>
            </a:endParaRPr>
          </a:p>
          <a:p>
            <a:pPr marL="800100" lvl="1" indent="-342900">
              <a:buFont typeface="Arial" panose="020B0604020202020204" pitchFamily="34" charset="0"/>
              <a:buChar char="•"/>
            </a:pPr>
            <a:endParaRPr lang="en-US" b="1" dirty="0">
              <a:solidFill>
                <a:schemeClr val="bg1"/>
              </a:solidFill>
              <a:latin typeface="+mn-lt"/>
            </a:endParaRPr>
          </a:p>
          <a:p>
            <a:endParaRPr lang="en-US" dirty="0">
              <a:solidFill>
                <a:schemeClr val="bg1"/>
              </a:solidFill>
              <a:latin typeface="+mn-lt"/>
            </a:endParaRPr>
          </a:p>
          <a:p>
            <a:endParaRPr lang="en-US" dirty="0">
              <a:solidFill>
                <a:schemeClr val="bg1"/>
              </a:solidFill>
              <a:latin typeface="+mn-lt"/>
            </a:endParaRPr>
          </a:p>
        </p:txBody>
      </p:sp>
    </p:spTree>
    <p:extLst>
      <p:ext uri="{BB962C8B-B14F-4D97-AF65-F5344CB8AC3E}">
        <p14:creationId xmlns:p14="http://schemas.microsoft.com/office/powerpoint/2010/main" val="2242803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 Registration</a:t>
            </a:r>
          </a:p>
        </p:txBody>
      </p:sp>
      <p:sp>
        <p:nvSpPr>
          <p:cNvPr id="10244" name="TextBox 1"/>
          <p:cNvSpPr txBox="1">
            <a:spLocks noChangeArrowheads="1"/>
          </p:cNvSpPr>
          <p:nvPr/>
        </p:nvSpPr>
        <p:spPr bwMode="auto">
          <a:xfrm>
            <a:off x="1776884" y="1295400"/>
            <a:ext cx="7138516" cy="44012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dirty="0">
                <a:solidFill>
                  <a:schemeClr val="bg1"/>
                </a:solidFill>
                <a:latin typeface="Arial" panose="020B0604020202020204" pitchFamily="34" charset="0"/>
              </a:rPr>
              <a:t>Mechanically propelled boats must be registered with the Fish and Wildlife Office in Augusta.</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Registration is valid for one year and expires on December 31 of the year when issued.</a:t>
            </a:r>
          </a:p>
          <a:p>
            <a:pPr>
              <a:spcBef>
                <a:spcPct val="0"/>
              </a:spcBef>
            </a:pPr>
            <a:endParaRPr lang="en-US" altLang="en-US" sz="2800" dirty="0">
              <a:solidFill>
                <a:schemeClr val="bg1"/>
              </a:solidFill>
              <a:latin typeface="Arial" panose="020B0604020202020204" pitchFamily="34" charset="0"/>
            </a:endParaRPr>
          </a:p>
          <a:p>
            <a:pPr>
              <a:spcBef>
                <a:spcPct val="0"/>
              </a:spcBef>
            </a:pPr>
            <a:r>
              <a:rPr lang="en-US" altLang="en-US" sz="2800" dirty="0">
                <a:solidFill>
                  <a:schemeClr val="bg1"/>
                </a:solidFill>
                <a:latin typeface="Arial" panose="020B0604020202020204" pitchFamily="34" charset="0"/>
              </a:rPr>
              <a:t>8 letters and numbers with validation decal</a:t>
            </a:r>
          </a:p>
          <a:p>
            <a:pPr>
              <a:spcBef>
                <a:spcPct val="0"/>
              </a:spcBef>
            </a:pPr>
            <a:r>
              <a:rPr lang="en-US" altLang="en-US" sz="2800" dirty="0">
                <a:solidFill>
                  <a:schemeClr val="bg1"/>
                </a:solidFill>
                <a:latin typeface="Arial" panose="020B0604020202020204" pitchFamily="34" charset="0"/>
              </a:rPr>
              <a:t>             ME 2345 AB (decal) 	</a:t>
            </a:r>
          </a:p>
        </p:txBody>
      </p:sp>
    </p:spTree>
    <p:extLst>
      <p:ext uri="{BB962C8B-B14F-4D97-AF65-F5344CB8AC3E}">
        <p14:creationId xmlns:p14="http://schemas.microsoft.com/office/powerpoint/2010/main" val="389825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Letters and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1846025" y="5474423"/>
            <a:ext cx="5492366"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Sticker within 6 inches of ME Letters and Numbers</a:t>
            </a:r>
          </a:p>
        </p:txBody>
      </p:sp>
      <p:cxnSp>
        <p:nvCxnSpPr>
          <p:cNvPr id="74" name="Straight Connector 73"/>
          <p:cNvCxnSpPr>
            <a:cxnSpLocks/>
          </p:cNvCxnSpPr>
          <p:nvPr/>
        </p:nvCxnSpPr>
        <p:spPr bwMode="auto">
          <a:xfrm flipV="1">
            <a:off x="3861255" y="3890665"/>
            <a:ext cx="1" cy="1705523"/>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310229" y="3393983"/>
            <a:ext cx="2286000" cy="461665"/>
          </a:xfrm>
          <a:prstGeom prst="rect">
            <a:avLst/>
          </a:prstGeom>
          <a:noFill/>
        </p:spPr>
        <p:txBody>
          <a:bodyPr wrap="square" rtlCol="0">
            <a:spAutoFit/>
          </a:bodyPr>
          <a:lstStyle/>
          <a:p>
            <a:r>
              <a:rPr lang="en-US" dirty="0">
                <a:solidFill>
                  <a:schemeClr val="bg1"/>
                </a:solidFill>
                <a:latin typeface="+mj-lt"/>
              </a:rPr>
              <a:t>ME 2345 AB</a:t>
            </a:r>
          </a:p>
        </p:txBody>
      </p:sp>
      <p:sp>
        <p:nvSpPr>
          <p:cNvPr id="97" name="TextBox 96"/>
          <p:cNvSpPr txBox="1"/>
          <p:nvPr/>
        </p:nvSpPr>
        <p:spPr>
          <a:xfrm>
            <a:off x="5486400" y="3429000"/>
            <a:ext cx="2286000" cy="461665"/>
          </a:xfrm>
          <a:prstGeom prst="rect">
            <a:avLst/>
          </a:prstGeom>
          <a:noFill/>
        </p:spPr>
        <p:txBody>
          <a:bodyPr wrap="square" rtlCol="0">
            <a:spAutoFit/>
          </a:bodyPr>
          <a:lstStyle/>
          <a:p>
            <a:r>
              <a:rPr lang="en-US" dirty="0">
                <a:solidFill>
                  <a:schemeClr val="bg1"/>
                </a:solidFill>
                <a:latin typeface="+mj-lt"/>
              </a:rPr>
              <a:t>ME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3670755" y="3457861"/>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7772400" y="3505200"/>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Connector 109"/>
          <p:cNvCxnSpPr>
            <a:cxnSpLocks/>
          </p:cNvCxnSpPr>
          <p:nvPr/>
        </p:nvCxnSpPr>
        <p:spPr bwMode="auto">
          <a:xfrm flipV="1">
            <a:off x="7941838" y="3833509"/>
            <a:ext cx="21903" cy="1782448"/>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6117926" y="4966154"/>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52242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8</a:t>
            </a:fld>
            <a:endParaRPr lang="en-US" altLang="en-US" sz="1400" b="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Tree>
    <p:extLst>
      <p:ext uri="{BB962C8B-B14F-4D97-AF65-F5344CB8AC3E}">
        <p14:creationId xmlns:p14="http://schemas.microsoft.com/office/powerpoint/2010/main" val="354765960"/>
      </p:ext>
    </p:extLst>
  </p:cSld>
  <p:clrMapOvr>
    <a:masterClrMapping/>
  </p:clrMapOvr>
  <p:transition advTm="29516"/>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2" name="TextBox 1"/>
          <p:cNvSpPr txBox="1">
            <a:spLocks noChangeArrowheads="1"/>
          </p:cNvSpPr>
          <p:nvPr/>
        </p:nvSpPr>
        <p:spPr bwMode="auto">
          <a:xfrm>
            <a:off x="1605941" y="990012"/>
            <a:ext cx="7391400" cy="5262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 USCG approved wearable personal flotation device (PFD) correctly sized and in serviceable condition is required to be on board for every person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and longer must additionally carry a USCG approved </a:t>
            </a:r>
            <a:r>
              <a:rPr lang="en-US" altLang="en-US" sz="2400" dirty="0" err="1">
                <a:solidFill>
                  <a:schemeClr val="bg1"/>
                </a:solidFill>
                <a:latin typeface="Arial" panose="020B0604020202020204" pitchFamily="34" charset="0"/>
              </a:rPr>
              <a:t>throwable</a:t>
            </a:r>
            <a:r>
              <a:rPr lang="en-US" altLang="en-US" sz="2400" dirty="0">
                <a:solidFill>
                  <a:schemeClr val="bg1"/>
                </a:solidFill>
                <a:latin typeface="Arial" panose="020B0604020202020204" pitchFamily="34" charset="0"/>
              </a:rPr>
              <a:t> device (not canoe or kayak)</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Persons being towed, those 10 years and younger, and those aboard a PWC MUST wear a PFD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PFDs with water impact ratings are suggested for high-speed watersports such as operating PWC and being towed </a:t>
            </a:r>
          </a:p>
        </p:txBody>
      </p:sp>
    </p:spTree>
    <p:extLst>
      <p:ext uri="{BB962C8B-B14F-4D97-AF65-F5344CB8AC3E}">
        <p14:creationId xmlns:p14="http://schemas.microsoft.com/office/powerpoint/2010/main" val="1696414624"/>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1042</TotalTime>
  <Words>3936</Words>
  <Application>Microsoft Macintosh PowerPoint</Application>
  <PresentationFormat>On-screen Show (4:3)</PresentationFormat>
  <Paragraphs>307</Paragraphs>
  <Slides>23</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ＭＳ Ｐゴシック</vt:lpstr>
      <vt:lpstr>Arial</vt:lpstr>
      <vt:lpstr>Arial Black</vt:lpstr>
      <vt:lpstr>Comic Sans MS</vt:lpstr>
      <vt:lpstr>Times New Roman</vt:lpstr>
      <vt:lpstr>ABS with state name footnote</vt:lpstr>
      <vt:lpstr>Maine Supplement</vt:lpstr>
      <vt:lpstr>Boating References</vt:lpstr>
      <vt:lpstr>Boater Education</vt:lpstr>
      <vt:lpstr>Boater Education</vt:lpstr>
      <vt:lpstr>PWC Education</vt:lpstr>
      <vt:lpstr>Boat Registration</vt:lpstr>
      <vt:lpstr>PowerPoint Presentation</vt:lpstr>
      <vt:lpstr>Maximum Capacities</vt:lpstr>
      <vt:lpstr>Life Jackets</vt:lpstr>
      <vt:lpstr>Intoxication</vt:lpstr>
      <vt:lpstr>   Water Skis &amp; Surfboards</vt:lpstr>
      <vt:lpstr>   Water Skis &amp; Surfboards</vt:lpstr>
      <vt:lpstr>Signaling Devices</vt:lpstr>
      <vt:lpstr>Safety Zones</vt:lpstr>
      <vt:lpstr>PowerPoint Presentation</vt:lpstr>
      <vt:lpstr>PowerPoint Presentation</vt:lpstr>
      <vt:lpstr>Diving/Snorkeling Flags</vt:lpstr>
      <vt:lpstr>Oil / Fuel Spills</vt:lpstr>
      <vt:lpstr> Aquatic Invasive Species</vt:lpstr>
      <vt:lpstr>Boating Accident Reporting</vt:lpstr>
      <vt:lpstr>Boating Accident Reporting</vt:lpstr>
      <vt:lpstr>Maine Contact</vt:lpstr>
      <vt:lpstr>Thank you!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106</cp:revision>
  <dcterms:created xsi:type="dcterms:W3CDTF">2005-09-26T18:22:38Z</dcterms:created>
  <dcterms:modified xsi:type="dcterms:W3CDTF">2024-03-11T12:03:37Z</dcterms:modified>
</cp:coreProperties>
</file>