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258" r:id="rId2"/>
    <p:sldId id="288" r:id="rId3"/>
    <p:sldId id="291" r:id="rId4"/>
    <p:sldId id="311" r:id="rId5"/>
    <p:sldId id="292" r:id="rId6"/>
    <p:sldId id="310" r:id="rId7"/>
    <p:sldId id="293" r:id="rId8"/>
    <p:sldId id="294" r:id="rId9"/>
    <p:sldId id="295" r:id="rId10"/>
    <p:sldId id="308" r:id="rId11"/>
    <p:sldId id="300" r:id="rId12"/>
    <p:sldId id="301" r:id="rId13"/>
    <p:sldId id="302" r:id="rId14"/>
    <p:sldId id="303" r:id="rId15"/>
    <p:sldId id="304" r:id="rId16"/>
    <p:sldId id="305" r:id="rId17"/>
    <p:sldId id="289" r:id="rId18"/>
    <p:sldId id="290" r:id="rId19"/>
    <p:sldId id="307" r:id="rId20"/>
    <p:sldId id="286" r:id="rId21"/>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Times New Roman" charset="0"/>
        <a:cs typeface="Times New Roman" charset="0"/>
      </a:defRPr>
    </a:lvl1pPr>
    <a:lvl2pPr marL="457200" algn="l" rtl="0" fontAlgn="base">
      <a:spcBef>
        <a:spcPct val="0"/>
      </a:spcBef>
      <a:spcAft>
        <a:spcPct val="0"/>
      </a:spcAft>
      <a:defRPr sz="2400" kern="1200">
        <a:solidFill>
          <a:schemeClr val="tx1"/>
        </a:solidFill>
        <a:latin typeface="Times New Roman" charset="0"/>
        <a:ea typeface="Times New Roman" charset="0"/>
        <a:cs typeface="Times New Roman" charset="0"/>
      </a:defRPr>
    </a:lvl2pPr>
    <a:lvl3pPr marL="914400" algn="l" rtl="0" fontAlgn="base">
      <a:spcBef>
        <a:spcPct val="0"/>
      </a:spcBef>
      <a:spcAft>
        <a:spcPct val="0"/>
      </a:spcAft>
      <a:defRPr sz="2400" kern="1200">
        <a:solidFill>
          <a:schemeClr val="tx1"/>
        </a:solidFill>
        <a:latin typeface="Times New Roman" charset="0"/>
        <a:ea typeface="Times New Roman" charset="0"/>
        <a:cs typeface="Times New Roman" charset="0"/>
      </a:defRPr>
    </a:lvl3pPr>
    <a:lvl4pPr marL="1371600" algn="l" rtl="0" fontAlgn="base">
      <a:spcBef>
        <a:spcPct val="0"/>
      </a:spcBef>
      <a:spcAft>
        <a:spcPct val="0"/>
      </a:spcAft>
      <a:defRPr sz="2400" kern="1200">
        <a:solidFill>
          <a:schemeClr val="tx1"/>
        </a:solidFill>
        <a:latin typeface="Times New Roman" charset="0"/>
        <a:ea typeface="Times New Roman" charset="0"/>
        <a:cs typeface="Times New Roman" charset="0"/>
      </a:defRPr>
    </a:lvl4pPr>
    <a:lvl5pPr marL="1828800" algn="l" rtl="0" fontAlgn="base">
      <a:spcBef>
        <a:spcPct val="0"/>
      </a:spcBef>
      <a:spcAft>
        <a:spcPct val="0"/>
      </a:spcAft>
      <a:defRPr sz="2400" kern="1200">
        <a:solidFill>
          <a:schemeClr val="tx1"/>
        </a:solidFill>
        <a:latin typeface="Times New Roman" charset="0"/>
        <a:ea typeface="Times New Roman" charset="0"/>
        <a:cs typeface="Times New Roman" charset="0"/>
      </a:defRPr>
    </a:lvl5pPr>
    <a:lvl6pPr marL="2286000" algn="l" defTabSz="914400" rtl="0" eaLnBrk="1" latinLnBrk="0" hangingPunct="1">
      <a:defRPr sz="2400" kern="1200">
        <a:solidFill>
          <a:schemeClr val="tx1"/>
        </a:solidFill>
        <a:latin typeface="Times New Roman" charset="0"/>
        <a:ea typeface="Times New Roman" charset="0"/>
        <a:cs typeface="Times New Roman" charset="0"/>
      </a:defRPr>
    </a:lvl6pPr>
    <a:lvl7pPr marL="2743200" algn="l" defTabSz="914400" rtl="0" eaLnBrk="1" latinLnBrk="0" hangingPunct="1">
      <a:defRPr sz="2400" kern="1200">
        <a:solidFill>
          <a:schemeClr val="tx1"/>
        </a:solidFill>
        <a:latin typeface="Times New Roman" charset="0"/>
        <a:ea typeface="Times New Roman" charset="0"/>
        <a:cs typeface="Times New Roman" charset="0"/>
      </a:defRPr>
    </a:lvl7pPr>
    <a:lvl8pPr marL="3200400" algn="l" defTabSz="914400" rtl="0" eaLnBrk="1" latinLnBrk="0" hangingPunct="1">
      <a:defRPr sz="2400" kern="1200">
        <a:solidFill>
          <a:schemeClr val="tx1"/>
        </a:solidFill>
        <a:latin typeface="Times New Roman" charset="0"/>
        <a:ea typeface="Times New Roman" charset="0"/>
        <a:cs typeface="Times New Roman" charset="0"/>
      </a:defRPr>
    </a:lvl8pPr>
    <a:lvl9pPr marL="3657600" algn="l" defTabSz="914400" rtl="0" eaLnBrk="1" latinLnBrk="0" hangingPunct="1">
      <a:defRPr sz="2400" kern="1200">
        <a:solidFill>
          <a:schemeClr val="tx1"/>
        </a:solidFill>
        <a:latin typeface="Times New Roman" charset="0"/>
        <a:ea typeface="Times New Roman" charset="0"/>
        <a:cs typeface="Times New Roman"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80" autoAdjust="0"/>
    <p:restoredTop sz="80610" autoAdjust="0"/>
  </p:normalViewPr>
  <p:slideViewPr>
    <p:cSldViewPr>
      <p:cViewPr varScale="1">
        <p:scale>
          <a:sx n="75" d="100"/>
          <a:sy n="75" d="100"/>
        </p:scale>
        <p:origin x="1968" y="17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50D16F-7034-E649-8AE7-294678DAC61B}" type="datetimeFigureOut">
              <a:rPr lang="en-US" smtClean="0"/>
              <a:t>7/17/21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E0363E-9FDC-0045-A7E9-B5C9E72134BD}" type="slidenum">
              <a:rPr lang="en-US" smtClean="0"/>
              <a:t>‹#›</a:t>
            </a:fld>
            <a:endParaRPr lang="en-US"/>
          </a:p>
        </p:txBody>
      </p:sp>
    </p:spTree>
    <p:extLst>
      <p:ext uri="{BB962C8B-B14F-4D97-AF65-F5344CB8AC3E}">
        <p14:creationId xmlns:p14="http://schemas.microsoft.com/office/powerpoint/2010/main" val="923036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ltLang="x-none"/>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x-none"/>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x-none"/>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CB895E6D-782B-2C44-B6B7-9A23B8F0A431}" type="slidenum">
              <a:rPr lang="en-US" altLang="x-none"/>
              <a:pPr/>
              <a:t>‹#›</a:t>
            </a:fld>
            <a:endParaRPr lang="en-US" altLang="x-none"/>
          </a:p>
        </p:txBody>
      </p:sp>
    </p:spTree>
    <p:extLst>
      <p:ext uri="{BB962C8B-B14F-4D97-AF65-F5344CB8AC3E}">
        <p14:creationId xmlns:p14="http://schemas.microsoft.com/office/powerpoint/2010/main" val="166152031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charset="0"/>
        <a:ea typeface="Times New Roman" charset="0"/>
        <a:cs typeface="Times New Roman" charset="0"/>
      </a:defRPr>
    </a:lvl1pPr>
    <a:lvl2pPr marL="457200" algn="l" rtl="0" fontAlgn="base">
      <a:spcBef>
        <a:spcPct val="30000"/>
      </a:spcBef>
      <a:spcAft>
        <a:spcPct val="0"/>
      </a:spcAft>
      <a:defRPr sz="1200" kern="1200">
        <a:solidFill>
          <a:schemeClr val="tx1"/>
        </a:solidFill>
        <a:latin typeface="Times New Roman" charset="0"/>
        <a:ea typeface="Times New Roman" charset="0"/>
        <a:cs typeface="Times New Roman" charset="0"/>
      </a:defRPr>
    </a:lvl2pPr>
    <a:lvl3pPr marL="914400" algn="l" rtl="0" fontAlgn="base">
      <a:spcBef>
        <a:spcPct val="30000"/>
      </a:spcBef>
      <a:spcAft>
        <a:spcPct val="0"/>
      </a:spcAft>
      <a:defRPr sz="1200" kern="1200">
        <a:solidFill>
          <a:schemeClr val="tx1"/>
        </a:solidFill>
        <a:latin typeface="Times New Roman" charset="0"/>
        <a:ea typeface="Times New Roman" charset="0"/>
        <a:cs typeface="Times New Roman" charset="0"/>
      </a:defRPr>
    </a:lvl3pPr>
    <a:lvl4pPr marL="1371600" algn="l" rtl="0" fontAlgn="base">
      <a:spcBef>
        <a:spcPct val="30000"/>
      </a:spcBef>
      <a:spcAft>
        <a:spcPct val="0"/>
      </a:spcAft>
      <a:defRPr sz="1200" kern="1200">
        <a:solidFill>
          <a:schemeClr val="tx1"/>
        </a:solidFill>
        <a:latin typeface="Times New Roman" charset="0"/>
        <a:ea typeface="Times New Roman" charset="0"/>
        <a:cs typeface="Times New Roman" charset="0"/>
      </a:defRPr>
    </a:lvl4pPr>
    <a:lvl5pPr marL="1828800" algn="l" rtl="0" fontAlgn="base">
      <a:spcBef>
        <a:spcPct val="30000"/>
      </a:spcBef>
      <a:spcAft>
        <a:spcPct val="0"/>
      </a:spcAft>
      <a:defRPr sz="1200" kern="1200">
        <a:solidFill>
          <a:schemeClr val="tx1"/>
        </a:solidFill>
        <a:latin typeface="Times New Roman" charset="0"/>
        <a:ea typeface="Times New Roman" charset="0"/>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a:t>
            </a:fld>
            <a:endParaRPr lang="en-US" altLang="x-none"/>
          </a:p>
        </p:txBody>
      </p:sp>
    </p:spTree>
    <p:extLst>
      <p:ext uri="{BB962C8B-B14F-4D97-AF65-F5344CB8AC3E}">
        <p14:creationId xmlns:p14="http://schemas.microsoft.com/office/powerpoint/2010/main" val="5911351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KY Water Skis and Surfboards </a:t>
            </a:r>
          </a:p>
          <a:p>
            <a:r>
              <a:rPr lang="en-US" sz="1200" b="0" i="0" u="none" strike="noStrike" kern="1200" baseline="0" dirty="0">
                <a:solidFill>
                  <a:schemeClr val="tx1"/>
                </a:solidFill>
                <a:latin typeface="Times New Roman" charset="0"/>
                <a:ea typeface="Times New Roman" charset="0"/>
                <a:cs typeface="Times New Roman" charset="0"/>
              </a:rPr>
              <a:t>While this section is titled waterskiing, it applies to persons being towed on any device such as knee boards, inner tubes, etc. Water-skiing is only allowed between sunrise and sunset. Additionally, it is illegal to manipulate skis, surfboards, etc. while intoxicated or under the influence of any other substance that impairs one’s operating ability. Both the operator and skier should be alert to the areas of a lake or river marked as “no ski.” Persons shall not ski within 100 feet of a commercial boat dock, a moorage harbor or a swimming area or within 2,000 feet of a lock or dam. Skiers who ski too close to other boats, docks and obstructions are showing poor judgement. Many of the complaints officers receive while patrolling the water are those about skiers skiing too close.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Persons being towed on any device must wear a Type I, II or III PFD.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Boats (including personal watercraft) towing skiers must have, in addition to the operator of the boat, an observer 12 years of age or older or a wide angle rearview mirror mounted so that the operator can check on the skier but still give full attention to traffic ahead.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There must be adequate seating for all riders.</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Boats towing kites and similar airborne devices must:</a:t>
            </a:r>
          </a:p>
          <a:p>
            <a:r>
              <a:rPr lang="en-US" sz="1200" b="0" i="0" u="none" strike="noStrike" kern="1200" baseline="0" dirty="0">
                <a:solidFill>
                  <a:schemeClr val="tx1"/>
                </a:solidFill>
                <a:latin typeface="Times New Roman" charset="0"/>
                <a:ea typeface="Times New Roman" charset="0"/>
                <a:cs typeface="Times New Roman" charset="0"/>
              </a:rPr>
              <a:t>• Have, in addition to the operator, an observer 12 years or older (mirror will not suffice),</a:t>
            </a:r>
          </a:p>
          <a:p>
            <a:r>
              <a:rPr lang="en-US" sz="1200" b="0" i="0" u="none" strike="noStrike" kern="1200" baseline="0" dirty="0">
                <a:solidFill>
                  <a:schemeClr val="tx1"/>
                </a:solidFill>
                <a:latin typeface="Times New Roman" charset="0"/>
                <a:ea typeface="Times New Roman" charset="0"/>
                <a:cs typeface="Times New Roman" charset="0"/>
              </a:rPr>
              <a:t>• Stay 500 feet from commercial docks and ramps,</a:t>
            </a:r>
          </a:p>
          <a:p>
            <a:r>
              <a:rPr lang="en-US" sz="1200" b="0" i="0" u="none" strike="noStrike" kern="1200" baseline="0" dirty="0">
                <a:solidFill>
                  <a:schemeClr val="tx1"/>
                </a:solidFill>
                <a:latin typeface="Times New Roman" charset="0"/>
                <a:ea typeface="Times New Roman" charset="0"/>
                <a:cs typeface="Times New Roman" charset="0"/>
              </a:rPr>
              <a:t>• Limit the tow rope to 150 feet or less,</a:t>
            </a:r>
          </a:p>
          <a:p>
            <a:r>
              <a:rPr lang="en-US" sz="1200" b="0" i="0" u="none" strike="noStrike" kern="1200" baseline="0" dirty="0">
                <a:solidFill>
                  <a:schemeClr val="tx1"/>
                </a:solidFill>
                <a:latin typeface="Times New Roman" charset="0"/>
                <a:ea typeface="Times New Roman" charset="0"/>
                <a:cs typeface="Times New Roman" charset="0"/>
              </a:rPr>
              <a:t>• Have no more than two persons being towed.</a:t>
            </a:r>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10</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8676768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Signaling Devices</a:t>
            </a:r>
          </a:p>
          <a:p>
            <a:endParaRPr lang="en-US" altLang="en-US" dirty="0">
              <a:latin typeface="Arial" panose="020B0604020202020204" pitchFamily="34" charset="0"/>
            </a:endParaRPr>
          </a:p>
        </p:txBody>
      </p:sp>
      <p:sp>
        <p:nvSpPr>
          <p:cNvPr id="4198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C1502E1A-7B40-4B64-AE30-DAD8B8A0F905}" type="slidenum">
              <a:rPr lang="en-US" altLang="en-US" sz="1300">
                <a:solidFill>
                  <a:schemeClr val="tx1"/>
                </a:solidFill>
                <a:latin typeface="Comic Sans MS" panose="030F0702030302020204" pitchFamily="66" charset="0"/>
              </a:rPr>
              <a:pPr/>
              <a:t>11</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4778701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MARINE SANITATION DEVICES</a:t>
            </a:r>
            <a:endParaRPr lang="en-US" altLang="en-US" dirty="0">
              <a:latin typeface="Arial" panose="020B0604020202020204" pitchFamily="34" charset="0"/>
            </a:endParaRPr>
          </a:p>
          <a:p>
            <a:r>
              <a:rPr lang="en-US" altLang="en-US" dirty="0">
                <a:latin typeface="Arial" panose="020B0604020202020204" pitchFamily="34" charset="0"/>
              </a:rPr>
              <a:t>Motorboats with marine toilets are not allowed on public waters unless the toilet is equipped with a Type I, II or III marine sanitation device (MSD.) Type I and II MSDs chemically treat sewage. Type III MSDs are holding tanks for raw sewage.</a:t>
            </a:r>
          </a:p>
          <a:p>
            <a:r>
              <a:rPr lang="en-US" altLang="en-US" b="1" dirty="0">
                <a:latin typeface="Arial" panose="020B0604020202020204" pitchFamily="34" charset="0"/>
              </a:rPr>
              <a:t>Raw sewage shall not be discharged in any public waters</a:t>
            </a:r>
            <a:r>
              <a:rPr lang="en-US" altLang="en-US" dirty="0">
                <a:latin typeface="Arial" panose="020B0604020202020204" pitchFamily="34" charset="0"/>
              </a:rPr>
              <a:t>. Type I and II MSDs must be sealed or locked while the vessel is on “no discharge” waters.</a:t>
            </a:r>
          </a:p>
          <a:p>
            <a:endParaRPr lang="en-US" altLang="en-US" dirty="0">
              <a:latin typeface="Arial" panose="020B0604020202020204" pitchFamily="34" charset="0"/>
            </a:endParaRPr>
          </a:p>
        </p:txBody>
      </p:sp>
      <p:sp>
        <p:nvSpPr>
          <p:cNvPr id="43012"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lvl1pPr defTabSz="965200">
              <a:defRPr sz="2400" b="1">
                <a:solidFill>
                  <a:schemeClr val="tx2"/>
                </a:solidFill>
                <a:latin typeface="Arial" panose="020B0604020202020204" pitchFamily="34" charset="0"/>
              </a:defRPr>
            </a:lvl1pPr>
            <a:lvl2pPr marL="742950" indent="-285750" defTabSz="965200">
              <a:defRPr sz="2400" b="1">
                <a:solidFill>
                  <a:schemeClr val="tx2"/>
                </a:solidFill>
                <a:latin typeface="Arial" panose="020B0604020202020204" pitchFamily="34" charset="0"/>
              </a:defRPr>
            </a:lvl2pPr>
            <a:lvl3pPr marL="1143000" indent="-228600" defTabSz="965200">
              <a:defRPr sz="2400" b="1">
                <a:solidFill>
                  <a:schemeClr val="tx2"/>
                </a:solidFill>
                <a:latin typeface="Arial" panose="020B0604020202020204" pitchFamily="34" charset="0"/>
              </a:defRPr>
            </a:lvl3pPr>
            <a:lvl4pPr marL="1600200" indent="-228600" defTabSz="965200">
              <a:defRPr sz="2400" b="1">
                <a:solidFill>
                  <a:schemeClr val="tx2"/>
                </a:solidFill>
                <a:latin typeface="Arial" panose="020B0604020202020204" pitchFamily="34" charset="0"/>
              </a:defRPr>
            </a:lvl4pPr>
            <a:lvl5pPr marL="2057400" indent="-228600" defTabSz="965200">
              <a:defRPr sz="2400" b="1">
                <a:solidFill>
                  <a:schemeClr val="tx2"/>
                </a:solidFill>
                <a:latin typeface="Arial" panose="020B0604020202020204" pitchFamily="34" charset="0"/>
              </a:defRPr>
            </a:lvl5pPr>
            <a:lvl6pPr marL="2514600" indent="-228600" defTabSz="965200"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5200"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5200"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5200" eaLnBrk="0" fontAlgn="base" hangingPunct="0">
              <a:spcBef>
                <a:spcPct val="0"/>
              </a:spcBef>
              <a:spcAft>
                <a:spcPct val="0"/>
              </a:spcAft>
              <a:defRPr sz="2400" b="1">
                <a:solidFill>
                  <a:schemeClr val="tx2"/>
                </a:solidFill>
                <a:latin typeface="Arial" panose="020B0604020202020204" pitchFamily="34" charset="0"/>
              </a:defRPr>
            </a:lvl9pPr>
          </a:lstStyle>
          <a:p>
            <a:fld id="{B985CCC6-CF94-4656-8327-5266F9109F83}" type="slidenum">
              <a:rPr lang="en-US" altLang="en-US" sz="1300">
                <a:solidFill>
                  <a:srgbClr val="000000"/>
                </a:solidFill>
                <a:latin typeface="Comic Sans MS" panose="030F0702030302020204" pitchFamily="66" charset="0"/>
              </a:rPr>
              <a:pPr/>
              <a:t>12</a:t>
            </a:fld>
            <a:endParaRPr lang="en-US" altLang="en-US" sz="1300">
              <a:solidFill>
                <a:srgbClr val="000000"/>
              </a:solidFill>
              <a:latin typeface="Comic Sans MS" panose="030F0702030302020204" pitchFamily="66" charset="0"/>
            </a:endParaRPr>
          </a:p>
        </p:txBody>
      </p:sp>
    </p:spTree>
    <p:extLst>
      <p:ext uri="{BB962C8B-B14F-4D97-AF65-F5344CB8AC3E}">
        <p14:creationId xmlns:p14="http://schemas.microsoft.com/office/powerpoint/2010/main" val="22510756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r>
              <a:rPr lang="en-US" altLang="en-US">
                <a:latin typeface="Arial" panose="020B0604020202020204" pitchFamily="34" charset="0"/>
              </a:rPr>
              <a:t>No trash, garbage or waste overboard in waters of USA.  This or similarly worded decal is to be applied to boats 26 feet and longer as reminder to not pollute.  Applies to all boaters.</a:t>
            </a:r>
          </a:p>
          <a:p>
            <a:endParaRPr lang="en-US" altLang="en-US">
              <a:latin typeface="Arial" panose="020B0604020202020204" pitchFamily="34" charset="0"/>
            </a:endParaRPr>
          </a:p>
        </p:txBody>
      </p:sp>
      <p:sp>
        <p:nvSpPr>
          <p:cNvPr id="44036"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EEFD45C5-DF16-4151-84E5-601346C1AB4F}" type="slidenum">
              <a:rPr lang="en-US" altLang="en-US" sz="1300">
                <a:solidFill>
                  <a:schemeClr val="tx1"/>
                </a:solidFill>
                <a:latin typeface="Comic Sans MS" panose="030F0702030302020204" pitchFamily="66" charset="0"/>
              </a:rPr>
              <a:pPr/>
              <a:t>13</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2295684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31"/>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FAE8C00-85E1-4A0B-A7DC-D8F296C97F74}" type="slidenum">
              <a:rPr lang="en-US" altLang="en-US" sz="1300">
                <a:solidFill>
                  <a:srgbClr val="000000"/>
                </a:solidFill>
                <a:latin typeface="Comic Sans MS" panose="030F0702030302020204" pitchFamily="66" charset="0"/>
              </a:rPr>
              <a:pPr/>
              <a:t>14</a:t>
            </a:fld>
            <a:endParaRPr lang="en-US" altLang="en-US" sz="1300">
              <a:solidFill>
                <a:srgbClr val="000000"/>
              </a:solidFill>
              <a:latin typeface="Comic Sans MS" panose="030F0702030302020204" pitchFamily="66"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pPr algn="ctr"/>
            <a:r>
              <a:rPr lang="en-US" altLang="en-US" b="1" dirty="0">
                <a:latin typeface="Arial" panose="020B0604020202020204" pitchFamily="34" charset="0"/>
              </a:rPr>
              <a:t>Diving/Snorkeling Flags</a:t>
            </a:r>
          </a:p>
          <a:p>
            <a:r>
              <a:rPr lang="en-US" altLang="en-US" dirty="0">
                <a:latin typeface="Arial" panose="020B0604020202020204" pitchFamily="34" charset="0"/>
              </a:rPr>
              <a:t>“Diver down flag” shall be a red field of not less than 10 inches x 10 inches dimension with a white diagonal stripe not less than 1-1/2 inches wide running upper left to lower right. The flag shall be displayed at all times and be affixed to a separate flotation device. No such flag shall be attached to any navigational device or placed so as to obstruct boat traffic. Divers must come up within 100 feet of flag. All powerboats will remain a minimum distance of 100 feet away from the marker flag. The top of the flag shall be at least 3 feet above the surface of the water.</a:t>
            </a:r>
          </a:p>
          <a:p>
            <a:endParaRPr lang="en-US" altLang="en-US" b="1" dirty="0">
              <a:latin typeface="Arial" panose="020B0604020202020204" pitchFamily="34" charset="0"/>
            </a:endParaRPr>
          </a:p>
          <a:p>
            <a:r>
              <a:rPr lang="en-US" altLang="en-US" dirty="0">
                <a:latin typeface="Arial" panose="020B0604020202020204" pitchFamily="34" charset="0"/>
              </a:rPr>
              <a:t>Navigation Rules and Regulations regarding diving operations.</a:t>
            </a:r>
          </a:p>
          <a:p>
            <a:r>
              <a:rPr lang="en-US" altLang="en-US" dirty="0">
                <a:latin typeface="Arial" panose="020B0604020202020204" pitchFamily="34" charset="0"/>
              </a:rPr>
              <a:t>	Alfa Flag. Whenever the size of the vessel engaged in diving operations makes it impractical to exhibit all lights and shapes prescribed in paragraph (d) of Rule 27, as appropriate, the following instead shall be exhibited:</a:t>
            </a:r>
          </a:p>
          <a:p>
            <a:r>
              <a:rPr lang="en-US" altLang="en-US" dirty="0">
                <a:latin typeface="Arial" panose="020B0604020202020204" pitchFamily="34" charset="0"/>
              </a:rPr>
              <a:t>     1. at night - three all-around lights in a vertical line where they can best be scene.  The highest and lowest of these lights shall be red and the middle light shall be white.</a:t>
            </a:r>
          </a:p>
          <a:p>
            <a:r>
              <a:rPr lang="en-US" altLang="en-US" dirty="0">
                <a:latin typeface="Arial" panose="020B0604020202020204" pitchFamily="34" charset="0"/>
              </a:rPr>
              <a:t>     2. daylight - a rigid replica of the International Code flag “A” not less than 1 meter in height.  Measures shall be taken to ensure its all-round visibility.</a:t>
            </a:r>
          </a:p>
          <a:p>
            <a:endParaRPr lang="en-US" altLang="en-US" dirty="0">
              <a:latin typeface="Arial" panose="020B0604020202020204" pitchFamily="34" charset="0"/>
            </a:endParaRPr>
          </a:p>
          <a:p>
            <a:r>
              <a:rPr lang="en-US" altLang="en-US" dirty="0">
                <a:latin typeface="Arial" panose="020B0604020202020204" pitchFamily="34" charset="0"/>
              </a:rPr>
              <a:t>The “A” flag is a navigation signal indicating the vessel’s restricted maneuverability and does not pertain to the location of the diver.</a:t>
            </a: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r>
              <a:rPr lang="en-US" altLang="en-US" b="1" dirty="0">
                <a:latin typeface="Arial" panose="020B0604020202020204" pitchFamily="34" charset="0"/>
              </a:rPr>
              <a:t>SKIN AND SCUBA DIVING </a:t>
            </a:r>
            <a:r>
              <a:rPr lang="en-US" altLang="en-US" dirty="0">
                <a:latin typeface="Arial" panose="020B0604020202020204" pitchFamily="34" charset="0"/>
              </a:rPr>
              <a:t>(301 KAR 1:410, 6:030)</a:t>
            </a:r>
          </a:p>
          <a:p>
            <a:r>
              <a:rPr lang="en-US" altLang="en-US" dirty="0">
                <a:latin typeface="Arial" panose="020B0604020202020204" pitchFamily="34" charset="0"/>
              </a:rPr>
              <a:t>Skin or SCUBA diving is prohibited in all lakes owned or managed by the Kentucky Department of Fish and Wildlife Resources, except during emergencies, </a:t>
            </a:r>
            <a:r>
              <a:rPr lang="en-US" altLang="en-US" b="1" dirty="0">
                <a:latin typeface="Arial" panose="020B0604020202020204" pitchFamily="34" charset="0"/>
              </a:rPr>
              <a:t>on </a:t>
            </a:r>
            <a:r>
              <a:rPr lang="en-US" altLang="en-US" b="1" dirty="0" err="1">
                <a:latin typeface="Arial" panose="020B0604020202020204" pitchFamily="34" charset="0"/>
              </a:rPr>
              <a:t>Greenbo</a:t>
            </a:r>
            <a:r>
              <a:rPr lang="en-US" altLang="en-US" b="1" dirty="0">
                <a:latin typeface="Arial" panose="020B0604020202020204" pitchFamily="34" charset="0"/>
              </a:rPr>
              <a:t> Lake</a:t>
            </a:r>
            <a:r>
              <a:rPr lang="en-US" altLang="en-US" dirty="0">
                <a:latin typeface="Arial" panose="020B0604020202020204" pitchFamily="34" charset="0"/>
              </a:rPr>
              <a:t> and during salvage operations when the diver has written permission from the regional director or local wildlife and boating law enforcement officer assigned to the specific body of water in which the diving is to take place.</a:t>
            </a:r>
          </a:p>
          <a:p>
            <a:r>
              <a:rPr lang="en-US" altLang="en-US" dirty="0">
                <a:latin typeface="Arial" panose="020B0604020202020204" pitchFamily="34" charset="0"/>
              </a:rPr>
              <a:t>Persons diving or submerging with the aid of a mechanical breathing apparatus in an area where boats might be are required by law to display the diver’s flag.</a:t>
            </a:r>
          </a:p>
          <a:p>
            <a:r>
              <a:rPr lang="en-US" altLang="en-US" dirty="0">
                <a:latin typeface="Arial" panose="020B0604020202020204" pitchFamily="34" charset="0"/>
              </a:rPr>
              <a:t>This flag should be put on a buoy, boat or other floating platform so boaters will readily see it. Approaching boats must stay outside of a 100-foot radius of the flag. Divers must surface within a 50-foot radius unless there is an emergency.</a:t>
            </a:r>
          </a:p>
          <a:p>
            <a:r>
              <a:rPr lang="en-US" altLang="en-US" dirty="0">
                <a:latin typeface="Arial" panose="020B0604020202020204" pitchFamily="34" charset="0"/>
              </a:rPr>
              <a:t>Divers shall not dive in established traffic lanes nor interfere with anyone fishing unless emergency operations are in progress.</a:t>
            </a:r>
          </a:p>
          <a:p>
            <a:endParaRPr lang="en-US" altLang="en-US" b="1" dirty="0">
              <a:latin typeface="Arial" panose="020B0604020202020204" pitchFamily="34" charset="0"/>
            </a:endParaRPr>
          </a:p>
        </p:txBody>
      </p:sp>
    </p:spTree>
    <p:extLst>
      <p:ext uri="{BB962C8B-B14F-4D97-AF65-F5344CB8AC3E}">
        <p14:creationId xmlns:p14="http://schemas.microsoft.com/office/powerpoint/2010/main" val="40783744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031"/>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F8A7FA9A-6B80-4893-A29E-AAA8FD41974E}" type="slidenum">
              <a:rPr lang="en-US" altLang="en-US" sz="1300">
                <a:solidFill>
                  <a:schemeClr val="tx1"/>
                </a:solidFill>
                <a:latin typeface="Comic Sans MS" panose="030F0702030302020204" pitchFamily="66" charset="0"/>
              </a:rPr>
              <a:pPr/>
              <a:t>15</a:t>
            </a:fld>
            <a:endParaRPr lang="en-US" altLang="en-US" sz="1300">
              <a:solidFill>
                <a:schemeClr val="tx1"/>
              </a:solidFill>
              <a:latin typeface="Comic Sans MS" panose="030F0702030302020204" pitchFamily="66"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xfrm>
            <a:off x="457200" y="4343400"/>
            <a:ext cx="5943600" cy="43434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pPr marL="228600" indent="-228600" algn="ctr"/>
            <a:r>
              <a:rPr lang="en-US" altLang="en-US" b="1" dirty="0">
                <a:latin typeface="Arial" panose="020B0604020202020204" pitchFamily="34" charset="0"/>
              </a:rPr>
              <a:t>Waste and Trash, continued</a:t>
            </a:r>
          </a:p>
          <a:p>
            <a:pPr marL="228600" indent="-228600"/>
            <a:endParaRPr lang="en-US" altLang="en-US" b="1" dirty="0">
              <a:latin typeface="Arial" panose="020B0604020202020204" pitchFamily="34" charset="0"/>
            </a:endParaRPr>
          </a:p>
          <a:p>
            <a:pPr marL="228600" indent="-228600"/>
            <a:r>
              <a:rPr lang="en-US" altLang="en-US" dirty="0">
                <a:latin typeface="Arial" panose="020B0604020202020204" pitchFamily="34" charset="0"/>
              </a:rPr>
              <a:t>The discharge of oil and hazardous substances is strictly prohibited by the regulations issued under the Federal Water Pollution Control Act. This act requires all boats with propulsion machinery to have a capacity to retain oil mixtures onboard. </a:t>
            </a:r>
          </a:p>
          <a:p>
            <a:pPr marL="228600" indent="-228600"/>
            <a:endParaRPr lang="en-US" altLang="en-US" dirty="0">
              <a:latin typeface="Arial" panose="020B0604020202020204" pitchFamily="34" charset="0"/>
            </a:endParaRPr>
          </a:p>
          <a:p>
            <a:pPr marL="228600" indent="-228600">
              <a:buFontTx/>
              <a:buAutoNum type="arabicPeriod"/>
            </a:pPr>
            <a:r>
              <a:rPr lang="en-US" altLang="en-US" dirty="0">
                <a:latin typeface="Arial" panose="020B0604020202020204" pitchFamily="34" charset="0"/>
              </a:rPr>
              <a:t>You are not allowed to discharge oil or hazardous substances.</a:t>
            </a:r>
          </a:p>
          <a:p>
            <a:pPr marL="228600" indent="-228600">
              <a:buFontTx/>
              <a:buAutoNum type="arabicPeriod"/>
            </a:pPr>
            <a:r>
              <a:rPr lang="en-US" altLang="en-US" dirty="0">
                <a:latin typeface="Arial" panose="020B0604020202020204" pitchFamily="34" charset="0"/>
              </a:rPr>
              <a:t>You are not allowed to sump oil into the bilge of the boat without means for proper disposal.</a:t>
            </a:r>
          </a:p>
          <a:p>
            <a:pPr marL="228600" indent="-228600">
              <a:buFontTx/>
              <a:buAutoNum type="arabicPeriod"/>
            </a:pPr>
            <a:r>
              <a:rPr lang="en-US" altLang="en-US" dirty="0">
                <a:latin typeface="Arial" panose="020B0604020202020204" pitchFamily="34" charset="0"/>
              </a:rPr>
              <a:t>You must discharge oil wastes to a reception facility.</a:t>
            </a:r>
          </a:p>
          <a:p>
            <a:pPr marL="228600" indent="-228600">
              <a:buFontTx/>
              <a:buAutoNum type="arabicPeriod"/>
            </a:pPr>
            <a:r>
              <a:rPr lang="en-US" altLang="en-US" dirty="0">
                <a:latin typeface="Arial" panose="020B0604020202020204" pitchFamily="34" charset="0"/>
              </a:rPr>
              <a:t>On recreational boats a bailer or bucket is adequate.</a:t>
            </a:r>
          </a:p>
          <a:p>
            <a:pPr marL="228600" indent="-228600">
              <a:buFontTx/>
              <a:buAutoNum type="arabicPeriod"/>
            </a:pPr>
            <a:r>
              <a:rPr lang="en-US" altLang="en-US" dirty="0">
                <a:latin typeface="Arial" panose="020B0604020202020204" pitchFamily="34" charset="0"/>
              </a:rPr>
              <a:t>You must immediately notify the U.S. Coast Guard if your boat discharges oil or hazardous substances in the water. Call toll free 1-800-424-8802. Report the discharge’s location, color, source, substances, size and time observed.</a:t>
            </a:r>
          </a:p>
          <a:p>
            <a:pPr marL="228600" indent="-228600">
              <a:buFontTx/>
              <a:buAutoNum type="arabicPeriod"/>
            </a:pPr>
            <a:r>
              <a:rPr lang="en-US" altLang="en-US" dirty="0">
                <a:latin typeface="Arial" panose="020B0604020202020204" pitchFamily="34" charset="0"/>
              </a:rPr>
              <a:t>If your boat is 26’ or longer you must display a 5” x 8” placard made of durable material fixed in a conspicuous place in the machinery spaces, or at the bilge pump control station stating the following:</a:t>
            </a:r>
          </a:p>
          <a:p>
            <a:pPr marL="228600" indent="-228600">
              <a:buFontTx/>
              <a:buAutoNum type="arabicPeriod"/>
            </a:pPr>
            <a:endParaRPr lang="en-US" altLang="en-US" dirty="0">
              <a:latin typeface="Arial" panose="020B0604020202020204" pitchFamily="34" charset="0"/>
            </a:endParaRPr>
          </a:p>
          <a:p>
            <a:pPr marL="228600" indent="-228600"/>
            <a:r>
              <a:rPr lang="en-US" altLang="en-US" dirty="0">
                <a:latin typeface="Arial" panose="020B0604020202020204" pitchFamily="34" charset="0"/>
              </a:rPr>
              <a:t>	</a:t>
            </a:r>
          </a:p>
        </p:txBody>
      </p:sp>
    </p:spTree>
    <p:extLst>
      <p:ext uri="{BB962C8B-B14F-4D97-AF65-F5344CB8AC3E}">
        <p14:creationId xmlns:p14="http://schemas.microsoft.com/office/powerpoint/2010/main" val="5505385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31"/>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D6372CC-C5CE-4E75-BEC8-C8668DC25398}" type="slidenum">
              <a:rPr lang="en-US" altLang="en-US" sz="1300">
                <a:solidFill>
                  <a:schemeClr val="tx1"/>
                </a:solidFill>
                <a:latin typeface="Comic Sans MS" panose="030F0702030302020204" pitchFamily="66" charset="0"/>
              </a:rPr>
              <a:pPr/>
              <a:t>16</a:t>
            </a:fld>
            <a:endParaRPr lang="en-US" altLang="en-US" sz="1300">
              <a:solidFill>
                <a:schemeClr val="tx1"/>
              </a:solidFill>
              <a:latin typeface="Comic Sans MS" panose="030F0702030302020204" pitchFamily="66" charset="0"/>
            </a:endParaRPr>
          </a:p>
        </p:txBody>
      </p:sp>
      <p:sp>
        <p:nvSpPr>
          <p:cNvPr id="47107"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pPr algn="ctr">
              <a:defRPr/>
            </a:pPr>
            <a:r>
              <a:rPr lang="en-US" altLang="en-US" dirty="0"/>
              <a:t>KY Aquatic Nuisances</a:t>
            </a:r>
          </a:p>
          <a:p>
            <a:pPr algn="ctr">
              <a:defRPr/>
            </a:pPr>
            <a:endParaRPr lang="en-US" altLang="en-US" dirty="0"/>
          </a:p>
          <a:p>
            <a:pPr algn="just">
              <a:defRPr/>
            </a:pPr>
            <a:r>
              <a:rPr lang="en-US" altLang="en-US" dirty="0"/>
              <a:t> </a:t>
            </a:r>
          </a:p>
          <a:p>
            <a:pPr>
              <a:defRPr/>
            </a:pPr>
            <a:r>
              <a:rPr lang="en-US" dirty="0"/>
              <a:t>Introducing non-native species into Kentucky waters can upset the balance of the ecosystem.,</a:t>
            </a:r>
            <a:r>
              <a:rPr lang="en-US" baseline="0" dirty="0"/>
              <a:t> harming the environment. Some common nuisance species found in Kentucky include Asian carp, </a:t>
            </a:r>
            <a:r>
              <a:rPr lang="en-US" baseline="0" dirty="0" err="1"/>
              <a:t>hydrilla</a:t>
            </a:r>
            <a:r>
              <a:rPr lang="en-US" baseline="0" dirty="0"/>
              <a:t>, and zebra mussel:</a:t>
            </a:r>
            <a:endParaRPr lang="en-US" dirty="0"/>
          </a:p>
          <a:p>
            <a:pPr>
              <a:defRPr/>
            </a:pPr>
            <a:endParaRPr lang="en-US" altLang="en-US" dirty="0"/>
          </a:p>
          <a:p>
            <a:r>
              <a:rPr lang="en-US" altLang="en-US" b="1" baseline="0" dirty="0"/>
              <a:t>Asian Carp-</a:t>
            </a:r>
            <a:r>
              <a:rPr lang="en-US" sz="1200" b="0" i="0" u="none" strike="noStrike" kern="1200" baseline="0" dirty="0">
                <a:solidFill>
                  <a:schemeClr val="tx1"/>
                </a:solidFill>
                <a:latin typeface="Times New Roman" charset="0"/>
                <a:ea typeface="Times New Roman" charset="0"/>
                <a:cs typeface="Times New Roman" charset="0"/>
              </a:rPr>
              <a:t>Two species of Asian carp, the big head and silver, have invaded river systems in Kentucky. Any river or large stream tributary to the Ohio or Mississippi Rivers most likely possess Asian carp. Both of these species are plankton eaters and may exceed 50 pounds in size. Their impact on native species is not presently known, but they represent</a:t>
            </a:r>
          </a:p>
          <a:p>
            <a:r>
              <a:rPr lang="en-US" sz="1200" b="0" i="0" u="none" strike="noStrike" kern="1200" baseline="0" dirty="0">
                <a:solidFill>
                  <a:schemeClr val="tx1"/>
                </a:solidFill>
                <a:latin typeface="Times New Roman" charset="0"/>
                <a:ea typeface="Times New Roman" charset="0"/>
                <a:cs typeface="Times New Roman" charset="0"/>
              </a:rPr>
              <a:t>a competitive threat to other plankton eating fish such as our native pearly life stages. Very young Asian carp in these river systems can be easily mistaken as shad or skipjack herring. </a:t>
            </a:r>
            <a:r>
              <a:rPr lang="en-US" sz="1200" b="1" i="0" u="none" strike="noStrike" kern="1200" baseline="0" dirty="0">
                <a:solidFill>
                  <a:schemeClr val="tx1"/>
                </a:solidFill>
                <a:latin typeface="Times New Roman" charset="0"/>
                <a:ea typeface="Times New Roman" charset="0"/>
                <a:cs typeface="Times New Roman" charset="0"/>
              </a:rPr>
              <a:t>All bait collectors using cast or dip nets should never dispose of any live bait into other water bodies due to the potential threat of spreading these aquatic</a:t>
            </a:r>
          </a:p>
          <a:p>
            <a:r>
              <a:rPr lang="en-US" sz="1200" b="1" i="0" u="none" strike="noStrike" kern="1200" baseline="0" dirty="0">
                <a:solidFill>
                  <a:schemeClr val="tx1"/>
                </a:solidFill>
                <a:latin typeface="Times New Roman" charset="0"/>
                <a:ea typeface="Times New Roman" charset="0"/>
                <a:cs typeface="Times New Roman" charset="0"/>
              </a:rPr>
              <a:t>nuisance species. </a:t>
            </a:r>
            <a:endParaRPr lang="en-US" sz="1200" b="0" i="0" u="none" strike="noStrike" kern="1200" baseline="0" dirty="0">
              <a:solidFill>
                <a:schemeClr val="tx1"/>
              </a:solidFill>
              <a:latin typeface="Times New Roman" charset="0"/>
              <a:ea typeface="Times New Roman" charset="0"/>
              <a:cs typeface="Times New Roman" charset="0"/>
            </a:endParaRPr>
          </a:p>
          <a:p>
            <a:endParaRPr lang="en-US" sz="1200" b="0" i="0" u="none" strike="noStrike" kern="1200" baseline="0" dirty="0">
              <a:solidFill>
                <a:schemeClr val="tx1"/>
              </a:solidFill>
              <a:latin typeface="Times New Roman" charset="0"/>
              <a:cs typeface="Times New Roman" charset="0"/>
            </a:endParaRPr>
          </a:p>
          <a:p>
            <a:r>
              <a:rPr lang="en-US" b="1" dirty="0">
                <a:latin typeface="Arial"/>
              </a:rPr>
              <a:t>Zebra </a:t>
            </a:r>
            <a:r>
              <a:rPr lang="en-US" b="0" dirty="0">
                <a:latin typeface="Arial"/>
              </a:rPr>
              <a:t>mussels—A</a:t>
            </a:r>
            <a:r>
              <a:rPr lang="en-US" dirty="0">
                <a:latin typeface="Arial"/>
              </a:rPr>
              <a:t> tiny D-shaped mollusk well established in some lakes. It</a:t>
            </a:r>
            <a:r>
              <a:rPr lang="en-US" baseline="0" dirty="0">
                <a:latin typeface="Arial"/>
              </a:rPr>
              <a:t> can clog water intake pipes, damage vessel engines, obscure historic shipwrecks, and alter native species populations. Adult zebra mussels can attach to be moved on vessel hulls, engines, and other equipment.  Microscopic larvae can get trapped and moved in water of vessel engines. Bilges, bait buckets, and live wells. </a:t>
            </a:r>
            <a:r>
              <a:rPr lang="en-US" sz="1200" b="0" i="0" u="none" strike="noStrike" kern="1200" baseline="0" dirty="0">
                <a:solidFill>
                  <a:schemeClr val="tx1"/>
                </a:solidFill>
                <a:latin typeface="Times New Roman" charset="0"/>
                <a:ea typeface="Times New Roman" charset="0"/>
                <a:cs typeface="Times New Roman" charset="0"/>
              </a:rPr>
              <a:t>Kentucky has zebra mussels present in our waters and are at nuisance levels in the Ohio River. They attach themselves to any solid submerged surface in a cluster, reproduce rapidly, and pose a serious threat to native freshwater mussel populations. These mussels have elongated pointed shells less than two inches long with a zebra like pattern of stripes. Zebra mussels can live 8 to 10 days out of water and can be transported to another water body while attached to a boat.</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1" i="0" u="none" strike="noStrike" kern="1200" baseline="0" dirty="0" err="1">
                <a:solidFill>
                  <a:schemeClr val="tx1"/>
                </a:solidFill>
                <a:latin typeface="Times New Roman" charset="0"/>
                <a:ea typeface="Times New Roman" charset="0"/>
                <a:cs typeface="Times New Roman" charset="0"/>
              </a:rPr>
              <a:t>Hydrilla</a:t>
            </a:r>
            <a:r>
              <a:rPr lang="en-US" sz="1200" b="1" i="0" u="none" strike="noStrike" kern="1200" baseline="0" dirty="0">
                <a:solidFill>
                  <a:schemeClr val="tx1"/>
                </a:solidFill>
                <a:latin typeface="Times New Roman" charset="0"/>
                <a:ea typeface="Times New Roman" charset="0"/>
                <a:cs typeface="Times New Roman" charset="0"/>
              </a:rPr>
              <a:t> </a:t>
            </a:r>
            <a:r>
              <a:rPr lang="en-US" sz="1200" b="0" i="0" u="none" strike="noStrike" kern="1200" baseline="0" dirty="0">
                <a:solidFill>
                  <a:schemeClr val="tx1"/>
                </a:solidFill>
                <a:latin typeface="Times New Roman" charset="0"/>
                <a:ea typeface="Times New Roman" charset="0"/>
                <a:cs typeface="Times New Roman" charset="0"/>
              </a:rPr>
              <a:t>is an exotic plant invading Kentucky through transfer of plant fragments by boats and personal watercraft. All it takes is a small fragment of the plant to start a new colony. This plant forms extremely dense mats that grow to the surface of the waterbody making boating and swimming difficult. It literally fills shallow areas from top to bottom with vegetation. </a:t>
            </a:r>
            <a:r>
              <a:rPr lang="en-US" sz="1200" b="0" i="0" u="none" strike="noStrike" kern="1200" baseline="0" dirty="0" err="1">
                <a:solidFill>
                  <a:schemeClr val="tx1"/>
                </a:solidFill>
                <a:latin typeface="Times New Roman" charset="0"/>
                <a:ea typeface="Times New Roman" charset="0"/>
                <a:cs typeface="Times New Roman" charset="0"/>
              </a:rPr>
              <a:t>Hydrilla</a:t>
            </a:r>
            <a:r>
              <a:rPr lang="en-US" sz="1200" b="0" i="0" u="none" strike="noStrike" kern="1200" baseline="0" dirty="0">
                <a:solidFill>
                  <a:schemeClr val="tx1"/>
                </a:solidFill>
                <a:latin typeface="Times New Roman" charset="0"/>
                <a:ea typeface="Times New Roman" charset="0"/>
                <a:cs typeface="Times New Roman" charset="0"/>
              </a:rPr>
              <a:t> also chokes out native plants and displaces fish. It is extremely difficult to eradicate once it becomes established.</a:t>
            </a:r>
            <a:endParaRPr lang="en-US" baseline="0" dirty="0">
              <a:latin typeface="Arial"/>
            </a:endParaRPr>
          </a:p>
        </p:txBody>
      </p:sp>
    </p:spTree>
    <p:extLst>
      <p:ext uri="{BB962C8B-B14F-4D97-AF65-F5344CB8AC3E}">
        <p14:creationId xmlns:p14="http://schemas.microsoft.com/office/powerpoint/2010/main" val="42088859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KY Accident Reports.</a:t>
            </a:r>
          </a:p>
          <a:p>
            <a:r>
              <a:rPr lang="en-US" altLang="en-US" dirty="0">
                <a:latin typeface="Arial" panose="020B0604020202020204" pitchFamily="34" charset="0"/>
              </a:rPr>
              <a:t>The operator of any vessel involved in a collision, accident, or other casualty has a </a:t>
            </a:r>
            <a:r>
              <a:rPr lang="en-US" altLang="en-US" b="1" dirty="0">
                <a:latin typeface="Arial" panose="020B0604020202020204" pitchFamily="34" charset="0"/>
              </a:rPr>
              <a:t>duty to render aid to others that were involved or affected by the collision or accident if they can do so without serious damage to his or her own vessel, crew or passengers</a:t>
            </a:r>
            <a:r>
              <a:rPr lang="en-US" altLang="en-US" dirty="0">
                <a:latin typeface="Arial" panose="020B0604020202020204" pitchFamily="34" charset="0"/>
              </a:rPr>
              <a:t>. </a:t>
            </a:r>
            <a:r>
              <a:rPr lang="en-US" altLang="en-US" b="1" dirty="0">
                <a:latin typeface="Arial" panose="020B0604020202020204" pitchFamily="34" charset="0"/>
              </a:rPr>
              <a:t>The aid rendered should be that which may be practicable and necessary in order to save them from or minimize any danger caused by the incident.</a:t>
            </a:r>
          </a:p>
          <a:p>
            <a:r>
              <a:rPr lang="en-US" altLang="en-US" dirty="0">
                <a:latin typeface="Arial" panose="020B0604020202020204" pitchFamily="34" charset="0"/>
              </a:rPr>
              <a:t>The operator of any vessel involved must </a:t>
            </a:r>
            <a:r>
              <a:rPr lang="en-US" altLang="en-US" b="1" dirty="0">
                <a:latin typeface="Arial" panose="020B0604020202020204" pitchFamily="34" charset="0"/>
              </a:rPr>
              <a:t>provide his or her name, address, and vessel registration</a:t>
            </a:r>
            <a:r>
              <a:rPr lang="en-US" altLang="en-US" dirty="0">
                <a:latin typeface="Arial" panose="020B0604020202020204" pitchFamily="34" charset="0"/>
              </a:rPr>
              <a:t> to any person who was injured during the incident and to the owner of any property damaged by the incident.</a:t>
            </a:r>
          </a:p>
          <a:p>
            <a:r>
              <a:rPr lang="en-US" altLang="en-US" dirty="0">
                <a:latin typeface="Arial" panose="020B0604020202020204" pitchFamily="34" charset="0"/>
              </a:rPr>
              <a:t>The operator of any vessel involved in a collision, accident, or other casualty which results in </a:t>
            </a:r>
            <a:r>
              <a:rPr lang="en-US" altLang="en-US" b="1" dirty="0">
                <a:latin typeface="Arial" panose="020B0604020202020204" pitchFamily="34" charset="0"/>
              </a:rPr>
              <a:t>death or personal injury that requires medical treatment beyond first aid, or damage to property in excess of five hundred dollars ($500) must file a full description of the incident</a:t>
            </a:r>
            <a:r>
              <a:rPr lang="en-US" altLang="en-US" dirty="0">
                <a:latin typeface="Arial" panose="020B0604020202020204" pitchFamily="34" charset="0"/>
              </a:rPr>
              <a:t> with the Kentucky Dept. of Fish &amp; Wildlife Resources Law Enforcement Division</a:t>
            </a:r>
            <a:r>
              <a:rPr lang="en-US" altLang="en-US" baseline="0" dirty="0">
                <a:latin typeface="Arial" panose="020B0604020202020204" pitchFamily="34" charset="0"/>
              </a:rPr>
              <a:t> </a:t>
            </a:r>
            <a:r>
              <a:rPr lang="en-US" altLang="en-US" dirty="0">
                <a:latin typeface="Arial" panose="020B0604020202020204" pitchFamily="34" charset="0"/>
              </a:rPr>
              <a:t>on Kentucky Boating Accident Report Form.</a:t>
            </a:r>
          </a:p>
          <a:p>
            <a:r>
              <a:rPr lang="en-US" altLang="en-US" b="1" dirty="0">
                <a:latin typeface="Arial" panose="020B0604020202020204" pitchFamily="34" charset="0"/>
              </a:rPr>
              <a:t>An accident report in a case involving a loss of life must be submitted to the Department within forty-eight (48) hours of the incident.</a:t>
            </a:r>
          </a:p>
          <a:p>
            <a:r>
              <a:rPr lang="en-US" altLang="en-US" b="1" dirty="0">
                <a:latin typeface="Arial" panose="020B0604020202020204" pitchFamily="34" charset="0"/>
              </a:rPr>
              <a:t>An accident report in a case involving a reportable injury or property damage as described above must be submitted to the Department within five (5) days of the incident.</a:t>
            </a:r>
          </a:p>
          <a:p>
            <a:r>
              <a:rPr lang="en-US" altLang="en-US" dirty="0">
                <a:latin typeface="Arial" panose="020B0604020202020204" pitchFamily="34" charset="0"/>
              </a:rPr>
              <a:t>An accident report must be submitted in person or by mail to the Kentucky Department of M</a:t>
            </a:r>
            <a:r>
              <a:rPr lang="en-US" altLang="en-US" baseline="0" dirty="0">
                <a:latin typeface="Arial" panose="020B0604020202020204" pitchFamily="34" charset="0"/>
              </a:rPr>
              <a:t>otor Vehicles</a:t>
            </a:r>
            <a:r>
              <a:rPr lang="en-US" altLang="en-US" dirty="0">
                <a:latin typeface="Arial" panose="020B0604020202020204" pitchFamily="34" charset="0"/>
              </a:rPr>
              <a:t>, 120 State Street, Montpelier, KY 05063-0001.</a:t>
            </a: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
        <p:nvSpPr>
          <p:cNvPr id="30724"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5ADAE7D-8C01-40D6-83CB-420B48A2AF1C}" type="slidenum">
              <a:rPr lang="en-US" altLang="en-US" sz="1300">
                <a:solidFill>
                  <a:schemeClr val="tx1"/>
                </a:solidFill>
                <a:latin typeface="Comic Sans MS" panose="030F0702030302020204" pitchFamily="66" charset="0"/>
              </a:rPr>
              <a:pPr/>
              <a:t>17</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620601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pPr algn="just"/>
            <a:r>
              <a:rPr lang="en-US" altLang="en-US" b="1" dirty="0">
                <a:latin typeface="Arial" panose="020B0604020202020204" pitchFamily="34" charset="0"/>
              </a:rPr>
              <a:t>Accident Reports.</a:t>
            </a:r>
          </a:p>
          <a:p>
            <a:pPr algn="just"/>
            <a:r>
              <a:rPr lang="en-US" altLang="en-US" dirty="0">
                <a:latin typeface="Arial" panose="020B0604020202020204" pitchFamily="34" charset="0"/>
              </a:rPr>
              <a:t>File a full description of the incident with the Kentucky Dept. of Fish &amp; Wildlife Resources Law Enforcement Division</a:t>
            </a:r>
            <a:r>
              <a:rPr lang="en-US" altLang="en-US" baseline="0" dirty="0">
                <a:latin typeface="Arial" panose="020B0604020202020204" pitchFamily="34" charset="0"/>
              </a:rPr>
              <a:t> </a:t>
            </a:r>
            <a:r>
              <a:rPr lang="en-US" altLang="en-US" dirty="0">
                <a:latin typeface="Arial" panose="020B0604020202020204" pitchFamily="34" charset="0"/>
              </a:rPr>
              <a:t>on a Kentucky Boating Accident Report Form.</a:t>
            </a:r>
          </a:p>
          <a:p>
            <a:endParaRPr lang="en-US" altLang="en-US" dirty="0">
              <a:latin typeface="Arial" panose="020B0604020202020204" pitchFamily="34" charset="0"/>
            </a:endParaRPr>
          </a:p>
        </p:txBody>
      </p:sp>
      <p:sp>
        <p:nvSpPr>
          <p:cNvPr id="3174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EBD22F60-2EF8-4CAD-B4F1-C92515D58A29}" type="slidenum">
              <a:rPr lang="en-US" altLang="en-US" sz="1300">
                <a:solidFill>
                  <a:schemeClr val="tx1"/>
                </a:solidFill>
                <a:latin typeface="Comic Sans MS" panose="030F0702030302020204" pitchFamily="66" charset="0"/>
              </a:rPr>
              <a:pPr/>
              <a:t>18</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1590602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Contact the </a:t>
            </a:r>
            <a:r>
              <a:rPr lang="en-US" altLang="en-US" dirty="0">
                <a:latin typeface="Arial" panose="020B0604020202020204" pitchFamily="34" charset="0"/>
              </a:rPr>
              <a:t>Kentucky Dept. of Fish &amp; Wildlife Resources Law Enforcement Division</a:t>
            </a:r>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19</a:t>
            </a:fld>
            <a:endParaRPr lang="en-US" altLang="x-none"/>
          </a:p>
        </p:txBody>
      </p:sp>
    </p:spTree>
    <p:extLst>
      <p:ext uri="{BB962C8B-B14F-4D97-AF65-F5344CB8AC3E}">
        <p14:creationId xmlns:p14="http://schemas.microsoft.com/office/powerpoint/2010/main" val="7566506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dirty="0">
                <a:latin typeface="Arial" panose="020B0604020202020204" pitchFamily="34" charset="0"/>
              </a:rPr>
              <a:t>The final examination includes a ten-question Kentucky supplemental assessment of learning regulations discussed in this section.</a:t>
            </a:r>
          </a:p>
          <a:p>
            <a:endParaRPr lang="en-US" altLang="en-US" dirty="0">
              <a:latin typeface="Arial" panose="020B0604020202020204" pitchFamily="34" charset="0"/>
            </a:endParaRPr>
          </a:p>
          <a:p>
            <a:r>
              <a:rPr lang="en-US" altLang="en-US" dirty="0">
                <a:latin typeface="Arial" panose="020B0604020202020204" pitchFamily="34" charset="0"/>
              </a:rPr>
              <a:t>Some definitions:</a:t>
            </a:r>
          </a:p>
          <a:p>
            <a:r>
              <a:rPr lang="en-US" altLang="en-US" b="1" dirty="0">
                <a:latin typeface="Arial" panose="020B0604020202020204" pitchFamily="34" charset="0"/>
              </a:rPr>
              <a:t>No Wake Speed -</a:t>
            </a:r>
            <a:r>
              <a:rPr lang="en-US" altLang="en-US" dirty="0">
                <a:latin typeface="Arial" panose="020B0604020202020204" pitchFamily="34" charset="0"/>
              </a:rPr>
              <a:t> a vessel may not operate in excess of the idling speed or the slowest possible speed necessary to maintain steerage under prevailing wind and water conditions.</a:t>
            </a:r>
          </a:p>
          <a:p>
            <a:r>
              <a:rPr lang="en-US" altLang="en-US" b="1" dirty="0">
                <a:latin typeface="Arial" panose="020B0604020202020204" pitchFamily="34" charset="0"/>
              </a:rPr>
              <a:t>No Wake Speed Zone -</a:t>
            </a:r>
            <a:r>
              <a:rPr lang="en-US" altLang="en-US" dirty="0">
                <a:latin typeface="Arial" panose="020B0604020202020204" pitchFamily="34" charset="0"/>
              </a:rPr>
              <a:t> an area restricting motorboats from attaining a speed which would produce a wake that would noticeably disturb other motorboats or vessels, docks, piers, or any other shoreline facility within the designated area. This area should be marked by </a:t>
            </a:r>
            <a:r>
              <a:rPr lang="en-US" altLang="en-US" b="1" dirty="0">
                <a:latin typeface="Arial" panose="020B0604020202020204" pitchFamily="34" charset="0"/>
              </a:rPr>
              <a:t>REGULATORY BOUYS or signs </a:t>
            </a:r>
            <a:r>
              <a:rPr lang="en-US" altLang="en-US" dirty="0">
                <a:latin typeface="Arial" panose="020B0604020202020204" pitchFamily="34" charset="0"/>
              </a:rPr>
              <a:t>bearing the words ‘No Wake’.</a:t>
            </a:r>
          </a:p>
          <a:p>
            <a:r>
              <a:rPr lang="en-US" altLang="en-US" b="1" dirty="0">
                <a:latin typeface="Arial" panose="020B0604020202020204" pitchFamily="34" charset="0"/>
              </a:rPr>
              <a:t>Personal Watercraft or PWC -</a:t>
            </a:r>
            <a:r>
              <a:rPr lang="en-US" altLang="en-US" dirty="0">
                <a:latin typeface="Arial" panose="020B0604020202020204" pitchFamily="34" charset="0"/>
              </a:rPr>
              <a:t> means a small Class A vessel which uses an outboard motor or an inboard motor powering a water jet pump as its primary source of motive power and which is designed to be operated by a person sitting, standing, or kneeling on, or being towed behind the vessel rather than the conventional manner of sitting or standing inside the vessel designed area. </a:t>
            </a:r>
          </a:p>
          <a:p>
            <a:r>
              <a:rPr lang="en-US" altLang="en-US" b="1" dirty="0">
                <a:latin typeface="Arial" panose="020B0604020202020204" pitchFamily="34" charset="0"/>
              </a:rPr>
              <a:t>Motorboats Which Carry Passengers for Hire Requirements</a:t>
            </a:r>
          </a:p>
          <a:p>
            <a:r>
              <a:rPr lang="en-US" altLang="en-US" dirty="0">
                <a:latin typeface="Arial" panose="020B0604020202020204" pitchFamily="34" charset="0"/>
              </a:rPr>
              <a:t>Motorboats which carry passengers for hire must be provisioned with a Type I personal floatation device for each person carried. They must also be provisioned with an additional number of Type I personal floatation devices suitable for children equal to at least ten percent (10%) of the maximum number of persons carried, unless the service is such that children are never carried. All personal floatation devices must be Coast Guard approved (see Personal Flotation Devices), must be maintained in a good and serviceable condition, and must be readily available for use at all times.</a:t>
            </a:r>
          </a:p>
          <a:p>
            <a:r>
              <a:rPr lang="en-US" altLang="en-US" dirty="0">
                <a:latin typeface="Arial" panose="020B0604020202020204" pitchFamily="34" charset="0"/>
              </a:rPr>
              <a:t>Motorboats carrying passengers for hire must be operated and navigated by a person duly licensed by the United States Coast Guard. This provision does not apply to whitewater outfitters and guides licensed under Kentucky Code, chapter twenty, article two [§20-2-23(a)] nor boating and canoeing outfitters and guides licensed under Kentucky Code, chapter twenty, article two [§20-2-26].</a:t>
            </a:r>
          </a:p>
          <a:p>
            <a:r>
              <a:rPr lang="en-US" altLang="en-US" dirty="0">
                <a:latin typeface="Arial" panose="020B0604020202020204" pitchFamily="34" charset="0"/>
              </a:rPr>
              <a:t>Motorboats carrying more than six (6) passengers must be inspected and certified by the United States Coast Guard.</a:t>
            </a:r>
          </a:p>
          <a:p>
            <a:endParaRPr lang="en-US" altLang="en-US" dirty="0">
              <a:latin typeface="Arial" panose="020B0604020202020204" pitchFamily="34" charset="0"/>
            </a:endParaRPr>
          </a:p>
        </p:txBody>
      </p:sp>
      <p:sp>
        <p:nvSpPr>
          <p:cNvPr id="29700"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2</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76012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b="1" dirty="0">
                <a:latin typeface="Arial" panose="020B0604020202020204" pitchFamily="34" charset="0"/>
              </a:rPr>
              <a:t>Who May operate a vessel in Kentucky?—</a:t>
            </a:r>
          </a:p>
          <a:p>
            <a:r>
              <a:rPr lang="en-US" dirty="0"/>
              <a:t>A person must be </a:t>
            </a:r>
            <a:r>
              <a:rPr lang="en-US" b="1" dirty="0"/>
              <a:t>12 years or older</a:t>
            </a:r>
            <a:r>
              <a:rPr lang="en-US" dirty="0"/>
              <a:t> to operate a motorboat (including PWC) 10 </a:t>
            </a:r>
            <a:r>
              <a:rPr lang="en-US" dirty="0" err="1"/>
              <a:t>hp</a:t>
            </a:r>
            <a:r>
              <a:rPr lang="en-US" dirty="0"/>
              <a:t> or over on Kentucky public waters.</a:t>
            </a:r>
          </a:p>
          <a:p>
            <a:r>
              <a:rPr lang="en-US" dirty="0"/>
              <a:t>Operators 12 to 17 years of age may legally operate a motorized vessel over 10 horsepower (including personal watercraft) only if they:</a:t>
            </a:r>
          </a:p>
          <a:p>
            <a:r>
              <a:rPr lang="en-US" dirty="0"/>
              <a:t>Have passed a NABLA-approved boating safety course and carry on board their boater education certificate </a:t>
            </a:r>
            <a:r>
              <a:rPr lang="en-US" b="1" dirty="0"/>
              <a:t>or…</a:t>
            </a:r>
            <a:endParaRPr lang="en-US" dirty="0"/>
          </a:p>
          <a:p>
            <a:r>
              <a:rPr lang="en-US" dirty="0"/>
              <a:t>Are accompanied on board by a person 18 years old or older or by a person who possesses a boater education card.</a:t>
            </a:r>
          </a:p>
          <a:p>
            <a:r>
              <a:rPr lang="en-US" b="1" dirty="0"/>
              <a:t>Enforcement</a:t>
            </a:r>
          </a:p>
          <a:p>
            <a:r>
              <a:rPr lang="en-US" dirty="0"/>
              <a:t>Kentucky law enforcement officers patrol the waterways to make your boating experience safe and pleasant. Cooperate with them by following the laws and guidelines.</a:t>
            </a:r>
          </a:p>
          <a:p>
            <a:r>
              <a:rPr lang="en-US" b="1" dirty="0"/>
              <a:t>Carry the Card:</a:t>
            </a:r>
            <a:r>
              <a:rPr lang="en-US" dirty="0"/>
              <a:t> Vessel operators who are required to have a Boater Education Card must carry the card on board the vessel and have it available for inspection by an enforcement officer.</a:t>
            </a:r>
          </a:p>
          <a:p>
            <a:r>
              <a:rPr lang="en-US" b="1" dirty="0"/>
              <a:t>Penalty:</a:t>
            </a:r>
            <a:r>
              <a:rPr lang="en-US" dirty="0"/>
              <a:t> Not carrying your Boater Education Card when one is required can result in a fine.</a:t>
            </a:r>
          </a:p>
          <a:p>
            <a:endParaRPr lang="en-US" altLang="en-US" b="1" dirty="0">
              <a:latin typeface="Arial" panose="020B0604020202020204" pitchFamily="34" charset="0"/>
            </a:endParaRPr>
          </a:p>
        </p:txBody>
      </p:sp>
      <p:sp>
        <p:nvSpPr>
          <p:cNvPr id="32772"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3D58C31F-6A96-42C4-9F0A-F27971DE0D2D}" type="slidenum">
              <a:rPr lang="en-US" altLang="en-US" sz="1300">
                <a:solidFill>
                  <a:schemeClr val="tx1"/>
                </a:solidFill>
                <a:latin typeface="Comic Sans MS" panose="030F0702030302020204" pitchFamily="66" charset="0"/>
              </a:rPr>
              <a:pPr/>
              <a:t>3</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096560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Who May operate a vessel in Kentucky?—</a:t>
            </a:r>
          </a:p>
          <a:p>
            <a:r>
              <a:rPr lang="en-US" dirty="0"/>
              <a:t>A person must be </a:t>
            </a:r>
            <a:r>
              <a:rPr lang="en-US" b="1" dirty="0"/>
              <a:t>12 years or older</a:t>
            </a:r>
            <a:r>
              <a:rPr lang="en-US" dirty="0"/>
              <a:t> to operate a motorboat (including PWC) 10 </a:t>
            </a:r>
            <a:r>
              <a:rPr lang="en-US" dirty="0" err="1"/>
              <a:t>hp</a:t>
            </a:r>
            <a:r>
              <a:rPr lang="en-US" dirty="0"/>
              <a:t> or over on Kentucky public waters.</a:t>
            </a:r>
          </a:p>
          <a:p>
            <a:r>
              <a:rPr lang="en-US" dirty="0"/>
              <a:t>Operators 12 to 17 years of age may legally operate a motorized vessel over 10 horsepower (including personal watercraft) only if they:</a:t>
            </a:r>
          </a:p>
          <a:p>
            <a:r>
              <a:rPr lang="en-US" dirty="0"/>
              <a:t>Have passed an approved boating safety course and carry on board their boater education certificate </a:t>
            </a:r>
            <a:r>
              <a:rPr lang="en-US" b="1" dirty="0"/>
              <a:t>or…</a:t>
            </a:r>
            <a:endParaRPr lang="en-US" dirty="0"/>
          </a:p>
          <a:p>
            <a:r>
              <a:rPr lang="en-US" dirty="0"/>
              <a:t>Are accompanied on board by a person 18 years old or older or by a person who possesses a boater education card.</a:t>
            </a:r>
          </a:p>
          <a:p>
            <a:r>
              <a:rPr lang="en-US" b="1" dirty="0"/>
              <a:t>Enforcement</a:t>
            </a:r>
          </a:p>
          <a:p>
            <a:r>
              <a:rPr lang="en-US" dirty="0"/>
              <a:t>Kentucky law enforcement officers patrol the waterways to make your boating experience safe and pleasant. Cooperate with them by following the laws and guidelines.</a:t>
            </a:r>
          </a:p>
          <a:p>
            <a:r>
              <a:rPr lang="en-US" b="1" dirty="0"/>
              <a:t>Carry the Card:</a:t>
            </a:r>
            <a:r>
              <a:rPr lang="en-US" dirty="0"/>
              <a:t> Vessel operators who are required to have a Boater Education Card must carry the card on board the vessel and have it available for inspection by an enforcement officer.</a:t>
            </a:r>
          </a:p>
          <a:p>
            <a:r>
              <a:rPr lang="en-US" b="1" dirty="0"/>
              <a:t>Penalty:</a:t>
            </a:r>
            <a:r>
              <a:rPr lang="en-US" dirty="0"/>
              <a:t> Not carrying your Boater Education Card when one is required can result in a fine.</a:t>
            </a:r>
          </a:p>
        </p:txBody>
      </p:sp>
      <p:sp>
        <p:nvSpPr>
          <p:cNvPr id="32772"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3D58C31F-6A96-42C4-9F0A-F27971DE0D2D}" type="slidenum">
              <a:rPr lang="en-US" altLang="en-US" sz="1300">
                <a:solidFill>
                  <a:schemeClr val="tx1"/>
                </a:solidFill>
                <a:latin typeface="Comic Sans MS" panose="030F0702030302020204" pitchFamily="66" charset="0"/>
              </a:rPr>
              <a:pPr/>
              <a:t>4</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594642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sz="1200" b="0" i="0" u="none" strike="noStrike" kern="1200" baseline="0" dirty="0">
                <a:solidFill>
                  <a:schemeClr val="tx1"/>
                </a:solidFill>
                <a:latin typeface="Times New Roman" charset="0"/>
                <a:ea typeface="Times New Roman" charset="0"/>
                <a:cs typeface="Times New Roman" charset="0"/>
              </a:rPr>
              <a:t>Class A Vessels (less than 16’ in length) $19.00</a:t>
            </a:r>
          </a:p>
          <a:p>
            <a:r>
              <a:rPr lang="en-US" sz="1200" b="0" i="0" u="none" strike="noStrike" kern="1200" baseline="0" dirty="0">
                <a:solidFill>
                  <a:schemeClr val="tx1"/>
                </a:solidFill>
                <a:latin typeface="Times New Roman" charset="0"/>
                <a:ea typeface="Times New Roman" charset="0"/>
                <a:cs typeface="Times New Roman" charset="0"/>
              </a:rPr>
              <a:t>Class 1 Vessels (16’ to less than 26’ in length) $23.00</a:t>
            </a:r>
          </a:p>
          <a:p>
            <a:r>
              <a:rPr lang="en-US" sz="1200" b="0" i="0" u="none" strike="noStrike" kern="1200" baseline="0" dirty="0">
                <a:solidFill>
                  <a:schemeClr val="tx1"/>
                </a:solidFill>
                <a:latin typeface="Times New Roman" charset="0"/>
                <a:ea typeface="Times New Roman" charset="0"/>
                <a:cs typeface="Times New Roman" charset="0"/>
              </a:rPr>
              <a:t>Class 2 Vessels (26’ to less than 40’ in length) $29.00</a:t>
            </a:r>
          </a:p>
          <a:p>
            <a:r>
              <a:rPr lang="en-US" sz="1200" b="0" i="0" u="none" strike="noStrike" kern="1200" baseline="0" dirty="0">
                <a:solidFill>
                  <a:schemeClr val="tx1"/>
                </a:solidFill>
                <a:latin typeface="Times New Roman" charset="0"/>
                <a:ea typeface="Times New Roman" charset="0"/>
                <a:cs typeface="Times New Roman" charset="0"/>
              </a:rPr>
              <a:t>Class 3 Vessels (over 40’ in length) $33.00</a:t>
            </a:r>
          </a:p>
          <a:p>
            <a:r>
              <a:rPr lang="en-US" sz="1200" b="0" i="0" u="none" strike="noStrike" kern="1200" baseline="0" dirty="0">
                <a:solidFill>
                  <a:schemeClr val="tx1"/>
                </a:solidFill>
                <a:latin typeface="Times New Roman" charset="0"/>
                <a:ea typeface="Times New Roman" charset="0"/>
                <a:cs typeface="Times New Roman" charset="0"/>
              </a:rPr>
              <a:t>Inboard boats (regardless of size) $34.00</a:t>
            </a:r>
          </a:p>
          <a:p>
            <a:r>
              <a:rPr lang="en-US" sz="1200" b="0" i="0" u="none" strike="noStrike" kern="1200" baseline="0" dirty="0">
                <a:solidFill>
                  <a:schemeClr val="tx1"/>
                </a:solidFill>
                <a:latin typeface="Times New Roman" charset="0"/>
                <a:ea typeface="Times New Roman" charset="0"/>
                <a:cs typeface="Times New Roman" charset="0"/>
              </a:rPr>
              <a:t>Boats propelled by an electric (trolling) motor only $9.00</a:t>
            </a:r>
          </a:p>
          <a:p>
            <a:endParaRPr lang="en-US" altLang="en-US" dirty="0">
              <a:latin typeface="Arial" panose="020B0604020202020204" pitchFamily="34" charset="0"/>
            </a:endParaRPr>
          </a:p>
          <a:p>
            <a:r>
              <a:rPr lang="en-US" altLang="en-US" b="1" dirty="0">
                <a:latin typeface="Arial" panose="020B0604020202020204" pitchFamily="34" charset="0"/>
              </a:rPr>
              <a:t>Registration Requirements.</a:t>
            </a:r>
          </a:p>
          <a:p>
            <a:r>
              <a:rPr lang="en-US" sz="1200" b="0" i="0" u="none" strike="noStrike" kern="1200" baseline="0" dirty="0">
                <a:solidFill>
                  <a:schemeClr val="tx1"/>
                </a:solidFill>
                <a:latin typeface="Times New Roman" charset="0"/>
                <a:ea typeface="Times New Roman" charset="0"/>
                <a:cs typeface="Times New Roman" charset="0"/>
              </a:rPr>
              <a:t>All mechanically powered vessels used primarily in this state must have a Kentucky registration. Boats are registered at the county clerk’s office. Persons may register in the county of their residence or the county of principal use. Boat registrations expire April 30 each year. Boats registered in other states may be used for up to 60 consecutive days in Kentucky without registering here. All boats operated in Kentucky must have the registration certificate on board. Boats that are rented from a  marina or boat livery must have a lease agreement on board.</a:t>
            </a:r>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33796"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B7137F6-57C7-453B-9CE5-B883A86888CB}" type="slidenum">
              <a:rPr lang="en-US" altLang="en-US" sz="1300">
                <a:solidFill>
                  <a:schemeClr val="tx1"/>
                </a:solidFill>
                <a:latin typeface="Comic Sans MS" panose="030F0702030302020204" pitchFamily="66" charset="0"/>
              </a:rPr>
              <a:pPr/>
              <a:t>5</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451379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Arial" panose="020B0604020202020204" pitchFamily="34" charset="0"/>
              </a:rPr>
              <a:t>Display of numerals and decals on vessel.</a:t>
            </a:r>
          </a:p>
          <a:p>
            <a:r>
              <a:rPr lang="en-US" altLang="en-US" dirty="0">
                <a:latin typeface="Arial" panose="020B0604020202020204" pitchFamily="34" charset="0"/>
              </a:rPr>
              <a:t>1. The number awarded, exactly as shown on the certificate of numerals shall be painted on, or attached to, each side of the bow of the vessel for which it was issued.</a:t>
            </a:r>
          </a:p>
          <a:p>
            <a:r>
              <a:rPr lang="en-US" altLang="en-US" dirty="0">
                <a:latin typeface="Arial" panose="020B0604020202020204" pitchFamily="34" charset="0"/>
              </a:rPr>
              <a:t>2. The numerals shall be placed on each side of the forward half of the vessel in such position as to provide clear legibility for identification. The numerals shall read from left to right and shall be in block characters of good proportion not less than three inches in height. The numerals shall be of a color which will contrast with the background, and so maintained as to be clearly visible and legible; i.e., dark numerals on a light background or light numerals on a dark </a:t>
            </a:r>
          </a:p>
          <a:p>
            <a:r>
              <a:rPr lang="en-US" altLang="en-US" dirty="0">
                <a:latin typeface="Arial" panose="020B0604020202020204" pitchFamily="34" charset="0"/>
              </a:rPr>
              <a:t>background.</a:t>
            </a:r>
          </a:p>
          <a:p>
            <a:r>
              <a:rPr lang="en-US" altLang="en-US" dirty="0">
                <a:latin typeface="Arial" panose="020B0604020202020204" pitchFamily="34" charset="0"/>
              </a:rPr>
              <a:t>3. The commissioner will furnish to all applicants two (2) decals bearing the numbers of the year of expiration, which will establish valid registration. The decals are to be displayed on each side of the boat (within 6 inches) toward aft of the assigned Kentucky number.</a:t>
            </a:r>
          </a:p>
          <a:p>
            <a:endParaRPr lang="en-US" altLang="en-US" dirty="0">
              <a:latin typeface="Arial" panose="020B0604020202020204" pitchFamily="34" charset="0"/>
            </a:endParaRPr>
          </a:p>
          <a:p>
            <a:r>
              <a:rPr lang="en-US" altLang="en-US" dirty="0">
                <a:latin typeface="Arial" panose="020B0604020202020204" pitchFamily="34" charset="0"/>
              </a:rPr>
              <a:t>     (decal) KY1234 AB or KY-1234-AB  (decal)</a:t>
            </a:r>
          </a:p>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6</a:t>
            </a:fld>
            <a:endParaRPr lang="en-US" altLang="x-none"/>
          </a:p>
        </p:txBody>
      </p:sp>
    </p:spTree>
    <p:extLst>
      <p:ext uri="{BB962C8B-B14F-4D97-AF65-F5344CB8AC3E}">
        <p14:creationId xmlns:p14="http://schemas.microsoft.com/office/powerpoint/2010/main" val="3278115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Overloading and Overpowering.</a:t>
            </a:r>
          </a:p>
          <a:p>
            <a:r>
              <a:rPr lang="en-US" altLang="en-US" dirty="0">
                <a:latin typeface="Arial" panose="020B0604020202020204" pitchFamily="34" charset="0"/>
              </a:rPr>
              <a:t>No vessel may be loaded with passengers or cargo beyond its safe cargo carrying capacity.</a:t>
            </a:r>
          </a:p>
          <a:p>
            <a:r>
              <a:rPr lang="en-US" altLang="en-US" dirty="0">
                <a:latin typeface="Arial" panose="020B0604020202020204" pitchFamily="34" charset="0"/>
              </a:rPr>
              <a:t>The maximum persons capacity marked on a vessel's maximum capacities plate must not be exceeded.</a:t>
            </a:r>
          </a:p>
          <a:p>
            <a:r>
              <a:rPr lang="en-US" altLang="en-US" dirty="0">
                <a:latin typeface="Arial" panose="020B0604020202020204" pitchFamily="34" charset="0"/>
              </a:rPr>
              <a:t>The maximum weight capacity marked on a vessel's maximum capacities plate must not be exceeded.</a:t>
            </a:r>
          </a:p>
          <a:p>
            <a:r>
              <a:rPr lang="en-US" altLang="en-US" dirty="0">
                <a:latin typeface="Arial" panose="020B0604020202020204" pitchFamily="34" charset="0"/>
              </a:rPr>
              <a:t>If a vessel does not have a U.S. Coast Guard Maximum Capacities plate provided by the manufacturer, the owner must demonstrate that his or her vessel conforms to the U. S. Coast Guard safe loading requirements.</a:t>
            </a:r>
          </a:p>
          <a:p>
            <a:r>
              <a:rPr lang="en-US" altLang="en-US" b="1" dirty="0">
                <a:latin typeface="Arial" panose="020B0604020202020204" pitchFamily="34" charset="0"/>
              </a:rPr>
              <a:t>Overpowering</a:t>
            </a:r>
          </a:p>
          <a:p>
            <a:r>
              <a:rPr lang="en-US" altLang="en-US" dirty="0">
                <a:latin typeface="Arial" panose="020B0604020202020204" pitchFamily="34" charset="0"/>
              </a:rPr>
              <a:t>No vessel may be operated beyond its safe powering capacity.</a:t>
            </a:r>
          </a:p>
          <a:p>
            <a:r>
              <a:rPr lang="en-US" altLang="en-US" dirty="0">
                <a:latin typeface="Arial" panose="020B0604020202020204" pitchFamily="34" charset="0"/>
              </a:rPr>
              <a:t>The maximum horsepower capacity marked on a vessel's maximum capacities plate must not be exceeded.</a:t>
            </a:r>
          </a:p>
          <a:p>
            <a:r>
              <a:rPr lang="en-US" altLang="en-US" dirty="0">
                <a:latin typeface="Arial" panose="020B0604020202020204" pitchFamily="34" charset="0"/>
              </a:rPr>
              <a:t>If a vessel does not have a U.S. Coast Guard Maximum Capacities plate provided by the manufacturer, the owner must demonstrate that his or her vessel conforms to the U. S. Coast Guard safe powering requirements.</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34820"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4AE0019A-3C69-49D3-835A-93B1E1B51A66}" type="slidenum">
              <a:rPr lang="en-US" altLang="en-US" sz="1300">
                <a:solidFill>
                  <a:schemeClr val="tx1"/>
                </a:solidFill>
                <a:latin typeface="Comic Sans MS" panose="030F0702030302020204" pitchFamily="66" charset="0"/>
              </a:rPr>
              <a:pPr/>
              <a:t>7</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4226046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KY Personal Flotation Devices (PFD)</a:t>
            </a:r>
          </a:p>
          <a:p>
            <a:r>
              <a:rPr lang="en-US" altLang="en-US" dirty="0">
                <a:latin typeface="Arial" panose="020B0604020202020204" pitchFamily="34" charset="0"/>
              </a:rPr>
              <a:t>All vessels, except sailboards, must</a:t>
            </a:r>
            <a:r>
              <a:rPr lang="en-US" altLang="en-US" baseline="0" dirty="0">
                <a:latin typeface="Arial" panose="020B0604020202020204" pitchFamily="34" charset="0"/>
              </a:rPr>
              <a:t> carry one wearable U.S. Coast Guard-approved Type I, II, III, or V PFD for each person on board.</a:t>
            </a:r>
          </a:p>
          <a:p>
            <a:r>
              <a:rPr lang="en-US" altLang="en-US" baseline="0" dirty="0">
                <a:latin typeface="Arial" panose="020B0604020202020204" pitchFamily="34" charset="0"/>
              </a:rPr>
              <a:t>Ion addition, vessels 16 feet in length or longer must have one U.S. Coast Guard-approved Type IV PF on board and readily accessible.</a:t>
            </a:r>
          </a:p>
          <a:p>
            <a:r>
              <a:rPr lang="en-US" altLang="en-US" baseline="0" dirty="0">
                <a:latin typeface="Arial" panose="020B0604020202020204" pitchFamily="34" charset="0"/>
              </a:rPr>
              <a:t>Children under 12 years of age must wear a U.S. Coast Guard-</a:t>
            </a:r>
            <a:r>
              <a:rPr lang="en-US" altLang="en-US" baseline="0" dirty="0" err="1">
                <a:latin typeface="Arial" panose="020B0604020202020204" pitchFamily="34" charset="0"/>
              </a:rPr>
              <a:t>approved.Type</a:t>
            </a:r>
            <a:r>
              <a:rPr lang="en-US" altLang="en-US" baseline="0" dirty="0">
                <a:latin typeface="Arial" panose="020B0604020202020204" pitchFamily="34" charset="0"/>
              </a:rPr>
              <a:t> I, II, III, PFD at all times while underway on the open deck of any vessel.</a:t>
            </a:r>
          </a:p>
          <a:p>
            <a:r>
              <a:rPr lang="en-US" altLang="en-US" baseline="0" dirty="0">
                <a:latin typeface="Arial" panose="020B0604020202020204" pitchFamily="34" charset="0"/>
              </a:rPr>
              <a:t>A person under 16 years of age must wear a U.S. Coast Guard-</a:t>
            </a:r>
            <a:r>
              <a:rPr lang="en-US" altLang="en-US" baseline="0" dirty="0" err="1">
                <a:latin typeface="Arial" panose="020B0604020202020204" pitchFamily="34" charset="0"/>
              </a:rPr>
              <a:t>approved.Type</a:t>
            </a:r>
            <a:r>
              <a:rPr lang="en-US" altLang="en-US" baseline="0" dirty="0">
                <a:latin typeface="Arial" panose="020B0604020202020204" pitchFamily="34" charset="0"/>
              </a:rPr>
              <a:t> I, II, III, PFD at all times when aboard a sailboard.</a:t>
            </a:r>
          </a:p>
          <a:p>
            <a:r>
              <a:rPr lang="en-US" altLang="en-US" baseline="0" dirty="0">
                <a:latin typeface="Arial" panose="020B0604020202020204" pitchFamily="34" charset="0"/>
              </a:rPr>
              <a:t>Everyone on board a PWC must wear a U.S. Coast Guard-</a:t>
            </a:r>
            <a:r>
              <a:rPr lang="en-US" altLang="en-US" baseline="0" dirty="0" err="1">
                <a:latin typeface="Arial" panose="020B0604020202020204" pitchFamily="34" charset="0"/>
              </a:rPr>
              <a:t>approved.Type</a:t>
            </a:r>
            <a:r>
              <a:rPr lang="en-US" altLang="en-US" baseline="0" dirty="0">
                <a:latin typeface="Arial" panose="020B0604020202020204" pitchFamily="34" charset="0"/>
              </a:rPr>
              <a:t> I, II, III, PFD.</a:t>
            </a:r>
          </a:p>
          <a:p>
            <a:r>
              <a:rPr lang="en-US" altLang="en-US" baseline="0" dirty="0">
                <a:latin typeface="Arial" panose="020B0604020202020204" pitchFamily="34" charset="0"/>
              </a:rPr>
              <a:t>Anyone being towed behind a vessel must wear a U.S. Coast Guard-</a:t>
            </a:r>
            <a:r>
              <a:rPr lang="en-US" altLang="en-US" baseline="0" dirty="0" err="1">
                <a:latin typeface="Arial" panose="020B0604020202020204" pitchFamily="34" charset="0"/>
              </a:rPr>
              <a:t>approved.Type</a:t>
            </a:r>
            <a:r>
              <a:rPr lang="en-US" altLang="en-US" baseline="0" dirty="0">
                <a:latin typeface="Arial" panose="020B0604020202020204" pitchFamily="34" charset="0"/>
              </a:rPr>
              <a:t> I, II, III, PFD.</a:t>
            </a:r>
          </a:p>
          <a:p>
            <a:r>
              <a:rPr lang="en-US" altLang="en-US" baseline="0" dirty="0">
                <a:latin typeface="Arial" panose="020B0604020202020204" pitchFamily="34" charset="0"/>
              </a:rPr>
              <a:t> </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35844"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F251DB2-EDA7-44AE-9BD5-9AC4CAC2B933}" type="slidenum">
              <a:rPr lang="en-US" altLang="en-US" sz="1300">
                <a:solidFill>
                  <a:schemeClr val="tx1"/>
                </a:solidFill>
                <a:latin typeface="Comic Sans MS" panose="030F0702030302020204" pitchFamily="66" charset="0"/>
              </a:rPr>
              <a:pPr/>
              <a:t>8</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49874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KY Water Skis and Surfboards </a:t>
            </a:r>
          </a:p>
          <a:p>
            <a:r>
              <a:rPr lang="en-US" sz="1200" b="0" i="0" u="none" strike="noStrike" kern="1200" baseline="0" dirty="0">
                <a:solidFill>
                  <a:schemeClr val="tx1"/>
                </a:solidFill>
                <a:latin typeface="Times New Roman" charset="0"/>
                <a:ea typeface="Times New Roman" charset="0"/>
                <a:cs typeface="Times New Roman" charset="0"/>
              </a:rPr>
              <a:t>While this section is titled waterskiing, it applies to persons being towed on any device such as knee boards, inner tubes, etc. Water-skiing is only allowed between sunrise and sunset. Additionally, it is illegal to manipulate skis, surfboards, etc. while intoxicated or under the influence of any other substance that impairs one’s operating ability. Both the operator and skier should be alert to the areas of a lake or river marked as “no ski.” Persons shall not ski within 100 feet of a commercial boat dock, a moorage harbor or a swimming area or within 2,000 feet of a lock or dam. Skiers who ski too close to other boats, docks and obstructions are showing poor judgement. Many of the complaints officers receive while patrolling the water are those about skiers skiing too close.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Persons being towed on any device must wear a Type I, II or III PFD.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Boats (including personal watercraft) towing skiers must have, in addition to the operator of the boat, an observer 12 years of age or older or a wide angle rearview mirror mounted so that the operator can check on the skier but still give full attention to traffic ahead. </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There must be adequate seating for all riders.</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Boats towing kites and similar airborne devices must:</a:t>
            </a:r>
          </a:p>
          <a:p>
            <a:r>
              <a:rPr lang="en-US" sz="1200" b="0" i="0" u="none" strike="noStrike" kern="1200" baseline="0" dirty="0">
                <a:solidFill>
                  <a:schemeClr val="tx1"/>
                </a:solidFill>
                <a:latin typeface="Times New Roman" charset="0"/>
                <a:ea typeface="Times New Roman" charset="0"/>
                <a:cs typeface="Times New Roman" charset="0"/>
              </a:rPr>
              <a:t>• Have, in addition to the operator, an observer 12 years or older (mirror will not suffice),</a:t>
            </a:r>
          </a:p>
          <a:p>
            <a:r>
              <a:rPr lang="en-US" sz="1200" b="0" i="0" u="none" strike="noStrike" kern="1200" baseline="0" dirty="0">
                <a:solidFill>
                  <a:schemeClr val="tx1"/>
                </a:solidFill>
                <a:latin typeface="Times New Roman" charset="0"/>
                <a:ea typeface="Times New Roman" charset="0"/>
                <a:cs typeface="Times New Roman" charset="0"/>
              </a:rPr>
              <a:t>• Stay 500 feet from commercial docks and ramps,</a:t>
            </a:r>
          </a:p>
          <a:p>
            <a:r>
              <a:rPr lang="en-US" sz="1200" b="0" i="0" u="none" strike="noStrike" kern="1200" baseline="0" dirty="0">
                <a:solidFill>
                  <a:schemeClr val="tx1"/>
                </a:solidFill>
                <a:latin typeface="Times New Roman" charset="0"/>
                <a:ea typeface="Times New Roman" charset="0"/>
                <a:cs typeface="Times New Roman" charset="0"/>
              </a:rPr>
              <a:t>• Limit the tow rope to 150 feet or less,</a:t>
            </a:r>
          </a:p>
          <a:p>
            <a:r>
              <a:rPr lang="en-US" sz="1200" b="0" i="0" u="none" strike="noStrike" kern="1200" baseline="0" dirty="0">
                <a:solidFill>
                  <a:schemeClr val="tx1"/>
                </a:solidFill>
                <a:latin typeface="Times New Roman" charset="0"/>
                <a:ea typeface="Times New Roman" charset="0"/>
                <a:cs typeface="Times New Roman" charset="0"/>
              </a:rPr>
              <a:t>• Have no more than two persons being towed.</a:t>
            </a:r>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9</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2130425"/>
            <a:ext cx="7772400" cy="1470025"/>
          </a:xfrm>
        </p:spPr>
        <p:txBody>
          <a:bodyPr/>
          <a:lstStyle>
            <a:lvl1pPr>
              <a:defRPr/>
            </a:lvl1pPr>
          </a:lstStyle>
          <a:p>
            <a:pPr lvl="0"/>
            <a:r>
              <a:rPr lang="en-US" altLang="x-none" noProof="0" dirty="0"/>
              <a:t>Click to edit Master title style</a:t>
            </a:r>
          </a:p>
        </p:txBody>
      </p:sp>
      <p:sp>
        <p:nvSpPr>
          <p:cNvPr id="1331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x-none" noProof="0" dirty="0"/>
              <a:t>Click to edit Master subtitle style</a:t>
            </a:r>
          </a:p>
        </p:txBody>
      </p:sp>
      <p:sp>
        <p:nvSpPr>
          <p:cNvPr id="13316" name="Rectangle 4"/>
          <p:cNvSpPr>
            <a:spLocks noGrp="1" noChangeArrowheads="1"/>
          </p:cNvSpPr>
          <p:nvPr>
            <p:ph type="dt" sz="half" idx="2"/>
          </p:nvPr>
        </p:nvSpPr>
        <p:spPr>
          <a:xfrm>
            <a:off x="457200" y="6245225"/>
            <a:ext cx="2133600" cy="476250"/>
          </a:xfrm>
        </p:spPr>
        <p:txBody>
          <a:bodyPr/>
          <a:lstStyle>
            <a:lvl1pPr>
              <a:defRPr/>
            </a:lvl1pPr>
          </a:lstStyle>
          <a:p>
            <a:endParaRPr lang="en-US" altLang="x-none"/>
          </a:p>
        </p:txBody>
      </p:sp>
      <p:sp>
        <p:nvSpPr>
          <p:cNvPr id="13317" name="Rectangle 5"/>
          <p:cNvSpPr>
            <a:spLocks noGrp="1" noChangeArrowheads="1"/>
          </p:cNvSpPr>
          <p:nvPr>
            <p:ph type="ftr" sz="quarter" idx="3"/>
          </p:nvPr>
        </p:nvSpPr>
        <p:spPr>
          <a:xfrm>
            <a:off x="3124200" y="6245225"/>
            <a:ext cx="2895600" cy="476250"/>
          </a:xfrm>
        </p:spPr>
        <p:txBody>
          <a:bodyPr/>
          <a:lstStyle>
            <a:lvl1pPr>
              <a:defRPr sz="2400">
                <a:solidFill>
                  <a:schemeClr val="bg1"/>
                </a:solidFill>
                <a:latin typeface="Arial Black" panose="020B0A04020102020204" pitchFamily="34" charset="0"/>
              </a:defRPr>
            </a:lvl1pPr>
          </a:lstStyle>
          <a:p>
            <a:r>
              <a:rPr lang="en-US" altLang="x-none"/>
              <a:t>Copyright 2021 Coast Guard Auxiliary Association</a:t>
            </a:r>
            <a:endParaRPr lang="en-US" altLang="x-none" dirty="0"/>
          </a:p>
        </p:txBody>
      </p:sp>
      <p:pic>
        <p:nvPicPr>
          <p:cNvPr id="13319" name="Picture 7" descr="01 aux logo 3d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a:solidFill>
                  <a:srgbClr val="FFFFFF"/>
                </a:solidFill>
              </a14:hiddenFill>
            </a:ext>
          </a:extLst>
        </p:spPr>
      </p:pic>
      <p:pic>
        <p:nvPicPr>
          <p:cNvPr id="13320" name="Picture 8" descr="homeland logo tipped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a:solidFill>
                  <a:srgbClr val="FFFFFF"/>
                </a:solidFill>
              </a14:hiddenFill>
            </a:ext>
          </a:extLst>
        </p:spPr>
      </p:pic>
      <p:sp>
        <p:nvSpPr>
          <p:cNvPr id="13318" name="Rectangle 6"/>
          <p:cNvSpPr>
            <a:spLocks noGrp="1" noChangeArrowheads="1"/>
          </p:cNvSpPr>
          <p:nvPr>
            <p:ph type="sldNum" sz="quarter" idx="4"/>
          </p:nvPr>
        </p:nvSpPr>
        <p:spPr>
          <a:xfrm>
            <a:off x="6553200" y="6245225"/>
            <a:ext cx="2133600" cy="476250"/>
          </a:xfrm>
        </p:spPr>
        <p:txBody>
          <a:bodyPr/>
          <a:lstStyle>
            <a:lvl1pPr>
              <a:defRPr>
                <a:latin typeface="+mn-lt"/>
              </a:defRPr>
            </a:lvl1pPr>
          </a:lstStyle>
          <a:p>
            <a:fld id="{3AB44274-9821-764F-89F9-B72DA793002B}" type="slidenum">
              <a:rPr lang="en-US" altLang="x-none" smtClean="0"/>
              <a:pPr/>
              <a:t>‹#›</a:t>
            </a:fld>
            <a:endParaRPr lang="en-US" altLang="x-non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0BAB174-689A-4046-AE18-517C5A349936}" type="slidenum">
              <a:rPr lang="en-US" altLang="x-none"/>
              <a:pPr/>
              <a:t>‹#›</a:t>
            </a:fld>
            <a:endParaRPr lang="en-US" altLang="x-none"/>
          </a:p>
        </p:txBody>
      </p:sp>
    </p:spTree>
    <p:extLst>
      <p:ext uri="{BB962C8B-B14F-4D97-AF65-F5344CB8AC3E}">
        <p14:creationId xmlns:p14="http://schemas.microsoft.com/office/powerpoint/2010/main" val="2144560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702FD07-C5E8-5F4C-A95A-DD88D00DA9A6}" type="slidenum">
              <a:rPr lang="en-US" altLang="x-none"/>
              <a:pPr/>
              <a:t>‹#›</a:t>
            </a:fld>
            <a:endParaRPr lang="en-US" altLang="x-none"/>
          </a:p>
        </p:txBody>
      </p:sp>
    </p:spTree>
    <p:extLst>
      <p:ext uri="{BB962C8B-B14F-4D97-AF65-F5344CB8AC3E}">
        <p14:creationId xmlns:p14="http://schemas.microsoft.com/office/powerpoint/2010/main" val="263716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6858000" cy="1143000"/>
          </a:xfrm>
        </p:spPr>
        <p:txBody>
          <a:bodyPr/>
          <a:lstStyle/>
          <a:p>
            <a:r>
              <a:rPr lang="en-US"/>
              <a:t>Click to edit Master title style</a:t>
            </a:r>
          </a:p>
        </p:txBody>
      </p:sp>
      <p:sp>
        <p:nvSpPr>
          <p:cNvPr id="3" name="Text Placeholder 2"/>
          <p:cNvSpPr>
            <a:spLocks noGrp="1"/>
          </p:cNvSpPr>
          <p:nvPr>
            <p:ph type="body" sz="half" idx="1"/>
          </p:nvPr>
        </p:nvSpPr>
        <p:spPr>
          <a:xfrm>
            <a:off x="9906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sldNum" sz="quarter" idx="10"/>
          </p:nvPr>
        </p:nvSpPr>
        <p:spPr>
          <a:ln/>
        </p:spPr>
        <p:txBody>
          <a:bodyPr/>
          <a:lstStyle>
            <a:lvl1pPr>
              <a:defRPr/>
            </a:lvl1pPr>
          </a:lstStyle>
          <a:p>
            <a:fld id="{89E1254E-7C07-4248-8223-2A9701AF0008}" type="slidenum">
              <a:rPr lang="en-US" altLang="en-US"/>
              <a:pPr/>
              <a:t>‹#›</a:t>
            </a:fld>
            <a:endParaRPr lang="en-US" altLang="en-US"/>
          </a:p>
        </p:txBody>
      </p:sp>
    </p:spTree>
    <p:extLst>
      <p:ext uri="{BB962C8B-B14F-4D97-AF65-F5344CB8AC3E}">
        <p14:creationId xmlns:p14="http://schemas.microsoft.com/office/powerpoint/2010/main" val="180808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6BA64208-401D-364A-B2D4-877A89510A5A}" type="slidenum">
              <a:rPr lang="en-US" altLang="x-none" smtClean="0"/>
              <a:pPr/>
              <a:t>‹#›</a:t>
            </a:fld>
            <a:endParaRPr lang="en-US" altLang="x-none" dirty="0"/>
          </a:p>
        </p:txBody>
      </p:sp>
    </p:spTree>
    <p:extLst>
      <p:ext uri="{BB962C8B-B14F-4D97-AF65-F5344CB8AC3E}">
        <p14:creationId xmlns:p14="http://schemas.microsoft.com/office/powerpoint/2010/main" val="1297005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5EA8B729-E4BE-D141-A1D2-DFF5A60581D7}" type="slidenum">
              <a:rPr lang="en-US" altLang="x-none"/>
              <a:pPr/>
              <a:t>‹#›</a:t>
            </a:fld>
            <a:endParaRPr lang="en-US" altLang="x-none"/>
          </a:p>
        </p:txBody>
      </p:sp>
    </p:spTree>
    <p:extLst>
      <p:ext uri="{BB962C8B-B14F-4D97-AF65-F5344CB8AC3E}">
        <p14:creationId xmlns:p14="http://schemas.microsoft.com/office/powerpoint/2010/main" val="1818572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17168CF0-F309-FC48-8545-88FAF9924F06}" type="slidenum">
              <a:rPr lang="en-US" altLang="x-none"/>
              <a:pPr/>
              <a:t>‹#›</a:t>
            </a:fld>
            <a:endParaRPr lang="en-US" altLang="x-none"/>
          </a:p>
        </p:txBody>
      </p:sp>
    </p:spTree>
    <p:extLst>
      <p:ext uri="{BB962C8B-B14F-4D97-AF65-F5344CB8AC3E}">
        <p14:creationId xmlns:p14="http://schemas.microsoft.com/office/powerpoint/2010/main" val="1765987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x-none"/>
          </a:p>
        </p:txBody>
      </p:sp>
      <p:sp>
        <p:nvSpPr>
          <p:cNvPr id="8" name="Footer Placeholder 7"/>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9" name="Slide Number Placeholder 8"/>
          <p:cNvSpPr>
            <a:spLocks noGrp="1"/>
          </p:cNvSpPr>
          <p:nvPr>
            <p:ph type="sldNum" sz="quarter" idx="12"/>
          </p:nvPr>
        </p:nvSpPr>
        <p:spPr/>
        <p:txBody>
          <a:bodyPr/>
          <a:lstStyle>
            <a:lvl1pPr>
              <a:defRPr/>
            </a:lvl1pPr>
          </a:lstStyle>
          <a:p>
            <a:fld id="{471AC600-7331-D748-B5AE-8C9428BAFA9A}" type="slidenum">
              <a:rPr lang="en-US" altLang="x-none"/>
              <a:pPr/>
              <a:t>‹#›</a:t>
            </a:fld>
            <a:endParaRPr lang="en-US" altLang="x-none"/>
          </a:p>
        </p:txBody>
      </p:sp>
    </p:spTree>
    <p:extLst>
      <p:ext uri="{BB962C8B-B14F-4D97-AF65-F5344CB8AC3E}">
        <p14:creationId xmlns:p14="http://schemas.microsoft.com/office/powerpoint/2010/main" val="575049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BS_BS&amp;S with State Footno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x-none"/>
          </a:p>
        </p:txBody>
      </p:sp>
      <p:sp>
        <p:nvSpPr>
          <p:cNvPr id="4" name="Footer Placeholder 3"/>
          <p:cNvSpPr>
            <a:spLocks noGrp="1"/>
          </p:cNvSpPr>
          <p:nvPr>
            <p:ph type="ftr" sz="quarter" idx="11"/>
          </p:nvPr>
        </p:nvSpPr>
        <p:spPr/>
        <p:txBody>
          <a:bodyPr/>
          <a:lstStyle>
            <a:lvl1pPr>
              <a:defRPr sz="2400">
                <a:solidFill>
                  <a:schemeClr val="bg1"/>
                </a:solidFill>
                <a:latin typeface="Arial Black" panose="020B0A04020102020204" pitchFamily="34" charset="0"/>
              </a:defRPr>
            </a:lvl1pPr>
          </a:lstStyle>
          <a:p>
            <a:r>
              <a:rPr lang="en-US" altLang="x-none"/>
              <a:t>Copyright 2021 Coast Guard Auxiliary Association</a:t>
            </a:r>
            <a:endParaRPr lang="en-US" altLang="x-none" dirty="0"/>
          </a:p>
        </p:txBody>
      </p:sp>
      <p:sp>
        <p:nvSpPr>
          <p:cNvPr id="5" name="Slide Number Placeholder 4"/>
          <p:cNvSpPr>
            <a:spLocks noGrp="1"/>
          </p:cNvSpPr>
          <p:nvPr>
            <p:ph type="sldNum" sz="quarter" idx="12"/>
          </p:nvPr>
        </p:nvSpPr>
        <p:spPr/>
        <p:txBody>
          <a:bodyPr/>
          <a:lstStyle>
            <a:lvl1pPr>
              <a:defRPr/>
            </a:lvl1pPr>
          </a:lstStyle>
          <a:p>
            <a:r>
              <a:rPr lang="en-US" altLang="x-none" dirty="0"/>
              <a:t>n</a:t>
            </a:r>
          </a:p>
        </p:txBody>
      </p:sp>
    </p:spTree>
    <p:extLst>
      <p:ext uri="{BB962C8B-B14F-4D97-AF65-F5344CB8AC3E}">
        <p14:creationId xmlns:p14="http://schemas.microsoft.com/office/powerpoint/2010/main" val="1173358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x-none"/>
          </a:p>
        </p:txBody>
      </p:sp>
      <p:sp>
        <p:nvSpPr>
          <p:cNvPr id="3" name="Footer Placeholder 2"/>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4" name="Slide Number Placeholder 3"/>
          <p:cNvSpPr>
            <a:spLocks noGrp="1"/>
          </p:cNvSpPr>
          <p:nvPr>
            <p:ph type="sldNum" sz="quarter" idx="12"/>
          </p:nvPr>
        </p:nvSpPr>
        <p:spPr/>
        <p:txBody>
          <a:bodyPr/>
          <a:lstStyle>
            <a:lvl1pPr>
              <a:defRPr/>
            </a:lvl1pPr>
          </a:lstStyle>
          <a:p>
            <a:fld id="{0350690B-5A03-CD40-95EE-B129E0CD17FC}" type="slidenum">
              <a:rPr lang="en-US" altLang="x-none"/>
              <a:pPr/>
              <a:t>‹#›</a:t>
            </a:fld>
            <a:endParaRPr lang="en-US" altLang="x-none"/>
          </a:p>
        </p:txBody>
      </p:sp>
    </p:spTree>
    <p:extLst>
      <p:ext uri="{BB962C8B-B14F-4D97-AF65-F5344CB8AC3E}">
        <p14:creationId xmlns:p14="http://schemas.microsoft.com/office/powerpoint/2010/main" val="292483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8884FF51-5B0E-694B-9B6D-66820A180EAE}" type="slidenum">
              <a:rPr lang="en-US" altLang="x-none"/>
              <a:pPr/>
              <a:t>‹#›</a:t>
            </a:fld>
            <a:endParaRPr lang="en-US" altLang="x-none"/>
          </a:p>
        </p:txBody>
      </p:sp>
    </p:spTree>
    <p:extLst>
      <p:ext uri="{BB962C8B-B14F-4D97-AF65-F5344CB8AC3E}">
        <p14:creationId xmlns:p14="http://schemas.microsoft.com/office/powerpoint/2010/main" val="176351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48346896-7773-694F-BADD-9C41D048F41D}" type="slidenum">
              <a:rPr lang="en-US" altLang="x-none"/>
              <a:pPr/>
              <a:t>‹#›</a:t>
            </a:fld>
            <a:endParaRPr lang="en-US" altLang="x-none"/>
          </a:p>
        </p:txBody>
      </p:sp>
    </p:spTree>
    <p:extLst>
      <p:ext uri="{BB962C8B-B14F-4D97-AF65-F5344CB8AC3E}">
        <p14:creationId xmlns:p14="http://schemas.microsoft.com/office/powerpoint/2010/main" val="416412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x-none"/>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x-none" dirty="0"/>
              <a:t>Click to edit Master text styles</a:t>
            </a:r>
          </a:p>
          <a:p>
            <a:pPr lvl="1"/>
            <a:r>
              <a:rPr lang="en-US" altLang="x-none" dirty="0"/>
              <a:t>Second level</a:t>
            </a:r>
          </a:p>
          <a:p>
            <a:pPr lvl="2"/>
            <a:r>
              <a:rPr lang="en-US" altLang="x-none" dirty="0"/>
              <a:t>Third level</a:t>
            </a:r>
          </a:p>
          <a:p>
            <a:pPr lvl="3"/>
            <a:r>
              <a:rPr lang="en-US" altLang="x-none" dirty="0"/>
              <a:t>Fourth level</a:t>
            </a:r>
          </a:p>
          <a:p>
            <a:pPr lvl="4"/>
            <a:r>
              <a:rPr lang="en-US" altLang="x-none"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endParaRPr lang="en-US" altLang="x-none"/>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solidFill>
                  <a:schemeClr val="bg1"/>
                </a:solidFill>
                <a:latin typeface="Times New Roman" panose="02020603050405020304" pitchFamily="18" charset="0"/>
                <a:cs typeface="Times New Roman" panose="02020603050405020304" pitchFamily="18" charset="0"/>
              </a:defRPr>
            </a:lvl1pPr>
          </a:lstStyle>
          <a:p>
            <a:r>
              <a:rPr lang="en-US" altLang="x-none"/>
              <a:t>Copyright 2021 Coast Guard Auxiliary Association</a:t>
            </a:r>
            <a:endParaRPr lang="en-US" altLang="x-none" dirty="0"/>
          </a:p>
        </p:txBody>
      </p:sp>
      <p:pic>
        <p:nvPicPr>
          <p:cNvPr id="1031" name="Picture 7" descr="01 aux logo 3d copy"/>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omeland logo tipped copy"/>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a:solidFill>
                  <a:srgbClr val="FFFFFF"/>
                </a:solidFill>
              </a14:hiddenFill>
            </a:ext>
          </a:extLst>
        </p:spPr>
      </p:pic>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solidFill>
                  <a:schemeClr val="bg1"/>
                </a:solidFill>
                <a:latin typeface="+mn-lt"/>
              </a:defRPr>
            </a:lvl1pPr>
          </a:lstStyle>
          <a:p>
            <a:fld id="{63946F61-6890-A74F-AD17-4FE626A0BA77}" type="slidenum">
              <a:rPr lang="en-US" altLang="x-none" smtClean="0"/>
              <a:pPr/>
              <a:t>‹#›</a:t>
            </a:fld>
            <a:endParaRPr lang="en-US" altLang="x-non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p:titleStyle>
    <p:bodyStyle>
      <a:lvl1pPr marL="342900" indent="-342900" algn="l" rtl="0" fontAlgn="base">
        <a:spcBef>
          <a:spcPct val="20000"/>
        </a:spcBef>
        <a:spcAft>
          <a:spcPct val="0"/>
        </a:spcAft>
        <a:buChar char="•"/>
        <a:defRPr sz="3200" kern="1200">
          <a:solidFill>
            <a:schemeClr val="bg1"/>
          </a:solidFill>
          <a:latin typeface="+mn-lt"/>
          <a:ea typeface="+mn-ea"/>
          <a:cs typeface="+mn-cs"/>
        </a:defRPr>
      </a:lvl1pPr>
      <a:lvl2pPr marL="742950" indent="-285750" algn="l" rtl="0" fontAlgn="base">
        <a:spcBef>
          <a:spcPct val="20000"/>
        </a:spcBef>
        <a:spcAft>
          <a:spcPct val="0"/>
        </a:spcAft>
        <a:buChar char="–"/>
        <a:defRPr sz="2800" kern="1200">
          <a:solidFill>
            <a:schemeClr val="bg1"/>
          </a:solidFill>
          <a:latin typeface="+mn-lt"/>
          <a:ea typeface="+mn-ea"/>
          <a:cs typeface="+mn-cs"/>
        </a:defRPr>
      </a:lvl2pPr>
      <a:lvl3pPr marL="1143000" indent="-228600" algn="l" rtl="0" fontAlgn="base">
        <a:spcBef>
          <a:spcPct val="20000"/>
        </a:spcBef>
        <a:spcAft>
          <a:spcPct val="0"/>
        </a:spcAft>
        <a:buChar char="•"/>
        <a:defRPr sz="2400" kern="1200">
          <a:solidFill>
            <a:schemeClr val="bg1"/>
          </a:solidFill>
          <a:latin typeface="+mn-lt"/>
          <a:ea typeface="+mn-ea"/>
          <a:cs typeface="+mn-cs"/>
        </a:defRPr>
      </a:lvl3pPr>
      <a:lvl4pPr marL="1600200" indent="-228600" algn="l" rtl="0" fontAlgn="base">
        <a:spcBef>
          <a:spcPct val="20000"/>
        </a:spcBef>
        <a:spcAft>
          <a:spcPct val="0"/>
        </a:spcAft>
        <a:buChar char="–"/>
        <a:defRPr sz="2000" kern="1200">
          <a:solidFill>
            <a:schemeClr val="bg1"/>
          </a:solidFill>
          <a:latin typeface="+mn-lt"/>
          <a:ea typeface="+mn-ea"/>
          <a:cs typeface="+mn-cs"/>
        </a:defRPr>
      </a:lvl4pPr>
      <a:lvl5pPr marL="2057400" indent="-228600" algn="l" rtl="0" fontAlgn="base">
        <a:spcBef>
          <a:spcPct val="20000"/>
        </a:spcBef>
        <a:spcAft>
          <a:spcPct val="0"/>
        </a:spcAft>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hyperlink" Target="http://fw.ky.gov/Boat/Documents/boatingaccidentreport2012.pdf#page=2"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449830" y="228600"/>
            <a:ext cx="5562600" cy="5869043"/>
          </a:xfrm>
          <a:prstGeom prst="rect">
            <a:avLst/>
          </a:prstGeom>
        </p:spPr>
      </p:pic>
      <p:sp>
        <p:nvSpPr>
          <p:cNvPr id="6" name="Rectangle 6"/>
          <p:cNvSpPr>
            <a:spLocks noGrp="1" noChangeArrowheads="1"/>
          </p:cNvSpPr>
          <p:nvPr>
            <p:ph type="sldNum" sz="quarter" idx="4"/>
          </p:nvPr>
        </p:nvSpPr>
        <p:spPr>
          <a:xfrm>
            <a:off x="6324600" y="6245225"/>
            <a:ext cx="2133600" cy="476250"/>
          </a:xfrm>
        </p:spPr>
        <p:txBody>
          <a:bodyPr/>
          <a:lstStyle/>
          <a:p>
            <a:fld id="{0F131524-BCAE-C843-9DA6-2B19D3D6DEDE}" type="slidenum">
              <a:rPr lang="en-US" altLang="x-none"/>
              <a:pPr/>
              <a:t>1</a:t>
            </a:fld>
            <a:endParaRPr lang="en-US" altLang="x-none"/>
          </a:p>
        </p:txBody>
      </p:sp>
      <p:sp>
        <p:nvSpPr>
          <p:cNvPr id="14340" name="Rectangle 4"/>
          <p:cNvSpPr>
            <a:spLocks noGrp="1" noChangeArrowheads="1"/>
          </p:cNvSpPr>
          <p:nvPr>
            <p:ph type="ctrTitle"/>
          </p:nvPr>
        </p:nvSpPr>
        <p:spPr>
          <a:xfrm>
            <a:off x="1219200" y="1905000"/>
            <a:ext cx="7772400" cy="1470025"/>
          </a:xfrm>
        </p:spPr>
        <p:txBody>
          <a:bodyPr/>
          <a:lstStyle/>
          <a:p>
            <a:r>
              <a:rPr lang="en-US" altLang="x-none" dirty="0"/>
              <a:t>Kentucky Supplement</a:t>
            </a:r>
            <a:endParaRPr lang="x-none" altLang="x-none" dirty="0"/>
          </a:p>
        </p:txBody>
      </p:sp>
      <p:sp>
        <p:nvSpPr>
          <p:cNvPr id="14341" name="Rectangle 5"/>
          <p:cNvSpPr>
            <a:spLocks noGrp="1" noChangeArrowheads="1"/>
          </p:cNvSpPr>
          <p:nvPr>
            <p:ph type="subTitle" idx="1"/>
          </p:nvPr>
        </p:nvSpPr>
        <p:spPr>
          <a:xfrm>
            <a:off x="1600200" y="4046537"/>
            <a:ext cx="6400800" cy="1752600"/>
          </a:xfrm>
        </p:spPr>
        <p:txBody>
          <a:bodyPr/>
          <a:lstStyle/>
          <a:p>
            <a:r>
              <a:rPr lang="en-US" altLang="x-none" dirty="0"/>
              <a:t>For use with </a:t>
            </a:r>
            <a:r>
              <a:rPr lang="en-US" altLang="x-none" i="1" dirty="0"/>
              <a:t>Boat America</a:t>
            </a:r>
            <a:r>
              <a:rPr lang="en-US" altLang="x-none" dirty="0"/>
              <a:t> and </a:t>
            </a:r>
            <a:r>
              <a:rPr lang="en-US" altLang="x-none" i="1" dirty="0"/>
              <a:t>Boating Skills &amp; Seamanship</a:t>
            </a:r>
            <a:endParaRPr lang="x-none" altLang="x-none" i="1" dirty="0"/>
          </a:p>
        </p:txBody>
      </p:sp>
      <p:sp>
        <p:nvSpPr>
          <p:cNvPr id="2" name="Footer Placeholder 1"/>
          <p:cNvSpPr>
            <a:spLocks noGrp="1"/>
          </p:cNvSpPr>
          <p:nvPr>
            <p:ph type="ftr" sz="quarter" idx="3"/>
          </p:nvPr>
        </p:nvSpPr>
        <p:spPr/>
        <p:txBody>
          <a:bodyPr/>
          <a:lstStyle/>
          <a:p>
            <a:r>
              <a:rPr lang="en-US" altLang="x-none" sz="1400">
                <a:latin typeface="Times New Roman" panose="02020603050405020304" pitchFamily="18" charset="0"/>
                <a:cs typeface="Times New Roman" panose="02020603050405020304" pitchFamily="18" charset="0"/>
              </a:rPr>
              <a:t>Copyright 2021 Coast Guard Auxiliary Association</a:t>
            </a:r>
            <a:endParaRPr lang="en-US" altLang="x-none" sz="1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762000" y="266700"/>
            <a:ext cx="7772400" cy="1143000"/>
          </a:xfrm>
        </p:spPr>
        <p:txBody>
          <a:bodyPr/>
          <a:lstStyle/>
          <a:p>
            <a:r>
              <a:rPr lang="en-US" altLang="en-US" sz="4000" b="1" dirty="0"/>
              <a:t>   Water Skis &amp; Surfboards</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10</a:t>
            </a:fld>
            <a:endParaRPr lang="en-US" altLang="en-US" sz="140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600200"/>
            <a:ext cx="7315200"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b="0" dirty="0">
                <a:solidFill>
                  <a:schemeClr val="bg1"/>
                </a:solidFill>
                <a:latin typeface="Arial" panose="020B0604020202020204" pitchFamily="34" charset="0"/>
              </a:rPr>
              <a:t>Illegal to tow while intoxicated</a:t>
            </a:r>
            <a:br>
              <a:rPr lang="en-US" altLang="en-US" b="0" dirty="0">
                <a:solidFill>
                  <a:schemeClr val="bg1"/>
                </a:solidFill>
                <a:latin typeface="Arial" panose="020B0604020202020204" pitchFamily="34" charset="0"/>
              </a:rPr>
            </a:br>
            <a:endParaRPr lang="en-US" altLang="en-US" b="0" dirty="0">
              <a:solidFill>
                <a:schemeClr val="bg1"/>
              </a:solidFill>
              <a:latin typeface="Arial" panose="020B0604020202020204" pitchFamily="34" charset="0"/>
            </a:endParaRPr>
          </a:p>
          <a:p>
            <a:pPr>
              <a:spcBef>
                <a:spcPct val="0"/>
              </a:spcBef>
              <a:buFontTx/>
              <a:buChar char="•"/>
            </a:pPr>
            <a:r>
              <a:rPr lang="en-US" altLang="en-US" b="0" dirty="0">
                <a:solidFill>
                  <a:schemeClr val="bg1"/>
                </a:solidFill>
                <a:latin typeface="Arial" panose="020B0604020202020204" pitchFamily="34" charset="0"/>
              </a:rPr>
              <a:t>Stay clear of no ski zones – </a:t>
            </a:r>
          </a:p>
          <a:p>
            <a:pPr lvl="1">
              <a:spcBef>
                <a:spcPct val="0"/>
              </a:spcBef>
            </a:pPr>
            <a:r>
              <a:rPr lang="en-US" altLang="en-US" sz="3200" b="0" dirty="0">
                <a:solidFill>
                  <a:schemeClr val="bg1"/>
                </a:solidFill>
                <a:latin typeface="Arial" panose="020B0604020202020204" pitchFamily="34" charset="0"/>
              </a:rPr>
              <a:t>No towing within 100 feet of commercial boat dock, moorage harbor, swim area</a:t>
            </a:r>
          </a:p>
          <a:p>
            <a:pPr lvl="1">
              <a:spcBef>
                <a:spcPct val="0"/>
              </a:spcBef>
            </a:pPr>
            <a:r>
              <a:rPr lang="en-US" altLang="en-US" sz="3200" b="0" dirty="0">
                <a:solidFill>
                  <a:schemeClr val="bg1"/>
                </a:solidFill>
                <a:latin typeface="Arial" panose="020B0604020202020204" pitchFamily="34" charset="0"/>
              </a:rPr>
              <a:t>None within 2000 feet of lock or dam</a:t>
            </a:r>
          </a:p>
        </p:txBody>
      </p:sp>
    </p:spTree>
    <p:extLst>
      <p:ext uri="{BB962C8B-B14F-4D97-AF65-F5344CB8AC3E}">
        <p14:creationId xmlns:p14="http://schemas.microsoft.com/office/powerpoint/2010/main" val="39514056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859077" y="76200"/>
            <a:ext cx="7772400" cy="1143000"/>
          </a:xfrm>
        </p:spPr>
        <p:txBody>
          <a:bodyPr/>
          <a:lstStyle/>
          <a:p>
            <a:r>
              <a:rPr lang="en-US" altLang="en-US" sz="4000" b="1" dirty="0"/>
              <a:t>Signaling Devices</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1843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D9F32F59-7098-4E9A-8D52-1BCE385257EA}" type="slidenum">
              <a:rPr lang="en-US" altLang="en-US" sz="1400">
                <a:solidFill>
                  <a:srgbClr val="FFFF99"/>
                </a:solidFill>
                <a:latin typeface="Times New Roman" panose="02020603050405020304" pitchFamily="18" charset="0"/>
              </a:rPr>
              <a:pPr>
                <a:spcBef>
                  <a:spcPct val="0"/>
                </a:spcBef>
              </a:pPr>
              <a:t>11</a:t>
            </a:fld>
            <a:endParaRPr lang="en-US" altLang="en-US" sz="1400">
              <a:solidFill>
                <a:srgbClr val="FFFF99"/>
              </a:solidFill>
              <a:latin typeface="Times New Roman" panose="02020603050405020304" pitchFamily="18" charset="0"/>
            </a:endParaRPr>
          </a:p>
        </p:txBody>
      </p:sp>
      <p:sp>
        <p:nvSpPr>
          <p:cNvPr id="4" name="TextBox 3"/>
          <p:cNvSpPr txBox="1"/>
          <p:nvPr/>
        </p:nvSpPr>
        <p:spPr>
          <a:xfrm>
            <a:off x="1485900" y="988274"/>
            <a:ext cx="7124700" cy="3970318"/>
          </a:xfrm>
          <a:prstGeom prst="rect">
            <a:avLst/>
          </a:prstGeom>
          <a:noFill/>
        </p:spPr>
        <p:txBody>
          <a:bodyPr wrap="square">
            <a:spAutoFit/>
          </a:bodyPr>
          <a:lstStyle/>
          <a:p>
            <a:pPr marL="342900" indent="-342900">
              <a:buFont typeface="Arial" panose="020B0604020202020204" pitchFamily="34" charset="0"/>
              <a:buChar char="•"/>
              <a:defRPr/>
            </a:pPr>
            <a:r>
              <a:rPr lang="en-US" sz="2800" dirty="0">
                <a:solidFill>
                  <a:schemeClr val="bg1"/>
                </a:solidFill>
                <a:latin typeface="Arial" charset="0"/>
              </a:rPr>
              <a:t>Mouth whistle or powered horn or whistle audible for one-half mile required for </a:t>
            </a:r>
          </a:p>
          <a:p>
            <a:pPr>
              <a:defRPr/>
            </a:pPr>
            <a:r>
              <a:rPr lang="en-US" sz="2800" dirty="0">
                <a:solidFill>
                  <a:schemeClr val="bg1"/>
                </a:solidFill>
                <a:latin typeface="Arial" charset="0"/>
              </a:rPr>
              <a:t>	boats less than 65.6 feet, including  	PWCs.</a:t>
            </a:r>
          </a:p>
          <a:p>
            <a:pPr>
              <a:defRPr/>
            </a:pPr>
            <a:r>
              <a:rPr lang="en-US" sz="2800" dirty="0">
                <a:solidFill>
                  <a:schemeClr val="bg1"/>
                </a:solidFill>
                <a:latin typeface="Arial" charset="0"/>
              </a:rPr>
              <a:t>	</a:t>
            </a:r>
          </a:p>
          <a:p>
            <a:pPr marL="342900" indent="-342900">
              <a:buFont typeface="Arial" panose="020B0604020202020204" pitchFamily="34" charset="0"/>
              <a:buChar char="•"/>
              <a:defRPr/>
            </a:pPr>
            <a:r>
              <a:rPr lang="en-US" sz="2800" dirty="0">
                <a:solidFill>
                  <a:schemeClr val="bg1"/>
                </a:solidFill>
                <a:latin typeface="Arial" charset="0"/>
              </a:rPr>
              <a:t>Boats greater than 65.5 feet require above plus a bell.</a:t>
            </a:r>
          </a:p>
          <a:p>
            <a:pPr marL="342900" indent="-342900">
              <a:buFont typeface="Arial" panose="020B0604020202020204" pitchFamily="34" charset="0"/>
              <a:buChar char="•"/>
              <a:defRPr/>
            </a:pPr>
            <a:endParaRPr lang="en-US" sz="2800" dirty="0">
              <a:solidFill>
                <a:schemeClr val="bg1"/>
              </a:solidFill>
              <a:latin typeface="Arial" charset="0"/>
            </a:endParaRPr>
          </a:p>
          <a:p>
            <a:pPr>
              <a:defRPr/>
            </a:pPr>
            <a:r>
              <a:rPr lang="en-US" sz="2800" dirty="0">
                <a:latin typeface="Arial" charset="0"/>
              </a:rPr>
              <a:t> </a:t>
            </a:r>
          </a:p>
        </p:txBody>
      </p:sp>
    </p:spTree>
    <p:extLst>
      <p:ext uri="{BB962C8B-B14F-4D97-AF65-F5344CB8AC3E}">
        <p14:creationId xmlns:p14="http://schemas.microsoft.com/office/powerpoint/2010/main" val="27447045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3"/>
          <p:cNvSpPr txBox="1">
            <a:spLocks noChangeArrowheads="1"/>
          </p:cNvSpPr>
          <p:nvPr/>
        </p:nvSpPr>
        <p:spPr bwMode="auto">
          <a:xfrm>
            <a:off x="1507331" y="1308100"/>
            <a:ext cx="6129338" cy="494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eaLnBrk="1" hangingPunct="1">
              <a:spcBef>
                <a:spcPts val="600"/>
              </a:spcBef>
              <a:buFontTx/>
              <a:buChar char="•"/>
            </a:pPr>
            <a:r>
              <a:rPr lang="en-US" altLang="en-US" sz="2800" b="0" dirty="0">
                <a:solidFill>
                  <a:schemeClr val="bg1"/>
                </a:solidFill>
              </a:rPr>
              <a:t>MSD holds sewage</a:t>
            </a:r>
          </a:p>
          <a:p>
            <a:pPr eaLnBrk="1" hangingPunct="1">
              <a:spcBef>
                <a:spcPts val="600"/>
              </a:spcBef>
              <a:buFontTx/>
              <a:buChar char="•"/>
            </a:pPr>
            <a:r>
              <a:rPr lang="en-US" altLang="en-US" sz="2800" b="0" dirty="0">
                <a:solidFill>
                  <a:schemeClr val="bg1"/>
                </a:solidFill>
              </a:rPr>
              <a:t>Some MSDs can treat sewage</a:t>
            </a:r>
          </a:p>
          <a:p>
            <a:pPr eaLnBrk="1" hangingPunct="1">
              <a:spcBef>
                <a:spcPts val="600"/>
              </a:spcBef>
              <a:buFontTx/>
              <a:buChar char="•"/>
            </a:pPr>
            <a:r>
              <a:rPr lang="en-US" altLang="en-US" sz="2800" b="0" dirty="0">
                <a:solidFill>
                  <a:schemeClr val="bg1"/>
                </a:solidFill>
              </a:rPr>
              <a:t>Use pump out stations</a:t>
            </a:r>
          </a:p>
          <a:p>
            <a:pPr eaLnBrk="1" hangingPunct="1">
              <a:spcBef>
                <a:spcPts val="600"/>
              </a:spcBef>
              <a:buFontTx/>
              <a:buChar char="•"/>
            </a:pPr>
            <a:endParaRPr lang="en-US" altLang="en-US" sz="2800" b="0" dirty="0">
              <a:solidFill>
                <a:schemeClr val="bg1"/>
              </a:solidFill>
            </a:endParaRPr>
          </a:p>
          <a:p>
            <a:pPr eaLnBrk="1" hangingPunct="1">
              <a:spcBef>
                <a:spcPts val="600"/>
              </a:spcBef>
              <a:buFontTx/>
              <a:buChar char="•"/>
            </a:pPr>
            <a:r>
              <a:rPr lang="en-US" altLang="en-US" sz="2800" dirty="0">
                <a:solidFill>
                  <a:schemeClr val="bg1"/>
                </a:solidFill>
              </a:rPr>
              <a:t>ALL Kentucky waters </a:t>
            </a:r>
            <a:br>
              <a:rPr lang="en-US" altLang="en-US" sz="2800" dirty="0">
                <a:solidFill>
                  <a:schemeClr val="bg1"/>
                </a:solidFill>
              </a:rPr>
            </a:br>
            <a:r>
              <a:rPr lang="en-US" altLang="en-US" sz="2800" dirty="0">
                <a:solidFill>
                  <a:schemeClr val="bg1"/>
                </a:solidFill>
              </a:rPr>
              <a:t>are no</a:t>
            </a:r>
            <a:r>
              <a:rPr lang="en-US" altLang="en-US" sz="2800" b="0" dirty="0">
                <a:solidFill>
                  <a:schemeClr val="bg1"/>
                </a:solidFill>
              </a:rPr>
              <a:t> </a:t>
            </a:r>
            <a:r>
              <a:rPr lang="en-US" altLang="en-US" sz="2800" dirty="0">
                <a:solidFill>
                  <a:schemeClr val="bg1"/>
                </a:solidFill>
              </a:rPr>
              <a:t>discharge zones</a:t>
            </a:r>
            <a:r>
              <a:rPr lang="en-US" altLang="en-US" sz="2800" b="0" dirty="0">
                <a:solidFill>
                  <a:schemeClr val="bg1"/>
                </a:solidFill>
              </a:rPr>
              <a:t>. </a:t>
            </a:r>
          </a:p>
          <a:p>
            <a:pPr eaLnBrk="1" hangingPunct="1">
              <a:spcBef>
                <a:spcPts val="600"/>
              </a:spcBef>
              <a:buFontTx/>
              <a:buChar char="•"/>
            </a:pPr>
            <a:endParaRPr lang="en-US" altLang="en-US" sz="2800" b="0" dirty="0">
              <a:solidFill>
                <a:schemeClr val="bg1"/>
              </a:solidFill>
            </a:endParaRPr>
          </a:p>
          <a:p>
            <a:pPr eaLnBrk="1" hangingPunct="1">
              <a:spcBef>
                <a:spcPts val="600"/>
              </a:spcBef>
              <a:buFontTx/>
              <a:buChar char="•"/>
            </a:pPr>
            <a:r>
              <a:rPr lang="en-US" altLang="en-US" sz="2800" b="0" dirty="0">
                <a:solidFill>
                  <a:schemeClr val="bg1"/>
                </a:solidFill>
              </a:rPr>
              <a:t>Type I and II marine Heads </a:t>
            </a:r>
            <a:r>
              <a:rPr lang="en-US" altLang="en-US" sz="2800" dirty="0">
                <a:solidFill>
                  <a:schemeClr val="bg1"/>
                </a:solidFill>
              </a:rPr>
              <a:t>must</a:t>
            </a:r>
            <a:r>
              <a:rPr lang="en-US" altLang="en-US" sz="2800" b="0" dirty="0">
                <a:solidFill>
                  <a:schemeClr val="bg1"/>
                </a:solidFill>
              </a:rPr>
              <a:t> </a:t>
            </a:r>
            <a:r>
              <a:rPr lang="en-US" altLang="en-US" sz="2800" dirty="0">
                <a:solidFill>
                  <a:schemeClr val="bg1"/>
                </a:solidFill>
              </a:rPr>
              <a:t>be sealed </a:t>
            </a:r>
            <a:r>
              <a:rPr lang="en-US" altLang="en-US" sz="2800" b="0" dirty="0">
                <a:solidFill>
                  <a:schemeClr val="bg1"/>
                </a:solidFill>
              </a:rPr>
              <a:t>to prevent discharge</a:t>
            </a:r>
          </a:p>
          <a:p>
            <a:pPr algn="just" eaLnBrk="1" hangingPunct="1">
              <a:spcBef>
                <a:spcPts val="600"/>
              </a:spcBef>
              <a:buFontTx/>
              <a:buChar char="•"/>
            </a:pPr>
            <a:endParaRPr lang="en-US" altLang="en-US" sz="2800" b="0" dirty="0">
              <a:solidFill>
                <a:srgbClr val="FFFF00"/>
              </a:solidFill>
            </a:endParaRPr>
          </a:p>
        </p:txBody>
      </p:sp>
      <p:sp>
        <p:nvSpPr>
          <p:cNvPr id="59397" name="GT"/>
          <p:cNvSpPr>
            <a:spLocks noChangeArrowheads="1"/>
          </p:cNvSpPr>
          <p:nvPr/>
        </p:nvSpPr>
        <p:spPr bwMode="auto">
          <a:xfrm>
            <a:off x="8509000" y="6415088"/>
            <a:ext cx="457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r>
              <a:rPr lang="en-US" altLang="en-US" sz="1800">
                <a:solidFill>
                  <a:srgbClr val="FFFF99"/>
                </a:solidFill>
                <a:latin typeface="Arial" panose="020B0604020202020204" pitchFamily="34" charset="0"/>
              </a:rPr>
              <a:t>&gt;&gt;</a:t>
            </a:r>
          </a:p>
        </p:txBody>
      </p:sp>
      <p:sp>
        <p:nvSpPr>
          <p:cNvPr id="19460" name="Rectangle 9"/>
          <p:cNvSpPr>
            <a:spLocks noChangeArrowheads="1"/>
          </p:cNvSpPr>
          <p:nvPr/>
        </p:nvSpPr>
        <p:spPr bwMode="auto">
          <a:xfrm>
            <a:off x="8220075" y="6462713"/>
            <a:ext cx="361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fld id="{B0CD9D1E-F8F8-4B0A-88D9-A62B329A5EE3}" type="slidenum">
              <a:rPr lang="en-US" altLang="en-US" sz="1400">
                <a:solidFill>
                  <a:srgbClr val="FFFF99"/>
                </a:solidFill>
                <a:latin typeface="Times New Roman" panose="02020603050405020304" pitchFamily="18" charset="0"/>
              </a:rPr>
              <a:pPr algn="ctr" eaLnBrk="1" hangingPunct="1">
                <a:spcBef>
                  <a:spcPct val="0"/>
                </a:spcBef>
              </a:pPr>
              <a:t>12</a:t>
            </a:fld>
            <a:endParaRPr lang="en-US" altLang="en-US" sz="1400">
              <a:solidFill>
                <a:srgbClr val="FFFF00"/>
              </a:solidFill>
              <a:latin typeface="Arial" panose="020B0604020202020204" pitchFamily="34" charset="0"/>
            </a:endParaRPr>
          </a:p>
        </p:txBody>
      </p:sp>
      <p:sp>
        <p:nvSpPr>
          <p:cNvPr id="6" name="Rectangle 2"/>
          <p:cNvSpPr txBox="1">
            <a:spLocks noChangeArrowheads="1"/>
          </p:cNvSpPr>
          <p:nvPr/>
        </p:nvSpPr>
        <p:spPr>
          <a:xfrm>
            <a:off x="523875" y="76200"/>
            <a:ext cx="8504238" cy="914400"/>
          </a:xfrm>
          <a:prstGeom prst="rect">
            <a:avLst/>
          </a:prstGeom>
        </p:spPr>
        <p:txBody>
          <a:bodyPr/>
          <a:lstStyle>
            <a:lvl1pPr algn="ctr" rtl="0" eaLnBrk="0" fontAlgn="base" hangingPunct="0">
              <a:lnSpc>
                <a:spcPct val="80000"/>
              </a:lnSpc>
              <a:spcBef>
                <a:spcPct val="0"/>
              </a:spcBef>
              <a:spcAft>
                <a:spcPct val="0"/>
              </a:spcAft>
              <a:defRPr sz="4400">
                <a:solidFill>
                  <a:schemeClr val="tx2"/>
                </a:solidFill>
                <a:latin typeface="+mj-lt"/>
                <a:ea typeface="+mj-ea"/>
                <a:cs typeface="+mj-cs"/>
              </a:defRPr>
            </a:lvl1pPr>
            <a:lvl2pPr algn="ctr" rtl="0" eaLnBrk="0" fontAlgn="base" hangingPunct="0">
              <a:lnSpc>
                <a:spcPct val="80000"/>
              </a:lnSpc>
              <a:spcBef>
                <a:spcPct val="0"/>
              </a:spcBef>
              <a:spcAft>
                <a:spcPct val="0"/>
              </a:spcAft>
              <a:defRPr sz="4400">
                <a:solidFill>
                  <a:schemeClr val="tx2"/>
                </a:solidFill>
                <a:latin typeface="Tahoma" pitchFamily="34" charset="0"/>
              </a:defRPr>
            </a:lvl2pPr>
            <a:lvl3pPr algn="ctr" rtl="0" eaLnBrk="0" fontAlgn="base" hangingPunct="0">
              <a:lnSpc>
                <a:spcPct val="80000"/>
              </a:lnSpc>
              <a:spcBef>
                <a:spcPct val="0"/>
              </a:spcBef>
              <a:spcAft>
                <a:spcPct val="0"/>
              </a:spcAft>
              <a:defRPr sz="4400">
                <a:solidFill>
                  <a:schemeClr val="tx2"/>
                </a:solidFill>
                <a:latin typeface="Tahoma" pitchFamily="34" charset="0"/>
              </a:defRPr>
            </a:lvl3pPr>
            <a:lvl4pPr algn="ctr" rtl="0" eaLnBrk="0" fontAlgn="base" hangingPunct="0">
              <a:lnSpc>
                <a:spcPct val="80000"/>
              </a:lnSpc>
              <a:spcBef>
                <a:spcPct val="0"/>
              </a:spcBef>
              <a:spcAft>
                <a:spcPct val="0"/>
              </a:spcAft>
              <a:defRPr sz="4400">
                <a:solidFill>
                  <a:schemeClr val="tx2"/>
                </a:solidFill>
                <a:latin typeface="Tahoma" pitchFamily="34" charset="0"/>
              </a:defRPr>
            </a:lvl4pPr>
            <a:lvl5pPr algn="ctr" rtl="0" eaLnBrk="0" fontAlgn="base" hangingPunct="0">
              <a:lnSpc>
                <a:spcPct val="80000"/>
              </a:lnSpc>
              <a:spcBef>
                <a:spcPct val="0"/>
              </a:spcBef>
              <a:spcAft>
                <a:spcPct val="0"/>
              </a:spcAft>
              <a:defRPr sz="4400">
                <a:solidFill>
                  <a:schemeClr val="tx2"/>
                </a:solidFill>
                <a:latin typeface="Tahoma" pitchFamily="34" charset="0"/>
              </a:defRPr>
            </a:lvl5pPr>
            <a:lvl6pPr marL="457200" algn="ctr" rtl="0" eaLnBrk="1" fontAlgn="base" hangingPunct="1">
              <a:lnSpc>
                <a:spcPct val="80000"/>
              </a:lnSpc>
              <a:spcBef>
                <a:spcPct val="0"/>
              </a:spcBef>
              <a:spcAft>
                <a:spcPct val="0"/>
              </a:spcAft>
              <a:defRPr sz="4400">
                <a:solidFill>
                  <a:schemeClr val="tx2"/>
                </a:solidFill>
                <a:latin typeface="Tahoma" pitchFamily="34" charset="0"/>
              </a:defRPr>
            </a:lvl6pPr>
            <a:lvl7pPr marL="914400" algn="ctr" rtl="0" eaLnBrk="1" fontAlgn="base" hangingPunct="1">
              <a:lnSpc>
                <a:spcPct val="80000"/>
              </a:lnSpc>
              <a:spcBef>
                <a:spcPct val="0"/>
              </a:spcBef>
              <a:spcAft>
                <a:spcPct val="0"/>
              </a:spcAft>
              <a:defRPr sz="4400">
                <a:solidFill>
                  <a:schemeClr val="tx2"/>
                </a:solidFill>
                <a:latin typeface="Tahoma" pitchFamily="34" charset="0"/>
              </a:defRPr>
            </a:lvl7pPr>
            <a:lvl8pPr marL="1371600" algn="ctr" rtl="0" eaLnBrk="1" fontAlgn="base" hangingPunct="1">
              <a:lnSpc>
                <a:spcPct val="80000"/>
              </a:lnSpc>
              <a:spcBef>
                <a:spcPct val="0"/>
              </a:spcBef>
              <a:spcAft>
                <a:spcPct val="0"/>
              </a:spcAft>
              <a:defRPr sz="4400">
                <a:solidFill>
                  <a:schemeClr val="tx2"/>
                </a:solidFill>
                <a:latin typeface="Tahoma" pitchFamily="34" charset="0"/>
              </a:defRPr>
            </a:lvl8pPr>
            <a:lvl9pPr marL="1828800" algn="ctr" rtl="0" eaLnBrk="1" fontAlgn="base" hangingPunct="1">
              <a:lnSpc>
                <a:spcPct val="80000"/>
              </a:lnSpc>
              <a:spcBef>
                <a:spcPct val="0"/>
              </a:spcBef>
              <a:spcAft>
                <a:spcPct val="0"/>
              </a:spcAft>
              <a:defRPr sz="4400">
                <a:solidFill>
                  <a:schemeClr val="tx2"/>
                </a:solidFill>
                <a:latin typeface="Tahoma" pitchFamily="34" charset="0"/>
              </a:defRPr>
            </a:lvl9pPr>
          </a:lstStyle>
          <a:p>
            <a:pPr eaLnBrk="1" hangingPunct="1">
              <a:defRPr/>
            </a:pPr>
            <a:r>
              <a:rPr lang="en-US" sz="4000" dirty="0">
                <a:solidFill>
                  <a:schemeClr val="bg1"/>
                </a:solidFill>
              </a:rPr>
              <a:t>Marine Sanitation </a:t>
            </a:r>
          </a:p>
          <a:p>
            <a:pPr eaLnBrk="1" hangingPunct="1">
              <a:defRPr/>
            </a:pPr>
            <a:r>
              <a:rPr lang="en-US" sz="4000" dirty="0">
                <a:solidFill>
                  <a:schemeClr val="bg1"/>
                </a:solidFill>
              </a:rPr>
              <a:t>Devices (MSD)</a:t>
            </a:r>
            <a:endParaRPr lang="en-US" altLang="en-US" sz="4000" kern="0" dirty="0">
              <a:solidFill>
                <a:schemeClr val="bg1"/>
              </a:solidFill>
            </a:endParaRPr>
          </a:p>
        </p:txBody>
      </p:sp>
      <p:pic>
        <p:nvPicPr>
          <p:cNvPr id="19462" name="Picture 6" descr="pumpout-station-lo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88163" y="2597150"/>
            <a:ext cx="1849437" cy="183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3" name="Slide Number Placeholder 2"/>
          <p:cNvSpPr>
            <a:spLocks noGrp="1"/>
          </p:cNvSpPr>
          <p:nvPr>
            <p:ph type="sldNum" sz="quarter" idx="12"/>
          </p:nvPr>
        </p:nvSpPr>
        <p:spPr/>
        <p:txBody>
          <a:bodyPr/>
          <a:lstStyle/>
          <a:p>
            <a:fld id="{0350690B-5A03-CD40-95EE-B129E0CD17FC}" type="slidenum">
              <a:rPr lang="en-US" altLang="x-none" smtClean="0"/>
              <a:pPr/>
              <a:t>12</a:t>
            </a:fld>
            <a:endParaRPr lang="en-US" altLang="x-none"/>
          </a:p>
        </p:txBody>
      </p:sp>
    </p:spTree>
    <p:extLst>
      <p:ext uri="{BB962C8B-B14F-4D97-AF65-F5344CB8AC3E}">
        <p14:creationId xmlns:p14="http://schemas.microsoft.com/office/powerpoint/2010/main" val="346175567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9397"/>
                                        </p:tgtEl>
                                        <p:attrNameLst>
                                          <p:attrName>style.visibility</p:attrName>
                                        </p:attrNameLst>
                                      </p:cBhvr>
                                      <p:to>
                                        <p:strVal val="visible"/>
                                      </p:to>
                                    </p:set>
                                    <p:anim calcmode="lin" valueType="num">
                                      <p:cBhvr additive="base">
                                        <p:cTn id="7" dur="500" fill="hold"/>
                                        <p:tgtEl>
                                          <p:spTgt spid="59397"/>
                                        </p:tgtEl>
                                        <p:attrNameLst>
                                          <p:attrName>ppt_x</p:attrName>
                                        </p:attrNameLst>
                                      </p:cBhvr>
                                      <p:tavLst>
                                        <p:tav tm="0">
                                          <p:val>
                                            <p:strVal val="1+#ppt_w/2"/>
                                          </p:val>
                                        </p:tav>
                                        <p:tav tm="100000">
                                          <p:val>
                                            <p:strVal val="#ppt_x"/>
                                          </p:val>
                                        </p:tav>
                                      </p:tavLst>
                                    </p:anim>
                                    <p:anim calcmode="lin" valueType="num">
                                      <p:cBhvr additive="base">
                                        <p:cTn id="8" dur="500" fill="hold"/>
                                        <p:tgtEl>
                                          <p:spTgt spid="5939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7" grpId="0" autoUpdateAnimBg="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20482"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BC8A1A7-7E75-4275-A9F6-DFD3523B8AA3}" type="slidenum">
              <a:rPr lang="en-US" altLang="en-US" sz="1400">
                <a:solidFill>
                  <a:srgbClr val="FFFF99"/>
                </a:solidFill>
                <a:latin typeface="Times New Roman" panose="02020603050405020304" pitchFamily="18" charset="0"/>
              </a:rPr>
              <a:pPr>
                <a:spcBef>
                  <a:spcPct val="0"/>
                </a:spcBef>
              </a:pPr>
              <a:t>13</a:t>
            </a:fld>
            <a:endParaRPr lang="en-US" altLang="en-US" sz="1400">
              <a:solidFill>
                <a:srgbClr val="FFFF99"/>
              </a:solidFill>
              <a:latin typeface="Times New Roman" panose="02020603050405020304" pitchFamily="18" charset="0"/>
            </a:endParaRPr>
          </a:p>
        </p:txBody>
      </p:sp>
      <p:pic>
        <p:nvPicPr>
          <p:cNvPr id="20483"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084535"/>
            <a:ext cx="7253333" cy="4706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TextBox 4"/>
          <p:cNvSpPr txBox="1">
            <a:spLocks noChangeArrowheads="1"/>
          </p:cNvSpPr>
          <p:nvPr/>
        </p:nvSpPr>
        <p:spPr bwMode="auto">
          <a:xfrm>
            <a:off x="1524000" y="304800"/>
            <a:ext cx="69453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r>
              <a:rPr lang="en-US" altLang="en-US" dirty="0">
                <a:solidFill>
                  <a:schemeClr val="bg1"/>
                </a:solidFill>
                <a:latin typeface="Arial" panose="020B0604020202020204" pitchFamily="34" charset="0"/>
              </a:rPr>
              <a:t>International Marine Pollution Law</a:t>
            </a:r>
          </a:p>
        </p:txBody>
      </p:sp>
    </p:spTree>
    <p:extLst>
      <p:ext uri="{BB962C8B-B14F-4D97-AF65-F5344CB8AC3E}">
        <p14:creationId xmlns:p14="http://schemas.microsoft.com/office/powerpoint/2010/main" val="4024332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9" descr="C:\DOCUME~1\default\LOCALS~1\Temp\npo00000d.t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3519258"/>
            <a:ext cx="5957094" cy="272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18"/>
          <p:cNvSpPr>
            <a:spLocks noGrp="1" noChangeArrowheads="1"/>
          </p:cNvSpPr>
          <p:nvPr>
            <p:ph type="body" idx="1"/>
          </p:nvPr>
        </p:nvSpPr>
        <p:spPr>
          <a:xfrm>
            <a:off x="1181100" y="1247971"/>
            <a:ext cx="7685316" cy="2514600"/>
          </a:xfrm>
        </p:spPr>
        <p:txBody>
          <a:bodyPr/>
          <a:lstStyle/>
          <a:p>
            <a:pPr>
              <a:spcBef>
                <a:spcPct val="0"/>
              </a:spcBef>
            </a:pPr>
            <a:r>
              <a:rPr lang="en-US" altLang="en-US" sz="3600" dirty="0">
                <a:ea typeface="ＭＳ Ｐゴシック" panose="020B0600070205080204" pitchFamily="34" charset="-128"/>
              </a:rPr>
              <a:t>Boaters remain 100 feet away</a:t>
            </a:r>
          </a:p>
          <a:p>
            <a:pPr>
              <a:spcBef>
                <a:spcPct val="0"/>
              </a:spcBef>
            </a:pPr>
            <a:r>
              <a:rPr lang="en-US" altLang="en-US" sz="3600" dirty="0">
                <a:ea typeface="ＭＳ Ｐゴシック" panose="020B0600070205080204" pitchFamily="34" charset="-128"/>
              </a:rPr>
              <a:t>Divers within 100 feet of diver flag</a:t>
            </a:r>
          </a:p>
          <a:p>
            <a:pPr>
              <a:spcBef>
                <a:spcPct val="0"/>
              </a:spcBef>
            </a:pPr>
            <a:r>
              <a:rPr lang="en-US" altLang="en-US" sz="3600" dirty="0">
                <a:ea typeface="ＭＳ Ｐゴシック" panose="020B0600070205080204" pitchFamily="34" charset="-128"/>
              </a:rPr>
              <a:t>Divers shall not obstruct boat traffic </a:t>
            </a:r>
          </a:p>
          <a:p>
            <a:pPr>
              <a:spcBef>
                <a:spcPct val="0"/>
              </a:spcBef>
            </a:pPr>
            <a:r>
              <a:rPr lang="en-US" altLang="en-US" sz="3600" dirty="0">
                <a:ea typeface="ＭＳ Ｐゴシック" panose="020B0600070205080204" pitchFamily="34" charset="-128"/>
              </a:rPr>
              <a:t>Top of 3 feet or more above water</a:t>
            </a:r>
            <a:endParaRPr lang="en-US" altLang="en-US" dirty="0">
              <a:ea typeface="ＭＳ Ｐゴシック" panose="020B0600070205080204" pitchFamily="34" charset="-128"/>
            </a:endParaRPr>
          </a:p>
        </p:txBody>
      </p:sp>
      <p:sp>
        <p:nvSpPr>
          <p:cNvPr id="21508" name="Rectangle 17"/>
          <p:cNvSpPr>
            <a:spLocks noGrp="1" noChangeArrowheads="1"/>
          </p:cNvSpPr>
          <p:nvPr>
            <p:ph type="title"/>
          </p:nvPr>
        </p:nvSpPr>
        <p:spPr>
          <a:xfrm>
            <a:off x="1066800" y="148225"/>
            <a:ext cx="7772400" cy="1143000"/>
          </a:xfrm>
        </p:spPr>
        <p:txBody>
          <a:bodyPr/>
          <a:lstStyle/>
          <a:p>
            <a:pPr eaLnBrk="1" hangingPunct="1"/>
            <a:r>
              <a:rPr lang="en-US" altLang="en-US" sz="4000" b="1" dirty="0">
                <a:ea typeface="ＭＳ Ｐゴシック" panose="020B0600070205080204" pitchFamily="34" charset="-128"/>
              </a:rPr>
              <a:t>Diving/Snorkeling Flags</a:t>
            </a:r>
          </a:p>
        </p:txBody>
      </p:sp>
      <p:sp>
        <p:nvSpPr>
          <p:cNvPr id="21509" name="Slide Number Placeholder 5"/>
          <p:cNvSpPr>
            <a:spLocks noGrp="1"/>
          </p:cNvSpPr>
          <p:nvPr>
            <p:ph type="sldNum" sz="quarter" idx="10"/>
          </p:nvPr>
        </p:nvSpPr>
        <p:spPr>
          <a:xfrm>
            <a:off x="7162800" y="64008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FF"/>
                </a:solidFill>
                <a:latin typeface="Times New Roman" panose="02020603050405020304" pitchFamily="18" charset="0"/>
                <a:ea typeface="ＭＳ Ｐゴシック" panose="020B0600070205080204" pitchFamily="34" charset="-128"/>
              </a:rPr>
              <a:t> </a:t>
            </a:r>
            <a:fld id="{58DC266B-E508-44F2-B345-9E62E7F62DEE}" type="slidenum">
              <a:rPr lang="en-US" altLang="en-US" sz="1400">
                <a:solidFill>
                  <a:srgbClr val="FFFFFF"/>
                </a:solidFill>
                <a:latin typeface="Times New Roman" panose="02020603050405020304" pitchFamily="18" charset="0"/>
                <a:ea typeface="ＭＳ Ｐゴシック" panose="020B0600070205080204" pitchFamily="34" charset="-128"/>
              </a:rPr>
              <a:pPr>
                <a:spcBef>
                  <a:spcPct val="0"/>
                </a:spcBef>
              </a:pPr>
              <a:t>14</a:t>
            </a:fld>
            <a:endParaRPr lang="en-US" altLang="en-US" sz="1400">
              <a:solidFill>
                <a:srgbClr val="FFFFFF"/>
              </a:solidFill>
              <a:latin typeface="Times New Roman" panose="02020603050405020304" pitchFamily="18" charset="0"/>
              <a:ea typeface="ＭＳ Ｐゴシック" panose="020B0600070205080204" pitchFamily="34" charset="-128"/>
            </a:endParaRP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1685619995"/>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1028"/>
          <p:cNvSpPr>
            <a:spLocks noGrp="1" noChangeArrowheads="1"/>
          </p:cNvSpPr>
          <p:nvPr>
            <p:ph type="title"/>
          </p:nvPr>
        </p:nvSpPr>
        <p:spPr/>
        <p:txBody>
          <a:bodyPr/>
          <a:lstStyle/>
          <a:p>
            <a:pPr eaLnBrk="1" hangingPunct="1"/>
            <a:r>
              <a:rPr lang="en-US" altLang="en-US" b="1" dirty="0"/>
              <a:t>Oil/Fuel Spills</a:t>
            </a:r>
            <a:endParaRPr lang="en-US" altLang="en-US" dirty="0"/>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2253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99"/>
                </a:solidFill>
                <a:latin typeface="Times New Roman" panose="02020603050405020304" pitchFamily="18" charset="0"/>
              </a:rPr>
              <a:t> </a:t>
            </a:r>
            <a:fld id="{E8743A86-D234-4572-AE02-EB156343CBFD}" type="slidenum">
              <a:rPr lang="en-US" altLang="en-US" sz="1400">
                <a:solidFill>
                  <a:srgbClr val="FFFF99"/>
                </a:solidFill>
                <a:latin typeface="Times New Roman" panose="02020603050405020304" pitchFamily="18" charset="0"/>
              </a:rPr>
              <a:pPr>
                <a:spcBef>
                  <a:spcPct val="0"/>
                </a:spcBef>
              </a:pPr>
              <a:t>15</a:t>
            </a:fld>
            <a:r>
              <a:rPr lang="en-US" altLang="en-US" sz="1400">
                <a:solidFill>
                  <a:srgbClr val="FFFF99"/>
                </a:solidFill>
                <a:latin typeface="Times New Roman" panose="02020603050405020304" pitchFamily="18" charset="0"/>
              </a:rPr>
              <a:t> </a:t>
            </a:r>
          </a:p>
        </p:txBody>
      </p:sp>
      <p:sp>
        <p:nvSpPr>
          <p:cNvPr id="22531" name="TextBox 5"/>
          <p:cNvSpPr txBox="1">
            <a:spLocks noChangeArrowheads="1"/>
          </p:cNvSpPr>
          <p:nvPr/>
        </p:nvSpPr>
        <p:spPr bwMode="auto">
          <a:xfrm>
            <a:off x="1828800" y="1295400"/>
            <a:ext cx="6822893"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eaLnBrk="1" hangingPunct="1">
              <a:spcBef>
                <a:spcPct val="0"/>
              </a:spcBef>
            </a:pPr>
            <a:r>
              <a:rPr lang="en-US" altLang="en-US" sz="2400" dirty="0">
                <a:solidFill>
                  <a:schemeClr val="bg1"/>
                </a:solidFill>
                <a:latin typeface="Arial" panose="020B0604020202020204" pitchFamily="34" charset="0"/>
              </a:rPr>
              <a:t>Spills reported immediately to;</a:t>
            </a:r>
          </a:p>
          <a:p>
            <a:pPr eaLnBrk="1" hangingPunct="1">
              <a:spcBef>
                <a:spcPct val="0"/>
              </a:spcBef>
            </a:pPr>
            <a:r>
              <a:rPr lang="en-US" altLang="en-US" sz="2400" dirty="0">
                <a:solidFill>
                  <a:schemeClr val="bg1"/>
                </a:solidFill>
                <a:latin typeface="Arial" panose="020B0604020202020204" pitchFamily="34" charset="0"/>
              </a:rPr>
              <a:t>   US Coast Guard at 1-800-424-8802 </a:t>
            </a:r>
          </a:p>
          <a:p>
            <a:pPr eaLnBrk="1" hangingPunct="1">
              <a:spcBef>
                <a:spcPct val="0"/>
              </a:spcBef>
            </a:pPr>
            <a:r>
              <a:rPr lang="en-US" altLang="en-US" sz="2400" dirty="0">
                <a:solidFill>
                  <a:schemeClr val="bg1"/>
                </a:solidFill>
                <a:latin typeface="Arial" panose="020B0604020202020204" pitchFamily="34" charset="0"/>
              </a:rPr>
              <a:t> </a:t>
            </a:r>
          </a:p>
          <a:p>
            <a:pPr eaLnBrk="1" hangingPunct="1">
              <a:spcBef>
                <a:spcPct val="0"/>
              </a:spcBef>
            </a:pPr>
            <a:r>
              <a:rPr lang="en-US" altLang="en-US" sz="2400" dirty="0">
                <a:solidFill>
                  <a:schemeClr val="bg1"/>
                </a:solidFill>
                <a:latin typeface="Arial" panose="020B0604020202020204" pitchFamily="34" charset="0"/>
              </a:rPr>
              <a:t>Placard displayed for vessels 26 feet and longer</a:t>
            </a:r>
            <a:r>
              <a:rPr lang="en-US" altLang="en-US" sz="2400" dirty="0">
                <a:latin typeface="Arial" panose="020B0604020202020204" pitchFamily="34" charset="0"/>
              </a:rPr>
              <a:t>’</a:t>
            </a:r>
          </a:p>
          <a:p>
            <a:pPr eaLnBrk="1" hangingPunct="1">
              <a:spcBef>
                <a:spcPct val="0"/>
              </a:spcBef>
            </a:pPr>
            <a:endParaRPr lang="en-US" altLang="en-US" sz="2400" dirty="0">
              <a:latin typeface="Arial" panose="020B0604020202020204" pitchFamily="34" charset="0"/>
            </a:endParaRPr>
          </a:p>
        </p:txBody>
      </p:sp>
      <p:pic>
        <p:nvPicPr>
          <p:cNvPr id="2253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3234392"/>
            <a:ext cx="5127625" cy="264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0853442"/>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5"/>
          <p:cNvSpPr txBox="1">
            <a:spLocks noChangeArrowheads="1"/>
          </p:cNvSpPr>
          <p:nvPr/>
        </p:nvSpPr>
        <p:spPr bwMode="auto">
          <a:xfrm>
            <a:off x="1066800" y="2799721"/>
            <a:ext cx="80010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sz="2400" b="0" dirty="0">
                <a:solidFill>
                  <a:schemeClr val="bg1"/>
                </a:solidFill>
                <a:latin typeface="Arial" panose="020B0604020202020204" pitchFamily="34" charset="0"/>
              </a:rPr>
              <a:t> Trailer boaters should remove visible mud, plants, fish 	or animals from boats and trailers prior to transport 	to another body of water.</a:t>
            </a:r>
          </a:p>
          <a:p>
            <a:pPr>
              <a:spcBef>
                <a:spcPct val="0"/>
              </a:spcBef>
              <a:buFontTx/>
              <a:buChar char="•"/>
            </a:pPr>
            <a:r>
              <a:rPr lang="en-US" altLang="en-US" sz="2400" b="0" dirty="0">
                <a:solidFill>
                  <a:schemeClr val="bg1"/>
                </a:solidFill>
                <a:latin typeface="Arial" panose="020B0604020202020204" pitchFamily="34" charset="0"/>
              </a:rPr>
              <a:t> Scrape any mussels from boat or outdrive, and flush 	hull, bilges &amp; water holding compartments with hot 	water 	(use 1 quart / gal of vinegar).</a:t>
            </a:r>
          </a:p>
          <a:p>
            <a:pPr>
              <a:spcBef>
                <a:spcPct val="0"/>
              </a:spcBef>
              <a:buFontTx/>
              <a:buChar char="•"/>
            </a:pPr>
            <a:r>
              <a:rPr lang="en-US" altLang="en-US" sz="2400" b="0" dirty="0">
                <a:solidFill>
                  <a:schemeClr val="bg1"/>
                </a:solidFill>
                <a:latin typeface="Arial" panose="020B0604020202020204" pitchFamily="34" charset="0"/>
              </a:rPr>
              <a:t> Do not release plants or fish, including bait, into a body 	of water unless it came from same body of water.</a:t>
            </a:r>
          </a:p>
        </p:txBody>
      </p:sp>
      <p:sp>
        <p:nvSpPr>
          <p:cNvPr id="23555" name="Text Box 6"/>
          <p:cNvSpPr txBox="1">
            <a:spLocks noChangeArrowheads="1"/>
          </p:cNvSpPr>
          <p:nvPr/>
        </p:nvSpPr>
        <p:spPr bwMode="auto">
          <a:xfrm>
            <a:off x="1676400" y="1120775"/>
            <a:ext cx="7239000" cy="137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b="0" dirty="0">
                <a:solidFill>
                  <a:schemeClr val="bg1"/>
                </a:solidFill>
                <a:latin typeface="Arial" panose="020B0604020202020204" pitchFamily="34" charset="0"/>
                <a:cs typeface="Times New Roman" panose="02020603050405020304" pitchFamily="18" charset="0"/>
              </a:rPr>
              <a:t>To prevent the spread of non-native fish and mollusks in our waterways, boaters should follow these simple rules:</a:t>
            </a:r>
            <a:endParaRPr lang="en-US" altLang="en-US" sz="2800" b="0" dirty="0">
              <a:solidFill>
                <a:schemeClr val="bg1"/>
              </a:solidFill>
              <a:latin typeface="Arial" panose="020B0604020202020204" pitchFamily="34" charset="0"/>
            </a:endParaRPr>
          </a:p>
        </p:txBody>
      </p:sp>
      <p:sp>
        <p:nvSpPr>
          <p:cNvPr id="23556" name="Rectangle 7"/>
          <p:cNvSpPr>
            <a:spLocks noGrp="1" noChangeArrowheads="1"/>
          </p:cNvSpPr>
          <p:nvPr>
            <p:ph type="title"/>
          </p:nvPr>
        </p:nvSpPr>
        <p:spPr>
          <a:xfrm>
            <a:off x="1044575" y="65088"/>
            <a:ext cx="8099425" cy="1055687"/>
          </a:xfrm>
        </p:spPr>
        <p:txBody>
          <a:bodyPr/>
          <a:lstStyle/>
          <a:p>
            <a:pPr eaLnBrk="1" hangingPunct="1"/>
            <a:r>
              <a:rPr lang="en-US" altLang="en-US" sz="4000" b="1" dirty="0"/>
              <a:t> Aquatic Invasive Species</a:t>
            </a:r>
          </a:p>
        </p:txBody>
      </p:sp>
      <p:sp>
        <p:nvSpPr>
          <p:cNvPr id="23557" name="Slide Number Placeholder 5"/>
          <p:cNvSpPr>
            <a:spLocks noGrp="1"/>
          </p:cNvSpPr>
          <p:nvPr>
            <p:ph type="sldNum" sz="quarter" idx="10"/>
          </p:nvPr>
        </p:nvSpPr>
        <p:spPr>
          <a:xfrm>
            <a:off x="7162800" y="64008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99"/>
                </a:solidFill>
                <a:latin typeface="Times New Roman" panose="02020603050405020304" pitchFamily="18" charset="0"/>
              </a:rPr>
              <a:t> </a:t>
            </a:r>
            <a:fld id="{0F098D7D-353D-4D9F-A85E-88B5DF62FAA7}" type="slidenum">
              <a:rPr lang="en-US" altLang="en-US" sz="1400">
                <a:solidFill>
                  <a:srgbClr val="FFFF99"/>
                </a:solidFill>
                <a:latin typeface="Times New Roman" panose="02020603050405020304" pitchFamily="18" charset="0"/>
              </a:rPr>
              <a:pPr>
                <a:spcBef>
                  <a:spcPct val="0"/>
                </a:spcBef>
              </a:pPr>
              <a:t>16</a:t>
            </a:fld>
            <a:endParaRPr lang="en-US" altLang="en-US" sz="1400">
              <a:solidFill>
                <a:srgbClr val="FFFF99"/>
              </a:solidFill>
              <a:latin typeface="Times New Roman" panose="02020603050405020304" pitchFamily="18" charset="0"/>
            </a:endParaRPr>
          </a:p>
        </p:txBody>
      </p:sp>
      <p:sp>
        <p:nvSpPr>
          <p:cNvPr id="2" name="Footer Placeholder 1"/>
          <p:cNvSpPr>
            <a:spLocks noGrp="1"/>
          </p:cNvSpPr>
          <p:nvPr>
            <p:ph type="ftr" sz="quarter" idx="11"/>
          </p:nvPr>
        </p:nvSpPr>
        <p:spPr/>
        <p:txBody>
          <a:bodyPr/>
          <a:lstStyle/>
          <a:p>
            <a:r>
              <a:rPr lang="en-US" altLang="x-none" sz="1400">
                <a:latin typeface="Times New Roman" panose="02020603050405020304" pitchFamily="18" charset="0"/>
              </a:rPr>
              <a:t>Copyright 2021 Coast Guard Auxiliary Association</a:t>
            </a:r>
            <a:endParaRPr lang="en-US" altLang="x-none" sz="1400" dirty="0">
              <a:latin typeface="Times New Roman" panose="02020603050405020304" pitchFamily="18" charset="0"/>
            </a:endParaRPr>
          </a:p>
        </p:txBody>
      </p:sp>
    </p:spTree>
    <p:extLst>
      <p:ext uri="{BB962C8B-B14F-4D97-AF65-F5344CB8AC3E}">
        <p14:creationId xmlns:p14="http://schemas.microsoft.com/office/powerpoint/2010/main" val="2694831456"/>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371600" y="227090"/>
            <a:ext cx="7467600" cy="1143000"/>
          </a:xfrm>
        </p:spPr>
        <p:txBody>
          <a:bodyPr/>
          <a:lstStyle/>
          <a:p>
            <a:r>
              <a:rPr lang="en-US" altLang="en-US" sz="3600" b="1" dirty="0"/>
              <a:t>Boating Accident Reporting</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7171"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5A3F12B-168B-43C5-9C32-DDC12139B5E9}" type="slidenum">
              <a:rPr lang="en-US" altLang="en-US" sz="1400">
                <a:solidFill>
                  <a:srgbClr val="FFFF99"/>
                </a:solidFill>
                <a:latin typeface="Times New Roman" panose="02020603050405020304" pitchFamily="18" charset="0"/>
              </a:rPr>
              <a:pPr>
                <a:spcBef>
                  <a:spcPct val="0"/>
                </a:spcBef>
              </a:pPr>
              <a:t>17</a:t>
            </a:fld>
            <a:endParaRPr lang="en-US" altLang="en-US" sz="1400" dirty="0">
              <a:solidFill>
                <a:srgbClr val="FFFF99"/>
              </a:solidFill>
              <a:latin typeface="Times New Roman" panose="02020603050405020304" pitchFamily="18" charset="0"/>
            </a:endParaRPr>
          </a:p>
        </p:txBody>
      </p:sp>
      <p:sp>
        <p:nvSpPr>
          <p:cNvPr id="7172" name="TextBox 3"/>
          <p:cNvSpPr txBox="1">
            <a:spLocks noChangeArrowheads="1"/>
          </p:cNvSpPr>
          <p:nvPr/>
        </p:nvSpPr>
        <p:spPr bwMode="auto">
          <a:xfrm>
            <a:off x="1447800" y="1305341"/>
            <a:ext cx="7391400"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3000" dirty="0">
                <a:solidFill>
                  <a:schemeClr val="bg1"/>
                </a:solidFill>
                <a:latin typeface="Arial" panose="020B0604020202020204" pitchFamily="34" charset="0"/>
              </a:rPr>
              <a:t>Stop, render aid and provide contact information.</a:t>
            </a:r>
          </a:p>
          <a:p>
            <a:pPr>
              <a:spcBef>
                <a:spcPct val="0"/>
              </a:spcBef>
            </a:pPr>
            <a:r>
              <a:rPr lang="en-US" altLang="en-US" sz="3000" b="0" dirty="0">
                <a:solidFill>
                  <a:schemeClr val="bg1"/>
                </a:solidFill>
                <a:latin typeface="Arial" panose="020B0604020202020204" pitchFamily="34" charset="0"/>
              </a:rPr>
              <a:t>Report is required when –</a:t>
            </a:r>
          </a:p>
          <a:p>
            <a:pPr>
              <a:spcBef>
                <a:spcPct val="0"/>
              </a:spcBef>
            </a:pPr>
            <a:r>
              <a:rPr lang="en-US" altLang="en-US" sz="3000" b="0" dirty="0">
                <a:solidFill>
                  <a:schemeClr val="bg1"/>
                </a:solidFill>
                <a:latin typeface="Arial" panose="020B0604020202020204" pitchFamily="34" charset="0"/>
              </a:rPr>
              <a:t> 1. Death or personal injury requiring medical treatment beyond first aid</a:t>
            </a:r>
          </a:p>
          <a:p>
            <a:pPr>
              <a:spcBef>
                <a:spcPct val="0"/>
              </a:spcBef>
            </a:pPr>
            <a:r>
              <a:rPr lang="en-US" altLang="en-US" sz="3000" b="0" dirty="0">
                <a:solidFill>
                  <a:srgbClr val="FFFF00"/>
                </a:solidFill>
                <a:latin typeface="Arial" panose="020B0604020202020204" pitchFamily="34" charset="0"/>
              </a:rPr>
              <a:t> </a:t>
            </a:r>
            <a:r>
              <a:rPr lang="en-US" altLang="en-US" sz="3000" b="0" dirty="0">
                <a:solidFill>
                  <a:schemeClr val="bg1"/>
                </a:solidFill>
                <a:latin typeface="Arial" panose="020B0604020202020204" pitchFamily="34" charset="0"/>
              </a:rPr>
              <a:t>2. Damage to property in excess of  $</a:t>
            </a:r>
            <a:r>
              <a:rPr lang="en-US" altLang="en-US" sz="3000" dirty="0">
                <a:solidFill>
                  <a:schemeClr val="bg1"/>
                </a:solidFill>
                <a:latin typeface="Arial" panose="020B0604020202020204" pitchFamily="34" charset="0"/>
              </a:rPr>
              <a:t>5</a:t>
            </a:r>
            <a:r>
              <a:rPr lang="en-US" altLang="en-US" sz="3000" b="0" dirty="0">
                <a:solidFill>
                  <a:schemeClr val="bg1"/>
                </a:solidFill>
                <a:latin typeface="Arial" panose="020B0604020202020204" pitchFamily="34" charset="0"/>
              </a:rPr>
              <a:t>00.</a:t>
            </a:r>
          </a:p>
          <a:p>
            <a:pPr>
              <a:spcBef>
                <a:spcPct val="0"/>
              </a:spcBef>
            </a:pPr>
            <a:endParaRPr lang="en-US" altLang="en-US" sz="3000" b="0" dirty="0">
              <a:solidFill>
                <a:schemeClr val="bg1"/>
              </a:solidFill>
              <a:latin typeface="Arial" panose="020B0604020202020204" pitchFamily="34" charset="0"/>
            </a:endParaRPr>
          </a:p>
          <a:p>
            <a:pPr>
              <a:spcBef>
                <a:spcPct val="0"/>
              </a:spcBef>
            </a:pPr>
            <a:r>
              <a:rPr lang="en-US" altLang="en-US" sz="3000" b="0" dirty="0">
                <a:solidFill>
                  <a:schemeClr val="bg1"/>
                </a:solidFill>
                <a:latin typeface="Arial" panose="020B0604020202020204" pitchFamily="34" charset="0"/>
              </a:rPr>
              <a:t>Loss of life or missing </a:t>
            </a:r>
            <a:r>
              <a:rPr lang="en-US" altLang="en-US" sz="3000" b="0">
                <a:solidFill>
                  <a:schemeClr val="bg1"/>
                </a:solidFill>
                <a:latin typeface="Arial" panose="020B0604020202020204" pitchFamily="34" charset="0"/>
              </a:rPr>
              <a:t>person – must report </a:t>
            </a:r>
            <a:r>
              <a:rPr lang="en-US" altLang="en-US" sz="3000" b="0" dirty="0">
                <a:solidFill>
                  <a:schemeClr val="bg1"/>
                </a:solidFill>
                <a:latin typeface="Arial" panose="020B0604020202020204" pitchFamily="34" charset="0"/>
              </a:rPr>
              <a:t>within 48 hours, otherwise within </a:t>
            </a:r>
            <a:r>
              <a:rPr lang="en-US" altLang="en-US" sz="3000" b="0">
                <a:solidFill>
                  <a:schemeClr val="bg1"/>
                </a:solidFill>
                <a:latin typeface="Arial" panose="020B0604020202020204" pitchFamily="34" charset="0"/>
              </a:rPr>
              <a:t>5 days.</a:t>
            </a:r>
            <a:endParaRPr lang="en-US" altLang="en-US" sz="3000" dirty="0">
              <a:solidFill>
                <a:schemeClr val="bg1"/>
              </a:solidFill>
              <a:latin typeface="Arial" panose="020B0604020202020204" pitchFamily="34" charset="0"/>
            </a:endParaRPr>
          </a:p>
        </p:txBody>
      </p:sp>
    </p:spTree>
    <p:extLst>
      <p:ext uri="{BB962C8B-B14F-4D97-AF65-F5344CB8AC3E}">
        <p14:creationId xmlns:p14="http://schemas.microsoft.com/office/powerpoint/2010/main" val="36723244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409700" y="248433"/>
            <a:ext cx="7772400" cy="1143000"/>
          </a:xfrm>
        </p:spPr>
        <p:txBody>
          <a:bodyPr/>
          <a:lstStyle/>
          <a:p>
            <a:r>
              <a:rPr lang="en-US" altLang="en-US" sz="3600" b="1" dirty="0"/>
              <a:t>Boating Accident Reporting</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819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2294B518-A544-449E-8DAA-06E00834B11C}" type="slidenum">
              <a:rPr lang="en-US" altLang="en-US" sz="1400">
                <a:solidFill>
                  <a:srgbClr val="FFFF99"/>
                </a:solidFill>
                <a:latin typeface="Times New Roman" panose="02020603050405020304" pitchFamily="18" charset="0"/>
              </a:rPr>
              <a:pPr>
                <a:spcBef>
                  <a:spcPct val="0"/>
                </a:spcBef>
              </a:pPr>
              <a:t>18</a:t>
            </a:fld>
            <a:endParaRPr lang="en-US" altLang="en-US" sz="1400">
              <a:solidFill>
                <a:srgbClr val="FFFF99"/>
              </a:solidFill>
              <a:latin typeface="Times New Roman" panose="02020603050405020304" pitchFamily="18" charset="0"/>
            </a:endParaRPr>
          </a:p>
        </p:txBody>
      </p:sp>
      <p:sp>
        <p:nvSpPr>
          <p:cNvPr id="8196" name="TextBox 3"/>
          <p:cNvSpPr txBox="1">
            <a:spLocks noChangeArrowheads="1"/>
          </p:cNvSpPr>
          <p:nvPr/>
        </p:nvSpPr>
        <p:spPr bwMode="auto">
          <a:xfrm>
            <a:off x="1028700" y="1219200"/>
            <a:ext cx="7086600" cy="528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a:spcBef>
                <a:spcPct val="0"/>
              </a:spcBef>
            </a:pPr>
            <a:r>
              <a:rPr lang="en-US" altLang="en-US" sz="2800" dirty="0">
                <a:solidFill>
                  <a:schemeClr val="bg1"/>
                </a:solidFill>
                <a:latin typeface="Arial" panose="020B0604020202020204" pitchFamily="34" charset="0"/>
              </a:rPr>
              <a:t>REPORT  TO:</a:t>
            </a:r>
          </a:p>
          <a:p>
            <a:pPr algn="ctr">
              <a:spcBef>
                <a:spcPct val="0"/>
              </a:spcBef>
            </a:pPr>
            <a:endParaRPr lang="en-US" altLang="en-US" sz="2800" dirty="0">
              <a:solidFill>
                <a:schemeClr val="bg1"/>
              </a:solidFill>
              <a:latin typeface="Arial" panose="020B0604020202020204" pitchFamily="34" charset="0"/>
            </a:endParaRPr>
          </a:p>
          <a:p>
            <a:pPr algn="ctr">
              <a:spcBef>
                <a:spcPct val="0"/>
              </a:spcBef>
            </a:pPr>
            <a:r>
              <a:rPr lang="en-US" altLang="en-US" sz="2800" dirty="0">
                <a:solidFill>
                  <a:schemeClr val="bg1"/>
                </a:solidFill>
                <a:latin typeface="Arial" panose="020B0604020202020204" pitchFamily="34" charset="0"/>
              </a:rPr>
              <a:t>	</a:t>
            </a:r>
            <a:r>
              <a:rPr lang="en-US" altLang="en-US" dirty="0">
                <a:solidFill>
                  <a:schemeClr val="bg1"/>
                </a:solidFill>
                <a:latin typeface="Arial" panose="020B0604020202020204" pitchFamily="34" charset="0"/>
              </a:rPr>
              <a:t>Kentucky Dept. of Fish &amp; Wildlife Resources </a:t>
            </a:r>
          </a:p>
          <a:p>
            <a:pPr algn="ctr">
              <a:spcBef>
                <a:spcPct val="0"/>
              </a:spcBef>
            </a:pPr>
            <a:r>
              <a:rPr lang="en-US" altLang="en-US" dirty="0">
                <a:solidFill>
                  <a:schemeClr val="bg1"/>
                </a:solidFill>
                <a:latin typeface="Arial" panose="020B0604020202020204" pitchFamily="34" charset="0"/>
              </a:rPr>
              <a:t>Law Enforcement Division</a:t>
            </a:r>
          </a:p>
          <a:p>
            <a:pPr algn="ctr"/>
            <a:r>
              <a:rPr lang="en-US" dirty="0">
                <a:solidFill>
                  <a:schemeClr val="bg1"/>
                </a:solidFill>
              </a:rPr>
              <a:t>#1 Sportsman’s Lane</a:t>
            </a:r>
          </a:p>
          <a:p>
            <a:pPr algn="ctr"/>
            <a:r>
              <a:rPr lang="en-US" dirty="0">
                <a:solidFill>
                  <a:schemeClr val="bg1"/>
                </a:solidFill>
              </a:rPr>
              <a:t>Frankfort, KY 40601</a:t>
            </a:r>
          </a:p>
          <a:p>
            <a:pPr algn="ctr"/>
            <a:endParaRPr lang="en-US" dirty="0">
              <a:solidFill>
                <a:schemeClr val="bg1"/>
              </a:solidFill>
            </a:endParaRPr>
          </a:p>
          <a:p>
            <a:pPr algn="ctr"/>
            <a:r>
              <a:rPr lang="en-US" dirty="0">
                <a:solidFill>
                  <a:schemeClr val="bg1"/>
                </a:solidFill>
              </a:rPr>
              <a:t>1-800-858-1549</a:t>
            </a:r>
            <a:endParaRPr lang="en-US" altLang="en-US" dirty="0">
              <a:solidFill>
                <a:schemeClr val="bg1"/>
              </a:solidFill>
              <a:latin typeface="Arial" panose="020B0604020202020204" pitchFamily="34" charset="0"/>
            </a:endParaRPr>
          </a:p>
          <a:p>
            <a:pPr algn="ctr">
              <a:spcBef>
                <a:spcPct val="0"/>
              </a:spcBef>
            </a:pPr>
            <a:endParaRPr lang="en-US" altLang="en-US" dirty="0">
              <a:solidFill>
                <a:schemeClr val="bg1"/>
              </a:solidFill>
              <a:latin typeface="Arial" panose="020B0604020202020204" pitchFamily="34" charset="0"/>
            </a:endParaRPr>
          </a:p>
        </p:txBody>
      </p:sp>
    </p:spTree>
    <p:extLst>
      <p:ext uri="{BB962C8B-B14F-4D97-AF65-F5344CB8AC3E}">
        <p14:creationId xmlns:p14="http://schemas.microsoft.com/office/powerpoint/2010/main" val="1720938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990600" y="190500"/>
            <a:ext cx="7772400" cy="1143000"/>
          </a:xfrm>
        </p:spPr>
        <p:txBody>
          <a:bodyPr/>
          <a:lstStyle/>
          <a:p>
            <a:r>
              <a:rPr lang="en-US" altLang="en-US" sz="4000" b="1" dirty="0"/>
              <a:t>DFWR Contact</a:t>
            </a:r>
          </a:p>
        </p:txBody>
      </p:sp>
      <p:sp>
        <p:nvSpPr>
          <p:cNvPr id="25603" name="Content Placeholder 2"/>
          <p:cNvSpPr>
            <a:spLocks noGrp="1"/>
          </p:cNvSpPr>
          <p:nvPr>
            <p:ph idx="1"/>
          </p:nvPr>
        </p:nvSpPr>
        <p:spPr>
          <a:xfrm>
            <a:off x="1543833" y="1143000"/>
            <a:ext cx="7239000" cy="4572000"/>
          </a:xfrm>
        </p:spPr>
        <p:txBody>
          <a:bodyPr/>
          <a:lstStyle/>
          <a:p>
            <a:pPr algn="ctr"/>
            <a:r>
              <a:rPr lang="en-US" altLang="en-US" dirty="0"/>
              <a:t>You may contact the DFWR by writing to the following address. </a:t>
            </a:r>
            <a:br>
              <a:rPr lang="en-US" altLang="en-US" dirty="0"/>
            </a:br>
            <a:br>
              <a:rPr lang="en-US" altLang="en-US" dirty="0"/>
            </a:br>
            <a:r>
              <a:rPr lang="en-US" dirty="0"/>
              <a:t>KY </a:t>
            </a:r>
            <a:r>
              <a:rPr lang="en-US" dirty="0" err="1"/>
              <a:t>Dept</a:t>
            </a:r>
            <a:r>
              <a:rPr lang="en-US" dirty="0"/>
              <a:t> of Fish &amp; Wildlife Resources Division of Law Enforcement</a:t>
            </a:r>
            <a:br>
              <a:rPr lang="en-US" dirty="0"/>
            </a:br>
            <a:r>
              <a:rPr lang="en-US" dirty="0"/>
              <a:t> #1 Sportsman’s Lane</a:t>
            </a:r>
            <a:br>
              <a:rPr lang="en-US" dirty="0"/>
            </a:br>
            <a:r>
              <a:rPr lang="en-US" dirty="0"/>
              <a:t>Frankfort, KY 40601</a:t>
            </a:r>
            <a:br>
              <a:rPr lang="en-US" dirty="0"/>
            </a:br>
            <a:endParaRPr lang="en-US" dirty="0"/>
          </a:p>
          <a:p>
            <a:r>
              <a:rPr lang="en-US" dirty="0"/>
              <a:t>1-800-858-1549</a:t>
            </a:r>
            <a:r>
              <a:rPr lang="en-US" altLang="en-US" dirty="0">
                <a:latin typeface="Arial" panose="020B0604020202020204" pitchFamily="34" charset="0"/>
              </a:rPr>
              <a:t>	</a:t>
            </a:r>
            <a:endParaRPr lang="en-US" altLang="en-US" dirty="0"/>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2560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20A451B6-3C74-4EB7-9542-4CB0998EE5F1}" type="slidenum">
              <a:rPr lang="en-US" altLang="en-US" sz="1400">
                <a:solidFill>
                  <a:srgbClr val="FFFF99"/>
                </a:solidFill>
                <a:latin typeface="Times New Roman" panose="02020603050405020304" pitchFamily="18" charset="0"/>
              </a:rPr>
              <a:pPr>
                <a:spcBef>
                  <a:spcPct val="0"/>
                </a:spcBef>
              </a:pPr>
              <a:t>19</a:t>
            </a:fld>
            <a:endParaRPr lang="en-US" altLang="en-US" sz="1400" dirty="0">
              <a:solidFill>
                <a:srgbClr val="FFFF99"/>
              </a:solidFill>
              <a:latin typeface="Times New Roman" panose="02020603050405020304" pitchFamily="18" charset="0"/>
            </a:endParaRPr>
          </a:p>
        </p:txBody>
      </p:sp>
    </p:spTree>
    <p:extLst>
      <p:ext uri="{BB962C8B-B14F-4D97-AF65-F5344CB8AC3E}">
        <p14:creationId xmlns:p14="http://schemas.microsoft.com/office/powerpoint/2010/main" val="668014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2194560" y="1101984"/>
            <a:ext cx="4876800" cy="5145462"/>
          </a:xfrm>
          <a:prstGeom prst="rect">
            <a:avLst/>
          </a:prstGeom>
        </p:spPr>
      </p:pic>
      <p:sp>
        <p:nvSpPr>
          <p:cNvPr id="6146" name="Title 1"/>
          <p:cNvSpPr>
            <a:spLocks noGrp="1"/>
          </p:cNvSpPr>
          <p:nvPr>
            <p:ph type="title"/>
          </p:nvPr>
        </p:nvSpPr>
        <p:spPr>
          <a:xfrm>
            <a:off x="838200" y="114301"/>
            <a:ext cx="7772400" cy="1143000"/>
          </a:xfrm>
        </p:spPr>
        <p:txBody>
          <a:bodyPr/>
          <a:lstStyle/>
          <a:p>
            <a:r>
              <a:rPr lang="en-US" altLang="en-US" sz="4000" b="1" dirty="0"/>
              <a:t>Boating References</a:t>
            </a:r>
          </a:p>
        </p:txBody>
      </p:sp>
      <p:sp>
        <p:nvSpPr>
          <p:cNvPr id="6147"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6DA154C6-EB5C-4251-87FC-4906BF0069FD}" type="slidenum">
              <a:rPr lang="en-US" altLang="en-US" sz="1400">
                <a:solidFill>
                  <a:srgbClr val="FFFF99"/>
                </a:solidFill>
                <a:latin typeface="Times New Roman" panose="02020603050405020304" pitchFamily="18" charset="0"/>
              </a:rPr>
              <a:pPr>
                <a:spcBef>
                  <a:spcPct val="0"/>
                </a:spcBef>
              </a:pPr>
              <a:t>2</a:t>
            </a:fld>
            <a:endParaRPr lang="en-US" altLang="en-US" sz="1400">
              <a:solidFill>
                <a:srgbClr val="FFFF99"/>
              </a:solidFill>
              <a:latin typeface="Times New Roman" panose="02020603050405020304" pitchFamily="18" charset="0"/>
            </a:endParaRPr>
          </a:p>
        </p:txBody>
      </p:sp>
      <p:sp>
        <p:nvSpPr>
          <p:cNvPr id="6148" name="Rectangle 1">
            <a:hlinkClick r:id="rId4"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49" name="Rectangle 2">
            <a:hlinkClick r:id="rId4"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50" name="Rectangle 3">
            <a:hlinkClick r:id="rId4"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9" name="TextBox 8"/>
          <p:cNvSpPr txBox="1"/>
          <p:nvPr/>
        </p:nvSpPr>
        <p:spPr>
          <a:xfrm>
            <a:off x="1153124" y="1166842"/>
            <a:ext cx="7485185" cy="4524315"/>
          </a:xfrm>
          <a:prstGeom prst="rect">
            <a:avLst/>
          </a:prstGeom>
          <a:noFill/>
        </p:spPr>
        <p:txBody>
          <a:bodyPr wrap="square">
            <a:spAutoFit/>
          </a:bodyPr>
          <a:lstStyle/>
          <a:p>
            <a:pPr>
              <a:defRPr/>
            </a:pPr>
            <a:endParaRPr lang="en-US" sz="3200" b="1" dirty="0">
              <a:solidFill>
                <a:schemeClr val="bg1"/>
              </a:solidFill>
              <a:latin typeface="Arial" charset="0"/>
            </a:endParaRPr>
          </a:p>
          <a:p>
            <a:pPr>
              <a:defRPr/>
            </a:pPr>
            <a:endParaRPr lang="en-US" sz="3200" b="1" dirty="0">
              <a:solidFill>
                <a:schemeClr val="bg1"/>
              </a:solidFill>
              <a:latin typeface="Arial" charset="0"/>
            </a:endParaRPr>
          </a:p>
          <a:p>
            <a:pPr>
              <a:defRPr/>
            </a:pPr>
            <a:endParaRPr lang="en-US" sz="3200" b="1" dirty="0">
              <a:solidFill>
                <a:schemeClr val="bg1"/>
              </a:solidFill>
              <a:latin typeface="Arial" charset="0"/>
            </a:endParaRPr>
          </a:p>
          <a:p>
            <a:pPr>
              <a:defRPr/>
            </a:pPr>
            <a:r>
              <a:rPr lang="en-US" sz="3200" b="1" dirty="0">
                <a:solidFill>
                  <a:schemeClr val="bg1"/>
                </a:solidFill>
                <a:latin typeface="+mn-lt"/>
              </a:rPr>
              <a:t>Kentucky Fishing &amp; Boating Guide</a:t>
            </a:r>
          </a:p>
          <a:p>
            <a:pPr>
              <a:defRPr/>
            </a:pPr>
            <a:br>
              <a:rPr lang="en-US" sz="3200" dirty="0">
                <a:solidFill>
                  <a:schemeClr val="bg1"/>
                </a:solidFill>
                <a:latin typeface="Arial" charset="0"/>
              </a:rPr>
            </a:br>
            <a:r>
              <a:rPr lang="en-US" sz="3200" dirty="0">
                <a:solidFill>
                  <a:schemeClr val="bg1"/>
                </a:solidFill>
                <a:latin typeface="Arial" charset="0"/>
              </a:rPr>
              <a:t>  http://fw.ky.gov/Boat/Pages/default.aspx     </a:t>
            </a:r>
            <a:br>
              <a:rPr lang="en-US" sz="3200" dirty="0">
                <a:solidFill>
                  <a:schemeClr val="bg1"/>
                </a:solidFill>
                <a:latin typeface="Arial" charset="0"/>
              </a:rPr>
            </a:br>
            <a:endParaRPr lang="en-US" sz="3200" dirty="0">
              <a:solidFill>
                <a:schemeClr val="bg1"/>
              </a:solidFill>
              <a:latin typeface="Arial" charset="0"/>
            </a:endParaRPr>
          </a:p>
          <a:p>
            <a:pPr>
              <a:defRPr/>
            </a:pPr>
            <a:endParaRPr lang="en-US" sz="3200" dirty="0">
              <a:latin typeface="Arial" charset="0"/>
            </a:endParaRPr>
          </a:p>
        </p:txBody>
      </p:sp>
      <p:sp>
        <p:nvSpPr>
          <p:cNvPr id="3" name="Footer Placeholder 2"/>
          <p:cNvSpPr>
            <a:spLocks noGrp="1"/>
          </p:cNvSpPr>
          <p:nvPr>
            <p:ph type="ftr" sz="quarter" idx="11"/>
          </p:nvPr>
        </p:nvSpPr>
        <p:spPr/>
        <p:txBody>
          <a:bodyPr/>
          <a:lstStyle/>
          <a:p>
            <a:r>
              <a:rPr lang="en-US" altLang="x-none" sz="1400">
                <a:latin typeface="Times New Roman" panose="02020603050405020304" pitchFamily="18" charset="0"/>
              </a:rPr>
              <a:t>Copyright 2021 Coast Guard Auxiliary Association</a:t>
            </a:r>
            <a:endParaRPr lang="en-US" altLang="x-none" sz="1400" dirty="0">
              <a:latin typeface="Times New Roman" panose="02020603050405020304" pitchFamily="18" charset="0"/>
            </a:endParaRPr>
          </a:p>
        </p:txBody>
      </p:sp>
    </p:spTree>
    <p:extLst>
      <p:ext uri="{BB962C8B-B14F-4D97-AF65-F5344CB8AC3E}">
        <p14:creationId xmlns:p14="http://schemas.microsoft.com/office/powerpoint/2010/main" val="30949497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9100"/>
            <a:ext cx="7772400" cy="1143000"/>
          </a:xfrm>
        </p:spPr>
        <p:txBody>
          <a:bodyPr/>
          <a:lstStyle/>
          <a:p>
            <a:r>
              <a:rPr lang="en-US" dirty="0"/>
              <a:t>Thank you!</a:t>
            </a:r>
          </a:p>
        </p:txBody>
      </p:sp>
      <p:sp>
        <p:nvSpPr>
          <p:cNvPr id="3" name="Content Placeholder 2"/>
          <p:cNvSpPr>
            <a:spLocks noGrp="1"/>
          </p:cNvSpPr>
          <p:nvPr>
            <p:ph idx="1"/>
          </p:nvPr>
        </p:nvSpPr>
        <p:spPr>
          <a:xfrm>
            <a:off x="1524000" y="1752600"/>
            <a:ext cx="7467600" cy="4114800"/>
          </a:xfrm>
        </p:spPr>
        <p:txBody>
          <a:bodyPr/>
          <a:lstStyle/>
          <a:p>
            <a:r>
              <a:rPr lang="en-US" dirty="0"/>
              <a:t>Any questions?</a:t>
            </a:r>
          </a:p>
          <a:p>
            <a:r>
              <a:rPr lang="en-US" dirty="0"/>
              <a:t>Find other Auxiliary boating courses at http://</a:t>
            </a:r>
            <a:r>
              <a:rPr lang="en-US" dirty="0" err="1"/>
              <a:t>www.cgaux.org</a:t>
            </a:r>
            <a:r>
              <a:rPr lang="en-US" dirty="0"/>
              <a:t>/</a:t>
            </a:r>
            <a:r>
              <a:rPr lang="en-US" dirty="0" err="1"/>
              <a:t>boatinged</a:t>
            </a:r>
            <a:endParaRPr lang="en-US" dirty="0"/>
          </a:p>
          <a:p>
            <a:r>
              <a:rPr lang="en-US" dirty="0"/>
              <a:t>Request a vessel safety check at http://</a:t>
            </a:r>
            <a:r>
              <a:rPr lang="en-US" dirty="0" err="1"/>
              <a:t>www.safetyseal.net</a:t>
            </a:r>
            <a:endParaRPr lang="en-US" dirty="0"/>
          </a:p>
          <a:p>
            <a:r>
              <a:rPr lang="en-US" dirty="0"/>
              <a:t>Learn more about joining the Auxiliary at: http://</a:t>
            </a:r>
            <a:r>
              <a:rPr lang="en-US" dirty="0" err="1"/>
              <a:t>join.cgaux.org</a:t>
            </a:r>
            <a:endParaRPr lang="en-US" dirty="0"/>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20</a:t>
            </a:fld>
            <a:endParaRPr lang="en-US" altLang="x-none" dirty="0"/>
          </a:p>
        </p:txBody>
      </p:sp>
      <p:sp>
        <p:nvSpPr>
          <p:cNvPr id="5" name="Footer Placeholder 4"/>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793564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095500" y="202735"/>
            <a:ext cx="5410200" cy="802479"/>
          </a:xfrm>
        </p:spPr>
        <p:txBody>
          <a:bodyPr/>
          <a:lstStyle/>
          <a:p>
            <a:r>
              <a:rPr lang="en-US" altLang="en-US" sz="4000" b="1" dirty="0"/>
              <a:t>Boater Education</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9219"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8D7A2AAD-BC1E-451C-9F0C-692CA9E1C726}" type="slidenum">
              <a:rPr lang="en-US" altLang="en-US" sz="1400">
                <a:solidFill>
                  <a:srgbClr val="FFFF99"/>
                </a:solidFill>
                <a:latin typeface="Times New Roman" panose="02020603050405020304" pitchFamily="18" charset="0"/>
              </a:rPr>
              <a:pPr>
                <a:spcBef>
                  <a:spcPct val="0"/>
                </a:spcBef>
              </a:pPr>
              <a:t>3</a:t>
            </a:fld>
            <a:endParaRPr lang="en-US" altLang="en-US" sz="1400">
              <a:solidFill>
                <a:srgbClr val="FFFF99"/>
              </a:solidFill>
              <a:latin typeface="Times New Roman" panose="02020603050405020304" pitchFamily="18" charset="0"/>
            </a:endParaRPr>
          </a:p>
        </p:txBody>
      </p:sp>
      <p:sp>
        <p:nvSpPr>
          <p:cNvPr id="8197" name="Rectangle 3"/>
          <p:cNvSpPr>
            <a:spLocks noChangeArrowheads="1"/>
          </p:cNvSpPr>
          <p:nvPr/>
        </p:nvSpPr>
        <p:spPr bwMode="auto">
          <a:xfrm>
            <a:off x="1663861" y="1152465"/>
            <a:ext cx="7467600" cy="532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itchFamily="34" charset="0"/>
              </a:defRPr>
            </a:lvl1pPr>
            <a:lvl2pPr marL="742950" indent="-285750">
              <a:spcBef>
                <a:spcPct val="20000"/>
              </a:spcBef>
              <a:buChar char="•"/>
              <a:defRPr sz="2800">
                <a:solidFill>
                  <a:schemeClr val="tx2"/>
                </a:solidFill>
                <a:latin typeface="Tahoma" pitchFamily="34" charset="0"/>
              </a:defRPr>
            </a:lvl2pPr>
            <a:lvl3pPr marL="1143000" indent="-228600">
              <a:spcBef>
                <a:spcPct val="20000"/>
              </a:spcBef>
              <a:buChar char="•"/>
              <a:defRPr sz="2400">
                <a:solidFill>
                  <a:schemeClr val="tx2"/>
                </a:solidFill>
                <a:latin typeface="Tahoma" pitchFamily="34" charset="0"/>
              </a:defRPr>
            </a:lvl3pPr>
            <a:lvl4pPr marL="1600200" indent="-228600">
              <a:spcBef>
                <a:spcPct val="20000"/>
              </a:spcBef>
              <a:buChar char="•"/>
              <a:defRPr sz="2000">
                <a:solidFill>
                  <a:schemeClr val="tx2"/>
                </a:solidFill>
                <a:latin typeface="Tahoma" pitchFamily="34" charset="0"/>
              </a:defRPr>
            </a:lvl4pPr>
            <a:lvl5pPr marL="2057400" indent="-228600">
              <a:spcBef>
                <a:spcPct val="20000"/>
              </a:spcBef>
              <a:buChar char="•"/>
              <a:defRPr>
                <a:solidFill>
                  <a:schemeClr val="tx2"/>
                </a:solidFill>
                <a:latin typeface="Tahoma" pitchFamily="34" charset="0"/>
              </a:defRPr>
            </a:lvl5pPr>
            <a:lvl6pPr marL="2514600" indent="-228600" eaLnBrk="0" fontAlgn="base" hangingPunct="0">
              <a:spcBef>
                <a:spcPct val="20000"/>
              </a:spcBef>
              <a:spcAft>
                <a:spcPct val="0"/>
              </a:spcAft>
              <a:buChar char="•"/>
              <a:defRPr>
                <a:solidFill>
                  <a:schemeClr val="tx2"/>
                </a:solidFill>
                <a:latin typeface="Tahoma" pitchFamily="34" charset="0"/>
              </a:defRPr>
            </a:lvl6pPr>
            <a:lvl7pPr marL="2971800" indent="-228600" eaLnBrk="0" fontAlgn="base" hangingPunct="0">
              <a:spcBef>
                <a:spcPct val="20000"/>
              </a:spcBef>
              <a:spcAft>
                <a:spcPct val="0"/>
              </a:spcAft>
              <a:buChar char="•"/>
              <a:defRPr>
                <a:solidFill>
                  <a:schemeClr val="tx2"/>
                </a:solidFill>
                <a:latin typeface="Tahoma" pitchFamily="34" charset="0"/>
              </a:defRPr>
            </a:lvl7pPr>
            <a:lvl8pPr marL="3429000" indent="-228600" eaLnBrk="0" fontAlgn="base" hangingPunct="0">
              <a:spcBef>
                <a:spcPct val="20000"/>
              </a:spcBef>
              <a:spcAft>
                <a:spcPct val="0"/>
              </a:spcAft>
              <a:buChar char="•"/>
              <a:defRPr>
                <a:solidFill>
                  <a:schemeClr val="tx2"/>
                </a:solidFill>
                <a:latin typeface="Tahoma" pitchFamily="34" charset="0"/>
              </a:defRPr>
            </a:lvl8pPr>
            <a:lvl9pPr marL="3886200" indent="-228600" eaLnBrk="0" fontAlgn="base" hangingPunct="0">
              <a:spcBef>
                <a:spcPct val="20000"/>
              </a:spcBef>
              <a:spcAft>
                <a:spcPct val="0"/>
              </a:spcAft>
              <a:buChar char="•"/>
              <a:defRPr>
                <a:solidFill>
                  <a:schemeClr val="tx2"/>
                </a:solidFill>
                <a:latin typeface="Tahoma" pitchFamily="34" charset="0"/>
              </a:defRPr>
            </a:lvl9pPr>
          </a:lstStyle>
          <a:p>
            <a:pPr>
              <a:spcBef>
                <a:spcPct val="0"/>
              </a:spcBef>
              <a:defRPr/>
            </a:pPr>
            <a:r>
              <a:rPr lang="en-US" altLang="en-US" sz="2400" dirty="0">
                <a:solidFill>
                  <a:schemeClr val="bg1"/>
                </a:solidFill>
                <a:latin typeface="Arial" panose="020B0604020202020204" pitchFamily="34" charset="0"/>
              </a:rPr>
              <a:t>To operate a motorboat with an engine of more than 10 </a:t>
            </a:r>
            <a:r>
              <a:rPr lang="en-US" altLang="en-US" sz="2400" dirty="0" err="1">
                <a:solidFill>
                  <a:schemeClr val="bg1"/>
                </a:solidFill>
                <a:latin typeface="Arial" panose="020B0604020202020204" pitchFamily="34" charset="0"/>
              </a:rPr>
              <a:t>hp</a:t>
            </a:r>
            <a:r>
              <a:rPr lang="en-US" altLang="en-US" sz="2400" dirty="0">
                <a:solidFill>
                  <a:schemeClr val="bg1"/>
                </a:solidFill>
                <a:latin typeface="Arial" panose="020B0604020202020204" pitchFamily="34" charset="0"/>
              </a:rPr>
              <a:t> on Kentucky waters the operator must be 12 years of age or older:</a:t>
            </a:r>
          </a:p>
          <a:p>
            <a:pPr>
              <a:spcBef>
                <a:spcPct val="0"/>
              </a:spcBef>
              <a:defRPr/>
            </a:pPr>
            <a:endParaRPr lang="en-US" altLang="en-US" sz="2400" dirty="0">
              <a:solidFill>
                <a:schemeClr val="bg1"/>
              </a:solidFill>
              <a:latin typeface="Arial" panose="020B0604020202020204" pitchFamily="34" charset="0"/>
            </a:endParaRPr>
          </a:p>
          <a:p>
            <a:pPr>
              <a:spcBef>
                <a:spcPct val="0"/>
              </a:spcBef>
              <a:defRPr/>
            </a:pPr>
            <a:r>
              <a:rPr lang="en-US" altLang="en-US" sz="2400" b="1" dirty="0">
                <a:solidFill>
                  <a:schemeClr val="bg1"/>
                </a:solidFill>
                <a:latin typeface="Arial" panose="020B0604020202020204" pitchFamily="34" charset="0"/>
              </a:rPr>
              <a:t>Operators 12 to 17 years old (including PWCs) </a:t>
            </a:r>
            <a:r>
              <a:rPr lang="en-US" altLang="en-US" sz="2400" dirty="0">
                <a:solidFill>
                  <a:schemeClr val="bg1"/>
                </a:solidFill>
                <a:latin typeface="Arial" panose="020B0604020202020204" pitchFamily="34" charset="0"/>
              </a:rPr>
              <a:t>must have passed a NASBLA approved boating safety course and carry their boater safety education certificate on board.</a:t>
            </a:r>
          </a:p>
          <a:p>
            <a:pPr>
              <a:spcBef>
                <a:spcPct val="0"/>
              </a:spcBef>
              <a:defRPr/>
            </a:pPr>
            <a:endParaRPr lang="en-US" altLang="en-US" sz="2400" dirty="0">
              <a:solidFill>
                <a:schemeClr val="bg1"/>
              </a:solidFill>
              <a:latin typeface="Arial" panose="020B0604020202020204" pitchFamily="34" charset="0"/>
            </a:endParaRPr>
          </a:p>
          <a:p>
            <a:pPr>
              <a:spcBef>
                <a:spcPct val="0"/>
              </a:spcBef>
              <a:defRPr/>
            </a:pPr>
            <a:r>
              <a:rPr lang="en-US" altLang="en-US" sz="2400" dirty="0">
                <a:solidFill>
                  <a:schemeClr val="bg1"/>
                </a:solidFill>
                <a:latin typeface="Arial" panose="020B0604020202020204" pitchFamily="34" charset="0"/>
              </a:rPr>
              <a:t>Or be accompanied by a person 18 years of age or older or by a person who possesses a boater education card.</a:t>
            </a:r>
          </a:p>
          <a:p>
            <a:pPr>
              <a:spcBef>
                <a:spcPct val="0"/>
              </a:spcBef>
              <a:defRPr/>
            </a:pPr>
            <a:endParaRPr lang="en-US" altLang="en-US" sz="2800" b="1" dirty="0">
              <a:solidFill>
                <a:schemeClr val="bg1"/>
              </a:solidFill>
              <a:latin typeface="Arial" panose="020B0604020202020204" pitchFamily="34" charset="0"/>
            </a:endParaRPr>
          </a:p>
          <a:p>
            <a:pPr>
              <a:spcBef>
                <a:spcPct val="0"/>
              </a:spcBef>
              <a:defRPr/>
            </a:pPr>
            <a:endParaRPr lang="en-US" altLang="en-US" sz="2400" dirty="0">
              <a:latin typeface="Arial" charset="0"/>
            </a:endParaRPr>
          </a:p>
        </p:txBody>
      </p:sp>
    </p:spTree>
    <p:extLst>
      <p:ext uri="{BB962C8B-B14F-4D97-AF65-F5344CB8AC3E}">
        <p14:creationId xmlns:p14="http://schemas.microsoft.com/office/powerpoint/2010/main" val="3428487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095500" y="202735"/>
            <a:ext cx="5410200" cy="802479"/>
          </a:xfrm>
        </p:spPr>
        <p:txBody>
          <a:bodyPr/>
          <a:lstStyle/>
          <a:p>
            <a:r>
              <a:rPr lang="en-US" altLang="en-US" sz="4000" b="1" dirty="0"/>
              <a:t>Law Enforcement</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9219"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8D7A2AAD-BC1E-451C-9F0C-692CA9E1C726}" type="slidenum">
              <a:rPr lang="en-US" altLang="en-US" sz="1400">
                <a:solidFill>
                  <a:srgbClr val="FFFF99"/>
                </a:solidFill>
                <a:latin typeface="Times New Roman" panose="02020603050405020304" pitchFamily="18" charset="0"/>
              </a:rPr>
              <a:pPr>
                <a:spcBef>
                  <a:spcPct val="0"/>
                </a:spcBef>
              </a:pPr>
              <a:t>4</a:t>
            </a:fld>
            <a:endParaRPr lang="en-US" altLang="en-US" sz="1400">
              <a:solidFill>
                <a:srgbClr val="FFFF99"/>
              </a:solidFill>
              <a:latin typeface="Times New Roman" panose="02020603050405020304" pitchFamily="18" charset="0"/>
            </a:endParaRPr>
          </a:p>
        </p:txBody>
      </p:sp>
      <p:sp>
        <p:nvSpPr>
          <p:cNvPr id="8197" name="Rectangle 3"/>
          <p:cNvSpPr>
            <a:spLocks noChangeArrowheads="1"/>
          </p:cNvSpPr>
          <p:nvPr/>
        </p:nvSpPr>
        <p:spPr bwMode="auto">
          <a:xfrm>
            <a:off x="1524000" y="914400"/>
            <a:ext cx="74676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itchFamily="34" charset="0"/>
              </a:defRPr>
            </a:lvl1pPr>
            <a:lvl2pPr marL="742950" indent="-285750">
              <a:spcBef>
                <a:spcPct val="20000"/>
              </a:spcBef>
              <a:buChar char="•"/>
              <a:defRPr sz="2800">
                <a:solidFill>
                  <a:schemeClr val="tx2"/>
                </a:solidFill>
                <a:latin typeface="Tahoma" pitchFamily="34" charset="0"/>
              </a:defRPr>
            </a:lvl2pPr>
            <a:lvl3pPr marL="1143000" indent="-228600">
              <a:spcBef>
                <a:spcPct val="20000"/>
              </a:spcBef>
              <a:buChar char="•"/>
              <a:defRPr sz="2400">
                <a:solidFill>
                  <a:schemeClr val="tx2"/>
                </a:solidFill>
                <a:latin typeface="Tahoma" pitchFamily="34" charset="0"/>
              </a:defRPr>
            </a:lvl3pPr>
            <a:lvl4pPr marL="1600200" indent="-228600">
              <a:spcBef>
                <a:spcPct val="20000"/>
              </a:spcBef>
              <a:buChar char="•"/>
              <a:defRPr sz="2000">
                <a:solidFill>
                  <a:schemeClr val="tx2"/>
                </a:solidFill>
                <a:latin typeface="Tahoma" pitchFamily="34" charset="0"/>
              </a:defRPr>
            </a:lvl4pPr>
            <a:lvl5pPr marL="2057400" indent="-228600">
              <a:spcBef>
                <a:spcPct val="20000"/>
              </a:spcBef>
              <a:buChar char="•"/>
              <a:defRPr>
                <a:solidFill>
                  <a:schemeClr val="tx2"/>
                </a:solidFill>
                <a:latin typeface="Tahoma" pitchFamily="34" charset="0"/>
              </a:defRPr>
            </a:lvl5pPr>
            <a:lvl6pPr marL="2514600" indent="-228600" eaLnBrk="0" fontAlgn="base" hangingPunct="0">
              <a:spcBef>
                <a:spcPct val="20000"/>
              </a:spcBef>
              <a:spcAft>
                <a:spcPct val="0"/>
              </a:spcAft>
              <a:buChar char="•"/>
              <a:defRPr>
                <a:solidFill>
                  <a:schemeClr val="tx2"/>
                </a:solidFill>
                <a:latin typeface="Tahoma" pitchFamily="34" charset="0"/>
              </a:defRPr>
            </a:lvl6pPr>
            <a:lvl7pPr marL="2971800" indent="-228600" eaLnBrk="0" fontAlgn="base" hangingPunct="0">
              <a:spcBef>
                <a:spcPct val="20000"/>
              </a:spcBef>
              <a:spcAft>
                <a:spcPct val="0"/>
              </a:spcAft>
              <a:buChar char="•"/>
              <a:defRPr>
                <a:solidFill>
                  <a:schemeClr val="tx2"/>
                </a:solidFill>
                <a:latin typeface="Tahoma" pitchFamily="34" charset="0"/>
              </a:defRPr>
            </a:lvl7pPr>
            <a:lvl8pPr marL="3429000" indent="-228600" eaLnBrk="0" fontAlgn="base" hangingPunct="0">
              <a:spcBef>
                <a:spcPct val="20000"/>
              </a:spcBef>
              <a:spcAft>
                <a:spcPct val="0"/>
              </a:spcAft>
              <a:buChar char="•"/>
              <a:defRPr>
                <a:solidFill>
                  <a:schemeClr val="tx2"/>
                </a:solidFill>
                <a:latin typeface="Tahoma" pitchFamily="34" charset="0"/>
              </a:defRPr>
            </a:lvl8pPr>
            <a:lvl9pPr marL="3886200" indent="-228600" eaLnBrk="0" fontAlgn="base" hangingPunct="0">
              <a:spcBef>
                <a:spcPct val="20000"/>
              </a:spcBef>
              <a:spcAft>
                <a:spcPct val="0"/>
              </a:spcAft>
              <a:buChar char="•"/>
              <a:defRPr>
                <a:solidFill>
                  <a:schemeClr val="tx2"/>
                </a:solidFill>
                <a:latin typeface="Tahoma" pitchFamily="34" charset="0"/>
              </a:defRPr>
            </a:lvl9pPr>
          </a:lstStyle>
          <a:p>
            <a:pPr>
              <a:spcBef>
                <a:spcPct val="0"/>
              </a:spcBef>
              <a:defRPr/>
            </a:pPr>
            <a:endParaRPr lang="en-US" altLang="en-US" sz="2800" dirty="0">
              <a:solidFill>
                <a:schemeClr val="bg1"/>
              </a:solidFill>
              <a:latin typeface="Arial" panose="020B0604020202020204" pitchFamily="34" charset="0"/>
            </a:endParaRPr>
          </a:p>
          <a:p>
            <a:pPr>
              <a:spcBef>
                <a:spcPct val="0"/>
              </a:spcBef>
              <a:defRPr/>
            </a:pPr>
            <a:endParaRPr lang="en-US" altLang="en-US" sz="2800" dirty="0">
              <a:solidFill>
                <a:schemeClr val="bg1"/>
              </a:solidFill>
              <a:latin typeface="Arial" charset="0"/>
            </a:endParaRPr>
          </a:p>
          <a:p>
            <a:pPr>
              <a:spcBef>
                <a:spcPct val="0"/>
              </a:spcBef>
              <a:defRPr/>
            </a:pPr>
            <a:r>
              <a:rPr lang="en-US" altLang="en-US" sz="2400" dirty="0">
                <a:latin typeface="Arial" charset="0"/>
              </a:rPr>
              <a:t> </a:t>
            </a:r>
          </a:p>
          <a:p>
            <a:pPr>
              <a:spcBef>
                <a:spcPct val="0"/>
              </a:spcBef>
              <a:defRPr/>
            </a:pPr>
            <a:endParaRPr lang="en-US" altLang="en-US" sz="2400" dirty="0">
              <a:latin typeface="Arial" charset="0"/>
            </a:endParaRPr>
          </a:p>
          <a:p>
            <a:pPr>
              <a:spcBef>
                <a:spcPct val="0"/>
              </a:spcBef>
              <a:defRPr/>
            </a:pPr>
            <a:endParaRPr lang="en-US" altLang="en-US" sz="2400" dirty="0">
              <a:latin typeface="Arial" charset="0"/>
            </a:endParaRPr>
          </a:p>
        </p:txBody>
      </p:sp>
      <p:sp>
        <p:nvSpPr>
          <p:cNvPr id="3" name="Rectangle 2"/>
          <p:cNvSpPr/>
          <p:nvPr/>
        </p:nvSpPr>
        <p:spPr>
          <a:xfrm>
            <a:off x="2095500" y="1295400"/>
            <a:ext cx="6248400" cy="4154984"/>
          </a:xfrm>
          <a:prstGeom prst="rect">
            <a:avLst/>
          </a:prstGeom>
        </p:spPr>
        <p:txBody>
          <a:bodyPr wrap="square">
            <a:spAutoFit/>
          </a:bodyPr>
          <a:lstStyle/>
          <a:p>
            <a:r>
              <a:rPr lang="en-US" dirty="0">
                <a:solidFill>
                  <a:schemeClr val="bg1"/>
                </a:solidFill>
                <a:latin typeface="+mn-lt"/>
              </a:rPr>
              <a:t>Kentucky law enforcement officers patrol the waterways</a:t>
            </a:r>
            <a:r>
              <a:rPr lang="en-US" altLang="en-US" dirty="0">
                <a:solidFill>
                  <a:schemeClr val="bg1"/>
                </a:solidFill>
                <a:latin typeface="+mn-lt"/>
              </a:rPr>
              <a:t>. </a:t>
            </a:r>
          </a:p>
          <a:p>
            <a:endParaRPr lang="en-US" altLang="en-US" dirty="0">
              <a:solidFill>
                <a:schemeClr val="bg1"/>
              </a:solidFill>
              <a:latin typeface="Arial" panose="020B0604020202020204" pitchFamily="34" charset="0"/>
            </a:endParaRPr>
          </a:p>
          <a:p>
            <a:r>
              <a:rPr lang="en-US" dirty="0">
                <a:solidFill>
                  <a:schemeClr val="bg1"/>
                </a:solidFill>
                <a:latin typeface="+mn-lt"/>
              </a:rPr>
              <a:t>Vessel operators who are required to have a Boater Education Card must carry the card on board the vessel and have it available for inspection by an enforcement officer.</a:t>
            </a:r>
          </a:p>
          <a:p>
            <a:endParaRPr lang="en-US" dirty="0">
              <a:solidFill>
                <a:schemeClr val="bg1"/>
              </a:solidFill>
              <a:latin typeface="+mn-lt"/>
            </a:endParaRPr>
          </a:p>
          <a:p>
            <a:r>
              <a:rPr lang="en-US" b="1" dirty="0">
                <a:solidFill>
                  <a:schemeClr val="bg1"/>
                </a:solidFill>
                <a:latin typeface="+mn-lt"/>
              </a:rPr>
              <a:t>Penalty:</a:t>
            </a:r>
            <a:r>
              <a:rPr lang="en-US" dirty="0">
                <a:solidFill>
                  <a:schemeClr val="bg1"/>
                </a:solidFill>
                <a:latin typeface="+mn-lt"/>
              </a:rPr>
              <a:t> Not carrying a Boater Education Card when one is required can result in a fine.</a:t>
            </a:r>
          </a:p>
        </p:txBody>
      </p:sp>
    </p:spTree>
    <p:extLst>
      <p:ext uri="{BB962C8B-B14F-4D97-AF65-F5344CB8AC3E}">
        <p14:creationId xmlns:p14="http://schemas.microsoft.com/office/powerpoint/2010/main" val="2242803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88883"/>
            <a:ext cx="7772400" cy="1143000"/>
          </a:xfrm>
        </p:spPr>
        <p:txBody>
          <a:bodyPr/>
          <a:lstStyle/>
          <a:p>
            <a:r>
              <a:rPr lang="en-US" altLang="en-US" sz="4000" b="1" dirty="0"/>
              <a:t>Boat Registration</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10243"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29F1A6B-8FB8-4B47-80C0-99B73703A250}" type="slidenum">
              <a:rPr lang="en-US" altLang="en-US" sz="1400">
                <a:solidFill>
                  <a:srgbClr val="FFFF99"/>
                </a:solidFill>
                <a:latin typeface="Times New Roman" panose="02020603050405020304" pitchFamily="18" charset="0"/>
              </a:rPr>
              <a:pPr>
                <a:spcBef>
                  <a:spcPct val="0"/>
                </a:spcBef>
              </a:pPr>
              <a:t>5</a:t>
            </a:fld>
            <a:endParaRPr lang="en-US" altLang="en-US" sz="1400">
              <a:solidFill>
                <a:srgbClr val="FFFF99"/>
              </a:solidFill>
              <a:latin typeface="Times New Roman" panose="02020603050405020304" pitchFamily="18" charset="0"/>
            </a:endParaRPr>
          </a:p>
        </p:txBody>
      </p:sp>
      <p:sp>
        <p:nvSpPr>
          <p:cNvPr id="10244" name="TextBox 1"/>
          <p:cNvSpPr txBox="1">
            <a:spLocks noChangeArrowheads="1"/>
          </p:cNvSpPr>
          <p:nvPr/>
        </p:nvSpPr>
        <p:spPr bwMode="auto">
          <a:xfrm>
            <a:off x="1676400" y="985421"/>
            <a:ext cx="7138516"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dirty="0">
                <a:solidFill>
                  <a:schemeClr val="bg1"/>
                </a:solidFill>
                <a:latin typeface="Arial" panose="020B0604020202020204" pitchFamily="34" charset="0"/>
              </a:rPr>
              <a:t>Mechanically propelled boats must be registered with the Kentucky DFWR at the county clerk’s office.</a:t>
            </a:r>
          </a:p>
          <a:p>
            <a:pPr>
              <a:spcBef>
                <a:spcPct val="0"/>
              </a:spcBef>
            </a:pPr>
            <a:endParaRPr lang="en-US" altLang="en-US" sz="2800" dirty="0">
              <a:solidFill>
                <a:schemeClr val="bg1"/>
              </a:solidFill>
              <a:latin typeface="Arial" panose="020B0604020202020204" pitchFamily="34" charset="0"/>
            </a:endParaRPr>
          </a:p>
          <a:p>
            <a:pPr>
              <a:spcBef>
                <a:spcPct val="0"/>
              </a:spcBef>
            </a:pPr>
            <a:r>
              <a:rPr lang="en-US" altLang="en-US" sz="2800" dirty="0">
                <a:solidFill>
                  <a:schemeClr val="bg1"/>
                </a:solidFill>
                <a:latin typeface="Arial" panose="020B0604020202020204" pitchFamily="34" charset="0"/>
              </a:rPr>
              <a:t>One year fee dependent on boat length.</a:t>
            </a:r>
          </a:p>
          <a:p>
            <a:pPr>
              <a:spcBef>
                <a:spcPct val="0"/>
              </a:spcBef>
            </a:pPr>
            <a:endParaRPr lang="en-US" altLang="en-US" sz="2800" dirty="0">
              <a:solidFill>
                <a:schemeClr val="bg1"/>
              </a:solidFill>
              <a:latin typeface="Arial" panose="020B0604020202020204" pitchFamily="34" charset="0"/>
            </a:endParaRPr>
          </a:p>
          <a:p>
            <a:pPr>
              <a:spcBef>
                <a:spcPct val="0"/>
              </a:spcBef>
            </a:pPr>
            <a:r>
              <a:rPr lang="en-US" altLang="en-US" sz="2800" dirty="0">
                <a:solidFill>
                  <a:schemeClr val="bg1"/>
                </a:solidFill>
                <a:latin typeface="Arial" panose="020B0604020202020204" pitchFamily="34" charset="0"/>
              </a:rPr>
              <a:t>Registration certificate must be on board.</a:t>
            </a:r>
          </a:p>
          <a:p>
            <a:pPr>
              <a:spcBef>
                <a:spcPct val="0"/>
              </a:spcBef>
            </a:pPr>
            <a:endParaRPr lang="en-US" altLang="en-US" sz="2800" dirty="0">
              <a:solidFill>
                <a:schemeClr val="bg1"/>
              </a:solidFill>
              <a:latin typeface="Arial" panose="020B0604020202020204" pitchFamily="34" charset="0"/>
            </a:endParaRPr>
          </a:p>
          <a:p>
            <a:pPr>
              <a:spcBef>
                <a:spcPct val="0"/>
              </a:spcBef>
            </a:pPr>
            <a:endParaRPr lang="en-US" altLang="en-US" sz="2800" dirty="0">
              <a:solidFill>
                <a:schemeClr val="bg1"/>
              </a:solidFill>
              <a:latin typeface="Arial" panose="020B0604020202020204" pitchFamily="34" charset="0"/>
            </a:endParaRPr>
          </a:p>
          <a:p>
            <a:pPr>
              <a:spcBef>
                <a:spcPct val="0"/>
              </a:spcBef>
            </a:pPr>
            <a:r>
              <a:rPr lang="en-US" altLang="en-US" sz="2800" dirty="0">
                <a:solidFill>
                  <a:schemeClr val="bg1"/>
                </a:solidFill>
                <a:latin typeface="Arial" panose="020B0604020202020204" pitchFamily="34" charset="0"/>
              </a:rPr>
              <a:t>8 digit number with validation decal</a:t>
            </a:r>
          </a:p>
          <a:p>
            <a:pPr>
              <a:spcBef>
                <a:spcPct val="0"/>
              </a:spcBef>
            </a:pPr>
            <a:r>
              <a:rPr lang="en-US" altLang="en-US" sz="2800" dirty="0">
                <a:solidFill>
                  <a:schemeClr val="bg1"/>
                </a:solidFill>
                <a:latin typeface="Arial" panose="020B0604020202020204" pitchFamily="34" charset="0"/>
              </a:rPr>
              <a:t>             KY 2345 AB (decal) or</a:t>
            </a:r>
          </a:p>
          <a:p>
            <a:pPr>
              <a:spcBef>
                <a:spcPct val="0"/>
              </a:spcBef>
            </a:pPr>
            <a:r>
              <a:rPr lang="en-US" altLang="en-US" sz="2800" dirty="0">
                <a:solidFill>
                  <a:schemeClr val="bg1"/>
                </a:solidFill>
                <a:latin typeface="Arial" panose="020B0604020202020204" pitchFamily="34" charset="0"/>
              </a:rPr>
              <a:t>	    KY-2345-AB (decal) </a:t>
            </a:r>
          </a:p>
        </p:txBody>
      </p:sp>
    </p:spTree>
    <p:extLst>
      <p:ext uri="{BB962C8B-B14F-4D97-AF65-F5344CB8AC3E}">
        <p14:creationId xmlns:p14="http://schemas.microsoft.com/office/powerpoint/2010/main" val="38982551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5" name="Slide Number Placeholder 4"/>
          <p:cNvSpPr>
            <a:spLocks noGrp="1"/>
          </p:cNvSpPr>
          <p:nvPr>
            <p:ph type="sldNum" sz="quarter" idx="12"/>
          </p:nvPr>
        </p:nvSpPr>
        <p:spPr/>
        <p:txBody>
          <a:bodyPr/>
          <a:lstStyle/>
          <a:p>
            <a:fld id="{6BA64208-401D-364A-B2D4-877A89510A5A}" type="slidenum">
              <a:rPr lang="en-US" altLang="x-none" smtClean="0"/>
              <a:pPr/>
              <a:t>6</a:t>
            </a:fld>
            <a:endParaRPr lang="en-US" altLang="x-none" dirty="0"/>
          </a:p>
        </p:txBody>
      </p:sp>
      <p:sp>
        <p:nvSpPr>
          <p:cNvPr id="6" name="Rectangle 2"/>
          <p:cNvSpPr txBox="1">
            <a:spLocks noChangeArrowheads="1"/>
          </p:cNvSpPr>
          <p:nvPr/>
        </p:nvSpPr>
        <p:spPr bwMode="auto">
          <a:xfrm>
            <a:off x="1143000" y="106363"/>
            <a:ext cx="7696200" cy="1055687"/>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a:lstStyle>
          <a:p>
            <a:pPr>
              <a:defRPr/>
            </a:pPr>
            <a:r>
              <a:rPr lang="en-US" sz="4000" b="1" dirty="0"/>
              <a:t>Correct Display of Numbers</a:t>
            </a:r>
          </a:p>
        </p:txBody>
      </p:sp>
      <p:sp>
        <p:nvSpPr>
          <p:cNvPr id="7" name="Rectangle 7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72" name="Text Box 7"/>
          <p:cNvSpPr txBox="1">
            <a:spLocks noChangeArrowheads="1"/>
          </p:cNvSpPr>
          <p:nvPr/>
        </p:nvSpPr>
        <p:spPr bwMode="auto">
          <a:xfrm>
            <a:off x="2858235" y="1286329"/>
            <a:ext cx="2971800" cy="830997"/>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3’’  High</a:t>
            </a:r>
          </a:p>
          <a:p>
            <a:pPr algn="ctr" eaLnBrk="1" hangingPunct="1"/>
            <a:r>
              <a:rPr lang="en-US" dirty="0">
                <a:solidFill>
                  <a:schemeClr val="bg1"/>
                </a:solidFill>
                <a:latin typeface="+mn-lt"/>
              </a:rPr>
              <a:t>Contrasting colors</a:t>
            </a:r>
          </a:p>
        </p:txBody>
      </p:sp>
      <p:sp>
        <p:nvSpPr>
          <p:cNvPr id="73" name="Text Box 8"/>
          <p:cNvSpPr txBox="1">
            <a:spLocks noChangeArrowheads="1"/>
          </p:cNvSpPr>
          <p:nvPr/>
        </p:nvSpPr>
        <p:spPr bwMode="auto">
          <a:xfrm>
            <a:off x="2187697" y="5474613"/>
            <a:ext cx="5492366" cy="830997"/>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Sticker within 6 inches toward aft in line of KY Number</a:t>
            </a:r>
          </a:p>
        </p:txBody>
      </p:sp>
      <p:cxnSp>
        <p:nvCxnSpPr>
          <p:cNvPr id="74" name="Straight Connector 73"/>
          <p:cNvCxnSpPr>
            <a:cxnSpLocks/>
          </p:cNvCxnSpPr>
          <p:nvPr/>
        </p:nvCxnSpPr>
        <p:spPr bwMode="auto">
          <a:xfrm flipH="1" flipV="1">
            <a:off x="1772468" y="3968133"/>
            <a:ext cx="2571667" cy="1282638"/>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5" name="Straight Connector 74"/>
          <p:cNvCxnSpPr/>
          <p:nvPr/>
        </p:nvCxnSpPr>
        <p:spPr bwMode="auto">
          <a:xfrm>
            <a:off x="5791200" y="2027921"/>
            <a:ext cx="517226" cy="129721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9" name="Straight Connector 78"/>
          <p:cNvCxnSpPr/>
          <p:nvPr/>
        </p:nvCxnSpPr>
        <p:spPr>
          <a:xfrm>
            <a:off x="843079" y="3295779"/>
            <a:ext cx="3581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4991100" y="3276557"/>
            <a:ext cx="3848100" cy="41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1143000" y="4800600"/>
            <a:ext cx="24808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969647" y="3156759"/>
            <a:ext cx="844744" cy="17802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3606204" y="3152522"/>
            <a:ext cx="901811" cy="163122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5814391" y="4958016"/>
            <a:ext cx="3048000" cy="74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969169" y="3391313"/>
            <a:ext cx="2286000" cy="461665"/>
          </a:xfrm>
          <a:prstGeom prst="rect">
            <a:avLst/>
          </a:prstGeom>
          <a:noFill/>
        </p:spPr>
        <p:txBody>
          <a:bodyPr wrap="square" rtlCol="0">
            <a:spAutoFit/>
          </a:bodyPr>
          <a:lstStyle/>
          <a:p>
            <a:r>
              <a:rPr lang="en-US" dirty="0">
                <a:solidFill>
                  <a:schemeClr val="bg1"/>
                </a:solidFill>
                <a:latin typeface="+mj-lt"/>
              </a:rPr>
              <a:t>KY 2345 AB</a:t>
            </a:r>
          </a:p>
        </p:txBody>
      </p:sp>
      <p:sp>
        <p:nvSpPr>
          <p:cNvPr id="97" name="TextBox 96"/>
          <p:cNvSpPr txBox="1"/>
          <p:nvPr/>
        </p:nvSpPr>
        <p:spPr>
          <a:xfrm>
            <a:off x="5562600" y="3429000"/>
            <a:ext cx="2286000" cy="461665"/>
          </a:xfrm>
          <a:prstGeom prst="rect">
            <a:avLst/>
          </a:prstGeom>
          <a:noFill/>
        </p:spPr>
        <p:txBody>
          <a:bodyPr wrap="square" rtlCol="0">
            <a:spAutoFit/>
          </a:bodyPr>
          <a:lstStyle/>
          <a:p>
            <a:r>
              <a:rPr lang="en-US" dirty="0">
                <a:solidFill>
                  <a:schemeClr val="bg1"/>
                </a:solidFill>
                <a:latin typeface="+mj-lt"/>
              </a:rPr>
              <a:t>KY 2345 AB</a:t>
            </a:r>
          </a:p>
        </p:txBody>
      </p:sp>
      <p:cxnSp>
        <p:nvCxnSpPr>
          <p:cNvPr id="101" name="Straight Connector 100"/>
          <p:cNvCxnSpPr/>
          <p:nvPr/>
        </p:nvCxnSpPr>
        <p:spPr bwMode="auto">
          <a:xfrm flipH="1">
            <a:off x="2064257" y="2141490"/>
            <a:ext cx="777943" cy="109508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sp>
        <p:nvSpPr>
          <p:cNvPr id="104" name="Rectangle 103"/>
          <p:cNvSpPr/>
          <p:nvPr/>
        </p:nvSpPr>
        <p:spPr>
          <a:xfrm>
            <a:off x="1396667" y="3476337"/>
            <a:ext cx="381000" cy="3669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7924800" y="3505200"/>
            <a:ext cx="391438" cy="31688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Straight Connector 109"/>
          <p:cNvCxnSpPr/>
          <p:nvPr/>
        </p:nvCxnSpPr>
        <p:spPr bwMode="auto">
          <a:xfrm flipV="1">
            <a:off x="6115409" y="4026813"/>
            <a:ext cx="1905000" cy="1447800"/>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114" name="Straight Connector 113"/>
          <p:cNvCxnSpPr/>
          <p:nvPr/>
        </p:nvCxnSpPr>
        <p:spPr>
          <a:xfrm>
            <a:off x="819985" y="3133446"/>
            <a:ext cx="36917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V="1">
            <a:off x="4953000" y="3106929"/>
            <a:ext cx="3909391" cy="4662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4" name="TextBox 123"/>
          <p:cNvSpPr txBox="1"/>
          <p:nvPr/>
        </p:nvSpPr>
        <p:spPr>
          <a:xfrm>
            <a:off x="7286261" y="5050866"/>
            <a:ext cx="1883074" cy="461665"/>
          </a:xfrm>
          <a:prstGeom prst="rect">
            <a:avLst/>
          </a:prstGeom>
          <a:noFill/>
        </p:spPr>
        <p:txBody>
          <a:bodyPr wrap="square" rtlCol="0">
            <a:spAutoFit/>
          </a:bodyPr>
          <a:lstStyle/>
          <a:p>
            <a:r>
              <a:rPr lang="en-US" dirty="0">
                <a:solidFill>
                  <a:schemeClr val="bg1"/>
                </a:solidFill>
                <a:latin typeface="+mj-lt"/>
              </a:rPr>
              <a:t>Port Side</a:t>
            </a:r>
          </a:p>
        </p:txBody>
      </p:sp>
      <p:sp>
        <p:nvSpPr>
          <p:cNvPr id="126" name="TextBox 125"/>
          <p:cNvSpPr txBox="1"/>
          <p:nvPr/>
        </p:nvSpPr>
        <p:spPr>
          <a:xfrm>
            <a:off x="1143000" y="4936984"/>
            <a:ext cx="2848302" cy="461665"/>
          </a:xfrm>
          <a:prstGeom prst="rect">
            <a:avLst/>
          </a:prstGeom>
          <a:noFill/>
        </p:spPr>
        <p:txBody>
          <a:bodyPr wrap="square" rtlCol="0">
            <a:spAutoFit/>
          </a:bodyPr>
          <a:lstStyle/>
          <a:p>
            <a:r>
              <a:rPr lang="en-US" dirty="0">
                <a:solidFill>
                  <a:schemeClr val="bg1"/>
                </a:solidFill>
                <a:latin typeface="+mj-lt"/>
              </a:rPr>
              <a:t>Starboard Side</a:t>
            </a:r>
          </a:p>
        </p:txBody>
      </p:sp>
    </p:spTree>
    <p:extLst>
      <p:ext uri="{BB962C8B-B14F-4D97-AF65-F5344CB8AC3E}">
        <p14:creationId xmlns:p14="http://schemas.microsoft.com/office/powerpoint/2010/main" val="34522422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44575" y="65088"/>
            <a:ext cx="7696200" cy="1055687"/>
          </a:xfrm>
        </p:spPr>
        <p:txBody>
          <a:bodyPr/>
          <a:lstStyle/>
          <a:p>
            <a:pPr eaLnBrk="1" hangingPunct="1"/>
            <a:r>
              <a:rPr lang="en-US" altLang="en-US" sz="4000" b="1"/>
              <a:t>Maximum Capacities</a:t>
            </a:r>
          </a:p>
        </p:txBody>
      </p:sp>
      <p:pic>
        <p:nvPicPr>
          <p:cNvPr id="11267" name="Picture 4" descr="231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81600" y="2260600"/>
            <a:ext cx="3886200" cy="2921000"/>
          </a:xfrm>
        </p:spPr>
      </p:pic>
      <p:sp>
        <p:nvSpPr>
          <p:cNvPr id="11269" name="Slide Number Placeholder 2"/>
          <p:cNvSpPr txBox="1">
            <a:spLocks noGrp="1"/>
          </p:cNvSpPr>
          <p:nvPr/>
        </p:nvSpPr>
        <p:spPr bwMode="auto">
          <a:xfrm>
            <a:off x="6553200" y="64008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r" eaLnBrk="1" hangingPunct="1">
              <a:spcBef>
                <a:spcPct val="0"/>
              </a:spcBef>
            </a:pPr>
            <a:fld id="{B8D0935A-96CA-4272-B106-5BA778FBCA1F}" type="slidenum">
              <a:rPr lang="en-US" altLang="en-US" sz="1400" b="0">
                <a:solidFill>
                  <a:srgbClr val="FFFF99"/>
                </a:solidFill>
                <a:latin typeface="Times New Roman" panose="02020603050405020304" pitchFamily="18" charset="0"/>
                <a:cs typeface="Arial" panose="020B0604020202020204" pitchFamily="34" charset="0"/>
              </a:rPr>
              <a:pPr algn="r" eaLnBrk="1" hangingPunct="1">
                <a:spcBef>
                  <a:spcPct val="0"/>
                </a:spcBef>
              </a:pPr>
              <a:t>7</a:t>
            </a:fld>
            <a:endParaRPr lang="en-US" altLang="en-US" sz="1400" b="0">
              <a:solidFill>
                <a:srgbClr val="FFFF99"/>
              </a:solidFill>
              <a:latin typeface="Times New Roman" panose="02020603050405020304" pitchFamily="18" charset="0"/>
              <a:cs typeface="Arial" panose="020B0604020202020204" pitchFamily="34" charset="0"/>
            </a:endParaRPr>
          </a:p>
        </p:txBody>
      </p:sp>
      <p:sp>
        <p:nvSpPr>
          <p:cNvPr id="15366" name="Rectangle 3"/>
          <p:cNvSpPr>
            <a:spLocks noGrp="1" noChangeArrowheads="1"/>
          </p:cNvSpPr>
          <p:nvPr>
            <p:ph type="body" sz="half" idx="1"/>
          </p:nvPr>
        </p:nvSpPr>
        <p:spPr>
          <a:xfrm>
            <a:off x="625475" y="1470025"/>
            <a:ext cx="4724400" cy="4800600"/>
          </a:xfrm>
        </p:spPr>
        <p:txBody>
          <a:bodyPr/>
          <a:lstStyle/>
          <a:p>
            <a:pPr marL="457200" indent="-457200" eaLnBrk="1" hangingPunct="1">
              <a:lnSpc>
                <a:spcPct val="130000"/>
              </a:lnSpc>
              <a:buFont typeface="Arial" panose="020B0604020202020204" pitchFamily="34" charset="0"/>
              <a:buChar char="•"/>
              <a:defRPr/>
            </a:pPr>
            <a:r>
              <a:rPr lang="en-US" altLang="en-US" dirty="0"/>
              <a:t>Capacity label by manufacturer</a:t>
            </a:r>
          </a:p>
          <a:p>
            <a:pPr marL="457200" indent="-457200" eaLnBrk="1" hangingPunct="1">
              <a:lnSpc>
                <a:spcPct val="130000"/>
              </a:lnSpc>
              <a:buFont typeface="Arial" panose="020B0604020202020204" pitchFamily="34" charset="0"/>
              <a:buChar char="•"/>
              <a:defRPr/>
            </a:pPr>
            <a:r>
              <a:rPr lang="en-US" altLang="en-US" dirty="0"/>
              <a:t>Number of persons</a:t>
            </a:r>
          </a:p>
          <a:p>
            <a:pPr marL="457200" indent="-457200" eaLnBrk="1" hangingPunct="1">
              <a:lnSpc>
                <a:spcPct val="130000"/>
              </a:lnSpc>
              <a:buFont typeface="Arial" panose="020B0604020202020204" pitchFamily="34" charset="0"/>
              <a:buChar char="•"/>
              <a:defRPr/>
            </a:pPr>
            <a:r>
              <a:rPr lang="en-US" altLang="en-US" dirty="0"/>
              <a:t>Weight for persons, motor and gear</a:t>
            </a:r>
          </a:p>
          <a:p>
            <a:pPr marL="457200" indent="-457200" eaLnBrk="1" hangingPunct="1">
              <a:lnSpc>
                <a:spcPct val="130000"/>
              </a:lnSpc>
              <a:buFont typeface="Arial" panose="020B0604020202020204" pitchFamily="34" charset="0"/>
              <a:buChar char="•"/>
              <a:defRPr/>
            </a:pPr>
            <a:r>
              <a:rPr lang="en-US" altLang="en-US" dirty="0"/>
              <a:t>Maximum engine horsepower</a:t>
            </a:r>
            <a:endParaRPr lang="en-US" altLang="en-US" b="1" dirty="0"/>
          </a:p>
          <a:p>
            <a:pPr marL="0" indent="0" eaLnBrk="1" hangingPunct="1">
              <a:lnSpc>
                <a:spcPct val="90000"/>
              </a:lnSpc>
              <a:defRPr/>
            </a:pPr>
            <a:endParaRPr lang="en-US" altLang="en-US" dirty="0"/>
          </a:p>
        </p:txBody>
      </p:sp>
      <p:sp>
        <p:nvSpPr>
          <p:cNvPr id="2" name="Slide Number Placeholder 1">
            <a:extLst>
              <a:ext uri="{FF2B5EF4-FFF2-40B4-BE49-F238E27FC236}">
                <a16:creationId xmlns:a16="http://schemas.microsoft.com/office/drawing/2014/main" id="{32099D30-7898-4D24-BC5B-18481E42A05F}"/>
              </a:ext>
            </a:extLst>
          </p:cNvPr>
          <p:cNvSpPr>
            <a:spLocks noGrp="1"/>
          </p:cNvSpPr>
          <p:nvPr>
            <p:ph type="sldNum" sz="quarter" idx="10"/>
          </p:nvPr>
        </p:nvSpPr>
        <p:spPr>
          <a:xfrm>
            <a:off x="6553200" y="6335712"/>
            <a:ext cx="1905000" cy="457200"/>
          </a:xfrm>
        </p:spPr>
        <p:txBody>
          <a:bodyPr/>
          <a:lstStyle/>
          <a:p>
            <a:fld id="{89E1254E-7C07-4248-8223-2A9701AF0008}" type="slidenum">
              <a:rPr lang="en-US" altLang="en-US" smtClean="0"/>
              <a:pPr/>
              <a:t>7</a:t>
            </a:fld>
            <a:endParaRPr lang="en-US" altLang="en-US"/>
          </a:p>
        </p:txBody>
      </p:sp>
      <p:sp>
        <p:nvSpPr>
          <p:cNvPr id="3" name="TextBox 2">
            <a:extLst>
              <a:ext uri="{FF2B5EF4-FFF2-40B4-BE49-F238E27FC236}">
                <a16:creationId xmlns:a16="http://schemas.microsoft.com/office/drawing/2014/main" id="{18DA57C1-DB6D-4173-B5B9-14F72D0A5023}"/>
              </a:ext>
            </a:extLst>
          </p:cNvPr>
          <p:cNvSpPr txBox="1"/>
          <p:nvPr/>
        </p:nvSpPr>
        <p:spPr>
          <a:xfrm>
            <a:off x="3429000" y="6019800"/>
            <a:ext cx="2743200" cy="523220"/>
          </a:xfrm>
          <a:prstGeom prst="rect">
            <a:avLst/>
          </a:prstGeom>
          <a:noFill/>
        </p:spPr>
        <p:txBody>
          <a:bodyPr wrap="square" rtlCol="0">
            <a:spAutoFit/>
          </a:bodyPr>
          <a:lstStyle/>
          <a:p>
            <a:pPr algn="ctr"/>
            <a:r>
              <a:rPr lang="en-US" sz="1400" dirty="0">
                <a:solidFill>
                  <a:schemeClr val="bg1"/>
                </a:solidFill>
              </a:rPr>
              <a:t>Copyright 2018 Coast Guard Auxiliary Association</a:t>
            </a:r>
          </a:p>
        </p:txBody>
      </p:sp>
    </p:spTree>
    <p:extLst>
      <p:ext uri="{BB962C8B-B14F-4D97-AF65-F5344CB8AC3E}">
        <p14:creationId xmlns:p14="http://schemas.microsoft.com/office/powerpoint/2010/main" val="354765960"/>
      </p:ext>
    </p:extLst>
  </p:cSld>
  <p:clrMapOvr>
    <a:masterClrMapping/>
  </p:clrMapOvr>
  <p:transition advTm="29516"/>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514600" y="167470"/>
            <a:ext cx="4701436" cy="838200"/>
          </a:xfrm>
        </p:spPr>
        <p:txBody>
          <a:bodyPr/>
          <a:lstStyle/>
          <a:p>
            <a:r>
              <a:rPr lang="en-US" altLang="en-US" sz="4000" b="1" dirty="0"/>
              <a:t>Life Jackets</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12291"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E450E85D-BAA9-4BC1-B199-C28D35E73446}" type="slidenum">
              <a:rPr lang="en-US" altLang="en-US" sz="1400">
                <a:solidFill>
                  <a:srgbClr val="FFFF99"/>
                </a:solidFill>
                <a:latin typeface="Times New Roman" panose="02020603050405020304" pitchFamily="18" charset="0"/>
              </a:rPr>
              <a:pPr>
                <a:spcBef>
                  <a:spcPct val="0"/>
                </a:spcBef>
              </a:pPr>
              <a:t>8</a:t>
            </a:fld>
            <a:endParaRPr lang="en-US" altLang="en-US" sz="1400">
              <a:solidFill>
                <a:srgbClr val="FFFF99"/>
              </a:solidFill>
              <a:latin typeface="Times New Roman" panose="02020603050405020304" pitchFamily="18" charset="0"/>
            </a:endParaRPr>
          </a:p>
        </p:txBody>
      </p:sp>
      <p:sp>
        <p:nvSpPr>
          <p:cNvPr id="12292" name="TextBox 1"/>
          <p:cNvSpPr txBox="1">
            <a:spLocks noChangeArrowheads="1"/>
          </p:cNvSpPr>
          <p:nvPr/>
        </p:nvSpPr>
        <p:spPr bwMode="auto">
          <a:xfrm>
            <a:off x="1605941" y="990012"/>
            <a:ext cx="739140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400" dirty="0">
                <a:solidFill>
                  <a:schemeClr val="bg1"/>
                </a:solidFill>
                <a:latin typeface="Arial" panose="020B0604020202020204" pitchFamily="34" charset="0"/>
              </a:rPr>
              <a:t>A USCG approved wearable personal flotation device (PFD) correctly sized and in serviceable condition is required to be on board for every person</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Boats 16 feet and longer must additionally carry a USCG approved </a:t>
            </a:r>
            <a:r>
              <a:rPr lang="en-US" altLang="en-US" sz="2400" dirty="0" err="1">
                <a:solidFill>
                  <a:schemeClr val="bg1"/>
                </a:solidFill>
                <a:latin typeface="Arial" panose="020B0604020202020204" pitchFamily="34" charset="0"/>
              </a:rPr>
              <a:t>throwable</a:t>
            </a:r>
            <a:r>
              <a:rPr lang="en-US" altLang="en-US" sz="2400" dirty="0">
                <a:solidFill>
                  <a:schemeClr val="bg1"/>
                </a:solidFill>
                <a:latin typeface="Arial" panose="020B0604020202020204" pitchFamily="34" charset="0"/>
              </a:rPr>
              <a:t> device (not canoe or kayak)</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Persons being towed, those 12 and under, and those aboard a PWC MUST wear a PFD</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PFDs with water impact ratings are suggested for high speed watersports such as operating PWC and being towed </a:t>
            </a:r>
          </a:p>
        </p:txBody>
      </p:sp>
    </p:spTree>
    <p:extLst>
      <p:ext uri="{BB962C8B-B14F-4D97-AF65-F5344CB8AC3E}">
        <p14:creationId xmlns:p14="http://schemas.microsoft.com/office/powerpoint/2010/main" val="1696414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Water Skis &amp; Surfboards</a:t>
            </a:r>
          </a:p>
        </p:txBody>
      </p:sp>
      <p:sp>
        <p:nvSpPr>
          <p:cNvPr id="2" name="Footer Placeholder 1"/>
          <p:cNvSpPr>
            <a:spLocks noGrp="1"/>
          </p:cNvSpPr>
          <p:nvPr>
            <p:ph type="ftr" sz="quarter" idx="11"/>
          </p:nvPr>
        </p:nvSpPr>
        <p:spPr/>
        <p:txBody>
          <a:bodyPr/>
          <a:lstStyle/>
          <a:p>
            <a:r>
              <a:rPr lang="en-US" altLang="x-none"/>
              <a:t>Copyright 2021 Coast Guard Auxiliary Association</a:t>
            </a:r>
            <a:endParaRPr lang="en-US" altLang="x-none" dirty="0"/>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9</a:t>
            </a:fld>
            <a:endParaRPr lang="en-US" altLang="en-US" sz="140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77913"/>
            <a:ext cx="731520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spcBef>
                <a:spcPct val="0"/>
              </a:spcBef>
            </a:pPr>
            <a:r>
              <a:rPr lang="en-US" altLang="en-US" b="0" dirty="0">
                <a:solidFill>
                  <a:schemeClr val="bg1"/>
                </a:solidFill>
                <a:latin typeface="Arial" panose="020B0604020202020204" pitchFamily="34" charset="0"/>
              </a:rPr>
              <a:t>Applies to persons being towed</a:t>
            </a:r>
            <a:br>
              <a:rPr lang="en-US" altLang="en-US" b="0" dirty="0">
                <a:solidFill>
                  <a:schemeClr val="bg1"/>
                </a:solidFill>
                <a:latin typeface="Arial" panose="020B0604020202020204" pitchFamily="34" charset="0"/>
              </a:rPr>
            </a:br>
            <a:endParaRPr lang="en-US" altLang="en-US" b="0" dirty="0">
              <a:solidFill>
                <a:schemeClr val="bg1"/>
              </a:solidFill>
              <a:latin typeface="Arial" panose="020B0604020202020204" pitchFamily="34" charset="0"/>
            </a:endParaRPr>
          </a:p>
          <a:p>
            <a:pPr>
              <a:spcBef>
                <a:spcPct val="0"/>
              </a:spcBef>
              <a:buFontTx/>
              <a:buChar char="•"/>
            </a:pPr>
            <a:r>
              <a:rPr lang="en-US" altLang="en-US" b="0" dirty="0">
                <a:solidFill>
                  <a:schemeClr val="bg1"/>
                </a:solidFill>
                <a:latin typeface="Arial" panose="020B0604020202020204" pitchFamily="34" charset="0"/>
              </a:rPr>
              <a:t>All being towed must wear PFD</a:t>
            </a:r>
            <a:br>
              <a:rPr lang="en-US" altLang="en-US" b="0" dirty="0">
                <a:solidFill>
                  <a:schemeClr val="bg1"/>
                </a:solidFill>
                <a:latin typeface="Arial" panose="020B0604020202020204" pitchFamily="34" charset="0"/>
              </a:rPr>
            </a:br>
            <a:endParaRPr lang="en-US" altLang="en-US" b="0" dirty="0">
              <a:solidFill>
                <a:schemeClr val="bg1"/>
              </a:solidFill>
              <a:latin typeface="Arial" panose="020B0604020202020204" pitchFamily="34" charset="0"/>
            </a:endParaRPr>
          </a:p>
          <a:p>
            <a:pPr>
              <a:spcBef>
                <a:spcPct val="0"/>
              </a:spcBef>
              <a:buFontTx/>
              <a:buChar char="•"/>
            </a:pPr>
            <a:r>
              <a:rPr lang="en-US" altLang="en-US" b="0" dirty="0">
                <a:solidFill>
                  <a:schemeClr val="bg1"/>
                </a:solidFill>
                <a:latin typeface="Arial" panose="020B0604020202020204" pitchFamily="34" charset="0"/>
              </a:rPr>
              <a:t>Allowed only between sunrise and sunset</a:t>
            </a:r>
          </a:p>
          <a:p>
            <a:pPr marL="0" indent="0">
              <a:spcBef>
                <a:spcPct val="0"/>
              </a:spcBef>
            </a:pPr>
            <a:r>
              <a:rPr lang="en-US" altLang="en-US" dirty="0">
                <a:solidFill>
                  <a:schemeClr val="bg1"/>
                </a:solidFill>
                <a:latin typeface="Arial" panose="020B0604020202020204" pitchFamily="34" charset="0"/>
              </a:rPr>
              <a:t>The towing boat m</a:t>
            </a:r>
            <a:r>
              <a:rPr lang="en-US" altLang="en-US" b="0" dirty="0">
                <a:solidFill>
                  <a:schemeClr val="bg1"/>
                </a:solidFill>
                <a:latin typeface="Arial" panose="020B0604020202020204" pitchFamily="34" charset="0"/>
              </a:rPr>
              <a:t>ust have 12 year or older observer or a wide angle rear view mirror.</a:t>
            </a:r>
          </a:p>
        </p:txBody>
      </p:sp>
    </p:spTree>
    <p:extLst>
      <p:ext uri="{BB962C8B-B14F-4D97-AF65-F5344CB8AC3E}">
        <p14:creationId xmlns:p14="http://schemas.microsoft.com/office/powerpoint/2010/main" val="2067425610"/>
      </p:ext>
    </p:extLst>
  </p:cSld>
  <p:clrMapOvr>
    <a:masterClrMapping/>
  </p:clrMapOvr>
</p:sld>
</file>

<file path=ppt/theme/theme1.xml><?xml version="1.0" encoding="utf-8"?>
<a:theme xmlns:a="http://schemas.openxmlformats.org/drawingml/2006/main" name="ABS with state name footnote">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Black"/>
        <a:ea typeface="Times New Roman"/>
        <a:cs typeface="Times New Roman"/>
      </a:majorFont>
      <a:minorFont>
        <a:latin typeface="Arial"/>
        <a:ea typeface="Times New Roman"/>
        <a:cs typeface="Times New Roma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784</TotalTime>
  <Words>4589</Words>
  <Application>Microsoft Macintosh PowerPoint</Application>
  <PresentationFormat>On-screen Show (4:3)</PresentationFormat>
  <Paragraphs>350</Paragraphs>
  <Slides>20</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Arial Black</vt:lpstr>
      <vt:lpstr>Comic Sans MS</vt:lpstr>
      <vt:lpstr>Tahoma</vt:lpstr>
      <vt:lpstr>Times New Roman</vt:lpstr>
      <vt:lpstr>ABS with state name footnote</vt:lpstr>
      <vt:lpstr>Kentucky Supplement</vt:lpstr>
      <vt:lpstr>Boating References</vt:lpstr>
      <vt:lpstr>Boater Education</vt:lpstr>
      <vt:lpstr>Law Enforcement</vt:lpstr>
      <vt:lpstr>Boat Registration</vt:lpstr>
      <vt:lpstr>PowerPoint Presentation</vt:lpstr>
      <vt:lpstr>Maximum Capacities</vt:lpstr>
      <vt:lpstr>Life Jackets</vt:lpstr>
      <vt:lpstr>   Water Skis &amp; Surfboards</vt:lpstr>
      <vt:lpstr>   Water Skis &amp; Surfboards</vt:lpstr>
      <vt:lpstr>Signaling Devices</vt:lpstr>
      <vt:lpstr>PowerPoint Presentation</vt:lpstr>
      <vt:lpstr>PowerPoint Presentation</vt:lpstr>
      <vt:lpstr>Diving/Snorkeling Flags</vt:lpstr>
      <vt:lpstr>Oil/Fuel Spills</vt:lpstr>
      <vt:lpstr> Aquatic Invasive Species</vt:lpstr>
      <vt:lpstr>Boating Accident Reporting</vt:lpstr>
      <vt:lpstr>Boating Accident Reporting</vt:lpstr>
      <vt:lpstr>DFWR Contact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One</dc:title>
  <dc:creator>Robin Freeman</dc:creator>
  <cp:lastModifiedBy>Greg Fonzeno</cp:lastModifiedBy>
  <cp:revision>91</cp:revision>
  <dcterms:created xsi:type="dcterms:W3CDTF">2005-09-26T18:22:38Z</dcterms:created>
  <dcterms:modified xsi:type="dcterms:W3CDTF">2021-07-17T22:36:06Z</dcterms:modified>
</cp:coreProperties>
</file>