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8"/>
  </p:notesMasterIdLst>
  <p:handoutMasterIdLst>
    <p:handoutMasterId r:id="rId39"/>
  </p:handoutMasterIdLst>
  <p:sldIdLst>
    <p:sldId id="258" r:id="rId2"/>
    <p:sldId id="325" r:id="rId3"/>
    <p:sldId id="256" r:id="rId4"/>
    <p:sldId id="308" r:id="rId5"/>
    <p:sldId id="288" r:id="rId6"/>
    <p:sldId id="271" r:id="rId7"/>
    <p:sldId id="300" r:id="rId8"/>
    <p:sldId id="293" r:id="rId9"/>
    <p:sldId id="304" r:id="rId10"/>
    <p:sldId id="295" r:id="rId11"/>
    <p:sldId id="326" r:id="rId12"/>
    <p:sldId id="333" r:id="rId13"/>
    <p:sldId id="327" r:id="rId14"/>
    <p:sldId id="310" r:id="rId15"/>
    <p:sldId id="311" r:id="rId16"/>
    <p:sldId id="334" r:id="rId17"/>
    <p:sldId id="296" r:id="rId18"/>
    <p:sldId id="313" r:id="rId19"/>
    <p:sldId id="328" r:id="rId20"/>
    <p:sldId id="329" r:id="rId21"/>
    <p:sldId id="330" r:id="rId22"/>
    <p:sldId id="317" r:id="rId23"/>
    <p:sldId id="314" r:id="rId24"/>
    <p:sldId id="331" r:id="rId25"/>
    <p:sldId id="267" r:id="rId26"/>
    <p:sldId id="335" r:id="rId27"/>
    <p:sldId id="336" r:id="rId28"/>
    <p:sldId id="338" r:id="rId29"/>
    <p:sldId id="272" r:id="rId30"/>
    <p:sldId id="323" r:id="rId31"/>
    <p:sldId id="316" r:id="rId32"/>
    <p:sldId id="306" r:id="rId33"/>
    <p:sldId id="319" r:id="rId34"/>
    <p:sldId id="275" r:id="rId35"/>
    <p:sldId id="321" r:id="rId36"/>
    <p:sldId id="315" r:id="rId37"/>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charset="0"/>
        <a:ea typeface="Times New Roman" charset="0"/>
        <a:cs typeface="Times New Roman" charset="0"/>
      </a:defRPr>
    </a:lvl1pPr>
    <a:lvl2pPr marL="457200" algn="l" rtl="0" fontAlgn="base">
      <a:spcBef>
        <a:spcPct val="0"/>
      </a:spcBef>
      <a:spcAft>
        <a:spcPct val="0"/>
      </a:spcAft>
      <a:defRPr sz="2400" kern="1200">
        <a:solidFill>
          <a:schemeClr val="tx1"/>
        </a:solidFill>
        <a:latin typeface="Times New Roman" charset="0"/>
        <a:ea typeface="Times New Roman" charset="0"/>
        <a:cs typeface="Times New Roman" charset="0"/>
      </a:defRPr>
    </a:lvl2pPr>
    <a:lvl3pPr marL="914400" algn="l" rtl="0" fontAlgn="base">
      <a:spcBef>
        <a:spcPct val="0"/>
      </a:spcBef>
      <a:spcAft>
        <a:spcPct val="0"/>
      </a:spcAft>
      <a:defRPr sz="2400" kern="1200">
        <a:solidFill>
          <a:schemeClr val="tx1"/>
        </a:solidFill>
        <a:latin typeface="Times New Roman" charset="0"/>
        <a:ea typeface="Times New Roman" charset="0"/>
        <a:cs typeface="Times New Roman" charset="0"/>
      </a:defRPr>
    </a:lvl3pPr>
    <a:lvl4pPr marL="1371600" algn="l" rtl="0" fontAlgn="base">
      <a:spcBef>
        <a:spcPct val="0"/>
      </a:spcBef>
      <a:spcAft>
        <a:spcPct val="0"/>
      </a:spcAft>
      <a:defRPr sz="2400" kern="1200">
        <a:solidFill>
          <a:schemeClr val="tx1"/>
        </a:solidFill>
        <a:latin typeface="Times New Roman" charset="0"/>
        <a:ea typeface="Times New Roman" charset="0"/>
        <a:cs typeface="Times New Roman" charset="0"/>
      </a:defRPr>
    </a:lvl4pPr>
    <a:lvl5pPr marL="1828800" algn="l" rtl="0" fontAlgn="base">
      <a:spcBef>
        <a:spcPct val="0"/>
      </a:spcBef>
      <a:spcAft>
        <a:spcPct val="0"/>
      </a:spcAft>
      <a:defRPr sz="2400" kern="1200">
        <a:solidFill>
          <a:schemeClr val="tx1"/>
        </a:solidFill>
        <a:latin typeface="Times New Roman" charset="0"/>
        <a:ea typeface="Times New Roman" charset="0"/>
        <a:cs typeface="Times New Roman" charset="0"/>
      </a:defRPr>
    </a:lvl5pPr>
    <a:lvl6pPr marL="2286000" algn="l" defTabSz="914400" rtl="0" eaLnBrk="1" latinLnBrk="0" hangingPunct="1">
      <a:defRPr sz="2400" kern="1200">
        <a:solidFill>
          <a:schemeClr val="tx1"/>
        </a:solidFill>
        <a:latin typeface="Times New Roman" charset="0"/>
        <a:ea typeface="Times New Roman" charset="0"/>
        <a:cs typeface="Times New Roman" charset="0"/>
      </a:defRPr>
    </a:lvl6pPr>
    <a:lvl7pPr marL="2743200" algn="l" defTabSz="914400" rtl="0" eaLnBrk="1" latinLnBrk="0" hangingPunct="1">
      <a:defRPr sz="2400" kern="1200">
        <a:solidFill>
          <a:schemeClr val="tx1"/>
        </a:solidFill>
        <a:latin typeface="Times New Roman" charset="0"/>
        <a:ea typeface="Times New Roman" charset="0"/>
        <a:cs typeface="Times New Roman" charset="0"/>
      </a:defRPr>
    </a:lvl7pPr>
    <a:lvl8pPr marL="3200400" algn="l" defTabSz="914400" rtl="0" eaLnBrk="1" latinLnBrk="0" hangingPunct="1">
      <a:defRPr sz="2400" kern="1200">
        <a:solidFill>
          <a:schemeClr val="tx1"/>
        </a:solidFill>
        <a:latin typeface="Times New Roman" charset="0"/>
        <a:ea typeface="Times New Roman" charset="0"/>
        <a:cs typeface="Times New Roman" charset="0"/>
      </a:defRPr>
    </a:lvl8pPr>
    <a:lvl9pPr marL="3657600" algn="l" defTabSz="914400" rtl="0" eaLnBrk="1" latinLnBrk="0" hangingPunct="1">
      <a:defRPr sz="2400" kern="1200">
        <a:solidFill>
          <a:schemeClr val="tx1"/>
        </a:solidFill>
        <a:latin typeface="Times New Roman" charset="0"/>
        <a:ea typeface="Times New Roman" charset="0"/>
        <a:cs typeface="Times New Roman"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9323"/>
    <p:restoredTop sz="92937" autoAdjust="0"/>
  </p:normalViewPr>
  <p:slideViewPr>
    <p:cSldViewPr>
      <p:cViewPr varScale="1">
        <p:scale>
          <a:sx n="84" d="100"/>
          <a:sy n="84" d="100"/>
        </p:scale>
        <p:origin x="176" y="200"/>
      </p:cViewPr>
      <p:guideLst>
        <p:guide orient="horz" pos="2160"/>
        <p:guide pos="2880"/>
      </p:guideLst>
    </p:cSldViewPr>
  </p:slideViewPr>
  <p:notesTextViewPr>
    <p:cViewPr>
      <p:scale>
        <a:sx n="1" d="1"/>
        <a:sy n="1" d="1"/>
      </p:scale>
      <p:origin x="0" y="0"/>
    </p:cViewPr>
  </p:notesTextViewPr>
  <p:sorterViewPr>
    <p:cViewPr>
      <p:scale>
        <a:sx n="100" d="100"/>
        <a:sy n="100" d="100"/>
      </p:scale>
      <p:origin x="0" y="5796"/>
    </p:cViewPr>
  </p:sorterViewPr>
  <p:notesViewPr>
    <p:cSldViewPr snapToGrid="0" snapToObjects="1">
      <p:cViewPr varScale="1">
        <p:scale>
          <a:sx n="69" d="100"/>
          <a:sy n="69" d="100"/>
        </p:scale>
        <p:origin x="-3024"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50D16F-7034-E649-8AE7-294678DAC61B}" type="datetimeFigureOut">
              <a:rPr lang="en-US" smtClean="0"/>
              <a:t>7/15/21</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AE0363E-9FDC-0045-A7E9-B5C9E72134BD}" type="slidenum">
              <a:rPr lang="en-US" smtClean="0"/>
              <a:t>‹#›</a:t>
            </a:fld>
            <a:endParaRPr lang="en-US" dirty="0"/>
          </a:p>
        </p:txBody>
      </p:sp>
    </p:spTree>
    <p:extLst>
      <p:ext uri="{BB962C8B-B14F-4D97-AF65-F5344CB8AC3E}">
        <p14:creationId xmlns:p14="http://schemas.microsoft.com/office/powerpoint/2010/main" val="92303607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lvl1pPr>
          </a:lstStyle>
          <a:p>
            <a:endParaRPr lang="en-US" altLang="x-none" dirty="0"/>
          </a:p>
        </p:txBody>
      </p:sp>
      <p:sp>
        <p:nvSpPr>
          <p:cNvPr id="3075"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x-none" dirty="0"/>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x-none"/>
              <a:t>Click to edit Master text styles</a:t>
            </a:r>
          </a:p>
          <a:p>
            <a:pPr lvl="1"/>
            <a:r>
              <a:rPr lang="en-US" altLang="x-none"/>
              <a:t>Second level</a:t>
            </a:r>
          </a:p>
          <a:p>
            <a:pPr lvl="2"/>
            <a:r>
              <a:rPr lang="en-US" altLang="x-none"/>
              <a:t>Third level</a:t>
            </a:r>
          </a:p>
          <a:p>
            <a:pPr lvl="3"/>
            <a:r>
              <a:rPr lang="en-US" altLang="x-none"/>
              <a:t>Fourth level</a:t>
            </a:r>
          </a:p>
          <a:p>
            <a:pPr lvl="4"/>
            <a:r>
              <a:rPr lang="en-US" altLang="x-none"/>
              <a:t>Fifth level</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lvl1pPr>
          </a:lstStyle>
          <a:p>
            <a:endParaRPr lang="en-US" altLang="x-none" dirty="0"/>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lvl1pPr>
          </a:lstStyle>
          <a:p>
            <a:fld id="{CB895E6D-782B-2C44-B6B7-9A23B8F0A431}" type="slidenum">
              <a:rPr lang="en-US" altLang="x-none"/>
              <a:pPr/>
              <a:t>‹#›</a:t>
            </a:fld>
            <a:endParaRPr lang="en-US" altLang="x-none" dirty="0"/>
          </a:p>
        </p:txBody>
      </p:sp>
    </p:spTree>
    <p:extLst>
      <p:ext uri="{BB962C8B-B14F-4D97-AF65-F5344CB8AC3E}">
        <p14:creationId xmlns:p14="http://schemas.microsoft.com/office/powerpoint/2010/main" val="1323834633"/>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Times New Roman" charset="0"/>
        <a:ea typeface="Times New Roman" charset="0"/>
        <a:cs typeface="Times New Roman" charset="0"/>
      </a:defRPr>
    </a:lvl1pPr>
    <a:lvl2pPr marL="457200" algn="l" rtl="0" fontAlgn="base">
      <a:spcBef>
        <a:spcPct val="30000"/>
      </a:spcBef>
      <a:spcAft>
        <a:spcPct val="0"/>
      </a:spcAft>
      <a:defRPr sz="1200" kern="1200">
        <a:solidFill>
          <a:schemeClr val="tx1"/>
        </a:solidFill>
        <a:latin typeface="Times New Roman" charset="0"/>
        <a:ea typeface="Times New Roman" charset="0"/>
        <a:cs typeface="Times New Roman" charset="0"/>
      </a:defRPr>
    </a:lvl2pPr>
    <a:lvl3pPr marL="914400" algn="l" rtl="0" fontAlgn="base">
      <a:spcBef>
        <a:spcPct val="30000"/>
      </a:spcBef>
      <a:spcAft>
        <a:spcPct val="0"/>
      </a:spcAft>
      <a:defRPr sz="1200" kern="1200">
        <a:solidFill>
          <a:schemeClr val="tx1"/>
        </a:solidFill>
        <a:latin typeface="Times New Roman" charset="0"/>
        <a:ea typeface="Times New Roman" charset="0"/>
        <a:cs typeface="Times New Roman" charset="0"/>
      </a:defRPr>
    </a:lvl3pPr>
    <a:lvl4pPr marL="1371600" algn="l" rtl="0" fontAlgn="base">
      <a:spcBef>
        <a:spcPct val="30000"/>
      </a:spcBef>
      <a:spcAft>
        <a:spcPct val="0"/>
      </a:spcAft>
      <a:defRPr sz="1200" kern="1200">
        <a:solidFill>
          <a:schemeClr val="tx1"/>
        </a:solidFill>
        <a:latin typeface="Times New Roman" charset="0"/>
        <a:ea typeface="Times New Roman" charset="0"/>
        <a:cs typeface="Times New Roman" charset="0"/>
      </a:defRPr>
    </a:lvl4pPr>
    <a:lvl5pPr marL="1828800" algn="l" rtl="0" fontAlgn="base">
      <a:spcBef>
        <a:spcPct val="30000"/>
      </a:spcBef>
      <a:spcAft>
        <a:spcPct val="0"/>
      </a:spcAft>
      <a:defRPr sz="1200" kern="1200">
        <a:solidFill>
          <a:schemeClr val="tx1"/>
        </a:solidFill>
        <a:latin typeface="Times New Roman" charset="0"/>
        <a:ea typeface="Times New Roman" charset="0"/>
        <a:cs typeface="Times New Roman"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1</a:t>
            </a:fld>
            <a:endParaRPr lang="en-US" altLang="x-none" dirty="0"/>
          </a:p>
        </p:txBody>
      </p:sp>
    </p:spTree>
    <p:extLst>
      <p:ext uri="{BB962C8B-B14F-4D97-AF65-F5344CB8AC3E}">
        <p14:creationId xmlns:p14="http://schemas.microsoft.com/office/powerpoint/2010/main" val="23350904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10</a:t>
            </a:fld>
            <a:endParaRPr lang="en-US" altLang="x-none" dirty="0"/>
          </a:p>
        </p:txBody>
      </p:sp>
    </p:spTree>
    <p:extLst>
      <p:ext uri="{BB962C8B-B14F-4D97-AF65-F5344CB8AC3E}">
        <p14:creationId xmlns:p14="http://schemas.microsoft.com/office/powerpoint/2010/main" val="4812224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tLang="en-US" dirty="0">
                <a:latin typeface="Arial" panose="020B0604020202020204" pitchFamily="34" charset="0"/>
              </a:rPr>
              <a:t>Display of numerals and decals on vessel.</a:t>
            </a:r>
          </a:p>
          <a:p>
            <a:r>
              <a:rPr lang="en-US" altLang="en-US" dirty="0">
                <a:latin typeface="Arial" panose="020B0604020202020204" pitchFamily="34" charset="0"/>
              </a:rPr>
              <a:t>1. The number awarded, exactly as shown on the certificate of numerals shall be painted on, or attached to, each side of the bow of the vessel for which it was issued.</a:t>
            </a:r>
          </a:p>
          <a:p>
            <a:r>
              <a:rPr lang="en-US" altLang="en-US" dirty="0">
                <a:latin typeface="Arial" panose="020B0604020202020204" pitchFamily="34" charset="0"/>
              </a:rPr>
              <a:t>2. The numerals shall be placed on each side of the forward half of the vessel in such position as to provide clear legibility for identification. The numerals shall read from left to right and shall be in block characters of good proportion not less than three inches in height. The numerals shall be of a color which will contrast with the background, and so maintained as to be clearly visible and legible; i.e., dark numerals on a light background or light numerals on a dark </a:t>
            </a:r>
          </a:p>
          <a:p>
            <a:r>
              <a:rPr lang="en-US" altLang="en-US" dirty="0">
                <a:latin typeface="Arial" panose="020B0604020202020204" pitchFamily="34" charset="0"/>
              </a:rPr>
              <a:t>background.</a:t>
            </a:r>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11</a:t>
            </a:fld>
            <a:endParaRPr lang="en-US" altLang="x-none" dirty="0"/>
          </a:p>
        </p:txBody>
      </p:sp>
    </p:spTree>
    <p:extLst>
      <p:ext uri="{BB962C8B-B14F-4D97-AF65-F5344CB8AC3E}">
        <p14:creationId xmlns:p14="http://schemas.microsoft.com/office/powerpoint/2010/main" val="32781158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txBody>
          <a:bodyPr/>
          <a:lstStyle/>
          <a:p>
            <a:r>
              <a:rPr lang="en-US" sz="1200" b="1" i="0" u="sng" strike="noStrike" kern="1200" baseline="0" dirty="0">
                <a:solidFill>
                  <a:schemeClr val="tx1"/>
                </a:solidFill>
                <a:latin typeface="Times New Roman" charset="0"/>
                <a:ea typeface="Times New Roman" charset="0"/>
                <a:cs typeface="Times New Roman" charset="0"/>
              </a:rPr>
              <a:t>Overloading</a:t>
            </a:r>
            <a:r>
              <a:rPr lang="en-US" sz="1200" b="0" i="0" u="sng" strike="noStrike" kern="1200" baseline="0" dirty="0">
                <a:solidFill>
                  <a:schemeClr val="tx1"/>
                </a:solidFill>
                <a:latin typeface="Times New Roman" charset="0"/>
                <a:ea typeface="Times New Roman" charset="0"/>
                <a:cs typeface="Times New Roman" charset="0"/>
              </a:rPr>
              <a:t>.</a:t>
            </a:r>
            <a:r>
              <a:rPr lang="en-US" sz="1200" b="0" i="0" u="none" strike="noStrike" kern="1200" baseline="0" dirty="0">
                <a:solidFill>
                  <a:schemeClr val="tx1"/>
                </a:solidFill>
                <a:latin typeface="Times New Roman" charset="0"/>
                <a:ea typeface="Times New Roman" charset="0"/>
                <a:cs typeface="Times New Roman" charset="0"/>
              </a:rPr>
              <a:t> Never overload your boat with passengers or cargo beyond its safe carrying capacity. Capacity labels are required on all vessels less than 20 feet manufactured after1972, and are affixed by the manufacturer. Iowa law forbids altering, defacing or removing the plate. </a:t>
            </a:r>
          </a:p>
          <a:p>
            <a:endParaRPr lang="en-US" altLang="en-US" b="1" dirty="0">
              <a:latin typeface="Arial" panose="020B0604020202020204" pitchFamily="34" charset="0"/>
            </a:endParaRPr>
          </a:p>
          <a:p>
            <a:r>
              <a:rPr lang="en-US" altLang="en-US" dirty="0">
                <a:latin typeface="Arial" panose="020B0604020202020204" pitchFamily="34" charset="0"/>
              </a:rPr>
              <a:t>No vessel may be loaded with passengers or cargo beyond its safe cargo carrying capacity.</a:t>
            </a:r>
          </a:p>
          <a:p>
            <a:r>
              <a:rPr lang="en-US" altLang="en-US" dirty="0">
                <a:latin typeface="Arial" panose="020B0604020202020204" pitchFamily="34" charset="0"/>
              </a:rPr>
              <a:t>The maximum persons capacity marked on a vessel's maximum capacities plate must not be exceeded.</a:t>
            </a:r>
          </a:p>
          <a:p>
            <a:r>
              <a:rPr lang="en-US" altLang="en-US" dirty="0">
                <a:latin typeface="Arial" panose="020B0604020202020204" pitchFamily="34" charset="0"/>
              </a:rPr>
              <a:t>The maximum weight capacity marked on a vessel's maximum capacities plate must not be exceeded.</a:t>
            </a:r>
          </a:p>
          <a:p>
            <a:r>
              <a:rPr lang="en-US" altLang="en-US" dirty="0">
                <a:latin typeface="Arial" panose="020B0604020202020204" pitchFamily="34" charset="0"/>
              </a:rPr>
              <a:t>If a vessel does not have a U.S. Coast Guard Maximum Capacities plate provided by the manufacturer, the owner must demonstrate that his or her vessel conforms to the U. S. Coast Guard safe loading requirements.</a:t>
            </a:r>
          </a:p>
          <a:p>
            <a:r>
              <a:rPr lang="en-US" altLang="en-US" b="1" u="sng" dirty="0">
                <a:latin typeface="Arial" panose="020B0604020202020204" pitchFamily="34" charset="0"/>
              </a:rPr>
              <a:t>Overpowering</a:t>
            </a:r>
          </a:p>
          <a:p>
            <a:r>
              <a:rPr lang="en-US" altLang="en-US" dirty="0">
                <a:latin typeface="Arial" panose="020B0604020202020204" pitchFamily="34" charset="0"/>
              </a:rPr>
              <a:t>No vessel may be operated beyond its safe powering capacity.</a:t>
            </a:r>
          </a:p>
          <a:p>
            <a:r>
              <a:rPr lang="en-US" altLang="en-US" dirty="0">
                <a:latin typeface="Arial" panose="020B0604020202020204" pitchFamily="34" charset="0"/>
              </a:rPr>
              <a:t>The maximum horsepower capacity marked on a vessel's maximum capacities plate must not be exceeded.</a:t>
            </a:r>
          </a:p>
          <a:p>
            <a:r>
              <a:rPr lang="en-US" altLang="en-US" dirty="0">
                <a:latin typeface="Arial" panose="020B0604020202020204" pitchFamily="34" charset="0"/>
              </a:rPr>
              <a:t>If a vessel does not have a U.S. Coast Guard Maximum Capacities plate provided by the manufacturer, the owner must demonstrate that his or her vessel conforms to the U. S. Coast Guard safe powering requirements.</a:t>
            </a:r>
          </a:p>
          <a:p>
            <a:endParaRPr lang="en-US" altLang="en-US" dirty="0">
              <a:latin typeface="Arial" panose="020B0604020202020204" pitchFamily="34" charset="0"/>
            </a:endParaRPr>
          </a:p>
          <a:p>
            <a:endParaRPr lang="en-US" altLang="en-US" dirty="0">
              <a:latin typeface="Arial" panose="020B0604020202020204" pitchFamily="34" charset="0"/>
            </a:endParaRPr>
          </a:p>
          <a:p>
            <a:endParaRPr lang="en-US" altLang="en-US" dirty="0">
              <a:latin typeface="Arial" panose="020B0604020202020204" pitchFamily="34" charset="0"/>
            </a:endParaRPr>
          </a:p>
        </p:txBody>
      </p:sp>
      <p:sp>
        <p:nvSpPr>
          <p:cNvPr id="34820"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4AE0019A-3C69-49D3-835A-93B1E1B51A66}" type="slidenum">
              <a:rPr lang="en-US" altLang="en-US" sz="1300">
                <a:solidFill>
                  <a:schemeClr val="tx1"/>
                </a:solidFill>
                <a:latin typeface="Comic Sans MS" panose="030F0702030302020204" pitchFamily="66" charset="0"/>
              </a:rPr>
              <a:pPr/>
              <a:t>13</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42260469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14</a:t>
            </a:fld>
            <a:endParaRPr lang="en-US" altLang="x-none" dirty="0"/>
          </a:p>
        </p:txBody>
      </p:sp>
    </p:spTree>
    <p:extLst>
      <p:ext uri="{BB962C8B-B14F-4D97-AF65-F5344CB8AC3E}">
        <p14:creationId xmlns:p14="http://schemas.microsoft.com/office/powerpoint/2010/main" val="27778372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15</a:t>
            </a:fld>
            <a:endParaRPr lang="en-US" altLang="x-none" dirty="0"/>
          </a:p>
        </p:txBody>
      </p:sp>
    </p:spTree>
    <p:extLst>
      <p:ext uri="{BB962C8B-B14F-4D97-AF65-F5344CB8AC3E}">
        <p14:creationId xmlns:p14="http://schemas.microsoft.com/office/powerpoint/2010/main" val="11088562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17</a:t>
            </a:fld>
            <a:endParaRPr lang="en-US" altLang="x-none" dirty="0"/>
          </a:p>
        </p:txBody>
      </p:sp>
    </p:spTree>
    <p:extLst>
      <p:ext uri="{BB962C8B-B14F-4D97-AF65-F5344CB8AC3E}">
        <p14:creationId xmlns:p14="http://schemas.microsoft.com/office/powerpoint/2010/main" val="17640963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18</a:t>
            </a:fld>
            <a:endParaRPr lang="en-US" altLang="x-none" dirty="0"/>
          </a:p>
        </p:txBody>
      </p:sp>
    </p:spTree>
    <p:extLst>
      <p:ext uri="{BB962C8B-B14F-4D97-AF65-F5344CB8AC3E}">
        <p14:creationId xmlns:p14="http://schemas.microsoft.com/office/powerpoint/2010/main" val="5533347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txBody>
          <a:bodyPr/>
          <a:lstStyle/>
          <a:p>
            <a:r>
              <a:rPr lang="en-US" sz="1200" b="1" i="0" u="sng" strike="noStrike" kern="1200" baseline="0" dirty="0">
                <a:solidFill>
                  <a:schemeClr val="tx1"/>
                </a:solidFill>
                <a:latin typeface="Times New Roman" charset="0"/>
                <a:ea typeface="Times New Roman" charset="0"/>
                <a:cs typeface="Times New Roman" charset="0"/>
              </a:rPr>
              <a:t>MARPOL Regulations: </a:t>
            </a:r>
          </a:p>
          <a:p>
            <a:r>
              <a:rPr lang="en-US" sz="1200" b="0" i="0" u="none" strike="noStrike" kern="1200" baseline="0" dirty="0">
                <a:solidFill>
                  <a:schemeClr val="tx1"/>
                </a:solidFill>
                <a:latin typeface="Times New Roman" charset="0"/>
                <a:ea typeface="Times New Roman" charset="0"/>
                <a:cs typeface="Times New Roman" charset="0"/>
              </a:rPr>
              <a:t>All vessels must obey MARPOL regulations developed in the 1970s, revised in 2006 and guidelines accepted in 2012 to protect the marine environment from operational pollution.</a:t>
            </a:r>
          </a:p>
          <a:p>
            <a:r>
              <a:rPr lang="en-US" sz="1200" b="0" i="0" u="none" strike="noStrike" kern="1200" baseline="0" dirty="0">
                <a:solidFill>
                  <a:schemeClr val="tx1"/>
                </a:solidFill>
                <a:latin typeface="Times New Roman" charset="0"/>
                <a:ea typeface="Times New Roman" charset="0"/>
                <a:cs typeface="Times New Roman" charset="0"/>
              </a:rPr>
              <a:t>The U.S. legislation that implements MARPOL Annex V, bans the dumping of specified garbage and all plastics in all navigable waters of the United States. (It is illegal to discard fishing line on land or in state waters.) It also places restrictions on the disposal of other types of shipboard solid wastes. Vessels over 26 feet must display a durable placard explaining MARPOL Annex V disposal regulations.</a:t>
            </a:r>
            <a:r>
              <a:rPr lang="en-US" altLang="en-US" dirty="0">
                <a:latin typeface="Arial" panose="020B0604020202020204" pitchFamily="34" charset="0"/>
              </a:rPr>
              <a:t>.</a:t>
            </a:r>
          </a:p>
          <a:p>
            <a:endParaRPr lang="en-US" altLang="en-US" dirty="0">
              <a:latin typeface="Arial" panose="020B0604020202020204" pitchFamily="34" charset="0"/>
            </a:endParaRPr>
          </a:p>
        </p:txBody>
      </p:sp>
      <p:sp>
        <p:nvSpPr>
          <p:cNvPr id="44036"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EEFD45C5-DF16-4151-84E5-601346C1AB4F}" type="slidenum">
              <a:rPr lang="en-US" altLang="en-US" sz="1300">
                <a:solidFill>
                  <a:schemeClr val="tx1"/>
                </a:solidFill>
                <a:latin typeface="Comic Sans MS" panose="030F0702030302020204" pitchFamily="66" charset="0"/>
              </a:rPr>
              <a:pPr/>
              <a:t>19</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12295684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1031"/>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F8A7FA9A-6B80-4893-A29E-AAA8FD41974E}" type="slidenum">
              <a:rPr lang="en-US" altLang="en-US" sz="1300">
                <a:solidFill>
                  <a:schemeClr val="tx1"/>
                </a:solidFill>
                <a:latin typeface="Comic Sans MS" panose="030F0702030302020204" pitchFamily="66" charset="0"/>
              </a:rPr>
              <a:pPr/>
              <a:t>20</a:t>
            </a:fld>
            <a:endParaRPr lang="en-US" altLang="en-US" sz="1300" dirty="0">
              <a:solidFill>
                <a:schemeClr val="tx1"/>
              </a:solidFill>
              <a:latin typeface="Comic Sans MS" panose="030F0702030302020204" pitchFamily="66" charset="0"/>
            </a:endParaRPr>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xfrm>
            <a:off x="457200" y="4343400"/>
            <a:ext cx="5943600" cy="4343400"/>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txBody>
          <a:bodyPr/>
          <a:lstStyle/>
          <a:p>
            <a:pPr marL="228600" indent="-228600" algn="ctr"/>
            <a:r>
              <a:rPr lang="en-US" altLang="en-US" b="1" dirty="0">
                <a:latin typeface="Arial" panose="020B0604020202020204" pitchFamily="34" charset="0"/>
              </a:rPr>
              <a:t>Waste and Trash, continued</a:t>
            </a:r>
          </a:p>
          <a:p>
            <a:pPr marL="228600" indent="-228600"/>
            <a:endParaRPr lang="en-US" altLang="en-US" b="1" dirty="0">
              <a:latin typeface="Arial" panose="020B0604020202020204" pitchFamily="34" charset="0"/>
            </a:endParaRPr>
          </a:p>
          <a:p>
            <a:pPr marL="228600" indent="-228600"/>
            <a:r>
              <a:rPr lang="en-US" altLang="en-US" dirty="0">
                <a:latin typeface="Arial" panose="020B0604020202020204" pitchFamily="34" charset="0"/>
              </a:rPr>
              <a:t>The discharge of oil and hazardous substances is strictly prohibited by the regulations issued under the Federal Water Pollution Control Act. This act requires all boats with propulsion machinery to have a capacity to retain oil mixtures onboard. </a:t>
            </a:r>
          </a:p>
          <a:p>
            <a:pPr marL="228600" indent="-228600"/>
            <a:endParaRPr lang="en-US" altLang="en-US" dirty="0">
              <a:latin typeface="Arial" panose="020B0604020202020204" pitchFamily="34" charset="0"/>
            </a:endParaRPr>
          </a:p>
          <a:p>
            <a:pPr marL="228600" indent="-228600">
              <a:buFontTx/>
              <a:buAutoNum type="arabicPeriod"/>
            </a:pPr>
            <a:r>
              <a:rPr lang="en-US" altLang="en-US" dirty="0">
                <a:latin typeface="Arial" panose="020B0604020202020204" pitchFamily="34" charset="0"/>
              </a:rPr>
              <a:t>You are not allowed to discharge oil or hazardous substances.</a:t>
            </a:r>
          </a:p>
          <a:p>
            <a:pPr marL="228600" indent="-228600">
              <a:buFontTx/>
              <a:buAutoNum type="arabicPeriod"/>
            </a:pPr>
            <a:r>
              <a:rPr lang="en-US" altLang="en-US" dirty="0">
                <a:latin typeface="Arial" panose="020B0604020202020204" pitchFamily="34" charset="0"/>
              </a:rPr>
              <a:t>You are not allowed to sump oil into the bilge of the boat without means for proper disposal.</a:t>
            </a:r>
          </a:p>
          <a:p>
            <a:pPr marL="228600" indent="-228600">
              <a:buFontTx/>
              <a:buAutoNum type="arabicPeriod"/>
            </a:pPr>
            <a:r>
              <a:rPr lang="en-US" altLang="en-US" dirty="0">
                <a:latin typeface="Arial" panose="020B0604020202020204" pitchFamily="34" charset="0"/>
              </a:rPr>
              <a:t>You must discharge oil wastes to a reception facility.</a:t>
            </a:r>
          </a:p>
          <a:p>
            <a:pPr marL="228600" indent="-228600">
              <a:buFontTx/>
              <a:buAutoNum type="arabicPeriod"/>
            </a:pPr>
            <a:r>
              <a:rPr lang="en-US" altLang="en-US" dirty="0">
                <a:latin typeface="Arial" panose="020B0604020202020204" pitchFamily="34" charset="0"/>
              </a:rPr>
              <a:t>On recreational boats a bailer or bucket is adequate.</a:t>
            </a:r>
          </a:p>
          <a:p>
            <a:pPr marL="228600" indent="-228600">
              <a:buFontTx/>
              <a:buAutoNum type="arabicPeriod"/>
            </a:pPr>
            <a:r>
              <a:rPr lang="en-US" altLang="en-US" dirty="0">
                <a:latin typeface="Arial" panose="020B0604020202020204" pitchFamily="34" charset="0"/>
              </a:rPr>
              <a:t>You must immediately notify the U.S. Coast Guard if your boat discharges oil or hazardous substances in the water. Call toll free 1-800-424-8802. Report the discharge’s location, color, source, substances, size and time observed.</a:t>
            </a:r>
          </a:p>
          <a:p>
            <a:pPr marL="228600" indent="-228600">
              <a:buFontTx/>
              <a:buAutoNum type="arabicPeriod"/>
            </a:pPr>
            <a:r>
              <a:rPr lang="en-US" altLang="en-US" dirty="0">
                <a:latin typeface="Arial" panose="020B0604020202020204" pitchFamily="34" charset="0"/>
              </a:rPr>
              <a:t>If your boat is 26’ or longer you must display a 5” x 8” placard made of durable material fixed in a conspicuous place in the machinery spaces, or at the bilge pump control station stating the following:</a:t>
            </a:r>
          </a:p>
          <a:p>
            <a:pPr marL="228600" indent="-228600">
              <a:buFontTx/>
              <a:buAutoNum type="arabicPeriod"/>
            </a:pPr>
            <a:endParaRPr lang="en-US" altLang="en-US" dirty="0">
              <a:latin typeface="Arial" panose="020B0604020202020204" pitchFamily="34" charset="0"/>
            </a:endParaRPr>
          </a:p>
          <a:p>
            <a:pPr marL="228600" indent="-228600"/>
            <a:r>
              <a:rPr lang="en-US" altLang="en-US" dirty="0">
                <a:latin typeface="Arial" panose="020B0604020202020204" pitchFamily="34" charset="0"/>
              </a:rPr>
              <a:t>	</a:t>
            </a:r>
          </a:p>
        </p:txBody>
      </p:sp>
    </p:spTree>
    <p:extLst>
      <p:ext uri="{BB962C8B-B14F-4D97-AF65-F5344CB8AC3E}">
        <p14:creationId xmlns:p14="http://schemas.microsoft.com/office/powerpoint/2010/main" val="5505385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1031"/>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DD6372CC-C5CE-4E75-BEC8-C8668DC25398}" type="slidenum">
              <a:rPr lang="en-US" altLang="en-US" sz="1300">
                <a:solidFill>
                  <a:schemeClr val="tx1"/>
                </a:solidFill>
                <a:latin typeface="Comic Sans MS" panose="030F0702030302020204" pitchFamily="66" charset="0"/>
              </a:rPr>
              <a:pPr/>
              <a:t>21</a:t>
            </a:fld>
            <a:endParaRPr lang="en-US" altLang="en-US" sz="1300" dirty="0">
              <a:solidFill>
                <a:schemeClr val="tx1"/>
              </a:solidFill>
              <a:latin typeface="Comic Sans MS" panose="030F0702030302020204" pitchFamily="66" charset="0"/>
            </a:endParaRPr>
          </a:p>
        </p:txBody>
      </p:sp>
      <p:sp>
        <p:nvSpPr>
          <p:cNvPr id="47107"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txBody>
          <a:bodyPr/>
          <a:lstStyle/>
          <a:p>
            <a:r>
              <a:rPr lang="en-US" sz="1200" b="1" i="0" u="none" strike="noStrike" kern="1200" baseline="0" dirty="0">
                <a:solidFill>
                  <a:schemeClr val="tx1"/>
                </a:solidFill>
                <a:latin typeface="Times New Roman" charset="0"/>
                <a:ea typeface="Times New Roman" charset="0"/>
                <a:cs typeface="Times New Roman" charset="0"/>
              </a:rPr>
              <a:t>MARINE AQUATIC INVASIVE SPECIES</a:t>
            </a:r>
          </a:p>
          <a:p>
            <a:r>
              <a:rPr lang="en-US" sz="1200" b="0" i="0" u="none" strike="noStrike" kern="1200" baseline="0" dirty="0">
                <a:solidFill>
                  <a:schemeClr val="tx1"/>
                </a:solidFill>
                <a:latin typeface="Times New Roman" charset="0"/>
                <a:ea typeface="Times New Roman" charset="0"/>
                <a:cs typeface="Times New Roman" charset="0"/>
              </a:rPr>
              <a:t>If a vessel sits at a dock for too long, growth can occur on the hull. Invasive species can also collect in bilge areas, live wells, or other places that may collect water. If a vessel moves between seasonal ports, the introduction of an AIS may occur. Many of the fouling species that grow on vessel hulls exist because they are invasive and have no predators. Often the introductions are from ballast water taken on in foreign waters and discharged in US waters. Steps are being taken nationally to minimize these introductions. Local boaters can help by removing the species on their boats and trailers and properly preparing and maintaining their boat’s bottom.</a:t>
            </a:r>
          </a:p>
          <a:p>
            <a:endParaRPr lang="en-US" sz="1200" b="0" i="0" u="none" strike="noStrike" kern="1200" baseline="0" dirty="0">
              <a:solidFill>
                <a:schemeClr val="tx1"/>
              </a:solidFill>
              <a:latin typeface="Times New Roman" charset="0"/>
              <a:ea typeface="Times New Roman" charset="0"/>
              <a:cs typeface="Times New Roman" charset="0"/>
            </a:endParaRPr>
          </a:p>
          <a:p>
            <a:r>
              <a:rPr lang="en-US" sz="1200" b="0" i="0" u="none" strike="noStrike" kern="1200" baseline="0" dirty="0">
                <a:solidFill>
                  <a:schemeClr val="tx1"/>
                </a:solidFill>
                <a:latin typeface="Times New Roman" charset="0"/>
                <a:ea typeface="Times New Roman" charset="0"/>
                <a:cs typeface="Times New Roman" charset="0"/>
              </a:rPr>
              <a:t>Non-native aquatic plants or animals are also known as nuisance or aquatic invasive species (AIS). These species tend to grow at a rate such that they can displace beneficial native species, disrupt the ecosystem and drastically reduce recreational activities, including swimming. Please prevent new introductions of invasive plants and animals: Clean, Drain, Dry your boat and gear</a:t>
            </a:r>
          </a:p>
          <a:p>
            <a:endParaRPr lang="en-US" sz="1200" b="0" i="0" u="none" strike="noStrike" kern="1200" baseline="0" dirty="0">
              <a:solidFill>
                <a:schemeClr val="tx1"/>
              </a:solidFill>
              <a:latin typeface="Times New Roman" charset="0"/>
              <a:ea typeface="Times New Roman" charset="0"/>
              <a:cs typeface="Times New Roman" charset="0"/>
            </a:endParaRPr>
          </a:p>
          <a:p>
            <a:r>
              <a:rPr lang="en-US" sz="1200" b="1" i="0" u="none" strike="noStrike" kern="1200" baseline="0" dirty="0">
                <a:solidFill>
                  <a:schemeClr val="tx1"/>
                </a:solidFill>
                <a:latin typeface="Times New Roman" charset="0"/>
                <a:ea typeface="Times New Roman" charset="0"/>
                <a:cs typeface="Times New Roman" charset="0"/>
              </a:rPr>
              <a:t>FRESHWATER</a:t>
            </a:r>
          </a:p>
          <a:p>
            <a:r>
              <a:rPr lang="en-US" sz="1200" b="0" i="0" u="none" strike="noStrike" kern="1200" baseline="0" dirty="0">
                <a:solidFill>
                  <a:schemeClr val="tx1"/>
                </a:solidFill>
                <a:latin typeface="Times New Roman" charset="0"/>
                <a:ea typeface="Times New Roman" charset="0"/>
                <a:cs typeface="Times New Roman" charset="0"/>
              </a:rPr>
              <a:t>Plant species such as Eurasian milfoil, variable leaf milfoil and fanwort have been introduced into Louisiana’s lakes and ponds, and can impact the ecosystem and reduce recreational activities. Invasive plants can form a dense mat just below the water’s surface, which interferes with boating, swimming and other recreational activities.</a:t>
            </a: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b="1" i="0" u="sng" strike="noStrike" kern="1200" baseline="0" dirty="0">
                <a:solidFill>
                  <a:schemeClr val="tx1"/>
                </a:solidFill>
                <a:latin typeface="Times New Roman" charset="0"/>
                <a:ea typeface="Times New Roman" charset="0"/>
                <a:cs typeface="Times New Roman" charset="0"/>
              </a:rPr>
              <a:t>1. Eurasian milfoil: </a:t>
            </a:r>
            <a:r>
              <a:rPr lang="en-US" sz="1200" b="0" i="0" u="none" strike="noStrike" kern="1200" baseline="0" dirty="0">
                <a:solidFill>
                  <a:schemeClr val="tx1"/>
                </a:solidFill>
                <a:latin typeface="Times New Roman" charset="0"/>
                <a:ea typeface="Times New Roman" charset="0"/>
                <a:cs typeface="Times New Roman" charset="0"/>
              </a:rPr>
              <a:t>Submerged, perennial aquatic plant with green feathered type leaves. The stems are brownish-red to light green. Milfoil produces pink flowers between July and August.</a:t>
            </a:r>
          </a:p>
          <a:p>
            <a:r>
              <a:rPr lang="en-US" sz="1200" b="1" i="0" u="sng" strike="noStrike" kern="1200" baseline="0" dirty="0">
                <a:solidFill>
                  <a:schemeClr val="tx1"/>
                </a:solidFill>
                <a:latin typeface="Times New Roman" charset="0"/>
                <a:ea typeface="Times New Roman" charset="0"/>
                <a:cs typeface="Times New Roman" charset="0"/>
              </a:rPr>
              <a:t>2. Fanwort</a:t>
            </a:r>
            <a:r>
              <a:rPr lang="en-US" sz="1200" b="0" i="0" u="none" strike="noStrike" kern="1200" baseline="0" dirty="0">
                <a:solidFill>
                  <a:schemeClr val="tx1"/>
                </a:solidFill>
                <a:latin typeface="Times New Roman" charset="0"/>
                <a:ea typeface="Times New Roman" charset="0"/>
                <a:cs typeface="Times New Roman" charset="0"/>
              </a:rPr>
              <a:t>: Submerged plant that ranges in color from grass green to olive and to reddish brown. The leaves are finely divided and strictly opposite arranged. Small white flowers with six petals emerge among the floating leaves.</a:t>
            </a:r>
          </a:p>
          <a:p>
            <a:pPr marL="0" marR="0" indent="0" algn="l" defTabSz="914400" rtl="0" eaLnBrk="1" fontAlgn="base" latinLnBrk="0" hangingPunct="1">
              <a:lnSpc>
                <a:spcPct val="100000"/>
              </a:lnSpc>
              <a:spcBef>
                <a:spcPct val="30000"/>
              </a:spcBef>
              <a:spcAft>
                <a:spcPct val="0"/>
              </a:spcAft>
              <a:buClrTx/>
              <a:buSzTx/>
              <a:buFontTx/>
              <a:buNone/>
              <a:tabLst/>
              <a:defRPr/>
            </a:pPr>
            <a:r>
              <a:rPr lang="en-US" sz="1200" b="1" i="0" u="sng" strike="noStrike" kern="1200" baseline="0" dirty="0">
                <a:solidFill>
                  <a:schemeClr val="tx1"/>
                </a:solidFill>
                <a:latin typeface="Times New Roman" charset="0"/>
                <a:ea typeface="Times New Roman" charset="0"/>
                <a:cs typeface="Times New Roman" charset="0"/>
              </a:rPr>
              <a:t>3. Zebra mussel:</a:t>
            </a:r>
            <a:r>
              <a:rPr lang="en-US" sz="1200" b="0" i="0" u="none" strike="noStrike" kern="1200" baseline="0" dirty="0">
                <a:solidFill>
                  <a:schemeClr val="tx1"/>
                </a:solidFill>
                <a:latin typeface="Times New Roman" charset="0"/>
                <a:ea typeface="Times New Roman" charset="0"/>
                <a:cs typeface="Times New Roman" charset="0"/>
              </a:rPr>
              <a:t> Zebra mussels are small, striped rigid mussel that grows to a maximum length of 2.5 cm(approximately one inch)in length. The shell color is black or brown with variable white to yellow striped or zig zag patterns and they can live up to five years. These mussels can impact the ecosystem, foul boat hulls and engine cooling systems, are sharp to step on and can clog power plant, industrial and drinking water intakes.</a:t>
            </a:r>
          </a:p>
          <a:p>
            <a:r>
              <a:rPr lang="en-US" sz="1200" b="1" i="0" u="sng" strike="noStrike" kern="1200" baseline="0" dirty="0">
                <a:solidFill>
                  <a:schemeClr val="tx1"/>
                </a:solidFill>
                <a:latin typeface="Times New Roman" charset="0"/>
                <a:ea typeface="Times New Roman" charset="0"/>
                <a:cs typeface="Times New Roman" charset="0"/>
              </a:rPr>
              <a:t>4. Quagga mussel:</a:t>
            </a:r>
            <a:r>
              <a:rPr lang="en-US" sz="1200" b="0" i="0" u="none" strike="noStrike" kern="1200" baseline="0" dirty="0">
                <a:solidFill>
                  <a:schemeClr val="tx1"/>
                </a:solidFill>
                <a:latin typeface="Times New Roman" charset="0"/>
                <a:ea typeface="Times New Roman" charset="0"/>
                <a:cs typeface="Times New Roman" charset="0"/>
              </a:rPr>
              <a:t> The quagga is slightly larger than the zebra mussel. The shell is striped but is more pale toward the end of the hinge. Color patterns vary widely with black, cream, or white bands. The quagga has a rounded angle and a convex ventral side. </a:t>
            </a:r>
          </a:p>
          <a:p>
            <a:r>
              <a:rPr lang="en-US" sz="1200" b="1" i="0" u="sng" strike="noStrike" kern="1200" baseline="0" dirty="0">
                <a:solidFill>
                  <a:schemeClr val="tx1"/>
                </a:solidFill>
                <a:latin typeface="Times New Roman" charset="0"/>
                <a:ea typeface="Times New Roman" charset="0"/>
                <a:cs typeface="Times New Roman" charset="0"/>
              </a:rPr>
              <a:t>5. Chinese mitten crab:</a:t>
            </a:r>
            <a:r>
              <a:rPr lang="en-US" sz="1200" b="0" i="0" u="none" strike="noStrike" kern="1200" baseline="0" dirty="0">
                <a:solidFill>
                  <a:schemeClr val="tx1"/>
                </a:solidFill>
                <a:latin typeface="Times New Roman" charset="0"/>
                <a:ea typeface="Times New Roman" charset="0"/>
                <a:cs typeface="Times New Roman" charset="0"/>
              </a:rPr>
              <a:t> The claws are of equal size and appear “furry” with whitish tips. The smooth shell is brown to green with four spines (the fourth can be small) on each side. There is a notch between the eyes. This crab reproduces in saltwater but spends most of its life in freshwater.</a:t>
            </a:r>
          </a:p>
          <a:p>
            <a:r>
              <a:rPr lang="en-US" sz="1200" b="1" i="0" u="sng" strike="noStrike" kern="1200" baseline="0" dirty="0">
                <a:solidFill>
                  <a:schemeClr val="tx1"/>
                </a:solidFill>
                <a:latin typeface="Times New Roman" charset="0"/>
                <a:ea typeface="Times New Roman" charset="0"/>
                <a:cs typeface="Times New Roman" charset="0"/>
              </a:rPr>
              <a:t>6. New Zealand mud snails:</a:t>
            </a:r>
            <a:r>
              <a:rPr lang="en-US" sz="1200" b="0" i="0" u="none" strike="noStrike" kern="1200" baseline="0" dirty="0">
                <a:solidFill>
                  <a:schemeClr val="tx1"/>
                </a:solidFill>
                <a:latin typeface="Times New Roman" charset="0"/>
                <a:ea typeface="Times New Roman" charset="0"/>
                <a:cs typeface="Times New Roman" charset="0"/>
              </a:rPr>
              <a:t> Relatively small snail that has brown or black cone shaped shell with seven to eight whorls. Between the whorls are deep grooves. This snail has the ability to reproduce quickly and populations can rapidly reach high densities under suitable conditions. </a:t>
            </a:r>
          </a:p>
          <a:p>
            <a:r>
              <a:rPr lang="en-US" sz="1200" b="1" i="0" u="sng" strike="noStrike" kern="1200" baseline="0" dirty="0">
                <a:solidFill>
                  <a:schemeClr val="tx1"/>
                </a:solidFill>
                <a:latin typeface="Times New Roman" charset="0"/>
                <a:ea typeface="Times New Roman" charset="0"/>
                <a:cs typeface="Times New Roman" charset="0"/>
              </a:rPr>
              <a:t>7. Rusty crayfish:</a:t>
            </a:r>
            <a:r>
              <a:rPr lang="en-US" sz="1200" b="0" i="0" u="none" strike="noStrike" kern="1200" baseline="0" dirty="0">
                <a:solidFill>
                  <a:schemeClr val="tx1"/>
                </a:solidFill>
                <a:latin typeface="Times New Roman" charset="0"/>
                <a:ea typeface="Times New Roman" charset="0"/>
                <a:cs typeface="Times New Roman" charset="0"/>
              </a:rPr>
              <a:t> A large crayfish with reddish spots on each side of the body just in front of the tail, grayish green color, smooth mandibles (mouthparts without serrated edge) and black bands on tips of claws. Rusty crayfish are aggressive and can displace native crayfish. They feed heavily on invertebrates that are important food sources for fishes and can destroy aquatic vegetation beds, impacting habitat used by other invertebrates and game fish. Rusty crayfish are often spread via bait buckets. </a:t>
            </a:r>
          </a:p>
          <a:p>
            <a:r>
              <a:rPr lang="en-US" sz="1200" b="1" i="0" u="sng" strike="noStrike" kern="1200" baseline="0" dirty="0">
                <a:solidFill>
                  <a:schemeClr val="tx1"/>
                </a:solidFill>
                <a:latin typeface="Times New Roman" charset="0"/>
                <a:ea typeface="Times New Roman" charset="0"/>
                <a:cs typeface="Times New Roman" charset="0"/>
              </a:rPr>
              <a:t>8. Asian clam:</a:t>
            </a:r>
            <a:r>
              <a:rPr lang="en-US" sz="1200" b="0" i="0" u="none" strike="noStrike" kern="1200" baseline="0" dirty="0">
                <a:solidFill>
                  <a:schemeClr val="tx1"/>
                </a:solidFill>
                <a:latin typeface="Times New Roman" charset="0"/>
                <a:ea typeface="Times New Roman" charset="0"/>
                <a:cs typeface="Times New Roman" charset="0"/>
              </a:rPr>
              <a:t> A bivalve that can grow as large as 5 cm (2 inches)wide and live up to seven years. Asian clams can be identified by the presence of yellow and brown color concentric rings on their shell. The outer side of the shell can flake, revealing white spots. Asian clam excretions encourage algal growth which reduces water quality for native flora and fauna.</a:t>
            </a:r>
          </a:p>
          <a:p>
            <a:r>
              <a:rPr lang="en-US" sz="1200" b="0" i="0" u="none" strike="noStrike" kern="1200" baseline="0" dirty="0">
                <a:solidFill>
                  <a:schemeClr val="tx1"/>
                </a:solidFill>
                <a:latin typeface="Times New Roman" charset="0"/>
                <a:ea typeface="Times New Roman" charset="0"/>
                <a:cs typeface="Times New Roman" charset="0"/>
              </a:rPr>
              <a:t>Asian clams can aggressively colonize the bottom of waterways and can outcompete native species for space. </a:t>
            </a:r>
            <a:endParaRPr lang="en-US" altLang="en-US" dirty="0"/>
          </a:p>
        </p:txBody>
      </p:sp>
    </p:spTree>
    <p:extLst>
      <p:ext uri="{BB962C8B-B14F-4D97-AF65-F5344CB8AC3E}">
        <p14:creationId xmlns:p14="http://schemas.microsoft.com/office/powerpoint/2010/main" val="42088859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ln/>
        </p:spPr>
      </p:sp>
      <p:sp>
        <p:nvSpPr>
          <p:cNvPr id="29699" name="Notes Placeholder 2"/>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p>
            <a:r>
              <a:rPr lang="en-US" altLang="en-US" dirty="0">
                <a:latin typeface="Arial" panose="020B0604020202020204" pitchFamily="34" charset="0"/>
              </a:rPr>
              <a:t>Material for this power point program was sourced from the this reference.  The final examination includes a ten-question Iowa supplemental assessment of learning regulations discussed in this section.</a:t>
            </a:r>
          </a:p>
          <a:p>
            <a:endParaRPr lang="en-US" sz="1200" b="0" i="0" u="none" strike="noStrike" kern="1200" baseline="0" dirty="0">
              <a:solidFill>
                <a:schemeClr val="tx1"/>
              </a:solidFill>
              <a:latin typeface="Times New Roman" charset="0"/>
              <a:ea typeface="Times New Roman" charset="0"/>
              <a:cs typeface="Times New Roman" charset="0"/>
            </a:endParaRPr>
          </a:p>
          <a:p>
            <a:endParaRPr lang="en-US" sz="1200" b="1" i="0" u="none" strike="noStrike" kern="1200" baseline="0" dirty="0">
              <a:solidFill>
                <a:schemeClr val="tx1"/>
              </a:solidFill>
              <a:latin typeface="Times New Roman" charset="0"/>
              <a:ea typeface="Times New Roman" charset="0"/>
              <a:cs typeface="Times New Roman" charset="0"/>
            </a:endParaRPr>
          </a:p>
        </p:txBody>
      </p:sp>
      <p:sp>
        <p:nvSpPr>
          <p:cNvPr id="29700" name="Slide Number Placeholder 3"/>
          <p:cNvSpPr>
            <a:spLocks noGrp="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A31E7135-D250-44C9-9E0C-5CD2745875F4}" type="slidenum">
              <a:rPr lang="en-US" altLang="en-US" sz="1300">
                <a:solidFill>
                  <a:schemeClr val="tx1"/>
                </a:solidFill>
                <a:latin typeface="Comic Sans MS" panose="030F0702030302020204" pitchFamily="66" charset="0"/>
              </a:rPr>
              <a:pPr/>
              <a:t>2</a:t>
            </a:fld>
            <a:endParaRPr lang="en-US" altLang="en-US" sz="1300" dirty="0">
              <a:solidFill>
                <a:schemeClr val="tx1"/>
              </a:solidFill>
              <a:latin typeface="Comic Sans MS" panose="030F0702030302020204" pitchFamily="66" charset="0"/>
            </a:endParaRPr>
          </a:p>
        </p:txBody>
      </p:sp>
    </p:spTree>
    <p:extLst>
      <p:ext uri="{BB962C8B-B14F-4D97-AF65-F5344CB8AC3E}">
        <p14:creationId xmlns:p14="http://schemas.microsoft.com/office/powerpoint/2010/main" val="29760129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22</a:t>
            </a:fld>
            <a:endParaRPr lang="en-US" altLang="x-none" dirty="0"/>
          </a:p>
        </p:txBody>
      </p:sp>
    </p:spTree>
    <p:extLst>
      <p:ext uri="{BB962C8B-B14F-4D97-AF65-F5344CB8AC3E}">
        <p14:creationId xmlns:p14="http://schemas.microsoft.com/office/powerpoint/2010/main" val="15137792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23</a:t>
            </a:fld>
            <a:endParaRPr lang="en-US" altLang="x-none" dirty="0"/>
          </a:p>
        </p:txBody>
      </p:sp>
    </p:spTree>
    <p:extLst>
      <p:ext uri="{BB962C8B-B14F-4D97-AF65-F5344CB8AC3E}">
        <p14:creationId xmlns:p14="http://schemas.microsoft.com/office/powerpoint/2010/main" val="15137792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1031"/>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type="none" w="med" len="lg"/>
              </a14:hiddenLine>
            </a:ext>
          </a:extLst>
        </p:spPr>
        <p:txBody>
          <a:bodyPr/>
          <a:lstStyle>
            <a:lvl1pPr defTabSz="966788">
              <a:defRPr sz="2400" b="1">
                <a:solidFill>
                  <a:schemeClr val="tx2"/>
                </a:solidFill>
                <a:latin typeface="Arial" panose="020B0604020202020204" pitchFamily="34" charset="0"/>
              </a:defRPr>
            </a:lvl1pPr>
            <a:lvl2pPr marL="742950" indent="-285750" defTabSz="966788">
              <a:defRPr sz="2400" b="1">
                <a:solidFill>
                  <a:schemeClr val="tx2"/>
                </a:solidFill>
                <a:latin typeface="Arial" panose="020B0604020202020204" pitchFamily="34" charset="0"/>
              </a:defRPr>
            </a:lvl2pPr>
            <a:lvl3pPr marL="1143000" indent="-228600" defTabSz="966788">
              <a:defRPr sz="2400" b="1">
                <a:solidFill>
                  <a:schemeClr val="tx2"/>
                </a:solidFill>
                <a:latin typeface="Arial" panose="020B0604020202020204" pitchFamily="34" charset="0"/>
              </a:defRPr>
            </a:lvl3pPr>
            <a:lvl4pPr marL="1600200" indent="-228600" defTabSz="966788">
              <a:defRPr sz="2400" b="1">
                <a:solidFill>
                  <a:schemeClr val="tx2"/>
                </a:solidFill>
                <a:latin typeface="Arial" panose="020B0604020202020204" pitchFamily="34" charset="0"/>
              </a:defRPr>
            </a:lvl4pPr>
            <a:lvl5pPr marL="2057400" indent="-228600" defTabSz="966788">
              <a:defRPr sz="2400" b="1">
                <a:solidFill>
                  <a:schemeClr val="tx2"/>
                </a:solidFill>
                <a:latin typeface="Arial" panose="020B0604020202020204" pitchFamily="34" charset="0"/>
              </a:defRPr>
            </a:lvl5pPr>
            <a:lvl6pPr marL="2514600" indent="-228600" defTabSz="966788" eaLnBrk="0" fontAlgn="base" hangingPunct="0">
              <a:spcBef>
                <a:spcPct val="0"/>
              </a:spcBef>
              <a:spcAft>
                <a:spcPct val="0"/>
              </a:spcAft>
              <a:defRPr sz="2400" b="1">
                <a:solidFill>
                  <a:schemeClr val="tx2"/>
                </a:solidFill>
                <a:latin typeface="Arial" panose="020B0604020202020204" pitchFamily="34" charset="0"/>
              </a:defRPr>
            </a:lvl6pPr>
            <a:lvl7pPr marL="2971800" indent="-228600" defTabSz="966788" eaLnBrk="0" fontAlgn="base" hangingPunct="0">
              <a:spcBef>
                <a:spcPct val="0"/>
              </a:spcBef>
              <a:spcAft>
                <a:spcPct val="0"/>
              </a:spcAft>
              <a:defRPr sz="2400" b="1">
                <a:solidFill>
                  <a:schemeClr val="tx2"/>
                </a:solidFill>
                <a:latin typeface="Arial" panose="020B0604020202020204" pitchFamily="34" charset="0"/>
              </a:defRPr>
            </a:lvl7pPr>
            <a:lvl8pPr marL="3429000" indent="-228600" defTabSz="966788" eaLnBrk="0" fontAlgn="base" hangingPunct="0">
              <a:spcBef>
                <a:spcPct val="0"/>
              </a:spcBef>
              <a:spcAft>
                <a:spcPct val="0"/>
              </a:spcAft>
              <a:defRPr sz="2400" b="1">
                <a:solidFill>
                  <a:schemeClr val="tx2"/>
                </a:solidFill>
                <a:latin typeface="Arial" panose="020B0604020202020204" pitchFamily="34" charset="0"/>
              </a:defRPr>
            </a:lvl8pPr>
            <a:lvl9pPr marL="3886200" indent="-228600" defTabSz="966788" eaLnBrk="0" fontAlgn="base" hangingPunct="0">
              <a:spcBef>
                <a:spcPct val="0"/>
              </a:spcBef>
              <a:spcAft>
                <a:spcPct val="0"/>
              </a:spcAft>
              <a:defRPr sz="2400" b="1">
                <a:solidFill>
                  <a:schemeClr val="tx2"/>
                </a:solidFill>
                <a:latin typeface="Arial" panose="020B0604020202020204" pitchFamily="34" charset="0"/>
              </a:defRPr>
            </a:lvl9pPr>
          </a:lstStyle>
          <a:p>
            <a:fld id="{AFAE8C00-85E1-4A0B-A7DC-D8F296C97F74}" type="slidenum">
              <a:rPr lang="en-US" altLang="en-US" sz="1300">
                <a:solidFill>
                  <a:srgbClr val="000000"/>
                </a:solidFill>
                <a:latin typeface="Comic Sans MS" panose="030F0702030302020204" pitchFamily="66" charset="0"/>
              </a:rPr>
              <a:pPr/>
              <a:t>24</a:t>
            </a:fld>
            <a:endParaRPr lang="en-US" altLang="en-US" sz="1300">
              <a:solidFill>
                <a:srgbClr val="000000"/>
              </a:solidFill>
              <a:latin typeface="Comic Sans MS" panose="030F0702030302020204" pitchFamily="66" charset="0"/>
            </a:endParaRPr>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type="none" w="med" len="lg"/>
              </a14:hiddenLine>
            </a:ext>
          </a:extLst>
        </p:spPr>
        <p:txBody>
          <a:bodyPr/>
          <a:lstStyle/>
          <a:p>
            <a:r>
              <a:rPr lang="en-US" sz="1200" b="1" i="0" u="sng" strike="noStrike" kern="1200" baseline="0" dirty="0">
                <a:solidFill>
                  <a:schemeClr val="tx1"/>
                </a:solidFill>
                <a:latin typeface="Times New Roman" charset="0"/>
                <a:ea typeface="Times New Roman" charset="0"/>
                <a:cs typeface="Times New Roman" charset="0"/>
              </a:rPr>
              <a:t>Diving and Underwater Operations.</a:t>
            </a:r>
            <a:r>
              <a:rPr lang="en-US" sz="1200" b="0" i="0" u="none" strike="noStrike" kern="1200" baseline="0" dirty="0">
                <a:solidFill>
                  <a:schemeClr val="tx1"/>
                </a:solidFill>
                <a:latin typeface="Times New Roman" charset="0"/>
                <a:ea typeface="Times New Roman" charset="0"/>
                <a:cs typeface="Times New Roman" charset="0"/>
              </a:rPr>
              <a:t> </a:t>
            </a:r>
            <a:r>
              <a:rPr lang="en-US" dirty="0"/>
              <a:t>Scuba divers or snorkelers must display a diver-down flag that marks their diving area. Vessels should remain at least 100 feet away from the flag. </a:t>
            </a:r>
            <a:r>
              <a:rPr lang="en-US" sz="1200" b="0" i="0" u="none" strike="noStrike" kern="1200" baseline="0" dirty="0">
                <a:solidFill>
                  <a:schemeClr val="tx1"/>
                </a:solidFill>
                <a:latin typeface="Times New Roman" charset="0"/>
                <a:ea typeface="Times New Roman" charset="0"/>
                <a:cs typeface="Times New Roman" charset="0"/>
              </a:rPr>
              <a:t>The blue/white ALPHA flag </a:t>
            </a:r>
            <a:r>
              <a:rPr lang="en-US" dirty="0"/>
              <a:t>at least 3.3 feet (one meter) high and visible from all directions </a:t>
            </a:r>
            <a:r>
              <a:rPr lang="en-US" sz="1200" b="0" i="0" u="none" strike="noStrike" kern="1200" baseline="0" dirty="0">
                <a:solidFill>
                  <a:schemeClr val="tx1"/>
                </a:solidFill>
                <a:latin typeface="Times New Roman" charset="0"/>
                <a:ea typeface="Times New Roman" charset="0"/>
                <a:cs typeface="Times New Roman" charset="0"/>
              </a:rPr>
              <a:t>is also used to show underwater operations from a vessel in federal waters. It may be used in addition to the state’s diver down flag. Boaters must not come within 100 feet of the dive flag.</a:t>
            </a:r>
          </a:p>
        </p:txBody>
      </p:sp>
    </p:spTree>
    <p:extLst>
      <p:ext uri="{BB962C8B-B14F-4D97-AF65-F5344CB8AC3E}">
        <p14:creationId xmlns:p14="http://schemas.microsoft.com/office/powerpoint/2010/main" val="40783744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25</a:t>
            </a:fld>
            <a:endParaRPr lang="en-US" altLang="x-none" dirty="0"/>
          </a:p>
        </p:txBody>
      </p:sp>
    </p:spTree>
    <p:extLst>
      <p:ext uri="{BB962C8B-B14F-4D97-AF65-F5344CB8AC3E}">
        <p14:creationId xmlns:p14="http://schemas.microsoft.com/office/powerpoint/2010/main" val="33218310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26</a:t>
            </a:fld>
            <a:endParaRPr lang="en-US" altLang="x-none" dirty="0"/>
          </a:p>
        </p:txBody>
      </p:sp>
    </p:spTree>
    <p:extLst>
      <p:ext uri="{BB962C8B-B14F-4D97-AF65-F5344CB8AC3E}">
        <p14:creationId xmlns:p14="http://schemas.microsoft.com/office/powerpoint/2010/main" val="332183103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27</a:t>
            </a:fld>
            <a:endParaRPr lang="en-US" altLang="x-none" dirty="0"/>
          </a:p>
        </p:txBody>
      </p:sp>
    </p:spTree>
    <p:extLst>
      <p:ext uri="{BB962C8B-B14F-4D97-AF65-F5344CB8AC3E}">
        <p14:creationId xmlns:p14="http://schemas.microsoft.com/office/powerpoint/2010/main" val="332183103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28</a:t>
            </a:fld>
            <a:endParaRPr lang="en-US" altLang="x-none" dirty="0"/>
          </a:p>
        </p:txBody>
      </p:sp>
    </p:spTree>
    <p:extLst>
      <p:ext uri="{BB962C8B-B14F-4D97-AF65-F5344CB8AC3E}">
        <p14:creationId xmlns:p14="http://schemas.microsoft.com/office/powerpoint/2010/main" val="33218310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29</a:t>
            </a:fld>
            <a:endParaRPr lang="en-US" altLang="x-none" dirty="0"/>
          </a:p>
        </p:txBody>
      </p:sp>
    </p:spTree>
    <p:extLst>
      <p:ext uri="{BB962C8B-B14F-4D97-AF65-F5344CB8AC3E}">
        <p14:creationId xmlns:p14="http://schemas.microsoft.com/office/powerpoint/2010/main" val="18793099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30</a:t>
            </a:fld>
            <a:endParaRPr lang="en-US" altLang="x-none" dirty="0"/>
          </a:p>
        </p:txBody>
      </p:sp>
    </p:spTree>
    <p:extLst>
      <p:ext uri="{BB962C8B-B14F-4D97-AF65-F5344CB8AC3E}">
        <p14:creationId xmlns:p14="http://schemas.microsoft.com/office/powerpoint/2010/main" val="395281118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31</a:t>
            </a:fld>
            <a:endParaRPr lang="en-US" altLang="x-none" dirty="0"/>
          </a:p>
        </p:txBody>
      </p:sp>
    </p:spTree>
    <p:extLst>
      <p:ext uri="{BB962C8B-B14F-4D97-AF65-F5344CB8AC3E}">
        <p14:creationId xmlns:p14="http://schemas.microsoft.com/office/powerpoint/2010/main" val="9546643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2EE6FE-4B7D-EC4C-8165-C52540B48659}" type="slidenum">
              <a:rPr lang="en-US" altLang="x-none"/>
              <a:pPr/>
              <a:t>3</a:t>
            </a:fld>
            <a:endParaRPr lang="en-US" altLang="x-none" dirty="0"/>
          </a:p>
        </p:txBody>
      </p:sp>
      <p:sp>
        <p:nvSpPr>
          <p:cNvPr id="409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09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x-none" altLang="x-none"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32</a:t>
            </a:fld>
            <a:endParaRPr lang="en-US" altLang="x-none" dirty="0"/>
          </a:p>
        </p:txBody>
      </p:sp>
    </p:spTree>
    <p:extLst>
      <p:ext uri="{BB962C8B-B14F-4D97-AF65-F5344CB8AC3E}">
        <p14:creationId xmlns:p14="http://schemas.microsoft.com/office/powerpoint/2010/main" val="33525118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Remind</a:t>
            </a:r>
            <a:r>
              <a:rPr lang="en-US" baseline="0" dirty="0"/>
              <a:t> students that PWCs refer to what they probably think of as Jet Skis. Jet Ski is a trademark of Kawasaki.</a:t>
            </a:r>
            <a:endParaRPr lang="en-US" dirty="0"/>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33</a:t>
            </a:fld>
            <a:endParaRPr lang="en-US" altLang="x-none" dirty="0"/>
          </a:p>
        </p:txBody>
      </p:sp>
    </p:spTree>
    <p:extLst>
      <p:ext uri="{BB962C8B-B14F-4D97-AF65-F5344CB8AC3E}">
        <p14:creationId xmlns:p14="http://schemas.microsoft.com/office/powerpoint/2010/main" val="151377922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Remind</a:t>
            </a:r>
            <a:r>
              <a:rPr lang="en-US" baseline="0" dirty="0"/>
              <a:t> students that PWCs refer to what they probably think of as Jet Skis. Jet Ski is a trademark of Kawasaki.</a:t>
            </a:r>
            <a:endParaRPr lang="en-US" dirty="0"/>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34</a:t>
            </a:fld>
            <a:endParaRPr lang="en-US" altLang="x-none" dirty="0"/>
          </a:p>
        </p:txBody>
      </p:sp>
    </p:spTree>
    <p:extLst>
      <p:ext uri="{BB962C8B-B14F-4D97-AF65-F5344CB8AC3E}">
        <p14:creationId xmlns:p14="http://schemas.microsoft.com/office/powerpoint/2010/main" val="151377922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35</a:t>
            </a:fld>
            <a:endParaRPr lang="en-US" altLang="x-none" dirty="0"/>
          </a:p>
        </p:txBody>
      </p:sp>
    </p:spTree>
    <p:extLst>
      <p:ext uri="{BB962C8B-B14F-4D97-AF65-F5344CB8AC3E}">
        <p14:creationId xmlns:p14="http://schemas.microsoft.com/office/powerpoint/2010/main" val="46693224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36</a:t>
            </a:fld>
            <a:endParaRPr lang="en-US" altLang="x-none" dirty="0"/>
          </a:p>
        </p:txBody>
      </p:sp>
    </p:spTree>
    <p:extLst>
      <p:ext uri="{BB962C8B-B14F-4D97-AF65-F5344CB8AC3E}">
        <p14:creationId xmlns:p14="http://schemas.microsoft.com/office/powerpoint/2010/main" val="29792170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4</a:t>
            </a:fld>
            <a:endParaRPr lang="en-US" altLang="x-none" dirty="0"/>
          </a:p>
        </p:txBody>
      </p:sp>
    </p:spTree>
    <p:extLst>
      <p:ext uri="{BB962C8B-B14F-4D97-AF65-F5344CB8AC3E}">
        <p14:creationId xmlns:p14="http://schemas.microsoft.com/office/powerpoint/2010/main" val="492923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C2EE6FE-4B7D-EC4C-8165-C52540B48659}" type="slidenum">
              <a:rPr lang="en-US" altLang="x-none"/>
              <a:pPr/>
              <a:t>5</a:t>
            </a:fld>
            <a:endParaRPr lang="en-US" altLang="x-none" dirty="0"/>
          </a:p>
        </p:txBody>
      </p:sp>
      <p:sp>
        <p:nvSpPr>
          <p:cNvPr id="4098"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099"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x-none" altLang="x-non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6</a:t>
            </a:fld>
            <a:endParaRPr lang="en-US" altLang="x-none" dirty="0"/>
          </a:p>
        </p:txBody>
      </p:sp>
    </p:spTree>
    <p:extLst>
      <p:ext uri="{BB962C8B-B14F-4D97-AF65-F5344CB8AC3E}">
        <p14:creationId xmlns:p14="http://schemas.microsoft.com/office/powerpoint/2010/main" val="2012014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7</a:t>
            </a:fld>
            <a:endParaRPr lang="en-US" altLang="x-none" dirty="0"/>
          </a:p>
        </p:txBody>
      </p:sp>
    </p:spTree>
    <p:extLst>
      <p:ext uri="{BB962C8B-B14F-4D97-AF65-F5344CB8AC3E}">
        <p14:creationId xmlns:p14="http://schemas.microsoft.com/office/powerpoint/2010/main" val="12002451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8</a:t>
            </a:fld>
            <a:endParaRPr lang="en-US" altLang="x-none" dirty="0"/>
          </a:p>
        </p:txBody>
      </p:sp>
    </p:spTree>
    <p:extLst>
      <p:ext uri="{BB962C8B-B14F-4D97-AF65-F5344CB8AC3E}">
        <p14:creationId xmlns:p14="http://schemas.microsoft.com/office/powerpoint/2010/main" val="36000758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CB895E6D-782B-2C44-B6B7-9A23B8F0A431}" type="slidenum">
              <a:rPr lang="en-US" altLang="x-none" smtClean="0"/>
              <a:pPr/>
              <a:t>9</a:t>
            </a:fld>
            <a:endParaRPr lang="en-US" altLang="x-none" dirty="0"/>
          </a:p>
        </p:txBody>
      </p:sp>
    </p:spTree>
    <p:extLst>
      <p:ext uri="{BB962C8B-B14F-4D97-AF65-F5344CB8AC3E}">
        <p14:creationId xmlns:p14="http://schemas.microsoft.com/office/powerpoint/2010/main" val="388044582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3314" name="Rectangle 2"/>
          <p:cNvSpPr>
            <a:spLocks noGrp="1" noChangeArrowheads="1"/>
          </p:cNvSpPr>
          <p:nvPr>
            <p:ph type="ctrTitle"/>
          </p:nvPr>
        </p:nvSpPr>
        <p:spPr>
          <a:xfrm>
            <a:off x="685800" y="2130425"/>
            <a:ext cx="7772400" cy="1470025"/>
          </a:xfrm>
        </p:spPr>
        <p:txBody>
          <a:bodyPr/>
          <a:lstStyle>
            <a:lvl1pPr>
              <a:defRPr/>
            </a:lvl1pPr>
          </a:lstStyle>
          <a:p>
            <a:pPr lvl="0"/>
            <a:r>
              <a:rPr lang="en-US" altLang="x-none" noProof="0"/>
              <a:t>Click to edit Master title style</a:t>
            </a:r>
          </a:p>
        </p:txBody>
      </p:sp>
      <p:sp>
        <p:nvSpPr>
          <p:cNvPr id="1331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altLang="x-none" noProof="0"/>
              <a:t>Click to edit Master subtitle style</a:t>
            </a:r>
          </a:p>
        </p:txBody>
      </p:sp>
      <p:sp>
        <p:nvSpPr>
          <p:cNvPr id="13316" name="Rectangle 4"/>
          <p:cNvSpPr>
            <a:spLocks noGrp="1" noChangeArrowheads="1"/>
          </p:cNvSpPr>
          <p:nvPr>
            <p:ph type="dt" sz="half" idx="2"/>
          </p:nvPr>
        </p:nvSpPr>
        <p:spPr>
          <a:xfrm>
            <a:off x="457200" y="6245225"/>
            <a:ext cx="2133600" cy="476250"/>
          </a:xfrm>
        </p:spPr>
        <p:txBody>
          <a:bodyPr/>
          <a:lstStyle>
            <a:lvl1pPr>
              <a:defRPr/>
            </a:lvl1pPr>
          </a:lstStyle>
          <a:p>
            <a:endParaRPr lang="en-US" altLang="x-none" dirty="0"/>
          </a:p>
        </p:txBody>
      </p:sp>
      <p:sp>
        <p:nvSpPr>
          <p:cNvPr id="13317" name="Rectangle 5"/>
          <p:cNvSpPr>
            <a:spLocks noGrp="1" noChangeArrowheads="1"/>
          </p:cNvSpPr>
          <p:nvPr>
            <p:ph type="ftr" sz="quarter" idx="3"/>
          </p:nvPr>
        </p:nvSpPr>
        <p:spPr>
          <a:xfrm>
            <a:off x="3124200" y="6245225"/>
            <a:ext cx="2895600" cy="476250"/>
          </a:xfrm>
        </p:spPr>
        <p:txBody>
          <a:bodyPr/>
          <a:lstStyle>
            <a:lvl1pPr>
              <a:defRPr/>
            </a:lvl1pPr>
          </a:lstStyle>
          <a:p>
            <a:r>
              <a:rPr lang="en-US" altLang="x-none"/>
              <a:t>Copyright 2021 Coast Guard Auxiliary Association</a:t>
            </a:r>
            <a:endParaRPr lang="en-US" altLang="x-none" dirty="0"/>
          </a:p>
        </p:txBody>
      </p:sp>
      <p:sp>
        <p:nvSpPr>
          <p:cNvPr id="13318" name="Rectangle 6"/>
          <p:cNvSpPr>
            <a:spLocks noGrp="1" noChangeArrowheads="1"/>
          </p:cNvSpPr>
          <p:nvPr>
            <p:ph type="sldNum" sz="quarter" idx="4"/>
          </p:nvPr>
        </p:nvSpPr>
        <p:spPr>
          <a:xfrm>
            <a:off x="6553200" y="6245225"/>
            <a:ext cx="2133600" cy="476250"/>
          </a:xfrm>
        </p:spPr>
        <p:txBody>
          <a:bodyPr/>
          <a:lstStyle>
            <a:lvl1pPr>
              <a:defRPr/>
            </a:lvl1pPr>
          </a:lstStyle>
          <a:p>
            <a:fld id="{3AB44274-9821-764F-89F9-B72DA793002B}" type="slidenum">
              <a:rPr lang="en-US" altLang="x-none"/>
              <a:pPr/>
              <a:t>‹#›</a:t>
            </a:fld>
            <a:endParaRPr lang="en-US" altLang="x-none" dirty="0"/>
          </a:p>
        </p:txBody>
      </p:sp>
      <p:pic>
        <p:nvPicPr>
          <p:cNvPr id="13319" name="Picture 7" descr="01 aux logo 3d cop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304800"/>
            <a:ext cx="981075" cy="1028700"/>
          </a:xfrm>
          <a:prstGeom prst="rect">
            <a:avLst/>
          </a:prstGeom>
          <a:noFill/>
          <a:extLst>
            <a:ext uri="{909E8E84-426E-40DD-AFC4-6F175D3DCCD1}">
              <a14:hiddenFill xmlns:a14="http://schemas.microsoft.com/office/drawing/2010/main">
                <a:solidFill>
                  <a:srgbClr val="FFFFFF"/>
                </a:solidFill>
              </a14:hiddenFill>
            </a:ext>
          </a:extLst>
        </p:spPr>
      </p:pic>
      <p:pic>
        <p:nvPicPr>
          <p:cNvPr id="13320" name="Picture 8" descr="homeland logo tipped copy"/>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5867400"/>
            <a:ext cx="769938" cy="787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x-none" dirty="0"/>
          </a:p>
        </p:txBody>
      </p:sp>
      <p:sp>
        <p:nvSpPr>
          <p:cNvPr id="5" name="Footer Placeholder 4"/>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6" name="Slide Number Placeholder 5"/>
          <p:cNvSpPr>
            <a:spLocks noGrp="1"/>
          </p:cNvSpPr>
          <p:nvPr>
            <p:ph type="sldNum" sz="quarter" idx="12"/>
          </p:nvPr>
        </p:nvSpPr>
        <p:spPr/>
        <p:txBody>
          <a:bodyPr/>
          <a:lstStyle>
            <a:lvl1pPr>
              <a:defRPr/>
            </a:lvl1pPr>
          </a:lstStyle>
          <a:p>
            <a:fld id="{30BAB174-689A-4046-AE18-517C5A349936}" type="slidenum">
              <a:rPr lang="en-US" altLang="x-none"/>
              <a:pPr/>
              <a:t>‹#›</a:t>
            </a:fld>
            <a:endParaRPr lang="en-US" altLang="x-none" dirty="0"/>
          </a:p>
        </p:txBody>
      </p:sp>
    </p:spTree>
    <p:extLst>
      <p:ext uri="{BB962C8B-B14F-4D97-AF65-F5344CB8AC3E}">
        <p14:creationId xmlns:p14="http://schemas.microsoft.com/office/powerpoint/2010/main" val="21445605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x-none" dirty="0"/>
          </a:p>
        </p:txBody>
      </p:sp>
      <p:sp>
        <p:nvSpPr>
          <p:cNvPr id="5" name="Footer Placeholder 4"/>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6" name="Slide Number Placeholder 5"/>
          <p:cNvSpPr>
            <a:spLocks noGrp="1"/>
          </p:cNvSpPr>
          <p:nvPr>
            <p:ph type="sldNum" sz="quarter" idx="12"/>
          </p:nvPr>
        </p:nvSpPr>
        <p:spPr/>
        <p:txBody>
          <a:bodyPr/>
          <a:lstStyle>
            <a:lvl1pPr>
              <a:defRPr/>
            </a:lvl1pPr>
          </a:lstStyle>
          <a:p>
            <a:fld id="{3702FD07-C5E8-5F4C-A95A-DD88D00DA9A6}" type="slidenum">
              <a:rPr lang="en-US" altLang="x-none"/>
              <a:pPr/>
              <a:t>‹#›</a:t>
            </a:fld>
            <a:endParaRPr lang="en-US" altLang="x-none" dirty="0"/>
          </a:p>
        </p:txBody>
      </p:sp>
    </p:spTree>
    <p:extLst>
      <p:ext uri="{BB962C8B-B14F-4D97-AF65-F5344CB8AC3E}">
        <p14:creationId xmlns:p14="http://schemas.microsoft.com/office/powerpoint/2010/main" val="26371663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52600" y="228600"/>
            <a:ext cx="6858000" cy="1143000"/>
          </a:xfrm>
        </p:spPr>
        <p:txBody>
          <a:bodyPr/>
          <a:lstStyle/>
          <a:p>
            <a:r>
              <a:rPr lang="en-US"/>
              <a:t>Click to edit Master title style</a:t>
            </a:r>
          </a:p>
        </p:txBody>
      </p:sp>
      <p:sp>
        <p:nvSpPr>
          <p:cNvPr id="3" name="Text Placeholder 2"/>
          <p:cNvSpPr>
            <a:spLocks noGrp="1"/>
          </p:cNvSpPr>
          <p:nvPr>
            <p:ph type="body" sz="half" idx="1"/>
          </p:nvPr>
        </p:nvSpPr>
        <p:spPr>
          <a:xfrm>
            <a:off x="990600" y="1752600"/>
            <a:ext cx="40767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219700" y="1752600"/>
            <a:ext cx="4076700" cy="4495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sldNum" sz="quarter" idx="10"/>
          </p:nvPr>
        </p:nvSpPr>
        <p:spPr>
          <a:ln/>
        </p:spPr>
        <p:txBody>
          <a:bodyPr/>
          <a:lstStyle>
            <a:lvl1pPr>
              <a:defRPr/>
            </a:lvl1pPr>
          </a:lstStyle>
          <a:p>
            <a:fld id="{89E1254E-7C07-4248-8223-2A9701AF0008}" type="slidenum">
              <a:rPr lang="en-US" altLang="en-US"/>
              <a:pPr/>
              <a:t>‹#›</a:t>
            </a:fld>
            <a:endParaRPr lang="en-US" altLang="en-US" dirty="0"/>
          </a:p>
        </p:txBody>
      </p:sp>
    </p:spTree>
    <p:extLst>
      <p:ext uri="{BB962C8B-B14F-4D97-AF65-F5344CB8AC3E}">
        <p14:creationId xmlns:p14="http://schemas.microsoft.com/office/powerpoint/2010/main" val="27675090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ltLang="x-none" dirty="0"/>
          </a:p>
        </p:txBody>
      </p:sp>
      <p:sp>
        <p:nvSpPr>
          <p:cNvPr id="5" name="Footer Placeholder 4"/>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6" name="Slide Number Placeholder 5"/>
          <p:cNvSpPr>
            <a:spLocks noGrp="1"/>
          </p:cNvSpPr>
          <p:nvPr>
            <p:ph type="sldNum" sz="quarter" idx="12"/>
          </p:nvPr>
        </p:nvSpPr>
        <p:spPr/>
        <p:txBody>
          <a:bodyPr/>
          <a:lstStyle>
            <a:lvl1pPr>
              <a:defRPr/>
            </a:lvl1pPr>
          </a:lstStyle>
          <a:p>
            <a:fld id="{6BA64208-401D-364A-B2D4-877A89510A5A}" type="slidenum">
              <a:rPr lang="en-US" altLang="x-none"/>
              <a:pPr/>
              <a:t>‹#›</a:t>
            </a:fld>
            <a:endParaRPr lang="en-US" altLang="x-none" dirty="0"/>
          </a:p>
        </p:txBody>
      </p:sp>
    </p:spTree>
    <p:extLst>
      <p:ext uri="{BB962C8B-B14F-4D97-AF65-F5344CB8AC3E}">
        <p14:creationId xmlns:p14="http://schemas.microsoft.com/office/powerpoint/2010/main" val="1297005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ltLang="x-none" dirty="0"/>
          </a:p>
        </p:txBody>
      </p:sp>
      <p:sp>
        <p:nvSpPr>
          <p:cNvPr id="5" name="Footer Placeholder 4"/>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6" name="Slide Number Placeholder 5"/>
          <p:cNvSpPr>
            <a:spLocks noGrp="1"/>
          </p:cNvSpPr>
          <p:nvPr>
            <p:ph type="sldNum" sz="quarter" idx="12"/>
          </p:nvPr>
        </p:nvSpPr>
        <p:spPr/>
        <p:txBody>
          <a:bodyPr/>
          <a:lstStyle>
            <a:lvl1pPr>
              <a:defRPr/>
            </a:lvl1pPr>
          </a:lstStyle>
          <a:p>
            <a:fld id="{5EA8B729-E4BE-D141-A1D2-DFF5A60581D7}" type="slidenum">
              <a:rPr lang="en-US" altLang="x-none"/>
              <a:pPr/>
              <a:t>‹#›</a:t>
            </a:fld>
            <a:endParaRPr lang="en-US" altLang="x-none" dirty="0"/>
          </a:p>
        </p:txBody>
      </p:sp>
    </p:spTree>
    <p:extLst>
      <p:ext uri="{BB962C8B-B14F-4D97-AF65-F5344CB8AC3E}">
        <p14:creationId xmlns:p14="http://schemas.microsoft.com/office/powerpoint/2010/main" val="18185728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ltLang="x-none" dirty="0"/>
          </a:p>
        </p:txBody>
      </p:sp>
      <p:sp>
        <p:nvSpPr>
          <p:cNvPr id="6" name="Footer Placeholder 5"/>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7" name="Slide Number Placeholder 6"/>
          <p:cNvSpPr>
            <a:spLocks noGrp="1"/>
          </p:cNvSpPr>
          <p:nvPr>
            <p:ph type="sldNum" sz="quarter" idx="12"/>
          </p:nvPr>
        </p:nvSpPr>
        <p:spPr/>
        <p:txBody>
          <a:bodyPr/>
          <a:lstStyle>
            <a:lvl1pPr>
              <a:defRPr/>
            </a:lvl1pPr>
          </a:lstStyle>
          <a:p>
            <a:fld id="{17168CF0-F309-FC48-8545-88FAF9924F06}" type="slidenum">
              <a:rPr lang="en-US" altLang="x-none"/>
              <a:pPr/>
              <a:t>‹#›</a:t>
            </a:fld>
            <a:endParaRPr lang="en-US" altLang="x-none" dirty="0"/>
          </a:p>
        </p:txBody>
      </p:sp>
    </p:spTree>
    <p:extLst>
      <p:ext uri="{BB962C8B-B14F-4D97-AF65-F5344CB8AC3E}">
        <p14:creationId xmlns:p14="http://schemas.microsoft.com/office/powerpoint/2010/main" val="17659871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a:t>Click to edit Master title style</a:t>
            </a:r>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ltLang="x-none" dirty="0"/>
          </a:p>
        </p:txBody>
      </p:sp>
      <p:sp>
        <p:nvSpPr>
          <p:cNvPr id="8" name="Footer Placeholder 7"/>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9" name="Slide Number Placeholder 8"/>
          <p:cNvSpPr>
            <a:spLocks noGrp="1"/>
          </p:cNvSpPr>
          <p:nvPr>
            <p:ph type="sldNum" sz="quarter" idx="12"/>
          </p:nvPr>
        </p:nvSpPr>
        <p:spPr/>
        <p:txBody>
          <a:bodyPr/>
          <a:lstStyle>
            <a:lvl1pPr>
              <a:defRPr/>
            </a:lvl1pPr>
          </a:lstStyle>
          <a:p>
            <a:fld id="{471AC600-7331-D748-B5AE-8C9428BAFA9A}" type="slidenum">
              <a:rPr lang="en-US" altLang="x-none"/>
              <a:pPr/>
              <a:t>‹#›</a:t>
            </a:fld>
            <a:endParaRPr lang="en-US" altLang="x-none" dirty="0"/>
          </a:p>
        </p:txBody>
      </p:sp>
    </p:spTree>
    <p:extLst>
      <p:ext uri="{BB962C8B-B14F-4D97-AF65-F5344CB8AC3E}">
        <p14:creationId xmlns:p14="http://schemas.microsoft.com/office/powerpoint/2010/main" val="5750490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ltLang="x-none" dirty="0"/>
          </a:p>
        </p:txBody>
      </p:sp>
      <p:sp>
        <p:nvSpPr>
          <p:cNvPr id="4" name="Footer Placeholder 3"/>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5" name="Slide Number Placeholder 4"/>
          <p:cNvSpPr>
            <a:spLocks noGrp="1"/>
          </p:cNvSpPr>
          <p:nvPr>
            <p:ph type="sldNum" sz="quarter" idx="12"/>
          </p:nvPr>
        </p:nvSpPr>
        <p:spPr/>
        <p:txBody>
          <a:bodyPr/>
          <a:lstStyle>
            <a:lvl1pPr>
              <a:defRPr/>
            </a:lvl1pPr>
          </a:lstStyle>
          <a:p>
            <a:fld id="{9C1D09AF-3CDD-4149-A8C4-3B8EDF2C4C66}" type="slidenum">
              <a:rPr lang="en-US" altLang="x-none"/>
              <a:pPr/>
              <a:t>‹#›</a:t>
            </a:fld>
            <a:endParaRPr lang="en-US" altLang="x-none" dirty="0"/>
          </a:p>
        </p:txBody>
      </p:sp>
    </p:spTree>
    <p:extLst>
      <p:ext uri="{BB962C8B-B14F-4D97-AF65-F5344CB8AC3E}">
        <p14:creationId xmlns:p14="http://schemas.microsoft.com/office/powerpoint/2010/main" val="11733584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ltLang="x-none" dirty="0"/>
          </a:p>
        </p:txBody>
      </p:sp>
      <p:sp>
        <p:nvSpPr>
          <p:cNvPr id="3" name="Footer Placeholder 2"/>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4" name="Slide Number Placeholder 3"/>
          <p:cNvSpPr>
            <a:spLocks noGrp="1"/>
          </p:cNvSpPr>
          <p:nvPr>
            <p:ph type="sldNum" sz="quarter" idx="12"/>
          </p:nvPr>
        </p:nvSpPr>
        <p:spPr/>
        <p:txBody>
          <a:bodyPr/>
          <a:lstStyle>
            <a:lvl1pPr>
              <a:defRPr/>
            </a:lvl1pPr>
          </a:lstStyle>
          <a:p>
            <a:fld id="{0350690B-5A03-CD40-95EE-B129E0CD17FC}" type="slidenum">
              <a:rPr lang="en-US" altLang="x-none"/>
              <a:pPr/>
              <a:t>‹#›</a:t>
            </a:fld>
            <a:endParaRPr lang="en-US" altLang="x-none" dirty="0"/>
          </a:p>
        </p:txBody>
      </p:sp>
    </p:spTree>
    <p:extLst>
      <p:ext uri="{BB962C8B-B14F-4D97-AF65-F5344CB8AC3E}">
        <p14:creationId xmlns:p14="http://schemas.microsoft.com/office/powerpoint/2010/main" val="292483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x-none" dirty="0"/>
          </a:p>
        </p:txBody>
      </p:sp>
      <p:sp>
        <p:nvSpPr>
          <p:cNvPr id="6" name="Footer Placeholder 5"/>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7" name="Slide Number Placeholder 6"/>
          <p:cNvSpPr>
            <a:spLocks noGrp="1"/>
          </p:cNvSpPr>
          <p:nvPr>
            <p:ph type="sldNum" sz="quarter" idx="12"/>
          </p:nvPr>
        </p:nvSpPr>
        <p:spPr/>
        <p:txBody>
          <a:bodyPr/>
          <a:lstStyle>
            <a:lvl1pPr>
              <a:defRPr/>
            </a:lvl1pPr>
          </a:lstStyle>
          <a:p>
            <a:fld id="{8884FF51-5B0E-694B-9B6D-66820A180EAE}" type="slidenum">
              <a:rPr lang="en-US" altLang="x-none"/>
              <a:pPr/>
              <a:t>‹#›</a:t>
            </a:fld>
            <a:endParaRPr lang="en-US" altLang="x-none" dirty="0"/>
          </a:p>
        </p:txBody>
      </p:sp>
    </p:spTree>
    <p:extLst>
      <p:ext uri="{BB962C8B-B14F-4D97-AF65-F5344CB8AC3E}">
        <p14:creationId xmlns:p14="http://schemas.microsoft.com/office/powerpoint/2010/main" val="1763517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ltLang="x-none" dirty="0"/>
          </a:p>
        </p:txBody>
      </p:sp>
      <p:sp>
        <p:nvSpPr>
          <p:cNvPr id="6" name="Footer Placeholder 5"/>
          <p:cNvSpPr>
            <a:spLocks noGrp="1"/>
          </p:cNvSpPr>
          <p:nvPr>
            <p:ph type="ftr" sz="quarter" idx="11"/>
          </p:nvPr>
        </p:nvSpPr>
        <p:spPr/>
        <p:txBody>
          <a:bodyPr/>
          <a:lstStyle>
            <a:lvl1pPr>
              <a:defRPr/>
            </a:lvl1pPr>
          </a:lstStyle>
          <a:p>
            <a:r>
              <a:rPr lang="en-US" altLang="x-none"/>
              <a:t>Copyright 2021 Coast Guard Auxiliary Association</a:t>
            </a:r>
            <a:endParaRPr lang="en-US" altLang="x-none" dirty="0"/>
          </a:p>
        </p:txBody>
      </p:sp>
      <p:sp>
        <p:nvSpPr>
          <p:cNvPr id="7" name="Slide Number Placeholder 6"/>
          <p:cNvSpPr>
            <a:spLocks noGrp="1"/>
          </p:cNvSpPr>
          <p:nvPr>
            <p:ph type="sldNum" sz="quarter" idx="12"/>
          </p:nvPr>
        </p:nvSpPr>
        <p:spPr/>
        <p:txBody>
          <a:bodyPr/>
          <a:lstStyle>
            <a:lvl1pPr>
              <a:defRPr/>
            </a:lvl1pPr>
          </a:lstStyle>
          <a:p>
            <a:fld id="{48346896-7773-694F-BADD-9C41D048F41D}" type="slidenum">
              <a:rPr lang="en-US" altLang="x-none"/>
              <a:pPr/>
              <a:t>‹#›</a:t>
            </a:fld>
            <a:endParaRPr lang="en-US" altLang="x-none" dirty="0"/>
          </a:p>
        </p:txBody>
      </p:sp>
    </p:spTree>
    <p:extLst>
      <p:ext uri="{BB962C8B-B14F-4D97-AF65-F5344CB8AC3E}">
        <p14:creationId xmlns:p14="http://schemas.microsoft.com/office/powerpoint/2010/main" val="4164125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ffectLst>
            <a:outerShdw blurRad="63500" dist="38099" dir="2700000" algn="ctr" rotWithShape="0">
              <a:srgbClr val="CC0000">
                <a:alpha val="74998"/>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ltLang="x-none"/>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x-none"/>
              <a:t>Click to edit Master text styles</a:t>
            </a:r>
          </a:p>
          <a:p>
            <a:pPr lvl="1"/>
            <a:r>
              <a:rPr lang="en-US" altLang="x-none"/>
              <a:t>Second level</a:t>
            </a:r>
          </a:p>
          <a:p>
            <a:pPr lvl="2"/>
            <a:r>
              <a:rPr lang="en-US" altLang="x-none"/>
              <a:t>Third level</a:t>
            </a:r>
          </a:p>
          <a:p>
            <a:pPr lvl="3"/>
            <a:r>
              <a:rPr lang="en-US" altLang="x-none"/>
              <a:t>Fourth level</a:t>
            </a:r>
          </a:p>
          <a:p>
            <a:pPr lvl="4"/>
            <a:r>
              <a:rPr lang="en-US" altLang="x-none"/>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400"/>
            </a:lvl1pPr>
          </a:lstStyle>
          <a:p>
            <a:endParaRPr lang="en-US" altLang="x-none" dirty="0"/>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400">
                <a:solidFill>
                  <a:schemeClr val="bg1"/>
                </a:solidFill>
              </a:defRPr>
            </a:lvl1pPr>
          </a:lstStyle>
          <a:p>
            <a:r>
              <a:rPr lang="en-US" altLang="x-none"/>
              <a:t>Copyright 2021 Coast Guard Auxiliary Association</a:t>
            </a:r>
            <a:endParaRPr lang="en-US" altLang="x-none" dirty="0"/>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a:solidFill>
                  <a:schemeClr val="bg1"/>
                </a:solidFill>
              </a:defRPr>
            </a:lvl1pPr>
          </a:lstStyle>
          <a:p>
            <a:fld id="{63946F61-6890-A74F-AD17-4FE626A0BA77}" type="slidenum">
              <a:rPr lang="en-US" altLang="x-none"/>
              <a:pPr/>
              <a:t>‹#›</a:t>
            </a:fld>
            <a:endParaRPr lang="en-US" altLang="x-none" dirty="0"/>
          </a:p>
        </p:txBody>
      </p:sp>
      <p:pic>
        <p:nvPicPr>
          <p:cNvPr id="1031" name="Picture 7" descr="01 aux logo 3d copy"/>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04800" y="304800"/>
            <a:ext cx="981075" cy="10287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omeland logo tipped copy"/>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04800" y="5867400"/>
            <a:ext cx="769938" cy="78740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ctr" rtl="0" fontAlgn="base">
        <a:spcBef>
          <a:spcPct val="0"/>
        </a:spcBef>
        <a:spcAft>
          <a:spcPct val="0"/>
        </a:spcAft>
        <a:defRPr sz="4400" kern="1200">
          <a:solidFill>
            <a:schemeClr val="bg1"/>
          </a:solidFill>
          <a:latin typeface="+mj-lt"/>
          <a:ea typeface="+mj-ea"/>
          <a:cs typeface="+mj-cs"/>
        </a:defRPr>
      </a:lvl1pPr>
      <a:lvl2pPr algn="ctr" rtl="0" fontAlgn="base">
        <a:spcBef>
          <a:spcPct val="0"/>
        </a:spcBef>
        <a:spcAft>
          <a:spcPct val="0"/>
        </a:spcAft>
        <a:defRPr sz="4400">
          <a:solidFill>
            <a:schemeClr val="bg1"/>
          </a:solidFill>
          <a:latin typeface="Arial Black" charset="0"/>
          <a:ea typeface="Times New Roman" charset="0"/>
          <a:cs typeface="Times New Roman" charset="0"/>
        </a:defRPr>
      </a:lvl2pPr>
      <a:lvl3pPr algn="ctr" rtl="0" fontAlgn="base">
        <a:spcBef>
          <a:spcPct val="0"/>
        </a:spcBef>
        <a:spcAft>
          <a:spcPct val="0"/>
        </a:spcAft>
        <a:defRPr sz="4400">
          <a:solidFill>
            <a:schemeClr val="bg1"/>
          </a:solidFill>
          <a:latin typeface="Arial Black" charset="0"/>
          <a:ea typeface="Times New Roman" charset="0"/>
          <a:cs typeface="Times New Roman" charset="0"/>
        </a:defRPr>
      </a:lvl3pPr>
      <a:lvl4pPr algn="ctr" rtl="0" fontAlgn="base">
        <a:spcBef>
          <a:spcPct val="0"/>
        </a:spcBef>
        <a:spcAft>
          <a:spcPct val="0"/>
        </a:spcAft>
        <a:defRPr sz="4400">
          <a:solidFill>
            <a:schemeClr val="bg1"/>
          </a:solidFill>
          <a:latin typeface="Arial Black" charset="0"/>
          <a:ea typeface="Times New Roman" charset="0"/>
          <a:cs typeface="Times New Roman" charset="0"/>
        </a:defRPr>
      </a:lvl4pPr>
      <a:lvl5pPr algn="ctr" rtl="0" fontAlgn="base">
        <a:spcBef>
          <a:spcPct val="0"/>
        </a:spcBef>
        <a:spcAft>
          <a:spcPct val="0"/>
        </a:spcAft>
        <a:defRPr sz="4400">
          <a:solidFill>
            <a:schemeClr val="bg1"/>
          </a:solidFill>
          <a:latin typeface="Arial Black" charset="0"/>
          <a:ea typeface="Times New Roman" charset="0"/>
          <a:cs typeface="Times New Roman" charset="0"/>
        </a:defRPr>
      </a:lvl5pPr>
      <a:lvl6pPr marL="457200" algn="ctr" rtl="0" fontAlgn="base">
        <a:spcBef>
          <a:spcPct val="0"/>
        </a:spcBef>
        <a:spcAft>
          <a:spcPct val="0"/>
        </a:spcAft>
        <a:defRPr sz="4400">
          <a:solidFill>
            <a:schemeClr val="bg1"/>
          </a:solidFill>
          <a:latin typeface="Arial Black" charset="0"/>
          <a:ea typeface="Times New Roman" charset="0"/>
          <a:cs typeface="Times New Roman" charset="0"/>
        </a:defRPr>
      </a:lvl6pPr>
      <a:lvl7pPr marL="914400" algn="ctr" rtl="0" fontAlgn="base">
        <a:spcBef>
          <a:spcPct val="0"/>
        </a:spcBef>
        <a:spcAft>
          <a:spcPct val="0"/>
        </a:spcAft>
        <a:defRPr sz="4400">
          <a:solidFill>
            <a:schemeClr val="bg1"/>
          </a:solidFill>
          <a:latin typeface="Arial Black" charset="0"/>
          <a:ea typeface="Times New Roman" charset="0"/>
          <a:cs typeface="Times New Roman" charset="0"/>
        </a:defRPr>
      </a:lvl7pPr>
      <a:lvl8pPr marL="1371600" algn="ctr" rtl="0" fontAlgn="base">
        <a:spcBef>
          <a:spcPct val="0"/>
        </a:spcBef>
        <a:spcAft>
          <a:spcPct val="0"/>
        </a:spcAft>
        <a:defRPr sz="4400">
          <a:solidFill>
            <a:schemeClr val="bg1"/>
          </a:solidFill>
          <a:latin typeface="Arial Black" charset="0"/>
          <a:ea typeface="Times New Roman" charset="0"/>
          <a:cs typeface="Times New Roman" charset="0"/>
        </a:defRPr>
      </a:lvl8pPr>
      <a:lvl9pPr marL="1828800" algn="ctr" rtl="0" fontAlgn="base">
        <a:spcBef>
          <a:spcPct val="0"/>
        </a:spcBef>
        <a:spcAft>
          <a:spcPct val="0"/>
        </a:spcAft>
        <a:defRPr sz="4400">
          <a:solidFill>
            <a:schemeClr val="bg1"/>
          </a:solidFill>
          <a:latin typeface="Arial Black" charset="0"/>
          <a:ea typeface="Times New Roman" charset="0"/>
          <a:cs typeface="Times New Roman" charset="0"/>
        </a:defRPr>
      </a:lvl9pPr>
    </p:titleStyle>
    <p:bodyStyle>
      <a:lvl1pPr marL="342900" indent="-342900" algn="l" rtl="0" fontAlgn="base">
        <a:spcBef>
          <a:spcPct val="20000"/>
        </a:spcBef>
        <a:spcAft>
          <a:spcPct val="0"/>
        </a:spcAft>
        <a:buChar char="•"/>
        <a:defRPr sz="3200" kern="1200">
          <a:solidFill>
            <a:schemeClr val="bg1"/>
          </a:solidFill>
          <a:latin typeface="+mn-lt"/>
          <a:ea typeface="+mn-ea"/>
          <a:cs typeface="+mn-cs"/>
        </a:defRPr>
      </a:lvl1pPr>
      <a:lvl2pPr marL="742950" indent="-285750" algn="l" rtl="0" fontAlgn="base">
        <a:spcBef>
          <a:spcPct val="20000"/>
        </a:spcBef>
        <a:spcAft>
          <a:spcPct val="0"/>
        </a:spcAft>
        <a:buChar char="–"/>
        <a:defRPr sz="2800" kern="1200">
          <a:solidFill>
            <a:schemeClr val="bg1"/>
          </a:solidFill>
          <a:latin typeface="+mn-lt"/>
          <a:ea typeface="+mn-ea"/>
          <a:cs typeface="+mn-cs"/>
        </a:defRPr>
      </a:lvl2pPr>
      <a:lvl3pPr marL="1143000" indent="-228600" algn="l" rtl="0" fontAlgn="base">
        <a:spcBef>
          <a:spcPct val="20000"/>
        </a:spcBef>
        <a:spcAft>
          <a:spcPct val="0"/>
        </a:spcAft>
        <a:buChar char="•"/>
        <a:defRPr sz="2400" kern="1200">
          <a:solidFill>
            <a:schemeClr val="bg1"/>
          </a:solidFill>
          <a:latin typeface="+mn-lt"/>
          <a:ea typeface="+mn-ea"/>
          <a:cs typeface="+mn-cs"/>
        </a:defRPr>
      </a:lvl3pPr>
      <a:lvl4pPr marL="1600200" indent="-228600" algn="l" rtl="0" fontAlgn="base">
        <a:spcBef>
          <a:spcPct val="20000"/>
        </a:spcBef>
        <a:spcAft>
          <a:spcPct val="0"/>
        </a:spcAft>
        <a:buChar char="–"/>
        <a:defRPr sz="2000" kern="1200">
          <a:solidFill>
            <a:schemeClr val="bg1"/>
          </a:solidFill>
          <a:latin typeface="+mn-lt"/>
          <a:ea typeface="+mn-ea"/>
          <a:cs typeface="+mn-cs"/>
        </a:defRPr>
      </a:lvl4pPr>
      <a:lvl5pPr marL="2057400" indent="-228600" algn="l" rtl="0" fontAlgn="base">
        <a:spcBef>
          <a:spcPct val="20000"/>
        </a:spcBef>
        <a:spcAft>
          <a:spcPct val="0"/>
        </a:spcAft>
        <a:buChar char="»"/>
        <a:defRPr sz="20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fw.ky.gov/Boat/Documents/boatingaccidentreport2012.pdf#page=2" TargetMode="External"/><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6"/>
          <p:cNvSpPr>
            <a:spLocks noGrp="1" noChangeArrowheads="1"/>
          </p:cNvSpPr>
          <p:nvPr>
            <p:ph type="sldNum" sz="quarter" idx="4"/>
          </p:nvPr>
        </p:nvSpPr>
        <p:spPr/>
        <p:txBody>
          <a:bodyPr/>
          <a:lstStyle/>
          <a:p>
            <a:fld id="{0F131524-BCAE-C843-9DA6-2B19D3D6DEDE}" type="slidenum">
              <a:rPr lang="en-US" altLang="x-none"/>
              <a:pPr/>
              <a:t>1</a:t>
            </a:fld>
            <a:endParaRPr lang="en-US" altLang="x-none" dirty="0"/>
          </a:p>
        </p:txBody>
      </p:sp>
      <p:sp>
        <p:nvSpPr>
          <p:cNvPr id="14340" name="Rectangle 4"/>
          <p:cNvSpPr>
            <a:spLocks noGrp="1" noChangeArrowheads="1"/>
          </p:cNvSpPr>
          <p:nvPr>
            <p:ph type="ctrTitle"/>
          </p:nvPr>
        </p:nvSpPr>
        <p:spPr>
          <a:xfrm>
            <a:off x="1219200" y="2133600"/>
            <a:ext cx="7772400" cy="1470025"/>
          </a:xfrm>
        </p:spPr>
        <p:txBody>
          <a:bodyPr/>
          <a:lstStyle/>
          <a:p>
            <a:r>
              <a:rPr lang="en-US" altLang="x-none" dirty="0"/>
              <a:t>Iowa Supplement</a:t>
            </a:r>
            <a:endParaRPr lang="x-none" altLang="x-none" dirty="0"/>
          </a:p>
        </p:txBody>
      </p:sp>
      <p:sp>
        <p:nvSpPr>
          <p:cNvPr id="14341" name="Rectangle 5"/>
          <p:cNvSpPr>
            <a:spLocks noGrp="1" noChangeArrowheads="1"/>
          </p:cNvSpPr>
          <p:nvPr>
            <p:ph type="subTitle" idx="1"/>
          </p:nvPr>
        </p:nvSpPr>
        <p:spPr>
          <a:xfrm>
            <a:off x="1905000" y="3886200"/>
            <a:ext cx="6400800" cy="1752600"/>
          </a:xfrm>
        </p:spPr>
        <p:txBody>
          <a:bodyPr/>
          <a:lstStyle/>
          <a:p>
            <a:r>
              <a:rPr lang="en-US" altLang="x-none" dirty="0"/>
              <a:t>For use with </a:t>
            </a:r>
            <a:r>
              <a:rPr lang="en-US" altLang="x-none" i="1" dirty="0"/>
              <a:t>Boat America</a:t>
            </a:r>
            <a:r>
              <a:rPr lang="en-US" altLang="x-none" dirty="0"/>
              <a:t> and </a:t>
            </a:r>
            <a:r>
              <a:rPr lang="en-US" altLang="x-none" i="1" dirty="0"/>
              <a:t>Boating Skills &amp; Seamanship</a:t>
            </a:r>
            <a:endParaRPr lang="x-none" altLang="x-none" i="1" dirty="0"/>
          </a:p>
        </p:txBody>
      </p:sp>
      <p:sp>
        <p:nvSpPr>
          <p:cNvPr id="2" name="Footer Placeholder 1">
            <a:extLst>
              <a:ext uri="{FF2B5EF4-FFF2-40B4-BE49-F238E27FC236}">
                <a16:creationId xmlns:a16="http://schemas.microsoft.com/office/drawing/2014/main" id="{A6F96D34-34B6-4191-9892-20C57C35B117}"/>
              </a:ext>
            </a:extLst>
          </p:cNvPr>
          <p:cNvSpPr>
            <a:spLocks noGrp="1"/>
          </p:cNvSpPr>
          <p:nvPr>
            <p:ph type="ftr" sz="quarter" idx="3"/>
          </p:nvPr>
        </p:nvSpPr>
        <p:spPr/>
        <p:txBody>
          <a:bodyPr/>
          <a:lstStyle/>
          <a:p>
            <a:r>
              <a:rPr lang="en-US" altLang="x-none"/>
              <a:t>Copyright 2021 Coast Guard Auxiliary Association</a:t>
            </a:r>
            <a:endParaRPr lang="en-US" altLang="x-none"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9492" y="228600"/>
            <a:ext cx="7772400" cy="1143000"/>
          </a:xfrm>
        </p:spPr>
        <p:txBody>
          <a:bodyPr/>
          <a:lstStyle/>
          <a:p>
            <a:r>
              <a:rPr lang="en-US" dirty="0"/>
              <a:t>Vessel Registration</a:t>
            </a:r>
          </a:p>
        </p:txBody>
      </p:sp>
      <p:sp>
        <p:nvSpPr>
          <p:cNvPr id="3" name="Content Placeholder 2"/>
          <p:cNvSpPr>
            <a:spLocks noGrp="1"/>
          </p:cNvSpPr>
          <p:nvPr>
            <p:ph idx="1"/>
          </p:nvPr>
        </p:nvSpPr>
        <p:spPr>
          <a:xfrm>
            <a:off x="1219200" y="1371600"/>
            <a:ext cx="7772400" cy="5029200"/>
          </a:xfrm>
        </p:spPr>
        <p:txBody>
          <a:bodyPr/>
          <a:lstStyle/>
          <a:p>
            <a:r>
              <a:rPr lang="en-US" sz="2400" dirty="0"/>
              <a:t>The passenger capacity of a vessel must be painted on or attached to the starboard (right) side of the vessel within 9 inches of the transom clearly visible above the waterline when the vessel is fully loaded.</a:t>
            </a:r>
          </a:p>
          <a:p>
            <a:r>
              <a:rPr lang="en-US" sz="2400" dirty="0"/>
              <a:t>Displayed passenger capacity must match the passenger capacity on the Registration Certificate.</a:t>
            </a:r>
          </a:p>
          <a:p>
            <a:r>
              <a:rPr lang="en-US" sz="2400" dirty="0"/>
              <a:t>If the vessel does not have a capacity plate, the capacity is the “operator’s responsibility,” and the letters </a:t>
            </a:r>
            <a:r>
              <a:rPr lang="en-US" sz="2400" dirty="0">
                <a:solidFill>
                  <a:srgbClr val="FFFF00"/>
                </a:solidFill>
              </a:rPr>
              <a:t>OR </a:t>
            </a:r>
            <a:r>
              <a:rPr lang="en-US" sz="2400" dirty="0"/>
              <a:t>must be on the Registration Certificate and displayed on the vessel instead of a capacity number.</a:t>
            </a:r>
          </a:p>
          <a:p>
            <a:r>
              <a:rPr lang="en-US" sz="2400" dirty="0"/>
              <a:t>The capacity number or OR must be the same size as the registration numbers on the bow.</a:t>
            </a:r>
          </a:p>
        </p:txBody>
      </p:sp>
      <p:sp>
        <p:nvSpPr>
          <p:cNvPr id="4" name="Slide Number Placeholder 3"/>
          <p:cNvSpPr>
            <a:spLocks noGrp="1"/>
          </p:cNvSpPr>
          <p:nvPr>
            <p:ph type="sldNum" sz="quarter" idx="12"/>
          </p:nvPr>
        </p:nvSpPr>
        <p:spPr/>
        <p:txBody>
          <a:bodyPr/>
          <a:lstStyle/>
          <a:p>
            <a:fld id="{6BA64208-401D-364A-B2D4-877A89510A5A}" type="slidenum">
              <a:rPr lang="en-US" altLang="x-none" smtClean="0"/>
              <a:pPr/>
              <a:t>10</a:t>
            </a:fld>
            <a:endParaRPr lang="en-US" altLang="x-none" dirty="0"/>
          </a:p>
        </p:txBody>
      </p:sp>
    </p:spTree>
    <p:extLst>
      <p:ext uri="{BB962C8B-B14F-4D97-AF65-F5344CB8AC3E}">
        <p14:creationId xmlns:p14="http://schemas.microsoft.com/office/powerpoint/2010/main" val="32630070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BA64208-401D-364A-B2D4-877A89510A5A}" type="slidenum">
              <a:rPr lang="en-US" altLang="x-none" smtClean="0"/>
              <a:pPr/>
              <a:t>11</a:t>
            </a:fld>
            <a:endParaRPr lang="en-US" altLang="x-none" dirty="0"/>
          </a:p>
        </p:txBody>
      </p:sp>
      <p:sp>
        <p:nvSpPr>
          <p:cNvPr id="6" name="Rectangle 2"/>
          <p:cNvSpPr txBox="1">
            <a:spLocks noChangeArrowheads="1"/>
          </p:cNvSpPr>
          <p:nvPr/>
        </p:nvSpPr>
        <p:spPr bwMode="auto">
          <a:xfrm>
            <a:off x="1143000" y="106363"/>
            <a:ext cx="7696200" cy="1055687"/>
          </a:xfrm>
          <a:prstGeom prst="rect">
            <a:avLst/>
          </a:prstGeom>
          <a:noFill/>
          <a:ln>
            <a:noFill/>
          </a:ln>
          <a:effectLst>
            <a:outerShdw blurRad="63500" dist="38099" dir="2700000" algn="ctr" rotWithShape="0">
              <a:srgbClr val="CC0000">
                <a:alpha val="74998"/>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4400" kern="1200">
                <a:solidFill>
                  <a:schemeClr val="bg1"/>
                </a:solidFill>
                <a:latin typeface="+mj-lt"/>
                <a:ea typeface="+mj-ea"/>
                <a:cs typeface="+mj-cs"/>
              </a:defRPr>
            </a:lvl1pPr>
            <a:lvl2pPr algn="ctr" rtl="0" fontAlgn="base">
              <a:spcBef>
                <a:spcPct val="0"/>
              </a:spcBef>
              <a:spcAft>
                <a:spcPct val="0"/>
              </a:spcAft>
              <a:defRPr sz="4400">
                <a:solidFill>
                  <a:schemeClr val="bg1"/>
                </a:solidFill>
                <a:latin typeface="Arial Black" charset="0"/>
                <a:ea typeface="Times New Roman" charset="0"/>
                <a:cs typeface="Times New Roman" charset="0"/>
              </a:defRPr>
            </a:lvl2pPr>
            <a:lvl3pPr algn="ctr" rtl="0" fontAlgn="base">
              <a:spcBef>
                <a:spcPct val="0"/>
              </a:spcBef>
              <a:spcAft>
                <a:spcPct val="0"/>
              </a:spcAft>
              <a:defRPr sz="4400">
                <a:solidFill>
                  <a:schemeClr val="bg1"/>
                </a:solidFill>
                <a:latin typeface="Arial Black" charset="0"/>
                <a:ea typeface="Times New Roman" charset="0"/>
                <a:cs typeface="Times New Roman" charset="0"/>
              </a:defRPr>
            </a:lvl3pPr>
            <a:lvl4pPr algn="ctr" rtl="0" fontAlgn="base">
              <a:spcBef>
                <a:spcPct val="0"/>
              </a:spcBef>
              <a:spcAft>
                <a:spcPct val="0"/>
              </a:spcAft>
              <a:defRPr sz="4400">
                <a:solidFill>
                  <a:schemeClr val="bg1"/>
                </a:solidFill>
                <a:latin typeface="Arial Black" charset="0"/>
                <a:ea typeface="Times New Roman" charset="0"/>
                <a:cs typeface="Times New Roman" charset="0"/>
              </a:defRPr>
            </a:lvl4pPr>
            <a:lvl5pPr algn="ctr" rtl="0" fontAlgn="base">
              <a:spcBef>
                <a:spcPct val="0"/>
              </a:spcBef>
              <a:spcAft>
                <a:spcPct val="0"/>
              </a:spcAft>
              <a:defRPr sz="4400">
                <a:solidFill>
                  <a:schemeClr val="bg1"/>
                </a:solidFill>
                <a:latin typeface="Arial Black" charset="0"/>
                <a:ea typeface="Times New Roman" charset="0"/>
                <a:cs typeface="Times New Roman" charset="0"/>
              </a:defRPr>
            </a:lvl5pPr>
            <a:lvl6pPr marL="457200" algn="ctr" rtl="0" fontAlgn="base">
              <a:spcBef>
                <a:spcPct val="0"/>
              </a:spcBef>
              <a:spcAft>
                <a:spcPct val="0"/>
              </a:spcAft>
              <a:defRPr sz="4400">
                <a:solidFill>
                  <a:schemeClr val="bg1"/>
                </a:solidFill>
                <a:latin typeface="Arial Black" charset="0"/>
                <a:ea typeface="Times New Roman" charset="0"/>
                <a:cs typeface="Times New Roman" charset="0"/>
              </a:defRPr>
            </a:lvl6pPr>
            <a:lvl7pPr marL="914400" algn="ctr" rtl="0" fontAlgn="base">
              <a:spcBef>
                <a:spcPct val="0"/>
              </a:spcBef>
              <a:spcAft>
                <a:spcPct val="0"/>
              </a:spcAft>
              <a:defRPr sz="4400">
                <a:solidFill>
                  <a:schemeClr val="bg1"/>
                </a:solidFill>
                <a:latin typeface="Arial Black" charset="0"/>
                <a:ea typeface="Times New Roman" charset="0"/>
                <a:cs typeface="Times New Roman" charset="0"/>
              </a:defRPr>
            </a:lvl7pPr>
            <a:lvl8pPr marL="1371600" algn="ctr" rtl="0" fontAlgn="base">
              <a:spcBef>
                <a:spcPct val="0"/>
              </a:spcBef>
              <a:spcAft>
                <a:spcPct val="0"/>
              </a:spcAft>
              <a:defRPr sz="4400">
                <a:solidFill>
                  <a:schemeClr val="bg1"/>
                </a:solidFill>
                <a:latin typeface="Arial Black" charset="0"/>
                <a:ea typeface="Times New Roman" charset="0"/>
                <a:cs typeface="Times New Roman" charset="0"/>
              </a:defRPr>
            </a:lvl8pPr>
            <a:lvl9pPr marL="1828800" algn="ctr" rtl="0" fontAlgn="base">
              <a:spcBef>
                <a:spcPct val="0"/>
              </a:spcBef>
              <a:spcAft>
                <a:spcPct val="0"/>
              </a:spcAft>
              <a:defRPr sz="4400">
                <a:solidFill>
                  <a:schemeClr val="bg1"/>
                </a:solidFill>
                <a:latin typeface="Arial Black" charset="0"/>
                <a:ea typeface="Times New Roman" charset="0"/>
                <a:cs typeface="Times New Roman" charset="0"/>
              </a:defRPr>
            </a:lvl9pPr>
          </a:lstStyle>
          <a:p>
            <a:pPr>
              <a:defRPr/>
            </a:pPr>
            <a:r>
              <a:rPr lang="en-US" sz="4000" b="1" dirty="0"/>
              <a:t>Correct Display of Numbers</a:t>
            </a:r>
          </a:p>
        </p:txBody>
      </p:sp>
      <p:sp>
        <p:nvSpPr>
          <p:cNvPr id="7" name="Rectangle 70"/>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dirty="0"/>
          </a:p>
        </p:txBody>
      </p:sp>
      <p:sp>
        <p:nvSpPr>
          <p:cNvPr id="72" name="Text Box 7"/>
          <p:cNvSpPr txBox="1">
            <a:spLocks noChangeArrowheads="1"/>
          </p:cNvSpPr>
          <p:nvPr/>
        </p:nvSpPr>
        <p:spPr bwMode="auto">
          <a:xfrm>
            <a:off x="2858235" y="1286329"/>
            <a:ext cx="2971800" cy="830997"/>
          </a:xfrm>
          <a:prstGeom prst="rect">
            <a:avLst/>
          </a:prstGeom>
          <a:noFill/>
          <a:ln w="50800">
            <a:noFill/>
            <a:miter lim="800000"/>
            <a:headEnd/>
            <a:tailEnd type="none" w="med" len="lg"/>
          </a:ln>
        </p:spPr>
        <p:txBody>
          <a:bodyPr wrap="square">
            <a:prstTxWarp prst="textNoShape">
              <a:avLst/>
            </a:prstTxWarp>
            <a:spAutoFit/>
          </a:bodyPr>
          <a:lstStyle/>
          <a:p>
            <a:pPr algn="ctr" eaLnBrk="1" hangingPunct="1"/>
            <a:r>
              <a:rPr lang="en-US" dirty="0">
                <a:solidFill>
                  <a:schemeClr val="bg1"/>
                </a:solidFill>
                <a:latin typeface="+mn-lt"/>
              </a:rPr>
              <a:t>3’’  High</a:t>
            </a:r>
          </a:p>
          <a:p>
            <a:pPr algn="ctr" eaLnBrk="1" hangingPunct="1"/>
            <a:r>
              <a:rPr lang="en-US" dirty="0">
                <a:solidFill>
                  <a:schemeClr val="bg1"/>
                </a:solidFill>
                <a:latin typeface="+mn-lt"/>
              </a:rPr>
              <a:t>Contrasting colors</a:t>
            </a:r>
          </a:p>
        </p:txBody>
      </p:sp>
      <p:sp>
        <p:nvSpPr>
          <p:cNvPr id="73" name="Text Box 8"/>
          <p:cNvSpPr txBox="1">
            <a:spLocks noChangeArrowheads="1"/>
          </p:cNvSpPr>
          <p:nvPr/>
        </p:nvSpPr>
        <p:spPr bwMode="auto">
          <a:xfrm>
            <a:off x="1977092" y="5456915"/>
            <a:ext cx="5492366" cy="830997"/>
          </a:xfrm>
          <a:prstGeom prst="rect">
            <a:avLst/>
          </a:prstGeom>
          <a:noFill/>
          <a:ln w="50800">
            <a:noFill/>
            <a:miter lim="800000"/>
            <a:headEnd/>
            <a:tailEnd type="none" w="med" len="lg"/>
          </a:ln>
        </p:spPr>
        <p:txBody>
          <a:bodyPr wrap="square">
            <a:prstTxWarp prst="textNoShape">
              <a:avLst/>
            </a:prstTxWarp>
            <a:spAutoFit/>
          </a:bodyPr>
          <a:lstStyle/>
          <a:p>
            <a:pPr algn="ctr" eaLnBrk="1" hangingPunct="1"/>
            <a:r>
              <a:rPr lang="en-US" dirty="0">
                <a:solidFill>
                  <a:schemeClr val="bg1"/>
                </a:solidFill>
                <a:latin typeface="+mn-lt"/>
              </a:rPr>
              <a:t>Decal toward stern within 4 inches of number</a:t>
            </a:r>
          </a:p>
        </p:txBody>
      </p:sp>
      <p:cxnSp>
        <p:nvCxnSpPr>
          <p:cNvPr id="74" name="Straight Connector 73"/>
          <p:cNvCxnSpPr>
            <a:cxnSpLocks/>
          </p:cNvCxnSpPr>
          <p:nvPr/>
        </p:nvCxnSpPr>
        <p:spPr bwMode="auto">
          <a:xfrm flipH="1" flipV="1">
            <a:off x="1524002" y="3886202"/>
            <a:ext cx="761998" cy="1071814"/>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cxnSp>
        <p:nvCxnSpPr>
          <p:cNvPr id="75" name="Straight Connector 74"/>
          <p:cNvCxnSpPr/>
          <p:nvPr/>
        </p:nvCxnSpPr>
        <p:spPr bwMode="auto">
          <a:xfrm>
            <a:off x="5791200" y="2027921"/>
            <a:ext cx="517226" cy="1297214"/>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cxnSp>
        <p:nvCxnSpPr>
          <p:cNvPr id="79" name="Straight Connector 78"/>
          <p:cNvCxnSpPr/>
          <p:nvPr/>
        </p:nvCxnSpPr>
        <p:spPr>
          <a:xfrm>
            <a:off x="843079" y="3295779"/>
            <a:ext cx="35814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flipV="1">
            <a:off x="4991100" y="3276557"/>
            <a:ext cx="3848100" cy="413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1143000" y="4800600"/>
            <a:ext cx="248081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4969647" y="3156759"/>
            <a:ext cx="844744" cy="178022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V="1">
            <a:off x="3607165" y="3169377"/>
            <a:ext cx="901811" cy="163122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flipV="1">
            <a:off x="5814391" y="4958016"/>
            <a:ext cx="3048000" cy="746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2" name="TextBox 91"/>
          <p:cNvSpPr txBox="1"/>
          <p:nvPr/>
        </p:nvSpPr>
        <p:spPr>
          <a:xfrm>
            <a:off x="1828800" y="3429000"/>
            <a:ext cx="2286000" cy="461665"/>
          </a:xfrm>
          <a:prstGeom prst="rect">
            <a:avLst/>
          </a:prstGeom>
          <a:noFill/>
        </p:spPr>
        <p:txBody>
          <a:bodyPr wrap="square" rtlCol="0">
            <a:spAutoFit/>
          </a:bodyPr>
          <a:lstStyle/>
          <a:p>
            <a:r>
              <a:rPr lang="en-US" dirty="0">
                <a:solidFill>
                  <a:schemeClr val="bg1"/>
                </a:solidFill>
                <a:latin typeface="+mj-lt"/>
              </a:rPr>
              <a:t>IA 2345 AB</a:t>
            </a:r>
          </a:p>
        </p:txBody>
      </p:sp>
      <p:sp>
        <p:nvSpPr>
          <p:cNvPr id="97" name="TextBox 96"/>
          <p:cNvSpPr txBox="1"/>
          <p:nvPr/>
        </p:nvSpPr>
        <p:spPr>
          <a:xfrm>
            <a:off x="5550265" y="3410524"/>
            <a:ext cx="2286000" cy="461665"/>
          </a:xfrm>
          <a:prstGeom prst="rect">
            <a:avLst/>
          </a:prstGeom>
          <a:noFill/>
        </p:spPr>
        <p:txBody>
          <a:bodyPr wrap="square" rtlCol="0">
            <a:spAutoFit/>
          </a:bodyPr>
          <a:lstStyle/>
          <a:p>
            <a:r>
              <a:rPr lang="en-US" dirty="0">
                <a:solidFill>
                  <a:schemeClr val="bg1"/>
                </a:solidFill>
                <a:latin typeface="+mj-lt"/>
              </a:rPr>
              <a:t>IA 2345 AB</a:t>
            </a:r>
          </a:p>
        </p:txBody>
      </p:sp>
      <p:cxnSp>
        <p:nvCxnSpPr>
          <p:cNvPr id="101" name="Straight Connector 100"/>
          <p:cNvCxnSpPr/>
          <p:nvPr/>
        </p:nvCxnSpPr>
        <p:spPr bwMode="auto">
          <a:xfrm flipH="1">
            <a:off x="2064257" y="2141490"/>
            <a:ext cx="777943" cy="1095084"/>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sp>
        <p:nvSpPr>
          <p:cNvPr id="104" name="Rectangle 103"/>
          <p:cNvSpPr/>
          <p:nvPr/>
        </p:nvSpPr>
        <p:spPr>
          <a:xfrm>
            <a:off x="1219200" y="3505200"/>
            <a:ext cx="381000" cy="3669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Rectangle 104"/>
          <p:cNvSpPr/>
          <p:nvPr/>
        </p:nvSpPr>
        <p:spPr>
          <a:xfrm>
            <a:off x="7836360" y="3479612"/>
            <a:ext cx="391438" cy="31688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10" name="Straight Connector 109"/>
          <p:cNvCxnSpPr>
            <a:cxnSpLocks/>
          </p:cNvCxnSpPr>
          <p:nvPr/>
        </p:nvCxnSpPr>
        <p:spPr bwMode="auto">
          <a:xfrm flipV="1">
            <a:off x="7010400" y="3886202"/>
            <a:ext cx="918116" cy="1147506"/>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cxnSp>
        <p:nvCxnSpPr>
          <p:cNvPr id="114" name="Straight Connector 113"/>
          <p:cNvCxnSpPr/>
          <p:nvPr/>
        </p:nvCxnSpPr>
        <p:spPr>
          <a:xfrm>
            <a:off x="819985" y="3133446"/>
            <a:ext cx="369172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flipV="1">
            <a:off x="4953000" y="3106929"/>
            <a:ext cx="3909391" cy="4662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24" name="TextBox 123"/>
          <p:cNvSpPr txBox="1"/>
          <p:nvPr/>
        </p:nvSpPr>
        <p:spPr>
          <a:xfrm>
            <a:off x="5852512" y="5033708"/>
            <a:ext cx="1883074" cy="461665"/>
          </a:xfrm>
          <a:prstGeom prst="rect">
            <a:avLst/>
          </a:prstGeom>
          <a:noFill/>
        </p:spPr>
        <p:txBody>
          <a:bodyPr wrap="square" rtlCol="0">
            <a:spAutoFit/>
          </a:bodyPr>
          <a:lstStyle/>
          <a:p>
            <a:r>
              <a:rPr lang="en-US" dirty="0">
                <a:solidFill>
                  <a:schemeClr val="bg1"/>
                </a:solidFill>
                <a:latin typeface="+mj-lt"/>
              </a:rPr>
              <a:t>Port Side</a:t>
            </a:r>
          </a:p>
        </p:txBody>
      </p:sp>
      <p:sp>
        <p:nvSpPr>
          <p:cNvPr id="126" name="TextBox 125"/>
          <p:cNvSpPr txBox="1"/>
          <p:nvPr/>
        </p:nvSpPr>
        <p:spPr>
          <a:xfrm>
            <a:off x="1143000" y="4936984"/>
            <a:ext cx="2848302" cy="461665"/>
          </a:xfrm>
          <a:prstGeom prst="rect">
            <a:avLst/>
          </a:prstGeom>
          <a:noFill/>
        </p:spPr>
        <p:txBody>
          <a:bodyPr wrap="square" rtlCol="0">
            <a:spAutoFit/>
          </a:bodyPr>
          <a:lstStyle/>
          <a:p>
            <a:r>
              <a:rPr lang="en-US" dirty="0">
                <a:solidFill>
                  <a:schemeClr val="bg1"/>
                </a:solidFill>
                <a:latin typeface="+mj-lt"/>
              </a:rPr>
              <a:t>Starboard Side</a:t>
            </a:r>
          </a:p>
        </p:txBody>
      </p:sp>
    </p:spTree>
    <p:extLst>
      <p:ext uri="{BB962C8B-B14F-4D97-AF65-F5344CB8AC3E}">
        <p14:creationId xmlns:p14="http://schemas.microsoft.com/office/powerpoint/2010/main" val="34017547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152400"/>
            <a:ext cx="7772400" cy="1143000"/>
          </a:xfrm>
        </p:spPr>
        <p:txBody>
          <a:bodyPr/>
          <a:lstStyle/>
          <a:p>
            <a:r>
              <a:rPr lang="en-US" dirty="0"/>
              <a:t>Capacity Number</a:t>
            </a:r>
          </a:p>
        </p:txBody>
      </p:sp>
      <p:sp>
        <p:nvSpPr>
          <p:cNvPr id="3" name="Content Placeholder 2"/>
          <p:cNvSpPr>
            <a:spLocks noGrp="1"/>
          </p:cNvSpPr>
          <p:nvPr>
            <p:ph idx="1"/>
          </p:nvPr>
        </p:nvSpPr>
        <p:spPr>
          <a:xfrm>
            <a:off x="990600" y="1219200"/>
            <a:ext cx="7772400" cy="4953000"/>
          </a:xfrm>
        </p:spPr>
        <p:txBody>
          <a:bodyPr/>
          <a:lstStyle/>
          <a:p>
            <a:endParaRPr lang="en-US" dirty="0"/>
          </a:p>
          <a:p>
            <a:endParaRPr lang="en-US" dirty="0"/>
          </a:p>
          <a:p>
            <a:endParaRPr lang="en-US" dirty="0"/>
          </a:p>
          <a:p>
            <a:endParaRPr lang="en-US" dirty="0"/>
          </a:p>
          <a:p>
            <a:endParaRPr lang="en-US" dirty="0"/>
          </a:p>
          <a:p>
            <a:endParaRPr lang="en-US" dirty="0"/>
          </a:p>
          <a:p>
            <a:endParaRPr lang="en-US" dirty="0"/>
          </a:p>
        </p:txBody>
      </p:sp>
      <p:sp>
        <p:nvSpPr>
          <p:cNvPr id="4" name="Slide Number Placeholder 3"/>
          <p:cNvSpPr>
            <a:spLocks noGrp="1"/>
          </p:cNvSpPr>
          <p:nvPr>
            <p:ph type="sldNum" sz="quarter" idx="12"/>
          </p:nvPr>
        </p:nvSpPr>
        <p:spPr/>
        <p:txBody>
          <a:bodyPr/>
          <a:lstStyle/>
          <a:p>
            <a:fld id="{6BA64208-401D-364A-B2D4-877A89510A5A}" type="slidenum">
              <a:rPr lang="en-US" altLang="x-none" smtClean="0"/>
              <a:pPr/>
              <a:t>12</a:t>
            </a:fld>
            <a:endParaRPr lang="en-US" altLang="x-none" dirty="0"/>
          </a:p>
        </p:txBody>
      </p:sp>
      <p:cxnSp>
        <p:nvCxnSpPr>
          <p:cNvPr id="5" name="Straight Connector 4"/>
          <p:cNvCxnSpPr/>
          <p:nvPr/>
        </p:nvCxnSpPr>
        <p:spPr>
          <a:xfrm>
            <a:off x="1524000" y="2895600"/>
            <a:ext cx="0" cy="19812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a:off x="1524000" y="2895600"/>
            <a:ext cx="6400800" cy="762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524000" y="4876800"/>
            <a:ext cx="5029200" cy="762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flipV="1">
            <a:off x="6400800" y="2971800"/>
            <a:ext cx="1524000" cy="20574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0" name="Rectangle 39"/>
          <p:cNvSpPr/>
          <p:nvPr/>
        </p:nvSpPr>
        <p:spPr>
          <a:xfrm>
            <a:off x="1828800" y="3124200"/>
            <a:ext cx="381000" cy="5334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TextBox 43"/>
          <p:cNvSpPr txBox="1"/>
          <p:nvPr/>
        </p:nvSpPr>
        <p:spPr>
          <a:xfrm>
            <a:off x="2514600" y="5257800"/>
            <a:ext cx="4572000" cy="830997"/>
          </a:xfrm>
          <a:prstGeom prst="rect">
            <a:avLst/>
          </a:prstGeom>
          <a:noFill/>
        </p:spPr>
        <p:txBody>
          <a:bodyPr wrap="square" rtlCol="0">
            <a:spAutoFit/>
          </a:bodyPr>
          <a:lstStyle/>
          <a:p>
            <a:pPr algn="ctr" eaLnBrk="1" hangingPunct="1"/>
            <a:r>
              <a:rPr lang="en-US" dirty="0">
                <a:solidFill>
                  <a:schemeClr val="bg1"/>
                </a:solidFill>
              </a:rPr>
              <a:t>Capacity number toward stern within 9 inches of transom</a:t>
            </a:r>
          </a:p>
        </p:txBody>
      </p:sp>
      <p:sp>
        <p:nvSpPr>
          <p:cNvPr id="45" name="TextBox 44"/>
          <p:cNvSpPr txBox="1"/>
          <p:nvPr/>
        </p:nvSpPr>
        <p:spPr>
          <a:xfrm>
            <a:off x="2286000" y="2122197"/>
            <a:ext cx="4343399" cy="954107"/>
          </a:xfrm>
          <a:prstGeom prst="rect">
            <a:avLst/>
          </a:prstGeom>
          <a:noFill/>
        </p:spPr>
        <p:txBody>
          <a:bodyPr wrap="square" rtlCol="0">
            <a:spAutoFit/>
          </a:bodyPr>
          <a:lstStyle/>
          <a:p>
            <a:r>
              <a:rPr lang="en-US" sz="2800" dirty="0">
                <a:solidFill>
                  <a:schemeClr val="bg1"/>
                </a:solidFill>
              </a:rPr>
              <a:t>Starboard Side</a:t>
            </a:r>
          </a:p>
          <a:p>
            <a:endParaRPr lang="en-US" sz="2800" dirty="0"/>
          </a:p>
        </p:txBody>
      </p:sp>
      <p:cxnSp>
        <p:nvCxnSpPr>
          <p:cNvPr id="46" name="Straight Connector 45"/>
          <p:cNvCxnSpPr/>
          <p:nvPr/>
        </p:nvCxnSpPr>
        <p:spPr bwMode="auto">
          <a:xfrm flipH="1" flipV="1">
            <a:off x="2438400" y="3581400"/>
            <a:ext cx="2743200" cy="1600200"/>
          </a:xfrm>
          <a:prstGeom prst="line">
            <a:avLst/>
          </a:prstGeom>
          <a:solidFill>
            <a:schemeClr val="accent1"/>
          </a:solidFill>
          <a:ln w="50800" cap="flat" cmpd="sng" algn="ctr">
            <a:solidFill>
              <a:schemeClr val="bg1"/>
            </a:solidFill>
            <a:prstDash val="solid"/>
            <a:round/>
            <a:headEnd type="none" w="med" len="med"/>
            <a:tailEnd type="triangle" w="med" len="lg"/>
          </a:ln>
          <a:effectLst/>
        </p:spPr>
      </p:cxnSp>
    </p:spTree>
    <p:extLst>
      <p:ext uri="{BB962C8B-B14F-4D97-AF65-F5344CB8AC3E}">
        <p14:creationId xmlns:p14="http://schemas.microsoft.com/office/powerpoint/2010/main" val="7346712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1044575" y="65088"/>
            <a:ext cx="7696200" cy="1055687"/>
          </a:xfrm>
        </p:spPr>
        <p:txBody>
          <a:bodyPr/>
          <a:lstStyle/>
          <a:p>
            <a:pPr eaLnBrk="1" hangingPunct="1"/>
            <a:r>
              <a:rPr lang="en-US" altLang="en-US" sz="4000" b="1" dirty="0"/>
              <a:t>Maximum Capacities</a:t>
            </a:r>
          </a:p>
        </p:txBody>
      </p:sp>
      <p:pic>
        <p:nvPicPr>
          <p:cNvPr id="11267" name="Picture 4" descr="2310"/>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5181600" y="2260600"/>
            <a:ext cx="3886200" cy="2921000"/>
          </a:xfrm>
        </p:spPr>
      </p:pic>
      <p:sp>
        <p:nvSpPr>
          <p:cNvPr id="15366" name="Rectangle 3"/>
          <p:cNvSpPr>
            <a:spLocks noGrp="1" noChangeArrowheads="1"/>
          </p:cNvSpPr>
          <p:nvPr>
            <p:ph type="body" sz="half" idx="1"/>
          </p:nvPr>
        </p:nvSpPr>
        <p:spPr>
          <a:xfrm>
            <a:off x="625475" y="1470025"/>
            <a:ext cx="4724400" cy="4800600"/>
          </a:xfrm>
        </p:spPr>
        <p:txBody>
          <a:bodyPr/>
          <a:lstStyle/>
          <a:p>
            <a:pPr marL="457200" indent="-457200" eaLnBrk="1" hangingPunct="1">
              <a:lnSpc>
                <a:spcPct val="130000"/>
              </a:lnSpc>
              <a:buFont typeface="Arial" panose="020B0604020202020204" pitchFamily="34" charset="0"/>
              <a:buChar char="•"/>
              <a:defRPr/>
            </a:pPr>
            <a:r>
              <a:rPr lang="en-US" altLang="en-US" dirty="0"/>
              <a:t>Capacity label by manufacturer</a:t>
            </a:r>
          </a:p>
          <a:p>
            <a:pPr marL="457200" indent="-457200" eaLnBrk="1" hangingPunct="1">
              <a:lnSpc>
                <a:spcPct val="130000"/>
              </a:lnSpc>
              <a:buFont typeface="Arial" panose="020B0604020202020204" pitchFamily="34" charset="0"/>
              <a:buChar char="•"/>
              <a:defRPr/>
            </a:pPr>
            <a:r>
              <a:rPr lang="en-US" altLang="en-US" dirty="0"/>
              <a:t>Number of persons</a:t>
            </a:r>
          </a:p>
          <a:p>
            <a:pPr marL="457200" indent="-457200" eaLnBrk="1" hangingPunct="1">
              <a:lnSpc>
                <a:spcPct val="130000"/>
              </a:lnSpc>
              <a:buFont typeface="Arial" panose="020B0604020202020204" pitchFamily="34" charset="0"/>
              <a:buChar char="•"/>
              <a:defRPr/>
            </a:pPr>
            <a:r>
              <a:rPr lang="en-US" altLang="en-US" dirty="0"/>
              <a:t>Weight for persons, motor and gear</a:t>
            </a:r>
          </a:p>
          <a:p>
            <a:pPr marL="457200" indent="-457200" eaLnBrk="1" hangingPunct="1">
              <a:lnSpc>
                <a:spcPct val="130000"/>
              </a:lnSpc>
              <a:buFont typeface="Arial" panose="020B0604020202020204" pitchFamily="34" charset="0"/>
              <a:buChar char="•"/>
              <a:defRPr/>
            </a:pPr>
            <a:r>
              <a:rPr lang="en-US" altLang="en-US" dirty="0"/>
              <a:t>Maximum engine horsepower</a:t>
            </a:r>
            <a:endParaRPr lang="en-US" altLang="en-US" b="1" dirty="0"/>
          </a:p>
          <a:p>
            <a:pPr marL="0" indent="0" eaLnBrk="1" hangingPunct="1">
              <a:lnSpc>
                <a:spcPct val="90000"/>
              </a:lnSpc>
              <a:defRPr/>
            </a:pPr>
            <a:endParaRPr lang="en-US" altLang="en-US" dirty="0"/>
          </a:p>
        </p:txBody>
      </p:sp>
      <p:sp>
        <p:nvSpPr>
          <p:cNvPr id="2" name="Slide Number Placeholder 1"/>
          <p:cNvSpPr>
            <a:spLocks noGrp="1"/>
          </p:cNvSpPr>
          <p:nvPr>
            <p:ph type="sldNum" sz="quarter" idx="10"/>
          </p:nvPr>
        </p:nvSpPr>
        <p:spPr/>
        <p:txBody>
          <a:bodyPr/>
          <a:lstStyle/>
          <a:p>
            <a:fld id="{89E1254E-7C07-4248-8223-2A9701AF0008}" type="slidenum">
              <a:rPr lang="en-US" altLang="en-US" smtClean="0"/>
              <a:pPr/>
              <a:t>13</a:t>
            </a:fld>
            <a:endParaRPr lang="en-US" altLang="en-US" dirty="0"/>
          </a:p>
        </p:txBody>
      </p:sp>
    </p:spTree>
    <p:extLst>
      <p:ext uri="{BB962C8B-B14F-4D97-AF65-F5344CB8AC3E}">
        <p14:creationId xmlns:p14="http://schemas.microsoft.com/office/powerpoint/2010/main" val="246949762"/>
      </p:ext>
    </p:extLst>
  </p:cSld>
  <p:clrMapOvr>
    <a:masterClrMapping/>
  </p:clrMapOvr>
  <p:transition advTm="29516"/>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28600"/>
            <a:ext cx="7772400" cy="1143000"/>
          </a:xfrm>
        </p:spPr>
        <p:txBody>
          <a:bodyPr/>
          <a:lstStyle/>
          <a:p>
            <a:r>
              <a:rPr lang="en-US" dirty="0"/>
              <a:t>Life Jackets</a:t>
            </a:r>
          </a:p>
        </p:txBody>
      </p:sp>
      <p:sp>
        <p:nvSpPr>
          <p:cNvPr id="3" name="Content Placeholder 2"/>
          <p:cNvSpPr>
            <a:spLocks noGrp="1"/>
          </p:cNvSpPr>
          <p:nvPr>
            <p:ph idx="1"/>
          </p:nvPr>
        </p:nvSpPr>
        <p:spPr>
          <a:xfrm>
            <a:off x="1143000" y="1524000"/>
            <a:ext cx="7772400" cy="4038600"/>
          </a:xfrm>
        </p:spPr>
        <p:txBody>
          <a:bodyPr/>
          <a:lstStyle/>
          <a:p>
            <a:r>
              <a:rPr lang="en-US" dirty="0"/>
              <a:t>Children under 13 years of age must wear a properly sized and fitted PFD when the boat is underway on any Iowa waters, unless the child is below deck, in an enclosed cabin, or is a passenger on a commercial vessel with a capacity of twenty-five persons or more </a:t>
            </a:r>
          </a:p>
        </p:txBody>
      </p:sp>
      <p:sp>
        <p:nvSpPr>
          <p:cNvPr id="4" name="Slide Number Placeholder 3"/>
          <p:cNvSpPr>
            <a:spLocks noGrp="1"/>
          </p:cNvSpPr>
          <p:nvPr>
            <p:ph type="sldNum" sz="quarter" idx="12"/>
          </p:nvPr>
        </p:nvSpPr>
        <p:spPr/>
        <p:txBody>
          <a:bodyPr/>
          <a:lstStyle/>
          <a:p>
            <a:fld id="{6BA64208-401D-364A-B2D4-877A89510A5A}" type="slidenum">
              <a:rPr lang="en-US" altLang="x-none" smtClean="0"/>
              <a:pPr/>
              <a:t>14</a:t>
            </a:fld>
            <a:endParaRPr lang="en-US" altLang="x-none" dirty="0"/>
          </a:p>
        </p:txBody>
      </p:sp>
    </p:spTree>
    <p:extLst>
      <p:ext uri="{BB962C8B-B14F-4D97-AF65-F5344CB8AC3E}">
        <p14:creationId xmlns:p14="http://schemas.microsoft.com/office/powerpoint/2010/main" val="27005059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28600"/>
            <a:ext cx="7772400" cy="1143000"/>
          </a:xfrm>
        </p:spPr>
        <p:txBody>
          <a:bodyPr/>
          <a:lstStyle/>
          <a:p>
            <a:r>
              <a:rPr lang="en-US" dirty="0"/>
              <a:t>Life Jackets</a:t>
            </a:r>
          </a:p>
        </p:txBody>
      </p:sp>
      <p:sp>
        <p:nvSpPr>
          <p:cNvPr id="3" name="Content Placeholder 2"/>
          <p:cNvSpPr>
            <a:spLocks noGrp="1"/>
          </p:cNvSpPr>
          <p:nvPr>
            <p:ph idx="1"/>
          </p:nvPr>
        </p:nvSpPr>
        <p:spPr>
          <a:xfrm>
            <a:off x="1219200" y="1219200"/>
            <a:ext cx="7772400" cy="5105400"/>
          </a:xfrm>
        </p:spPr>
        <p:txBody>
          <a:bodyPr/>
          <a:lstStyle/>
          <a:p>
            <a:r>
              <a:rPr lang="en-US" dirty="0"/>
              <a:t>All vessels must have at least one USCG approved wearable Type I, II, III or V life jacket for each person on board.</a:t>
            </a:r>
          </a:p>
          <a:p>
            <a:r>
              <a:rPr lang="en-US" dirty="0"/>
              <a:t>In addition, one USCG approved </a:t>
            </a:r>
            <a:r>
              <a:rPr lang="en-US" dirty="0" err="1"/>
              <a:t>throwable</a:t>
            </a:r>
            <a:r>
              <a:rPr lang="en-US" dirty="0"/>
              <a:t> Type IV must be on board vessels 16 feet or longer </a:t>
            </a:r>
            <a:r>
              <a:rPr lang="en-US" dirty="0">
                <a:solidFill>
                  <a:srgbClr val="FFFF00"/>
                </a:solidFill>
              </a:rPr>
              <a:t>except canoes or kayaks.</a:t>
            </a:r>
          </a:p>
        </p:txBody>
      </p:sp>
      <p:sp>
        <p:nvSpPr>
          <p:cNvPr id="4" name="Slide Number Placeholder 3"/>
          <p:cNvSpPr>
            <a:spLocks noGrp="1"/>
          </p:cNvSpPr>
          <p:nvPr>
            <p:ph type="sldNum" sz="quarter" idx="12"/>
          </p:nvPr>
        </p:nvSpPr>
        <p:spPr/>
        <p:txBody>
          <a:bodyPr/>
          <a:lstStyle/>
          <a:p>
            <a:fld id="{6BA64208-401D-364A-B2D4-877A89510A5A}" type="slidenum">
              <a:rPr lang="en-US" altLang="x-none" smtClean="0"/>
              <a:pPr/>
              <a:t>15</a:t>
            </a:fld>
            <a:endParaRPr lang="en-US" altLang="x-none" dirty="0"/>
          </a:p>
        </p:txBody>
      </p:sp>
    </p:spTree>
    <p:extLst>
      <p:ext uri="{BB962C8B-B14F-4D97-AF65-F5344CB8AC3E}">
        <p14:creationId xmlns:p14="http://schemas.microsoft.com/office/powerpoint/2010/main" val="25520304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772400" cy="1143000"/>
          </a:xfrm>
        </p:spPr>
        <p:txBody>
          <a:bodyPr/>
          <a:lstStyle/>
          <a:p>
            <a:r>
              <a:rPr lang="en-US" dirty="0"/>
              <a:t>Life Jackets</a:t>
            </a:r>
          </a:p>
        </p:txBody>
      </p:sp>
      <p:sp>
        <p:nvSpPr>
          <p:cNvPr id="3" name="Content Placeholder 2"/>
          <p:cNvSpPr>
            <a:spLocks noGrp="1"/>
          </p:cNvSpPr>
          <p:nvPr>
            <p:ph idx="1"/>
          </p:nvPr>
        </p:nvSpPr>
        <p:spPr>
          <a:xfrm>
            <a:off x="1143000" y="1066800"/>
            <a:ext cx="7772400" cy="4876800"/>
          </a:xfrm>
        </p:spPr>
        <p:txBody>
          <a:bodyPr/>
          <a:lstStyle/>
          <a:p>
            <a:r>
              <a:rPr lang="en-US" dirty="0"/>
              <a:t>Each person on board a personal watercraft (PWC) or being towed behind a vessel on water skis, surfboard, or similar device </a:t>
            </a:r>
            <a:r>
              <a:rPr lang="en-US" dirty="0">
                <a:solidFill>
                  <a:srgbClr val="FFFF00"/>
                </a:solidFill>
              </a:rPr>
              <a:t>must wear </a:t>
            </a:r>
            <a:r>
              <a:rPr lang="en-US" dirty="0"/>
              <a:t>a USCG approved Type I, II, III, or V life jacket.</a:t>
            </a:r>
          </a:p>
          <a:p>
            <a:r>
              <a:rPr lang="en-US" dirty="0"/>
              <a:t>Inflatable life jackets </a:t>
            </a:r>
            <a:r>
              <a:rPr lang="en-US" dirty="0">
                <a:solidFill>
                  <a:srgbClr val="FFFF00"/>
                </a:solidFill>
              </a:rPr>
              <a:t>are not </a:t>
            </a:r>
            <a:r>
              <a:rPr lang="en-US" dirty="0"/>
              <a:t>approved for persons on PWCs or being towed.</a:t>
            </a:r>
          </a:p>
          <a:p>
            <a:r>
              <a:rPr lang="en-US" dirty="0"/>
              <a:t>Stand-Up Paddleboards (SUP) are not required to wear a life jacket but must have one on board.</a:t>
            </a:r>
          </a:p>
        </p:txBody>
      </p:sp>
      <p:sp>
        <p:nvSpPr>
          <p:cNvPr id="4" name="Slide Number Placeholder 3"/>
          <p:cNvSpPr>
            <a:spLocks noGrp="1"/>
          </p:cNvSpPr>
          <p:nvPr>
            <p:ph type="sldNum" sz="quarter" idx="12"/>
          </p:nvPr>
        </p:nvSpPr>
        <p:spPr/>
        <p:txBody>
          <a:bodyPr/>
          <a:lstStyle/>
          <a:p>
            <a:fld id="{6BA64208-401D-364A-B2D4-877A89510A5A}" type="slidenum">
              <a:rPr lang="en-US" altLang="x-none" smtClean="0"/>
              <a:pPr/>
              <a:t>16</a:t>
            </a:fld>
            <a:endParaRPr lang="en-US" altLang="x-none" dirty="0"/>
          </a:p>
        </p:txBody>
      </p:sp>
    </p:spTree>
    <p:extLst>
      <p:ext uri="{BB962C8B-B14F-4D97-AF65-F5344CB8AC3E}">
        <p14:creationId xmlns:p14="http://schemas.microsoft.com/office/powerpoint/2010/main" val="10388368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4170" y="228600"/>
            <a:ext cx="7772400" cy="1066800"/>
          </a:xfrm>
        </p:spPr>
        <p:txBody>
          <a:bodyPr/>
          <a:lstStyle/>
          <a:p>
            <a:r>
              <a:rPr lang="en-US" dirty="0"/>
              <a:t>Marine Toilets</a:t>
            </a:r>
          </a:p>
        </p:txBody>
      </p:sp>
      <p:sp>
        <p:nvSpPr>
          <p:cNvPr id="3" name="Content Placeholder 2"/>
          <p:cNvSpPr>
            <a:spLocks noGrp="1"/>
          </p:cNvSpPr>
          <p:nvPr>
            <p:ph idx="1"/>
          </p:nvPr>
        </p:nvSpPr>
        <p:spPr>
          <a:xfrm>
            <a:off x="1371600" y="1295400"/>
            <a:ext cx="7772400" cy="5105400"/>
          </a:xfrm>
        </p:spPr>
        <p:txBody>
          <a:bodyPr/>
          <a:lstStyle/>
          <a:p>
            <a:r>
              <a:rPr lang="en-US" sz="2800" dirty="0"/>
              <a:t>All recreational boats with installed toilet facilities must have an operable marine sanitation device on board. All installed marine sanitation devices (MSD) must be Coast Guard certified.</a:t>
            </a:r>
          </a:p>
          <a:p>
            <a:br>
              <a:rPr lang="en-US" sz="2800" dirty="0"/>
            </a:br>
            <a:r>
              <a:rPr lang="en-US" sz="2800" dirty="0"/>
              <a:t>Vessels 65 feet or less may use a Type I, II or III MSD.</a:t>
            </a:r>
            <a:br>
              <a:rPr lang="en-US" sz="2800" dirty="0"/>
            </a:br>
            <a:endParaRPr lang="en-US" sz="2800" dirty="0"/>
          </a:p>
          <a:p>
            <a:r>
              <a:rPr lang="en-US" sz="2800" dirty="0"/>
              <a:t>Vessels over 65 feet must install a Type II or III MSD.</a:t>
            </a:r>
          </a:p>
          <a:p>
            <a:pPr marL="0" indent="0">
              <a:buNone/>
            </a:pPr>
            <a:endParaRPr lang="en-US" sz="2000" dirty="0"/>
          </a:p>
        </p:txBody>
      </p:sp>
      <p:sp>
        <p:nvSpPr>
          <p:cNvPr id="4" name="Slide Number Placeholder 3"/>
          <p:cNvSpPr>
            <a:spLocks noGrp="1"/>
          </p:cNvSpPr>
          <p:nvPr>
            <p:ph type="sldNum" sz="quarter" idx="12"/>
          </p:nvPr>
        </p:nvSpPr>
        <p:spPr/>
        <p:txBody>
          <a:bodyPr/>
          <a:lstStyle/>
          <a:p>
            <a:fld id="{6BA64208-401D-364A-B2D4-877A89510A5A}" type="slidenum">
              <a:rPr lang="en-US" altLang="x-none" smtClean="0"/>
              <a:pPr/>
              <a:t>17</a:t>
            </a:fld>
            <a:endParaRPr lang="en-US" altLang="x-none" dirty="0"/>
          </a:p>
        </p:txBody>
      </p:sp>
    </p:spTree>
    <p:extLst>
      <p:ext uri="{BB962C8B-B14F-4D97-AF65-F5344CB8AC3E}">
        <p14:creationId xmlns:p14="http://schemas.microsoft.com/office/powerpoint/2010/main" val="30890850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Marine Toilets</a:t>
            </a:r>
          </a:p>
        </p:txBody>
      </p:sp>
      <p:sp>
        <p:nvSpPr>
          <p:cNvPr id="3" name="Content Placeholder 2"/>
          <p:cNvSpPr>
            <a:spLocks noGrp="1"/>
          </p:cNvSpPr>
          <p:nvPr>
            <p:ph idx="1"/>
          </p:nvPr>
        </p:nvSpPr>
        <p:spPr>
          <a:xfrm>
            <a:off x="1066800" y="2133600"/>
            <a:ext cx="7772400" cy="4114800"/>
          </a:xfrm>
        </p:spPr>
        <p:txBody>
          <a:bodyPr/>
          <a:lstStyle/>
          <a:p>
            <a:r>
              <a:rPr lang="en-US" sz="2000" dirty="0"/>
              <a:t>When operating a vessel on a body of water where the discharge of treated or untreated sewage is prohibited the operator must secure the device in a manner which prevents any discharge. </a:t>
            </a:r>
          </a:p>
          <a:p>
            <a:endParaRPr lang="en-US" sz="2000" dirty="0"/>
          </a:p>
          <a:p>
            <a:r>
              <a:rPr lang="en-US" sz="2000" dirty="0"/>
              <a:t>Some acceptable methods are: padlocking overboard discharge valves in the closed position, using non releasable wire tie to hold overboard discharge valves in the closed position, closing overboard discharge valves and removing the handle, locking the door, with padlock or key lock, to the space enclosing the toilets (for Type I and Type II only).</a:t>
            </a:r>
          </a:p>
        </p:txBody>
      </p:sp>
      <p:sp>
        <p:nvSpPr>
          <p:cNvPr id="4" name="Slide Number Placeholder 3"/>
          <p:cNvSpPr>
            <a:spLocks noGrp="1"/>
          </p:cNvSpPr>
          <p:nvPr>
            <p:ph type="sldNum" sz="quarter" idx="12"/>
          </p:nvPr>
        </p:nvSpPr>
        <p:spPr/>
        <p:txBody>
          <a:bodyPr/>
          <a:lstStyle/>
          <a:p>
            <a:fld id="{6BA64208-401D-364A-B2D4-877A89510A5A}" type="slidenum">
              <a:rPr lang="en-US" altLang="x-none" smtClean="0"/>
              <a:pPr/>
              <a:t>18</a:t>
            </a:fld>
            <a:endParaRPr lang="en-US" altLang="x-none" dirty="0"/>
          </a:p>
        </p:txBody>
      </p:sp>
    </p:spTree>
    <p:extLst>
      <p:ext uri="{BB962C8B-B14F-4D97-AF65-F5344CB8AC3E}">
        <p14:creationId xmlns:p14="http://schemas.microsoft.com/office/powerpoint/2010/main" val="36484731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Number Placeholder 1"/>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0BC8A1A7-7E75-4275-A9F6-DFD3523B8AA3}" type="slidenum">
              <a:rPr lang="en-US" altLang="en-US" sz="1400">
                <a:solidFill>
                  <a:srgbClr val="FFFF99"/>
                </a:solidFill>
                <a:latin typeface="Times New Roman" panose="02020603050405020304" pitchFamily="18" charset="0"/>
              </a:rPr>
              <a:pPr>
                <a:spcBef>
                  <a:spcPct val="0"/>
                </a:spcBef>
              </a:pPr>
              <a:t>19</a:t>
            </a:fld>
            <a:endParaRPr lang="en-US" altLang="en-US" sz="1400" dirty="0">
              <a:solidFill>
                <a:srgbClr val="FFFF99"/>
              </a:solidFill>
              <a:latin typeface="Times New Roman" panose="02020603050405020304" pitchFamily="18" charset="0"/>
            </a:endParaRPr>
          </a:p>
        </p:txBody>
      </p:sp>
      <p:pic>
        <p:nvPicPr>
          <p:cNvPr id="20483"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1084535"/>
            <a:ext cx="7253333" cy="4706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4" name="TextBox 4"/>
          <p:cNvSpPr txBox="1">
            <a:spLocks noChangeArrowheads="1"/>
          </p:cNvSpPr>
          <p:nvPr/>
        </p:nvSpPr>
        <p:spPr bwMode="auto">
          <a:xfrm>
            <a:off x="1524000" y="304800"/>
            <a:ext cx="6945313"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lgn="ctr" eaLnBrk="1" hangingPunct="1">
              <a:spcBef>
                <a:spcPct val="0"/>
              </a:spcBef>
            </a:pPr>
            <a:r>
              <a:rPr lang="en-US" altLang="en-US" dirty="0">
                <a:solidFill>
                  <a:schemeClr val="bg1"/>
                </a:solidFill>
                <a:latin typeface="Arial" panose="020B0604020202020204" pitchFamily="34" charset="0"/>
              </a:rPr>
              <a:t>International Marine Pollution Law</a:t>
            </a:r>
          </a:p>
        </p:txBody>
      </p:sp>
    </p:spTree>
    <p:extLst>
      <p:ext uri="{BB962C8B-B14F-4D97-AF65-F5344CB8AC3E}">
        <p14:creationId xmlns:p14="http://schemas.microsoft.com/office/powerpoint/2010/main" val="3202267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1371600" y="609600"/>
            <a:ext cx="7772400" cy="1143000"/>
          </a:xfrm>
        </p:spPr>
        <p:txBody>
          <a:bodyPr/>
          <a:lstStyle/>
          <a:p>
            <a:r>
              <a:rPr lang="en-US" altLang="en-US" sz="4000" b="1" dirty="0"/>
              <a:t>Boating References</a:t>
            </a:r>
          </a:p>
        </p:txBody>
      </p:sp>
      <p:sp>
        <p:nvSpPr>
          <p:cNvPr id="6147"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fld id="{6DA154C6-EB5C-4251-87FC-4906BF0069FD}" type="slidenum">
              <a:rPr lang="en-US" altLang="en-US" sz="1400">
                <a:solidFill>
                  <a:srgbClr val="FFFF99"/>
                </a:solidFill>
                <a:latin typeface="Times New Roman" panose="02020603050405020304" pitchFamily="18" charset="0"/>
              </a:rPr>
              <a:pPr>
                <a:spcBef>
                  <a:spcPct val="0"/>
                </a:spcBef>
              </a:pPr>
              <a:t>2</a:t>
            </a:fld>
            <a:endParaRPr lang="en-US" altLang="en-US" sz="1400" dirty="0">
              <a:solidFill>
                <a:srgbClr val="FFFF99"/>
              </a:solidFill>
              <a:latin typeface="Times New Roman" panose="02020603050405020304" pitchFamily="18" charset="0"/>
            </a:endParaRPr>
          </a:p>
        </p:txBody>
      </p:sp>
      <p:sp>
        <p:nvSpPr>
          <p:cNvPr id="6148" name="Rectangle 1">
            <a:hlinkClick r:id="rId3" tooltip="Page 2"/>
          </p:cNvPr>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dirty="0">
              <a:latin typeface="Arial" panose="020B0604020202020204" pitchFamily="34" charset="0"/>
            </a:endParaRPr>
          </a:p>
        </p:txBody>
      </p:sp>
      <p:sp>
        <p:nvSpPr>
          <p:cNvPr id="6149" name="Rectangle 2">
            <a:hlinkClick r:id="rId3" tooltip="Page 2"/>
          </p:cNvPr>
          <p:cNvSpPr>
            <a:spLocks noChangeArrowheads="1"/>
          </p:cNvSpPr>
          <p:nvPr/>
        </p:nvSpPr>
        <p:spPr bwMode="auto">
          <a:xfrm>
            <a:off x="152400" y="1524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dirty="0">
              <a:latin typeface="Arial" panose="020B0604020202020204" pitchFamily="34" charset="0"/>
            </a:endParaRPr>
          </a:p>
        </p:txBody>
      </p:sp>
      <p:sp>
        <p:nvSpPr>
          <p:cNvPr id="6150" name="Rectangle 3">
            <a:hlinkClick r:id="rId3" tooltip="Page 2"/>
          </p:cNvPr>
          <p:cNvSpPr>
            <a:spLocks noChangeArrowheads="1"/>
          </p:cNvSpPr>
          <p:nvPr/>
        </p:nvSpPr>
        <p:spPr bwMode="auto">
          <a:xfrm>
            <a:off x="304800" y="3048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50800">
                <a:solidFill>
                  <a:schemeClr val="tx1"/>
                </a:solidFill>
                <a:miter lim="800000"/>
                <a:headEnd/>
                <a:tailEnd type="none" w="med"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endParaRPr lang="en-US" altLang="en-US" sz="2400" dirty="0">
              <a:latin typeface="Arial" panose="020B0604020202020204" pitchFamily="34" charset="0"/>
            </a:endParaRPr>
          </a:p>
        </p:txBody>
      </p:sp>
      <p:sp>
        <p:nvSpPr>
          <p:cNvPr id="9" name="TextBox 8"/>
          <p:cNvSpPr txBox="1"/>
          <p:nvPr/>
        </p:nvSpPr>
        <p:spPr>
          <a:xfrm>
            <a:off x="1447801" y="1676401"/>
            <a:ext cx="7467600" cy="5832366"/>
          </a:xfrm>
          <a:prstGeom prst="rect">
            <a:avLst/>
          </a:prstGeom>
          <a:noFill/>
        </p:spPr>
        <p:txBody>
          <a:bodyPr wrap="square">
            <a:spAutoFit/>
          </a:bodyPr>
          <a:lstStyle/>
          <a:p>
            <a:pPr algn="ctr">
              <a:defRPr/>
            </a:pPr>
            <a:r>
              <a:rPr lang="en-US" sz="3200" dirty="0">
                <a:solidFill>
                  <a:schemeClr val="bg1"/>
                </a:solidFill>
                <a:latin typeface="+mn-lt"/>
                <a:cs typeface="Symusic" panose="00000400000000000000" pitchFamily="2" charset="0"/>
              </a:rPr>
              <a:t>Material for this supplement is contained in the publication:</a:t>
            </a:r>
          </a:p>
          <a:p>
            <a:pPr algn="ctr">
              <a:defRPr/>
            </a:pPr>
            <a:endParaRPr lang="en-US" sz="1050" dirty="0">
              <a:solidFill>
                <a:schemeClr val="bg1"/>
              </a:solidFill>
              <a:latin typeface="+mn-lt"/>
              <a:cs typeface="Symusic" panose="00000400000000000000" pitchFamily="2" charset="0"/>
            </a:endParaRPr>
          </a:p>
          <a:p>
            <a:pPr algn="ctr">
              <a:defRPr/>
            </a:pPr>
            <a:r>
              <a:rPr lang="en-US" sz="3200" dirty="0">
                <a:solidFill>
                  <a:schemeClr val="bg1"/>
                </a:solidFill>
                <a:latin typeface="+mn-lt"/>
                <a:cs typeface="Symusic" panose="00000400000000000000" pitchFamily="2" charset="0"/>
              </a:rPr>
              <a:t>“The Handbook of Iowa Boating Laws</a:t>
            </a:r>
          </a:p>
          <a:p>
            <a:pPr algn="ctr">
              <a:defRPr/>
            </a:pPr>
            <a:r>
              <a:rPr lang="en-US" sz="3200" dirty="0">
                <a:solidFill>
                  <a:schemeClr val="bg1"/>
                </a:solidFill>
                <a:latin typeface="+mn-lt"/>
                <a:cs typeface="Symusic" panose="00000400000000000000" pitchFamily="2" charset="0"/>
              </a:rPr>
              <a:t>and Responsibilities”</a:t>
            </a:r>
          </a:p>
          <a:p>
            <a:pPr algn="ctr">
              <a:defRPr/>
            </a:pPr>
            <a:r>
              <a:rPr lang="en-US" sz="3200" dirty="0">
                <a:solidFill>
                  <a:schemeClr val="bg1"/>
                </a:solidFill>
                <a:latin typeface="+mn-lt"/>
                <a:cs typeface="Symusic" panose="00000400000000000000" pitchFamily="2" charset="0"/>
              </a:rPr>
              <a:t>downloadable at:</a:t>
            </a:r>
          </a:p>
          <a:p>
            <a:pPr algn="ctr">
              <a:defRPr/>
            </a:pPr>
            <a:endParaRPr lang="en-US" sz="1050" dirty="0">
              <a:solidFill>
                <a:schemeClr val="bg1"/>
              </a:solidFill>
              <a:latin typeface="+mn-lt"/>
              <a:cs typeface="Symusic" panose="00000400000000000000" pitchFamily="2" charset="0"/>
            </a:endParaRPr>
          </a:p>
          <a:p>
            <a:pPr algn="ctr">
              <a:defRPr/>
            </a:pPr>
            <a:r>
              <a:rPr lang="en-US" sz="3200" dirty="0">
                <a:solidFill>
                  <a:srgbClr val="FFFF00"/>
                </a:solidFill>
                <a:latin typeface="+mn-lt"/>
                <a:cs typeface="Symusic" panose="00000400000000000000" pitchFamily="2" charset="0"/>
              </a:rPr>
              <a:t>https://www.boat-ed.com/assets/pdf/handbook/ia_handbook_entire.pdf</a:t>
            </a:r>
            <a:endParaRPr lang="en-US" sz="3200" dirty="0">
              <a:solidFill>
                <a:schemeClr val="bg1"/>
              </a:solidFill>
              <a:latin typeface="+mn-lt"/>
              <a:cs typeface="Symusic" panose="00000400000000000000" pitchFamily="2" charset="0"/>
            </a:endParaRPr>
          </a:p>
          <a:p>
            <a:pPr algn="ctr">
              <a:defRPr/>
            </a:pPr>
            <a:r>
              <a:rPr lang="en-US" sz="3200" dirty="0">
                <a:solidFill>
                  <a:schemeClr val="bg1"/>
                </a:solidFill>
                <a:latin typeface="+mn-lt"/>
                <a:cs typeface="Symusic" panose="00000400000000000000" pitchFamily="2" charset="0"/>
              </a:rPr>
              <a:t> </a:t>
            </a:r>
            <a:endParaRPr lang="en-US" sz="3200" i="1" dirty="0">
              <a:solidFill>
                <a:schemeClr val="bg1"/>
              </a:solidFill>
              <a:latin typeface="+mn-lt"/>
              <a:cs typeface="Symusic" panose="00000400000000000000" pitchFamily="2" charset="0"/>
            </a:endParaRPr>
          </a:p>
          <a:p>
            <a:pPr algn="ctr">
              <a:defRPr/>
            </a:pPr>
            <a:br>
              <a:rPr lang="en-US" sz="3200" dirty="0">
                <a:solidFill>
                  <a:schemeClr val="bg1"/>
                </a:solidFill>
                <a:latin typeface="+mn-lt"/>
                <a:cs typeface="Symusic" panose="00000400000000000000" pitchFamily="2" charset="0"/>
              </a:rPr>
            </a:br>
            <a:endParaRPr lang="en-US" sz="32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981025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30" name="Rectangle 1028"/>
          <p:cNvSpPr>
            <a:spLocks noGrp="1" noChangeArrowheads="1"/>
          </p:cNvSpPr>
          <p:nvPr>
            <p:ph type="title"/>
          </p:nvPr>
        </p:nvSpPr>
        <p:spPr>
          <a:xfrm>
            <a:off x="1143000" y="228600"/>
            <a:ext cx="7772400" cy="914400"/>
          </a:xfrm>
        </p:spPr>
        <p:txBody>
          <a:bodyPr/>
          <a:lstStyle/>
          <a:p>
            <a:pPr eaLnBrk="1" hangingPunct="1"/>
            <a:r>
              <a:rPr lang="en-US" altLang="en-US" b="1" dirty="0"/>
              <a:t>Oil/Fuel Spills</a:t>
            </a:r>
            <a:endParaRPr lang="en-US" altLang="en-US" dirty="0"/>
          </a:p>
        </p:txBody>
      </p:sp>
      <p:sp>
        <p:nvSpPr>
          <p:cNvPr id="22533"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1400" dirty="0">
                <a:solidFill>
                  <a:srgbClr val="FFFF99"/>
                </a:solidFill>
                <a:latin typeface="Times New Roman" panose="02020603050405020304" pitchFamily="18" charset="0"/>
              </a:rPr>
              <a:t> </a:t>
            </a:r>
            <a:fld id="{E8743A86-D234-4572-AE02-EB156343CBFD}" type="slidenum">
              <a:rPr lang="en-US" altLang="en-US" sz="1400">
                <a:solidFill>
                  <a:srgbClr val="FFFF99"/>
                </a:solidFill>
                <a:latin typeface="Times New Roman" panose="02020603050405020304" pitchFamily="18" charset="0"/>
              </a:rPr>
              <a:pPr>
                <a:spcBef>
                  <a:spcPct val="0"/>
                </a:spcBef>
              </a:pPr>
              <a:t>20</a:t>
            </a:fld>
            <a:r>
              <a:rPr lang="en-US" altLang="en-US" sz="1400" dirty="0">
                <a:solidFill>
                  <a:srgbClr val="FFFF99"/>
                </a:solidFill>
                <a:latin typeface="Times New Roman" panose="02020603050405020304" pitchFamily="18" charset="0"/>
              </a:rPr>
              <a:t> </a:t>
            </a:r>
          </a:p>
        </p:txBody>
      </p:sp>
      <p:sp>
        <p:nvSpPr>
          <p:cNvPr id="22531" name="TextBox 5"/>
          <p:cNvSpPr txBox="1">
            <a:spLocks noChangeArrowheads="1"/>
          </p:cNvSpPr>
          <p:nvPr/>
        </p:nvSpPr>
        <p:spPr bwMode="auto">
          <a:xfrm>
            <a:off x="1828800" y="1295400"/>
            <a:ext cx="6822893"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eaLnBrk="1" hangingPunct="1">
              <a:spcBef>
                <a:spcPct val="0"/>
              </a:spcBef>
            </a:pPr>
            <a:r>
              <a:rPr lang="en-US" altLang="en-US" sz="2400" dirty="0">
                <a:solidFill>
                  <a:schemeClr val="bg1"/>
                </a:solidFill>
                <a:latin typeface="Arial" panose="020B0604020202020204" pitchFamily="34" charset="0"/>
              </a:rPr>
              <a:t>Spills reported immediately to;</a:t>
            </a:r>
          </a:p>
          <a:p>
            <a:pPr eaLnBrk="1" hangingPunct="1">
              <a:spcBef>
                <a:spcPct val="0"/>
              </a:spcBef>
            </a:pPr>
            <a:r>
              <a:rPr lang="en-US" altLang="en-US" sz="2400" dirty="0">
                <a:solidFill>
                  <a:schemeClr val="bg1"/>
                </a:solidFill>
                <a:latin typeface="Arial" panose="020B0604020202020204" pitchFamily="34" charset="0"/>
              </a:rPr>
              <a:t>   US Coast Guard at 1-800-424-8802 </a:t>
            </a:r>
          </a:p>
          <a:p>
            <a:pPr eaLnBrk="1" hangingPunct="1">
              <a:spcBef>
                <a:spcPct val="0"/>
              </a:spcBef>
            </a:pPr>
            <a:r>
              <a:rPr lang="en-US" altLang="en-US" sz="2400" dirty="0">
                <a:solidFill>
                  <a:schemeClr val="bg1"/>
                </a:solidFill>
                <a:latin typeface="Arial" panose="020B0604020202020204" pitchFamily="34" charset="0"/>
              </a:rPr>
              <a:t> </a:t>
            </a:r>
          </a:p>
          <a:p>
            <a:pPr eaLnBrk="1" hangingPunct="1">
              <a:spcBef>
                <a:spcPct val="0"/>
              </a:spcBef>
            </a:pPr>
            <a:r>
              <a:rPr lang="en-US" altLang="en-US" sz="2400" dirty="0">
                <a:solidFill>
                  <a:schemeClr val="bg1"/>
                </a:solidFill>
                <a:latin typeface="Arial" panose="020B0604020202020204" pitchFamily="34" charset="0"/>
              </a:rPr>
              <a:t>Placard displayed for vessels 26 feet and longer</a:t>
            </a:r>
            <a:r>
              <a:rPr lang="en-US" altLang="en-US" sz="2400" dirty="0">
                <a:latin typeface="Arial" panose="020B0604020202020204" pitchFamily="34" charset="0"/>
              </a:rPr>
              <a:t>’</a:t>
            </a:r>
          </a:p>
          <a:p>
            <a:pPr eaLnBrk="1" hangingPunct="1">
              <a:spcBef>
                <a:spcPct val="0"/>
              </a:spcBef>
            </a:pPr>
            <a:endParaRPr lang="en-US" altLang="en-US" sz="2400" dirty="0">
              <a:latin typeface="Arial" panose="020B0604020202020204" pitchFamily="34" charset="0"/>
            </a:endParaRPr>
          </a:p>
        </p:txBody>
      </p:sp>
      <p:pic>
        <p:nvPicPr>
          <p:cNvPr id="2253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3352800"/>
            <a:ext cx="5127625" cy="2649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000776"/>
      </p:ext>
    </p:extLst>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5"/>
          <p:cNvSpPr txBox="1">
            <a:spLocks noChangeArrowheads="1"/>
          </p:cNvSpPr>
          <p:nvPr/>
        </p:nvSpPr>
        <p:spPr bwMode="auto">
          <a:xfrm>
            <a:off x="1142909" y="2590800"/>
            <a:ext cx="8001000"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buFontTx/>
              <a:buChar char="•"/>
            </a:pPr>
            <a:r>
              <a:rPr lang="en-US" altLang="en-US" sz="2400" b="0" dirty="0">
                <a:solidFill>
                  <a:schemeClr val="bg1"/>
                </a:solidFill>
                <a:latin typeface="Arial" panose="020B0604020202020204" pitchFamily="34" charset="0"/>
              </a:rPr>
              <a:t> Trailer boaters should remove visible mud, plants, fish 	or animals from boats and trailers prior to transport 	to another body of water.</a:t>
            </a:r>
          </a:p>
          <a:p>
            <a:pPr>
              <a:spcBef>
                <a:spcPct val="0"/>
              </a:spcBef>
              <a:buFontTx/>
              <a:buChar char="•"/>
            </a:pPr>
            <a:r>
              <a:rPr lang="en-US" altLang="en-US" sz="2400" b="0" dirty="0">
                <a:solidFill>
                  <a:schemeClr val="bg1"/>
                </a:solidFill>
                <a:latin typeface="Arial" panose="020B0604020202020204" pitchFamily="34" charset="0"/>
              </a:rPr>
              <a:t> Scrape any mussels from boat or outdrive, and flush 	hull, bilges &amp; water holding compartments with hot 	water 	(use 1 quart / gal of vinegar).</a:t>
            </a:r>
          </a:p>
          <a:p>
            <a:pPr>
              <a:spcBef>
                <a:spcPct val="0"/>
              </a:spcBef>
              <a:buFontTx/>
              <a:buChar char="•"/>
            </a:pPr>
            <a:r>
              <a:rPr lang="en-US" altLang="en-US" sz="2400" b="0" dirty="0">
                <a:solidFill>
                  <a:schemeClr val="bg1"/>
                </a:solidFill>
                <a:latin typeface="Arial" panose="020B0604020202020204" pitchFamily="34" charset="0"/>
              </a:rPr>
              <a:t> Do not release plants or fish, including bait, into a body 	of water unless it came from same body of water.</a:t>
            </a:r>
          </a:p>
          <a:p>
            <a:pPr>
              <a:spcBef>
                <a:spcPct val="0"/>
              </a:spcBef>
              <a:buFontTx/>
              <a:buChar char="•"/>
            </a:pPr>
            <a:r>
              <a:rPr lang="en-US" altLang="en-US" sz="2400" dirty="0">
                <a:solidFill>
                  <a:schemeClr val="bg1"/>
                </a:solidFill>
                <a:latin typeface="Arial" panose="020B0604020202020204" pitchFamily="34" charset="0"/>
              </a:rPr>
              <a:t>  Illegal transport of invasive species is subject to a $500 	fine.  </a:t>
            </a:r>
          </a:p>
        </p:txBody>
      </p:sp>
      <p:sp>
        <p:nvSpPr>
          <p:cNvPr id="23555" name="Text Box 6"/>
          <p:cNvSpPr txBox="1">
            <a:spLocks noChangeArrowheads="1"/>
          </p:cNvSpPr>
          <p:nvPr/>
        </p:nvSpPr>
        <p:spPr bwMode="auto">
          <a:xfrm>
            <a:off x="1676400" y="1120775"/>
            <a:ext cx="7239000" cy="137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2800" b="0" dirty="0">
                <a:solidFill>
                  <a:schemeClr val="bg1"/>
                </a:solidFill>
                <a:latin typeface="Arial" panose="020B0604020202020204" pitchFamily="34" charset="0"/>
                <a:cs typeface="Times New Roman" panose="02020603050405020304" pitchFamily="18" charset="0"/>
              </a:rPr>
              <a:t>To prevent the spread of non-native fish and mollusks in our waterways, boaters should follow these simple rules:</a:t>
            </a:r>
            <a:endParaRPr lang="en-US" altLang="en-US" sz="2800" b="0" dirty="0">
              <a:solidFill>
                <a:schemeClr val="bg1"/>
              </a:solidFill>
              <a:latin typeface="Arial" panose="020B0604020202020204" pitchFamily="34" charset="0"/>
            </a:endParaRPr>
          </a:p>
        </p:txBody>
      </p:sp>
      <p:sp>
        <p:nvSpPr>
          <p:cNvPr id="23556" name="Rectangle 7"/>
          <p:cNvSpPr>
            <a:spLocks noGrp="1" noChangeArrowheads="1"/>
          </p:cNvSpPr>
          <p:nvPr>
            <p:ph type="title"/>
          </p:nvPr>
        </p:nvSpPr>
        <p:spPr>
          <a:xfrm>
            <a:off x="1044575" y="65088"/>
            <a:ext cx="8099425" cy="1055687"/>
          </a:xfrm>
        </p:spPr>
        <p:txBody>
          <a:bodyPr/>
          <a:lstStyle/>
          <a:p>
            <a:pPr eaLnBrk="1" hangingPunct="1"/>
            <a:r>
              <a:rPr lang="en-US" altLang="en-US" sz="4000" b="1" dirty="0"/>
              <a:t> Aquatic Invasive Species</a:t>
            </a:r>
          </a:p>
        </p:txBody>
      </p:sp>
      <p:sp>
        <p:nvSpPr>
          <p:cNvPr id="23557" name="Slide Number Placeholder 5"/>
          <p:cNvSpPr>
            <a:spLocks noGrp="1"/>
          </p:cNvSpPr>
          <p:nvPr>
            <p:ph type="sldNum" sz="quarter" idx="10"/>
          </p:nvPr>
        </p:nvSpPr>
        <p:spPr>
          <a:xfrm>
            <a:off x="7162800" y="6400800"/>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1400" dirty="0">
                <a:solidFill>
                  <a:srgbClr val="FFFF99"/>
                </a:solidFill>
                <a:latin typeface="Times New Roman" panose="02020603050405020304" pitchFamily="18" charset="0"/>
              </a:rPr>
              <a:t> </a:t>
            </a:r>
            <a:fld id="{0F098D7D-353D-4D9F-A85E-88B5DF62FAA7}" type="slidenum">
              <a:rPr lang="en-US" altLang="en-US" sz="1400">
                <a:solidFill>
                  <a:srgbClr val="FFFF99"/>
                </a:solidFill>
                <a:latin typeface="Times New Roman" panose="02020603050405020304" pitchFamily="18" charset="0"/>
              </a:rPr>
              <a:pPr>
                <a:spcBef>
                  <a:spcPct val="0"/>
                </a:spcBef>
              </a:pPr>
              <a:t>21</a:t>
            </a:fld>
            <a:endParaRPr lang="en-US" altLang="en-US" sz="1400" dirty="0">
              <a:solidFill>
                <a:srgbClr val="FFFF99"/>
              </a:solidFill>
              <a:latin typeface="Times New Roman" panose="02020603050405020304" pitchFamily="18" charset="0"/>
            </a:endParaRPr>
          </a:p>
        </p:txBody>
      </p:sp>
    </p:spTree>
    <p:extLst>
      <p:ext uri="{BB962C8B-B14F-4D97-AF65-F5344CB8AC3E}">
        <p14:creationId xmlns:p14="http://schemas.microsoft.com/office/powerpoint/2010/main" val="109889768"/>
      </p:ext>
    </p:extLst>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52400"/>
            <a:ext cx="7772400" cy="914400"/>
          </a:xfrm>
        </p:spPr>
        <p:txBody>
          <a:bodyPr/>
          <a:lstStyle/>
          <a:p>
            <a:r>
              <a:rPr lang="en-US" dirty="0"/>
              <a:t>Towing Skiers</a:t>
            </a:r>
          </a:p>
        </p:txBody>
      </p:sp>
      <p:sp>
        <p:nvSpPr>
          <p:cNvPr id="3" name="Content Placeholder 2"/>
          <p:cNvSpPr>
            <a:spLocks noGrp="1"/>
          </p:cNvSpPr>
          <p:nvPr>
            <p:ph idx="1"/>
          </p:nvPr>
        </p:nvSpPr>
        <p:spPr>
          <a:xfrm>
            <a:off x="1219200" y="1219200"/>
            <a:ext cx="7772400" cy="5105400"/>
          </a:xfrm>
        </p:spPr>
        <p:txBody>
          <a:bodyPr/>
          <a:lstStyle/>
          <a:p>
            <a:r>
              <a:rPr lang="en-US" sz="2800" dirty="0"/>
              <a:t>Every vessel towing a person on water skis, surfboard, or other device must have on board, in addition to the operator, a responsible person to observe the towed person.</a:t>
            </a:r>
          </a:p>
          <a:p>
            <a:endParaRPr lang="en-US" sz="2800" dirty="0"/>
          </a:p>
          <a:p>
            <a:r>
              <a:rPr lang="en-US" sz="2800" dirty="0"/>
              <a:t>All persons being towed must </a:t>
            </a:r>
            <a:r>
              <a:rPr lang="en-US" sz="2800" dirty="0">
                <a:solidFill>
                  <a:srgbClr val="FFFF00"/>
                </a:solidFill>
              </a:rPr>
              <a:t>wear </a:t>
            </a:r>
            <a:r>
              <a:rPr lang="en-US" sz="2800" dirty="0"/>
              <a:t>a USCG approved life jacket.  Inflatables are </a:t>
            </a:r>
            <a:r>
              <a:rPr lang="en-US" sz="2800" dirty="0">
                <a:solidFill>
                  <a:srgbClr val="FFFF00"/>
                </a:solidFill>
              </a:rPr>
              <a:t>not approved</a:t>
            </a:r>
            <a:r>
              <a:rPr lang="en-US" sz="2800" dirty="0"/>
              <a:t> for people being towed.</a:t>
            </a:r>
            <a:endParaRPr lang="en-US" sz="2800" dirty="0">
              <a:solidFill>
                <a:srgbClr val="FFFF00"/>
              </a:solidFill>
            </a:endParaRPr>
          </a:p>
        </p:txBody>
      </p:sp>
      <p:sp>
        <p:nvSpPr>
          <p:cNvPr id="4" name="Slide Number Placeholder 3"/>
          <p:cNvSpPr>
            <a:spLocks noGrp="1"/>
          </p:cNvSpPr>
          <p:nvPr>
            <p:ph type="sldNum" sz="quarter" idx="12"/>
          </p:nvPr>
        </p:nvSpPr>
        <p:spPr/>
        <p:txBody>
          <a:bodyPr/>
          <a:lstStyle/>
          <a:p>
            <a:fld id="{6BA64208-401D-364A-B2D4-877A89510A5A}" type="slidenum">
              <a:rPr lang="en-US" altLang="x-none" smtClean="0"/>
              <a:pPr/>
              <a:t>22</a:t>
            </a:fld>
            <a:endParaRPr lang="en-US" altLang="x-none" dirty="0"/>
          </a:p>
        </p:txBody>
      </p:sp>
    </p:spTree>
    <p:extLst>
      <p:ext uri="{BB962C8B-B14F-4D97-AF65-F5344CB8AC3E}">
        <p14:creationId xmlns:p14="http://schemas.microsoft.com/office/powerpoint/2010/main" val="22637765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7613" y="228600"/>
            <a:ext cx="7772400" cy="838200"/>
          </a:xfrm>
        </p:spPr>
        <p:txBody>
          <a:bodyPr/>
          <a:lstStyle/>
          <a:p>
            <a:r>
              <a:rPr lang="en-US" dirty="0"/>
              <a:t>Towing Skiers</a:t>
            </a:r>
          </a:p>
        </p:txBody>
      </p:sp>
      <p:sp>
        <p:nvSpPr>
          <p:cNvPr id="3" name="Content Placeholder 2"/>
          <p:cNvSpPr>
            <a:spLocks noGrp="1"/>
          </p:cNvSpPr>
          <p:nvPr>
            <p:ph idx="1"/>
          </p:nvPr>
        </p:nvSpPr>
        <p:spPr>
          <a:xfrm>
            <a:off x="1342606" y="1066800"/>
            <a:ext cx="7772400" cy="5638800"/>
          </a:xfrm>
        </p:spPr>
        <p:txBody>
          <a:bodyPr/>
          <a:lstStyle/>
          <a:p>
            <a:r>
              <a:rPr lang="en-US" sz="2800" dirty="0"/>
              <a:t>A boat towing a person may do so between sunrise and one half hour after sunset only. </a:t>
            </a:r>
          </a:p>
          <a:p>
            <a:pPr marL="342900" lvl="1" indent="-342900">
              <a:buFontTx/>
              <a:buChar char="•"/>
            </a:pPr>
            <a:r>
              <a:rPr lang="en-US" dirty="0"/>
              <a:t>A PWC may tow a person only between sunrise and sunset.</a:t>
            </a:r>
          </a:p>
          <a:p>
            <a:pPr marL="342900" lvl="1" indent="-342900">
              <a:buFontTx/>
              <a:buChar char="•"/>
            </a:pPr>
            <a:r>
              <a:rPr lang="en-US" dirty="0"/>
              <a:t>A person may not operate a vessel if its capacity would be exceeded by the persons in the vessel plus the person towed.</a:t>
            </a:r>
          </a:p>
          <a:p>
            <a:pPr marL="342900" lvl="1" indent="-342900">
              <a:buFontTx/>
              <a:buChar char="•"/>
            </a:pPr>
            <a:r>
              <a:rPr lang="en-US" dirty="0"/>
              <a:t>A PWC must be rated for three people including the observer. </a:t>
            </a:r>
          </a:p>
          <a:p>
            <a:pPr marL="342900" lvl="1" indent="-342900">
              <a:buFontTx/>
              <a:buChar char="•"/>
            </a:pPr>
            <a:r>
              <a:rPr lang="en-US" dirty="0"/>
              <a:t>Exceptions exist for exhibitions authorized by the DNR.</a:t>
            </a:r>
          </a:p>
          <a:p>
            <a:endParaRPr lang="en-US" dirty="0"/>
          </a:p>
        </p:txBody>
      </p:sp>
      <p:sp>
        <p:nvSpPr>
          <p:cNvPr id="4" name="Slide Number Placeholder 3"/>
          <p:cNvSpPr>
            <a:spLocks noGrp="1"/>
          </p:cNvSpPr>
          <p:nvPr>
            <p:ph type="sldNum" sz="quarter" idx="12"/>
          </p:nvPr>
        </p:nvSpPr>
        <p:spPr/>
        <p:txBody>
          <a:bodyPr/>
          <a:lstStyle/>
          <a:p>
            <a:fld id="{6BA64208-401D-364A-B2D4-877A89510A5A}" type="slidenum">
              <a:rPr lang="en-US" altLang="x-none" smtClean="0"/>
              <a:pPr/>
              <a:t>23</a:t>
            </a:fld>
            <a:endParaRPr lang="en-US" altLang="x-none" dirty="0"/>
          </a:p>
        </p:txBody>
      </p:sp>
    </p:spTree>
    <p:extLst>
      <p:ext uri="{BB962C8B-B14F-4D97-AF65-F5344CB8AC3E}">
        <p14:creationId xmlns:p14="http://schemas.microsoft.com/office/powerpoint/2010/main" val="37281141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19" descr="C:\DOCUME~1\default\LOCALS~1\Temp\npo00000d.tm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3962400"/>
            <a:ext cx="5957094" cy="2729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Rectangle 18"/>
          <p:cNvSpPr>
            <a:spLocks noGrp="1" noChangeArrowheads="1"/>
          </p:cNvSpPr>
          <p:nvPr>
            <p:ph type="body" idx="1"/>
          </p:nvPr>
        </p:nvSpPr>
        <p:spPr>
          <a:xfrm>
            <a:off x="1219200" y="1143000"/>
            <a:ext cx="7685316" cy="2819400"/>
          </a:xfrm>
        </p:spPr>
        <p:txBody>
          <a:bodyPr/>
          <a:lstStyle/>
          <a:p>
            <a:pPr>
              <a:spcBef>
                <a:spcPct val="0"/>
              </a:spcBef>
            </a:pPr>
            <a:r>
              <a:rPr lang="en-US" altLang="en-US" sz="3600" dirty="0">
                <a:ea typeface="ＭＳ Ｐゴシック" panose="020B0600070205080204" pitchFamily="34" charset="-128"/>
              </a:rPr>
              <a:t>Divers and snorkelers must display a diver-down flag.</a:t>
            </a:r>
          </a:p>
          <a:p>
            <a:pPr>
              <a:spcBef>
                <a:spcPct val="0"/>
              </a:spcBef>
            </a:pPr>
            <a:r>
              <a:rPr lang="en-US" altLang="en-US" sz="3600" dirty="0">
                <a:ea typeface="ＭＳ Ｐゴシック" panose="020B0600070205080204" pitchFamily="34" charset="-128"/>
              </a:rPr>
              <a:t>Vessels not engaged in diving must stay 50 feet away from the flag.</a:t>
            </a:r>
          </a:p>
        </p:txBody>
      </p:sp>
      <p:sp>
        <p:nvSpPr>
          <p:cNvPr id="21508" name="Rectangle 17"/>
          <p:cNvSpPr>
            <a:spLocks noGrp="1" noChangeArrowheads="1"/>
          </p:cNvSpPr>
          <p:nvPr>
            <p:ph type="title"/>
          </p:nvPr>
        </p:nvSpPr>
        <p:spPr>
          <a:xfrm>
            <a:off x="1066800" y="148225"/>
            <a:ext cx="7772400" cy="994775"/>
          </a:xfrm>
        </p:spPr>
        <p:txBody>
          <a:bodyPr/>
          <a:lstStyle/>
          <a:p>
            <a:pPr eaLnBrk="1" hangingPunct="1"/>
            <a:r>
              <a:rPr lang="en-US" altLang="en-US" sz="4000" b="1" dirty="0">
                <a:ea typeface="ＭＳ Ｐゴシック" panose="020B0600070205080204" pitchFamily="34" charset="-128"/>
              </a:rPr>
              <a:t>Diving/Snorkeling Flags</a:t>
            </a:r>
          </a:p>
        </p:txBody>
      </p:sp>
      <p:sp>
        <p:nvSpPr>
          <p:cNvPr id="21509" name="Slide Number Placeholder 5"/>
          <p:cNvSpPr>
            <a:spLocks noGrp="1"/>
          </p:cNvSpPr>
          <p:nvPr>
            <p:ph type="sldNum" sz="quarter" idx="10"/>
          </p:nvPr>
        </p:nvSpPr>
        <p:spPr>
          <a:xfrm>
            <a:off x="7162800" y="6400800"/>
            <a:ext cx="1905000" cy="457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defRPr sz="3200">
                <a:solidFill>
                  <a:schemeClr val="tx2"/>
                </a:solidFill>
                <a:latin typeface="Tahoma" panose="020B0604030504040204" pitchFamily="34" charset="0"/>
              </a:defRPr>
            </a:lvl1pPr>
            <a:lvl2pPr marL="742950" indent="-285750">
              <a:spcBef>
                <a:spcPct val="20000"/>
              </a:spcBef>
              <a:buChar char="•"/>
              <a:defRPr sz="2800">
                <a:solidFill>
                  <a:schemeClr val="tx2"/>
                </a:solidFill>
                <a:latin typeface="Tahoma" panose="020B0604030504040204" pitchFamily="34" charset="0"/>
              </a:defRPr>
            </a:lvl2pPr>
            <a:lvl3pPr marL="1143000" indent="-228600">
              <a:spcBef>
                <a:spcPct val="20000"/>
              </a:spcBef>
              <a:buChar char="•"/>
              <a:defRPr sz="2400">
                <a:solidFill>
                  <a:schemeClr val="tx2"/>
                </a:solidFill>
                <a:latin typeface="Tahoma" panose="020B0604030504040204" pitchFamily="34" charset="0"/>
              </a:defRPr>
            </a:lvl3pPr>
            <a:lvl4pPr marL="1600200" indent="-228600">
              <a:spcBef>
                <a:spcPct val="20000"/>
              </a:spcBef>
              <a:buChar char="•"/>
              <a:defRPr sz="2000">
                <a:solidFill>
                  <a:schemeClr val="tx2"/>
                </a:solidFill>
                <a:latin typeface="Tahoma" panose="020B0604030504040204" pitchFamily="34" charset="0"/>
              </a:defRPr>
            </a:lvl4pPr>
            <a:lvl5pPr marL="2057400" indent="-228600">
              <a:spcBef>
                <a:spcPct val="20000"/>
              </a:spcBef>
              <a:buChar char="•"/>
              <a:defRPr>
                <a:solidFill>
                  <a:schemeClr val="tx2"/>
                </a:solidFill>
                <a:latin typeface="Tahoma" panose="020B0604030504040204" pitchFamily="34" charset="0"/>
              </a:defRPr>
            </a:lvl5pPr>
            <a:lvl6pPr marL="2514600" indent="-228600" eaLnBrk="0" fontAlgn="base" hangingPunct="0">
              <a:spcBef>
                <a:spcPct val="20000"/>
              </a:spcBef>
              <a:spcAft>
                <a:spcPct val="0"/>
              </a:spcAft>
              <a:buChar char="•"/>
              <a:defRPr>
                <a:solidFill>
                  <a:schemeClr val="tx2"/>
                </a:solidFill>
                <a:latin typeface="Tahoma" panose="020B0604030504040204" pitchFamily="34" charset="0"/>
              </a:defRPr>
            </a:lvl6pPr>
            <a:lvl7pPr marL="2971800" indent="-228600" eaLnBrk="0" fontAlgn="base" hangingPunct="0">
              <a:spcBef>
                <a:spcPct val="20000"/>
              </a:spcBef>
              <a:spcAft>
                <a:spcPct val="0"/>
              </a:spcAft>
              <a:buChar char="•"/>
              <a:defRPr>
                <a:solidFill>
                  <a:schemeClr val="tx2"/>
                </a:solidFill>
                <a:latin typeface="Tahoma" panose="020B0604030504040204" pitchFamily="34" charset="0"/>
              </a:defRPr>
            </a:lvl7pPr>
            <a:lvl8pPr marL="3429000" indent="-228600" eaLnBrk="0" fontAlgn="base" hangingPunct="0">
              <a:spcBef>
                <a:spcPct val="20000"/>
              </a:spcBef>
              <a:spcAft>
                <a:spcPct val="0"/>
              </a:spcAft>
              <a:buChar char="•"/>
              <a:defRPr>
                <a:solidFill>
                  <a:schemeClr val="tx2"/>
                </a:solidFill>
                <a:latin typeface="Tahoma" panose="020B0604030504040204" pitchFamily="34" charset="0"/>
              </a:defRPr>
            </a:lvl8pPr>
            <a:lvl9pPr marL="3886200" indent="-228600" eaLnBrk="0" fontAlgn="base" hangingPunct="0">
              <a:spcBef>
                <a:spcPct val="20000"/>
              </a:spcBef>
              <a:spcAft>
                <a:spcPct val="0"/>
              </a:spcAft>
              <a:buChar char="•"/>
              <a:defRPr>
                <a:solidFill>
                  <a:schemeClr val="tx2"/>
                </a:solidFill>
                <a:latin typeface="Tahoma" panose="020B0604030504040204" pitchFamily="34" charset="0"/>
              </a:defRPr>
            </a:lvl9pPr>
          </a:lstStyle>
          <a:p>
            <a:pPr>
              <a:spcBef>
                <a:spcPct val="0"/>
              </a:spcBef>
            </a:pPr>
            <a:r>
              <a:rPr lang="en-US" altLang="en-US" sz="1400">
                <a:solidFill>
                  <a:srgbClr val="FFFFFF"/>
                </a:solidFill>
                <a:latin typeface="Times New Roman" panose="02020603050405020304" pitchFamily="18" charset="0"/>
                <a:ea typeface="ＭＳ Ｐゴシック" panose="020B0600070205080204" pitchFamily="34" charset="-128"/>
              </a:rPr>
              <a:t> </a:t>
            </a:r>
            <a:fld id="{58DC266B-E508-44F2-B345-9E62E7F62DEE}" type="slidenum">
              <a:rPr lang="en-US" altLang="en-US" sz="1400">
                <a:solidFill>
                  <a:srgbClr val="FFFFFF"/>
                </a:solidFill>
                <a:latin typeface="Times New Roman" panose="02020603050405020304" pitchFamily="18" charset="0"/>
                <a:ea typeface="ＭＳ Ｐゴシック" panose="020B0600070205080204" pitchFamily="34" charset="-128"/>
              </a:rPr>
              <a:pPr>
                <a:spcBef>
                  <a:spcPct val="0"/>
                </a:spcBef>
              </a:pPr>
              <a:t>24</a:t>
            </a:fld>
            <a:endParaRPr lang="en-US" altLang="en-US" sz="1400">
              <a:solidFill>
                <a:srgbClr val="FFFFFF"/>
              </a:solidFill>
              <a:latin typeface="Times New Roman" panose="02020603050405020304" pitchFamily="18" charset="0"/>
              <a:ea typeface="ＭＳ Ｐゴシック" panose="020B0600070205080204" pitchFamily="34" charset="-128"/>
            </a:endParaRPr>
          </a:p>
        </p:txBody>
      </p:sp>
    </p:spTree>
    <p:extLst>
      <p:ext uri="{BB962C8B-B14F-4D97-AF65-F5344CB8AC3E}">
        <p14:creationId xmlns:p14="http://schemas.microsoft.com/office/powerpoint/2010/main" val="2956523236"/>
      </p:ext>
    </p:extLst>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772400" cy="1143000"/>
          </a:xfrm>
        </p:spPr>
        <p:txBody>
          <a:bodyPr/>
          <a:lstStyle/>
          <a:p>
            <a:r>
              <a:rPr lang="en-US" dirty="0"/>
              <a:t>Unlawful Operation</a:t>
            </a:r>
          </a:p>
        </p:txBody>
      </p:sp>
      <p:sp>
        <p:nvSpPr>
          <p:cNvPr id="3" name="Content Placeholder 2"/>
          <p:cNvSpPr>
            <a:spLocks noGrp="1"/>
          </p:cNvSpPr>
          <p:nvPr>
            <p:ph idx="1"/>
          </p:nvPr>
        </p:nvSpPr>
        <p:spPr>
          <a:xfrm>
            <a:off x="1143000" y="1371600"/>
            <a:ext cx="7772400" cy="5257800"/>
          </a:xfrm>
        </p:spPr>
        <p:txBody>
          <a:bodyPr/>
          <a:lstStyle/>
          <a:p>
            <a:r>
              <a:rPr lang="en-US" dirty="0"/>
              <a:t>In Iowa it is illegal to:</a:t>
            </a:r>
          </a:p>
          <a:p>
            <a:pPr lvl="1"/>
            <a:r>
              <a:rPr lang="en-US" dirty="0"/>
              <a:t>Reckless or negligent operation of a vessel or the reckless manipulation of water skis, surfboard, or similar device that causes danger to life, limb, or property.</a:t>
            </a:r>
          </a:p>
          <a:p>
            <a:pPr lvl="1"/>
            <a:r>
              <a:rPr lang="en-US" dirty="0"/>
              <a:t> To operate a vessel at greater than 5 miles an hour in any posted “no wake zone.”</a:t>
            </a:r>
          </a:p>
          <a:p>
            <a:pPr lvl="1"/>
            <a:r>
              <a:rPr lang="en-US" dirty="0"/>
              <a:t>To operate at greater than 5 mph within 100 feet of another vessel underway at 5 mph or less.</a:t>
            </a:r>
          </a:p>
        </p:txBody>
      </p:sp>
      <p:sp>
        <p:nvSpPr>
          <p:cNvPr id="4" name="Slide Number Placeholder 3"/>
          <p:cNvSpPr>
            <a:spLocks noGrp="1"/>
          </p:cNvSpPr>
          <p:nvPr>
            <p:ph type="sldNum" sz="quarter" idx="12"/>
          </p:nvPr>
        </p:nvSpPr>
        <p:spPr/>
        <p:txBody>
          <a:bodyPr/>
          <a:lstStyle/>
          <a:p>
            <a:fld id="{6BA64208-401D-364A-B2D4-877A89510A5A}" type="slidenum">
              <a:rPr lang="en-US" altLang="x-none" smtClean="0"/>
              <a:pPr/>
              <a:t>25</a:t>
            </a:fld>
            <a:endParaRPr lang="en-US" altLang="x-none" dirty="0"/>
          </a:p>
        </p:txBody>
      </p:sp>
    </p:spTree>
    <p:extLst>
      <p:ext uri="{BB962C8B-B14F-4D97-AF65-F5344CB8AC3E}">
        <p14:creationId xmlns:p14="http://schemas.microsoft.com/office/powerpoint/2010/main" val="26070190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772400" cy="1143000"/>
          </a:xfrm>
        </p:spPr>
        <p:txBody>
          <a:bodyPr/>
          <a:lstStyle/>
          <a:p>
            <a:r>
              <a:rPr lang="en-US" dirty="0"/>
              <a:t>Unlawful Operation</a:t>
            </a:r>
          </a:p>
        </p:txBody>
      </p:sp>
      <p:sp>
        <p:nvSpPr>
          <p:cNvPr id="3" name="Content Placeholder 2"/>
          <p:cNvSpPr>
            <a:spLocks noGrp="1"/>
          </p:cNvSpPr>
          <p:nvPr>
            <p:ph idx="1"/>
          </p:nvPr>
        </p:nvSpPr>
        <p:spPr>
          <a:xfrm>
            <a:off x="1143000" y="1371600"/>
            <a:ext cx="7772400" cy="5257800"/>
          </a:xfrm>
        </p:spPr>
        <p:txBody>
          <a:bodyPr/>
          <a:lstStyle/>
          <a:p>
            <a:r>
              <a:rPr lang="en-US" sz="2800" dirty="0"/>
              <a:t>In Iowa it is illegal to:</a:t>
            </a:r>
          </a:p>
          <a:p>
            <a:pPr lvl="1"/>
            <a:r>
              <a:rPr lang="en-US" dirty="0"/>
              <a:t>To operate at greater than 10 mph unless vision in unobstructed for at least 200 feet ahead.</a:t>
            </a:r>
          </a:p>
          <a:p>
            <a:pPr lvl="1"/>
            <a:r>
              <a:rPr lang="en-US" dirty="0"/>
              <a:t>To operate at greater than 10 mph within 300 feet of shore (except in specially zones areas) on any lake or federal impoundment.</a:t>
            </a:r>
          </a:p>
          <a:p>
            <a:pPr lvl="1"/>
            <a:r>
              <a:rPr lang="en-US" dirty="0"/>
              <a:t>To operate at greater than 5mph within 300 feet of shore on any lake </a:t>
            </a:r>
            <a:r>
              <a:rPr lang="en-US"/>
              <a:t>in Dickinson </a:t>
            </a:r>
            <a:r>
              <a:rPr lang="en-US" dirty="0"/>
              <a:t>County.</a:t>
            </a:r>
          </a:p>
        </p:txBody>
      </p:sp>
      <p:sp>
        <p:nvSpPr>
          <p:cNvPr id="4" name="Slide Number Placeholder 3"/>
          <p:cNvSpPr>
            <a:spLocks noGrp="1"/>
          </p:cNvSpPr>
          <p:nvPr>
            <p:ph type="sldNum" sz="quarter" idx="12"/>
          </p:nvPr>
        </p:nvSpPr>
        <p:spPr/>
        <p:txBody>
          <a:bodyPr/>
          <a:lstStyle/>
          <a:p>
            <a:fld id="{6BA64208-401D-364A-B2D4-877A89510A5A}" type="slidenum">
              <a:rPr lang="en-US" altLang="x-none" smtClean="0"/>
              <a:pPr/>
              <a:t>26</a:t>
            </a:fld>
            <a:endParaRPr lang="en-US" altLang="x-none" dirty="0"/>
          </a:p>
        </p:txBody>
      </p:sp>
    </p:spTree>
    <p:extLst>
      <p:ext uri="{BB962C8B-B14F-4D97-AF65-F5344CB8AC3E}">
        <p14:creationId xmlns:p14="http://schemas.microsoft.com/office/powerpoint/2010/main" val="12405490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772400" cy="1143000"/>
          </a:xfrm>
        </p:spPr>
        <p:txBody>
          <a:bodyPr/>
          <a:lstStyle/>
          <a:p>
            <a:r>
              <a:rPr lang="en-US" dirty="0"/>
              <a:t>Unlawful Operation</a:t>
            </a:r>
          </a:p>
        </p:txBody>
      </p:sp>
      <p:sp>
        <p:nvSpPr>
          <p:cNvPr id="3" name="Content Placeholder 2"/>
          <p:cNvSpPr>
            <a:spLocks noGrp="1"/>
          </p:cNvSpPr>
          <p:nvPr>
            <p:ph idx="1"/>
          </p:nvPr>
        </p:nvSpPr>
        <p:spPr>
          <a:xfrm>
            <a:off x="1143000" y="1371600"/>
            <a:ext cx="7772400" cy="5257800"/>
          </a:xfrm>
        </p:spPr>
        <p:txBody>
          <a:bodyPr/>
          <a:lstStyle/>
          <a:p>
            <a:r>
              <a:rPr lang="en-US" sz="2800" dirty="0"/>
              <a:t>In Iowa it is illegal to: </a:t>
            </a:r>
          </a:p>
          <a:p>
            <a:pPr lvl="1"/>
            <a:r>
              <a:rPr lang="en-US" dirty="0"/>
              <a:t>To operate at greater than 25 mph between one-half hour after sunset and sunrise on any lake in Dickinson County.</a:t>
            </a:r>
            <a:endParaRPr lang="en-US" sz="2800" dirty="0"/>
          </a:p>
          <a:p>
            <a:pPr lvl="1"/>
            <a:r>
              <a:rPr lang="en-US" dirty="0"/>
              <a:t>Operate at greater than 10 mph between one hour after sunset and one hour before sunrise on Lake Delhi.</a:t>
            </a:r>
          </a:p>
          <a:p>
            <a:pPr lvl="1"/>
            <a:r>
              <a:rPr lang="en-US" dirty="0"/>
              <a:t>Overloading the vessel with more passengers than the capacity plate permits.</a:t>
            </a:r>
          </a:p>
        </p:txBody>
      </p:sp>
      <p:sp>
        <p:nvSpPr>
          <p:cNvPr id="4" name="Slide Number Placeholder 3"/>
          <p:cNvSpPr>
            <a:spLocks noGrp="1"/>
          </p:cNvSpPr>
          <p:nvPr>
            <p:ph type="sldNum" sz="quarter" idx="12"/>
          </p:nvPr>
        </p:nvSpPr>
        <p:spPr/>
        <p:txBody>
          <a:bodyPr/>
          <a:lstStyle/>
          <a:p>
            <a:fld id="{6BA64208-401D-364A-B2D4-877A89510A5A}" type="slidenum">
              <a:rPr lang="en-US" altLang="x-none" smtClean="0"/>
              <a:pPr/>
              <a:t>27</a:t>
            </a:fld>
            <a:endParaRPr lang="en-US" altLang="x-none" dirty="0"/>
          </a:p>
        </p:txBody>
      </p:sp>
    </p:spTree>
    <p:extLst>
      <p:ext uri="{BB962C8B-B14F-4D97-AF65-F5344CB8AC3E}">
        <p14:creationId xmlns:p14="http://schemas.microsoft.com/office/powerpoint/2010/main" val="7870372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772400" cy="1143000"/>
          </a:xfrm>
        </p:spPr>
        <p:txBody>
          <a:bodyPr/>
          <a:lstStyle/>
          <a:p>
            <a:r>
              <a:rPr lang="en-US" dirty="0"/>
              <a:t>Unlawful Operation</a:t>
            </a:r>
          </a:p>
        </p:txBody>
      </p:sp>
      <p:sp>
        <p:nvSpPr>
          <p:cNvPr id="3" name="Content Placeholder 2"/>
          <p:cNvSpPr>
            <a:spLocks noGrp="1"/>
          </p:cNvSpPr>
          <p:nvPr>
            <p:ph idx="1"/>
          </p:nvPr>
        </p:nvSpPr>
        <p:spPr>
          <a:xfrm>
            <a:off x="1143000" y="1371600"/>
            <a:ext cx="7772400" cy="5257800"/>
          </a:xfrm>
        </p:spPr>
        <p:txBody>
          <a:bodyPr/>
          <a:lstStyle/>
          <a:p>
            <a:r>
              <a:rPr lang="en-US" sz="2800" dirty="0"/>
              <a:t>In Iowa it is illegal to: </a:t>
            </a:r>
          </a:p>
          <a:p>
            <a:pPr lvl="1"/>
            <a:r>
              <a:rPr lang="en-US" dirty="0"/>
              <a:t>Overpower the vessel beyond the recommended horsepower shown on the capacity plate.</a:t>
            </a:r>
          </a:p>
          <a:p>
            <a:pPr lvl="1"/>
            <a:r>
              <a:rPr lang="en-US" dirty="0"/>
              <a:t>Interfere with search and rescue operations being conducted.</a:t>
            </a:r>
          </a:p>
          <a:p>
            <a:pPr lvl="1"/>
            <a:r>
              <a:rPr lang="en-US" dirty="0"/>
              <a:t>Leaving vessel unattended tied or moored to a dock adjacent to a public boat launching ramp or dock posted for loading and unloading.</a:t>
            </a:r>
          </a:p>
        </p:txBody>
      </p:sp>
      <p:sp>
        <p:nvSpPr>
          <p:cNvPr id="4" name="Slide Number Placeholder 3"/>
          <p:cNvSpPr>
            <a:spLocks noGrp="1"/>
          </p:cNvSpPr>
          <p:nvPr>
            <p:ph type="sldNum" sz="quarter" idx="12"/>
          </p:nvPr>
        </p:nvSpPr>
        <p:spPr/>
        <p:txBody>
          <a:bodyPr/>
          <a:lstStyle/>
          <a:p>
            <a:fld id="{6BA64208-401D-364A-B2D4-877A89510A5A}" type="slidenum">
              <a:rPr lang="en-US" altLang="x-none" smtClean="0"/>
              <a:pPr/>
              <a:t>28</a:t>
            </a:fld>
            <a:endParaRPr lang="en-US" altLang="x-none" dirty="0"/>
          </a:p>
        </p:txBody>
      </p:sp>
    </p:spTree>
    <p:extLst>
      <p:ext uri="{BB962C8B-B14F-4D97-AF65-F5344CB8AC3E}">
        <p14:creationId xmlns:p14="http://schemas.microsoft.com/office/powerpoint/2010/main" val="19855454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304800"/>
            <a:ext cx="7772400" cy="914400"/>
          </a:xfrm>
        </p:spPr>
        <p:txBody>
          <a:bodyPr/>
          <a:lstStyle/>
          <a:p>
            <a:r>
              <a:rPr lang="en-US" dirty="0"/>
              <a:t>Intoxication</a:t>
            </a:r>
          </a:p>
        </p:txBody>
      </p:sp>
      <p:sp>
        <p:nvSpPr>
          <p:cNvPr id="3" name="Content Placeholder 2"/>
          <p:cNvSpPr>
            <a:spLocks noGrp="1"/>
          </p:cNvSpPr>
          <p:nvPr>
            <p:ph idx="1"/>
          </p:nvPr>
        </p:nvSpPr>
        <p:spPr>
          <a:xfrm>
            <a:off x="1219200" y="1295400"/>
            <a:ext cx="7772400" cy="4800600"/>
          </a:xfrm>
        </p:spPr>
        <p:txBody>
          <a:bodyPr/>
          <a:lstStyle/>
          <a:p>
            <a:r>
              <a:rPr lang="en-US" dirty="0"/>
              <a:t>Iowa law prohibits boating while intoxicated (BWI).  This includes the operation of any vessel or manipulation of any water skis, surfboard, or similar device while under the influence of alcohol, marijuana, a narcotic, hypnotic, or other drug, or any combination of substances.</a:t>
            </a:r>
          </a:p>
        </p:txBody>
      </p:sp>
      <p:sp>
        <p:nvSpPr>
          <p:cNvPr id="4" name="Slide Number Placeholder 3"/>
          <p:cNvSpPr>
            <a:spLocks noGrp="1"/>
          </p:cNvSpPr>
          <p:nvPr>
            <p:ph type="sldNum" sz="quarter" idx="12"/>
          </p:nvPr>
        </p:nvSpPr>
        <p:spPr/>
        <p:txBody>
          <a:bodyPr/>
          <a:lstStyle/>
          <a:p>
            <a:fld id="{6BA64208-401D-364A-B2D4-877A89510A5A}" type="slidenum">
              <a:rPr lang="en-US" altLang="x-none" smtClean="0"/>
              <a:pPr/>
              <a:t>29</a:t>
            </a:fld>
            <a:endParaRPr lang="en-US" altLang="x-none" dirty="0"/>
          </a:p>
        </p:txBody>
      </p:sp>
    </p:spTree>
    <p:extLst>
      <p:ext uri="{BB962C8B-B14F-4D97-AF65-F5344CB8AC3E}">
        <p14:creationId xmlns:p14="http://schemas.microsoft.com/office/powerpoint/2010/main" val="2488668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75F63BE5-B1F2-3943-9223-E90C10736E78}" type="slidenum">
              <a:rPr lang="en-US" altLang="x-none"/>
              <a:pPr/>
              <a:t>3</a:t>
            </a:fld>
            <a:endParaRPr lang="en-US" altLang="x-none" dirty="0"/>
          </a:p>
        </p:txBody>
      </p:sp>
      <p:sp>
        <p:nvSpPr>
          <p:cNvPr id="2050" name="Rectangle 2"/>
          <p:cNvSpPr>
            <a:spLocks noGrp="1" noChangeArrowheads="1"/>
          </p:cNvSpPr>
          <p:nvPr>
            <p:ph type="title"/>
          </p:nvPr>
        </p:nvSpPr>
        <p:spPr>
          <a:xfrm>
            <a:off x="1524000" y="304800"/>
            <a:ext cx="7162800" cy="1143000"/>
          </a:xfrm>
          <a:effectLst>
            <a:outerShdw blurRad="63500" dist="35921" dir="2700000" algn="ctr" rotWithShape="0">
              <a:srgbClr val="CC0000">
                <a:alpha val="74998"/>
              </a:srgbClr>
            </a:outerShdw>
          </a:effectLst>
        </p:spPr>
        <p:txBody>
          <a:bodyPr/>
          <a:lstStyle/>
          <a:p>
            <a:r>
              <a:rPr lang="en-US" altLang="x-none" dirty="0"/>
              <a:t>Mandatory Education</a:t>
            </a:r>
            <a:endParaRPr lang="x-none" altLang="x-none" dirty="0"/>
          </a:p>
        </p:txBody>
      </p:sp>
      <p:sp>
        <p:nvSpPr>
          <p:cNvPr id="2051" name="Rectangle 3"/>
          <p:cNvSpPr>
            <a:spLocks noGrp="1" noChangeArrowheads="1"/>
          </p:cNvSpPr>
          <p:nvPr>
            <p:ph type="body" idx="1"/>
          </p:nvPr>
        </p:nvSpPr>
        <p:spPr>
          <a:xfrm>
            <a:off x="1219200" y="1371600"/>
            <a:ext cx="7772400" cy="5029200"/>
          </a:xfrm>
        </p:spPr>
        <p:txBody>
          <a:bodyPr/>
          <a:lstStyle/>
          <a:p>
            <a:r>
              <a:rPr lang="en-US" altLang="x-none" b="1" dirty="0"/>
              <a:t>A person under 12 years of age may operate a vessel propelled by a motor of more than 10 horsepower, including a personal watercraft, </a:t>
            </a:r>
            <a:r>
              <a:rPr lang="en-US" altLang="x-none" b="1" dirty="0">
                <a:solidFill>
                  <a:srgbClr val="FFFF00"/>
                </a:solidFill>
              </a:rPr>
              <a:t>only if</a:t>
            </a:r>
            <a:r>
              <a:rPr lang="en-US" altLang="x-none" b="1" dirty="0">
                <a:solidFill>
                  <a:srgbClr val="FF0000"/>
                </a:solidFill>
              </a:rPr>
              <a:t> </a:t>
            </a:r>
            <a:r>
              <a:rPr lang="en-US" altLang="x-none" b="1" dirty="0"/>
              <a:t>he or she is accompanied on board by a responsible person who is at least 18 years old </a:t>
            </a:r>
            <a:r>
              <a:rPr lang="en-US" altLang="x-none" b="1" dirty="0">
                <a:solidFill>
                  <a:srgbClr val="FFFF00"/>
                </a:solidFill>
              </a:rPr>
              <a:t>and</a:t>
            </a:r>
            <a:r>
              <a:rPr lang="en-US" altLang="x-none" b="1" dirty="0"/>
              <a:t> experienced in operating the vessel.</a:t>
            </a:r>
          </a:p>
          <a:p>
            <a:endParaRPr lang="en-US" altLang="x-none" b="1"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19859"/>
            <a:ext cx="7772400" cy="970741"/>
          </a:xfrm>
        </p:spPr>
        <p:txBody>
          <a:bodyPr/>
          <a:lstStyle/>
          <a:p>
            <a:r>
              <a:rPr lang="en-US" dirty="0"/>
              <a:t>Intoxication</a:t>
            </a:r>
          </a:p>
        </p:txBody>
      </p:sp>
      <p:sp>
        <p:nvSpPr>
          <p:cNvPr id="3" name="Content Placeholder 2"/>
          <p:cNvSpPr>
            <a:spLocks noGrp="1"/>
          </p:cNvSpPr>
          <p:nvPr>
            <p:ph idx="1"/>
          </p:nvPr>
        </p:nvSpPr>
        <p:spPr>
          <a:xfrm>
            <a:off x="1143000" y="1219200"/>
            <a:ext cx="7772400" cy="5257800"/>
          </a:xfrm>
        </p:spPr>
        <p:txBody>
          <a:bodyPr/>
          <a:lstStyle/>
          <a:p>
            <a:pPr marL="0" indent="0">
              <a:buNone/>
            </a:pPr>
            <a:r>
              <a:rPr lang="en-US" dirty="0"/>
              <a:t>A person is considered to be intoxicated if he or she:</a:t>
            </a:r>
          </a:p>
          <a:p>
            <a:pPr marL="0" indent="0">
              <a:buNone/>
            </a:pPr>
            <a:endParaRPr lang="en-US" sz="1000" dirty="0"/>
          </a:p>
          <a:p>
            <a:pPr marL="0" indent="0">
              <a:buNone/>
            </a:pPr>
            <a:r>
              <a:rPr lang="en-US" dirty="0"/>
              <a:t>• Has a blood, breath, or urine concentration of 0.08%;  </a:t>
            </a:r>
            <a:r>
              <a:rPr lang="en-US" dirty="0">
                <a:solidFill>
                  <a:srgbClr val="FFFF00"/>
                </a:solidFill>
              </a:rPr>
              <a:t>or</a:t>
            </a:r>
            <a:endParaRPr lang="en-US" dirty="0"/>
          </a:p>
          <a:p>
            <a:pPr marL="0" indent="0">
              <a:buNone/>
            </a:pPr>
            <a:endParaRPr lang="en-US" sz="1000" dirty="0"/>
          </a:p>
          <a:p>
            <a:r>
              <a:rPr lang="en-US" dirty="0"/>
              <a:t>Has any amount of a controlled substance present in his or her person, as measured in blood or urine.</a:t>
            </a:r>
          </a:p>
          <a:p>
            <a:pPr marL="0" indent="0">
              <a:buNone/>
            </a:pPr>
            <a:endParaRPr lang="en-US" dirty="0"/>
          </a:p>
        </p:txBody>
      </p:sp>
      <p:sp>
        <p:nvSpPr>
          <p:cNvPr id="4" name="Slide Number Placeholder 3"/>
          <p:cNvSpPr>
            <a:spLocks noGrp="1"/>
          </p:cNvSpPr>
          <p:nvPr>
            <p:ph type="sldNum" sz="quarter" idx="12"/>
          </p:nvPr>
        </p:nvSpPr>
        <p:spPr/>
        <p:txBody>
          <a:bodyPr/>
          <a:lstStyle/>
          <a:p>
            <a:fld id="{6BA64208-401D-364A-B2D4-877A89510A5A}" type="slidenum">
              <a:rPr lang="en-US" altLang="x-none" smtClean="0"/>
              <a:pPr/>
              <a:t>30</a:t>
            </a:fld>
            <a:endParaRPr lang="en-US" altLang="x-none" dirty="0"/>
          </a:p>
        </p:txBody>
      </p:sp>
    </p:spTree>
    <p:extLst>
      <p:ext uri="{BB962C8B-B14F-4D97-AF65-F5344CB8AC3E}">
        <p14:creationId xmlns:p14="http://schemas.microsoft.com/office/powerpoint/2010/main" val="369087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28600"/>
            <a:ext cx="7772400" cy="762000"/>
          </a:xfrm>
        </p:spPr>
        <p:txBody>
          <a:bodyPr/>
          <a:lstStyle/>
          <a:p>
            <a:r>
              <a:rPr lang="en-US" dirty="0"/>
              <a:t>Intoxication</a:t>
            </a:r>
          </a:p>
        </p:txBody>
      </p:sp>
      <p:sp>
        <p:nvSpPr>
          <p:cNvPr id="3" name="Content Placeholder 2"/>
          <p:cNvSpPr>
            <a:spLocks noGrp="1"/>
          </p:cNvSpPr>
          <p:nvPr>
            <p:ph idx="1"/>
          </p:nvPr>
        </p:nvSpPr>
        <p:spPr>
          <a:xfrm>
            <a:off x="1219200" y="1066800"/>
            <a:ext cx="7772400" cy="5791200"/>
          </a:xfrm>
        </p:spPr>
        <p:txBody>
          <a:bodyPr/>
          <a:lstStyle/>
          <a:p>
            <a:pPr lvl="0"/>
            <a:r>
              <a:rPr lang="en-US" b="1" dirty="0"/>
              <a:t>Iowa law includes the following penalties for BWI:</a:t>
            </a:r>
          </a:p>
          <a:p>
            <a:pPr lvl="1"/>
            <a:r>
              <a:rPr lang="en-US" b="1" dirty="0"/>
              <a:t>First conviction a fine up to $1000, jailed for at east 48 hours, and prohibited from operating a vessel for one year.</a:t>
            </a:r>
          </a:p>
          <a:p>
            <a:pPr lvl="1"/>
            <a:r>
              <a:rPr lang="en-US" b="1" dirty="0"/>
              <a:t>Second conviction a fine up to $5000, jailed for 7 days, and prohibited from operating a vessel for two years.</a:t>
            </a:r>
          </a:p>
          <a:p>
            <a:pPr lvl="1"/>
            <a:r>
              <a:rPr lang="en-US" b="1" dirty="0"/>
              <a:t>Third and subsequent convictions, a fine up to $7500, jailed for up to one year, and prohibited from operating a vessel for 6 years.</a:t>
            </a:r>
            <a:endParaRPr lang="en-US" dirty="0"/>
          </a:p>
        </p:txBody>
      </p:sp>
      <p:sp>
        <p:nvSpPr>
          <p:cNvPr id="4" name="Slide Number Placeholder 3"/>
          <p:cNvSpPr>
            <a:spLocks noGrp="1"/>
          </p:cNvSpPr>
          <p:nvPr>
            <p:ph type="sldNum" sz="quarter" idx="12"/>
          </p:nvPr>
        </p:nvSpPr>
        <p:spPr/>
        <p:txBody>
          <a:bodyPr/>
          <a:lstStyle/>
          <a:p>
            <a:fld id="{6BA64208-401D-364A-B2D4-877A89510A5A}" type="slidenum">
              <a:rPr lang="en-US" altLang="x-none" smtClean="0"/>
              <a:pPr/>
              <a:t>31</a:t>
            </a:fld>
            <a:endParaRPr lang="en-US" altLang="x-none" dirty="0"/>
          </a:p>
        </p:txBody>
      </p:sp>
    </p:spTree>
    <p:extLst>
      <p:ext uri="{BB962C8B-B14F-4D97-AF65-F5344CB8AC3E}">
        <p14:creationId xmlns:p14="http://schemas.microsoft.com/office/powerpoint/2010/main" val="182768315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5563"/>
            <a:ext cx="7772400" cy="955037"/>
          </a:xfrm>
        </p:spPr>
        <p:txBody>
          <a:bodyPr/>
          <a:lstStyle/>
          <a:p>
            <a:r>
              <a:rPr lang="en-US" dirty="0"/>
              <a:t>Intoxication</a:t>
            </a:r>
          </a:p>
        </p:txBody>
      </p:sp>
      <p:sp>
        <p:nvSpPr>
          <p:cNvPr id="3" name="Content Placeholder 2"/>
          <p:cNvSpPr>
            <a:spLocks noGrp="1"/>
          </p:cNvSpPr>
          <p:nvPr>
            <p:ph idx="1"/>
          </p:nvPr>
        </p:nvSpPr>
        <p:spPr>
          <a:xfrm>
            <a:off x="1219200" y="1143000"/>
            <a:ext cx="7772400" cy="5334000"/>
          </a:xfrm>
        </p:spPr>
        <p:txBody>
          <a:bodyPr/>
          <a:lstStyle/>
          <a:p>
            <a:r>
              <a:rPr lang="en-US" dirty="0"/>
              <a:t>Persons convicted of BWI will also be assigned to substance abuse evaluation/treatment and must attend a course for drinking drivers.  </a:t>
            </a:r>
          </a:p>
          <a:p>
            <a:r>
              <a:rPr lang="en-US" dirty="0"/>
              <a:t>By operating a vessel on Iowa waters, you have given implied consent for law enforcement officers to test you to detect the possible presence of alcohol or drugs.  </a:t>
            </a:r>
          </a:p>
        </p:txBody>
      </p:sp>
      <p:sp>
        <p:nvSpPr>
          <p:cNvPr id="4" name="Slide Number Placeholder 3"/>
          <p:cNvSpPr>
            <a:spLocks noGrp="1"/>
          </p:cNvSpPr>
          <p:nvPr>
            <p:ph type="sldNum" sz="quarter" idx="12"/>
          </p:nvPr>
        </p:nvSpPr>
        <p:spPr/>
        <p:txBody>
          <a:bodyPr/>
          <a:lstStyle/>
          <a:p>
            <a:fld id="{6BA64208-401D-364A-B2D4-877A89510A5A}" type="slidenum">
              <a:rPr lang="en-US" altLang="x-none" smtClean="0"/>
              <a:pPr/>
              <a:t>32</a:t>
            </a:fld>
            <a:endParaRPr lang="en-US" altLang="x-none" dirty="0"/>
          </a:p>
        </p:txBody>
      </p:sp>
    </p:spTree>
    <p:extLst>
      <p:ext uri="{BB962C8B-B14F-4D97-AF65-F5344CB8AC3E}">
        <p14:creationId xmlns:p14="http://schemas.microsoft.com/office/powerpoint/2010/main" val="21014833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152400"/>
            <a:ext cx="7772400" cy="1143000"/>
          </a:xfrm>
        </p:spPr>
        <p:txBody>
          <a:bodyPr/>
          <a:lstStyle/>
          <a:p>
            <a:r>
              <a:rPr lang="en-US" dirty="0"/>
              <a:t>Personal Watercraft</a:t>
            </a:r>
          </a:p>
        </p:txBody>
      </p:sp>
      <p:sp>
        <p:nvSpPr>
          <p:cNvPr id="3" name="Content Placeholder 2"/>
          <p:cNvSpPr>
            <a:spLocks noGrp="1"/>
          </p:cNvSpPr>
          <p:nvPr>
            <p:ph idx="1"/>
          </p:nvPr>
        </p:nvSpPr>
        <p:spPr>
          <a:xfrm>
            <a:off x="1219200" y="1219200"/>
            <a:ext cx="7772400" cy="5486400"/>
          </a:xfrm>
        </p:spPr>
        <p:txBody>
          <a:bodyPr/>
          <a:lstStyle/>
          <a:p>
            <a:r>
              <a:rPr lang="en-US" sz="2800" dirty="0"/>
              <a:t>Persons under 12 years of age may operate a PWC </a:t>
            </a:r>
            <a:r>
              <a:rPr lang="en-US" sz="2800" dirty="0">
                <a:solidFill>
                  <a:srgbClr val="FFFF00"/>
                </a:solidFill>
              </a:rPr>
              <a:t>only if</a:t>
            </a:r>
            <a:r>
              <a:rPr lang="en-US" sz="2800" dirty="0"/>
              <a:t> accompanied on board by a responsible person at least 18 years old and experienced in operating a PWC.</a:t>
            </a:r>
          </a:p>
          <a:p>
            <a:pPr marL="0" indent="0">
              <a:buNone/>
            </a:pPr>
            <a:endParaRPr lang="en-US" sz="2800" dirty="0"/>
          </a:p>
          <a:p>
            <a:r>
              <a:rPr lang="en-US" sz="2800" dirty="0"/>
              <a:t>Persons 12 years old but younger than 18 may operate a PWC </a:t>
            </a:r>
            <a:r>
              <a:rPr lang="en-US" sz="2800" dirty="0">
                <a:solidFill>
                  <a:srgbClr val="FFFF00"/>
                </a:solidFill>
              </a:rPr>
              <a:t>only if </a:t>
            </a:r>
            <a:r>
              <a:rPr lang="en-US" sz="2800" dirty="0"/>
              <a:t>he or she has completed successfully an approved boater safety class or is accompanied on board by a responsible person at least 18 years old and experienced in operating a PWC.</a:t>
            </a:r>
          </a:p>
          <a:p>
            <a:endParaRPr lang="en-US" dirty="0">
              <a:solidFill>
                <a:srgbClr val="FFFF00"/>
              </a:solidFill>
            </a:endParaRPr>
          </a:p>
          <a:p>
            <a:br>
              <a:rPr lang="en-US" dirty="0"/>
            </a:br>
            <a:endParaRPr lang="en-US" dirty="0"/>
          </a:p>
        </p:txBody>
      </p:sp>
      <p:sp>
        <p:nvSpPr>
          <p:cNvPr id="4" name="Slide Number Placeholder 3"/>
          <p:cNvSpPr>
            <a:spLocks noGrp="1"/>
          </p:cNvSpPr>
          <p:nvPr>
            <p:ph type="sldNum" sz="quarter" idx="12"/>
          </p:nvPr>
        </p:nvSpPr>
        <p:spPr/>
        <p:txBody>
          <a:bodyPr/>
          <a:lstStyle/>
          <a:p>
            <a:fld id="{6BA64208-401D-364A-B2D4-877A89510A5A}" type="slidenum">
              <a:rPr lang="en-US" altLang="x-none" smtClean="0"/>
              <a:pPr/>
              <a:t>33</a:t>
            </a:fld>
            <a:endParaRPr lang="en-US" altLang="x-none" dirty="0"/>
          </a:p>
        </p:txBody>
      </p:sp>
    </p:spTree>
    <p:extLst>
      <p:ext uri="{BB962C8B-B14F-4D97-AF65-F5344CB8AC3E}">
        <p14:creationId xmlns:p14="http://schemas.microsoft.com/office/powerpoint/2010/main" val="187743567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634"/>
            <a:ext cx="7772400" cy="914400"/>
          </a:xfrm>
        </p:spPr>
        <p:txBody>
          <a:bodyPr/>
          <a:lstStyle/>
          <a:p>
            <a:r>
              <a:rPr lang="en-US" dirty="0"/>
              <a:t>Personal Watercraft</a:t>
            </a:r>
          </a:p>
        </p:txBody>
      </p:sp>
      <p:sp>
        <p:nvSpPr>
          <p:cNvPr id="3" name="Content Placeholder 2"/>
          <p:cNvSpPr>
            <a:spLocks noGrp="1"/>
          </p:cNvSpPr>
          <p:nvPr>
            <p:ph idx="1"/>
          </p:nvPr>
        </p:nvSpPr>
        <p:spPr>
          <a:xfrm>
            <a:off x="1295400" y="762000"/>
            <a:ext cx="7772400" cy="5334000"/>
          </a:xfrm>
        </p:spPr>
        <p:txBody>
          <a:bodyPr/>
          <a:lstStyle/>
          <a:p>
            <a:r>
              <a:rPr lang="en-US" dirty="0"/>
              <a:t>Each person riding a PWC must wear a U.S. Coast Guard approved type I, II, II, or V life jacket.</a:t>
            </a:r>
          </a:p>
          <a:p>
            <a:r>
              <a:rPr lang="en-US" dirty="0"/>
              <a:t>A safety lanyard must be attached to his or her person, clothing, or life jacket.</a:t>
            </a:r>
          </a:p>
          <a:p>
            <a:r>
              <a:rPr lang="en-US" dirty="0"/>
              <a:t>PWCs may not operate between sunset and sunrise.</a:t>
            </a:r>
          </a:p>
          <a:p>
            <a:r>
              <a:rPr lang="en-US" dirty="0"/>
              <a:t>Illegal to chase or harass wildlife.</a:t>
            </a:r>
          </a:p>
          <a:p>
            <a:r>
              <a:rPr lang="en-US" dirty="0"/>
              <a:t>Illegal to operate at greater than 5 miles per hour in posted “no wake zone.”</a:t>
            </a:r>
          </a:p>
          <a:p>
            <a:endParaRPr lang="en-US" dirty="0"/>
          </a:p>
          <a:p>
            <a:r>
              <a:rPr lang="en-US" dirty="0"/>
              <a:t>.</a:t>
            </a:r>
          </a:p>
          <a:p>
            <a:endParaRPr lang="en-US" dirty="0"/>
          </a:p>
          <a:p>
            <a:pPr marL="0" indent="0">
              <a:buNone/>
            </a:pPr>
            <a:endParaRPr lang="en-US" dirty="0"/>
          </a:p>
          <a:p>
            <a:pPr marL="457200" lvl="1" indent="0">
              <a:buNone/>
            </a:pPr>
            <a:endParaRPr lang="en-US" dirty="0"/>
          </a:p>
          <a:p>
            <a:endParaRPr lang="en-US" dirty="0"/>
          </a:p>
        </p:txBody>
      </p:sp>
      <p:sp>
        <p:nvSpPr>
          <p:cNvPr id="4" name="Slide Number Placeholder 3"/>
          <p:cNvSpPr>
            <a:spLocks noGrp="1"/>
          </p:cNvSpPr>
          <p:nvPr>
            <p:ph type="sldNum" sz="quarter" idx="12"/>
          </p:nvPr>
        </p:nvSpPr>
        <p:spPr/>
        <p:txBody>
          <a:bodyPr/>
          <a:lstStyle/>
          <a:p>
            <a:fld id="{6BA64208-401D-364A-B2D4-877A89510A5A}" type="slidenum">
              <a:rPr lang="en-US" altLang="x-none" smtClean="0"/>
              <a:pPr/>
              <a:t>34</a:t>
            </a:fld>
            <a:endParaRPr lang="en-US" altLang="x-none" dirty="0"/>
          </a:p>
        </p:txBody>
      </p:sp>
    </p:spTree>
    <p:extLst>
      <p:ext uri="{BB962C8B-B14F-4D97-AF65-F5344CB8AC3E}">
        <p14:creationId xmlns:p14="http://schemas.microsoft.com/office/powerpoint/2010/main" val="14936777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28600"/>
            <a:ext cx="7772400" cy="762000"/>
          </a:xfrm>
        </p:spPr>
        <p:txBody>
          <a:bodyPr/>
          <a:lstStyle/>
          <a:p>
            <a:r>
              <a:rPr lang="en-US" dirty="0"/>
              <a:t>Personal Watercraft</a:t>
            </a:r>
          </a:p>
        </p:txBody>
      </p:sp>
      <p:sp>
        <p:nvSpPr>
          <p:cNvPr id="3" name="Content Placeholder 2"/>
          <p:cNvSpPr>
            <a:spLocks noGrp="1"/>
          </p:cNvSpPr>
          <p:nvPr>
            <p:ph idx="1"/>
          </p:nvPr>
        </p:nvSpPr>
        <p:spPr>
          <a:xfrm>
            <a:off x="990600" y="914400"/>
            <a:ext cx="8001000" cy="5943600"/>
          </a:xfrm>
        </p:spPr>
        <p:txBody>
          <a:bodyPr/>
          <a:lstStyle/>
          <a:p>
            <a:r>
              <a:rPr lang="en-US" dirty="0"/>
              <a:t>Illegal to operate at greater than 5 mph within </a:t>
            </a:r>
            <a:r>
              <a:rPr lang="en-US" dirty="0">
                <a:solidFill>
                  <a:srgbClr val="FFFF00"/>
                </a:solidFill>
              </a:rPr>
              <a:t>100</a:t>
            </a:r>
            <a:r>
              <a:rPr lang="en-US" dirty="0"/>
              <a:t> feet of another vessel that is underway at </a:t>
            </a:r>
            <a:r>
              <a:rPr lang="en-US" dirty="0">
                <a:solidFill>
                  <a:srgbClr val="FFFF00"/>
                </a:solidFill>
              </a:rPr>
              <a:t>5 mph or less</a:t>
            </a:r>
            <a:r>
              <a:rPr lang="en-US" dirty="0"/>
              <a:t>.</a:t>
            </a:r>
          </a:p>
          <a:p>
            <a:r>
              <a:rPr lang="en-US" dirty="0"/>
              <a:t>Illegal to operate at greater than 5 mph within </a:t>
            </a:r>
            <a:r>
              <a:rPr lang="en-US" dirty="0">
                <a:solidFill>
                  <a:srgbClr val="FFFF00"/>
                </a:solidFill>
              </a:rPr>
              <a:t>50</a:t>
            </a:r>
            <a:r>
              <a:rPr lang="en-US" dirty="0"/>
              <a:t> feet of another vessel that is underway at </a:t>
            </a:r>
            <a:r>
              <a:rPr lang="en-US" dirty="0">
                <a:solidFill>
                  <a:srgbClr val="FFFF00"/>
                </a:solidFill>
              </a:rPr>
              <a:t>greater than 5 mph</a:t>
            </a:r>
            <a:r>
              <a:rPr lang="en-US" dirty="0"/>
              <a:t>.</a:t>
            </a:r>
          </a:p>
          <a:p>
            <a:r>
              <a:rPr lang="en-US" dirty="0"/>
              <a:t>Illegal to operate at greater than 10 mph unless vision is unobstructed for at least </a:t>
            </a:r>
            <a:r>
              <a:rPr lang="en-US" dirty="0">
                <a:solidFill>
                  <a:srgbClr val="FFFF00"/>
                </a:solidFill>
              </a:rPr>
              <a:t>200</a:t>
            </a:r>
            <a:r>
              <a:rPr lang="en-US" dirty="0"/>
              <a:t> feet ahead.</a:t>
            </a:r>
          </a:p>
          <a:p>
            <a:r>
              <a:rPr lang="en-US" dirty="0"/>
              <a:t>Illegal to operate at greater than 10 mph within 300 feet of shore.</a:t>
            </a:r>
          </a:p>
          <a:p>
            <a:pPr marL="0" indent="0">
              <a:buNone/>
            </a:pPr>
            <a:br>
              <a:rPr lang="en-US" dirty="0"/>
            </a:br>
            <a:endParaRPr lang="en-US" dirty="0"/>
          </a:p>
        </p:txBody>
      </p:sp>
      <p:sp>
        <p:nvSpPr>
          <p:cNvPr id="4" name="Slide Number Placeholder 3"/>
          <p:cNvSpPr>
            <a:spLocks noGrp="1"/>
          </p:cNvSpPr>
          <p:nvPr>
            <p:ph type="sldNum" sz="quarter" idx="12"/>
          </p:nvPr>
        </p:nvSpPr>
        <p:spPr/>
        <p:txBody>
          <a:bodyPr/>
          <a:lstStyle/>
          <a:p>
            <a:fld id="{6BA64208-401D-364A-B2D4-877A89510A5A}" type="slidenum">
              <a:rPr lang="en-US" altLang="x-none" smtClean="0"/>
              <a:pPr/>
              <a:t>35</a:t>
            </a:fld>
            <a:endParaRPr lang="en-US" altLang="x-none" dirty="0"/>
          </a:p>
        </p:txBody>
      </p:sp>
    </p:spTree>
    <p:extLst>
      <p:ext uri="{BB962C8B-B14F-4D97-AF65-F5344CB8AC3E}">
        <p14:creationId xmlns:p14="http://schemas.microsoft.com/office/powerpoint/2010/main" val="356621846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Thank you!</a:t>
            </a:r>
          </a:p>
        </p:txBody>
      </p:sp>
      <p:sp>
        <p:nvSpPr>
          <p:cNvPr id="3" name="Content Placeholder 2"/>
          <p:cNvSpPr>
            <a:spLocks noGrp="1"/>
          </p:cNvSpPr>
          <p:nvPr>
            <p:ph idx="1"/>
          </p:nvPr>
        </p:nvSpPr>
        <p:spPr>
          <a:xfrm>
            <a:off x="1295400" y="1981200"/>
            <a:ext cx="7772400" cy="4114800"/>
          </a:xfrm>
        </p:spPr>
        <p:txBody>
          <a:bodyPr/>
          <a:lstStyle/>
          <a:p>
            <a:r>
              <a:rPr lang="en-US" dirty="0"/>
              <a:t>Any questions?</a:t>
            </a:r>
          </a:p>
          <a:p>
            <a:r>
              <a:rPr lang="en-US" dirty="0"/>
              <a:t>Find other Auxiliary boating courses at </a:t>
            </a:r>
            <a:r>
              <a:rPr lang="en-US" dirty="0">
                <a:solidFill>
                  <a:srgbClr val="FFFF00"/>
                </a:solidFill>
              </a:rPr>
              <a:t>http://www.cgaux.org/boatinged</a:t>
            </a:r>
          </a:p>
          <a:p>
            <a:r>
              <a:rPr lang="en-US" dirty="0"/>
              <a:t>Request a vessel safety check at </a:t>
            </a:r>
            <a:r>
              <a:rPr lang="en-US" dirty="0">
                <a:solidFill>
                  <a:srgbClr val="FFFF00"/>
                </a:solidFill>
              </a:rPr>
              <a:t>http://www.safetyseal.net</a:t>
            </a:r>
          </a:p>
          <a:p>
            <a:r>
              <a:rPr lang="en-US" dirty="0"/>
              <a:t>Learn more about joining the Auxiliary at: </a:t>
            </a:r>
            <a:r>
              <a:rPr lang="en-US" dirty="0">
                <a:solidFill>
                  <a:srgbClr val="FFFF00"/>
                </a:solidFill>
              </a:rPr>
              <a:t>http://join.cgaux.org</a:t>
            </a:r>
          </a:p>
        </p:txBody>
      </p:sp>
      <p:sp>
        <p:nvSpPr>
          <p:cNvPr id="4" name="Slide Number Placeholder 3"/>
          <p:cNvSpPr>
            <a:spLocks noGrp="1"/>
          </p:cNvSpPr>
          <p:nvPr>
            <p:ph type="sldNum" sz="quarter" idx="12"/>
          </p:nvPr>
        </p:nvSpPr>
        <p:spPr/>
        <p:txBody>
          <a:bodyPr/>
          <a:lstStyle/>
          <a:p>
            <a:fld id="{6BA64208-401D-364A-B2D4-877A89510A5A}" type="slidenum">
              <a:rPr lang="en-US" altLang="x-none" smtClean="0"/>
              <a:pPr/>
              <a:t>36</a:t>
            </a:fld>
            <a:endParaRPr lang="en-US" altLang="x-none" dirty="0"/>
          </a:p>
        </p:txBody>
      </p:sp>
      <p:sp>
        <p:nvSpPr>
          <p:cNvPr id="5" name="Footer Placeholder 4">
            <a:extLst>
              <a:ext uri="{FF2B5EF4-FFF2-40B4-BE49-F238E27FC236}">
                <a16:creationId xmlns:a16="http://schemas.microsoft.com/office/drawing/2014/main" id="{5A906CC6-CEDF-4689-B99C-99A7F79C6142}"/>
              </a:ext>
            </a:extLst>
          </p:cNvPr>
          <p:cNvSpPr>
            <a:spLocks noGrp="1"/>
          </p:cNvSpPr>
          <p:nvPr>
            <p:ph type="ftr" sz="quarter" idx="11"/>
          </p:nvPr>
        </p:nvSpPr>
        <p:spPr/>
        <p:txBody>
          <a:bodyPr/>
          <a:lstStyle/>
          <a:p>
            <a:r>
              <a:rPr lang="en-US" altLang="x-none"/>
              <a:t>Copyright 2021 Coast Guard Auxiliary Association</a:t>
            </a:r>
            <a:endParaRPr lang="en-US" altLang="x-none" dirty="0"/>
          </a:p>
        </p:txBody>
      </p:sp>
    </p:spTree>
    <p:extLst>
      <p:ext uri="{BB962C8B-B14F-4D97-AF65-F5344CB8AC3E}">
        <p14:creationId xmlns:p14="http://schemas.microsoft.com/office/powerpoint/2010/main" val="17178986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228600"/>
            <a:ext cx="7772400" cy="914400"/>
          </a:xfrm>
        </p:spPr>
        <p:txBody>
          <a:bodyPr/>
          <a:lstStyle/>
          <a:p>
            <a:r>
              <a:rPr lang="en-US" dirty="0"/>
              <a:t>Mandatory Education</a:t>
            </a:r>
          </a:p>
        </p:txBody>
      </p:sp>
      <p:sp>
        <p:nvSpPr>
          <p:cNvPr id="3" name="Content Placeholder 2"/>
          <p:cNvSpPr>
            <a:spLocks noGrp="1"/>
          </p:cNvSpPr>
          <p:nvPr>
            <p:ph idx="1"/>
          </p:nvPr>
        </p:nvSpPr>
        <p:spPr>
          <a:xfrm>
            <a:off x="1143000" y="1066800"/>
            <a:ext cx="7772400" cy="5638800"/>
          </a:xfrm>
        </p:spPr>
        <p:txBody>
          <a:bodyPr/>
          <a:lstStyle/>
          <a:p>
            <a:r>
              <a:rPr lang="en-US" altLang="x-none" sz="3000" b="1" dirty="0"/>
              <a:t>A person 12 years of age or older but younger than 18 years of age may operate a vessel propelled by a motor of more than 10 horsepower, including a personal watercraft, </a:t>
            </a:r>
            <a:r>
              <a:rPr lang="en-US" altLang="x-none" sz="3000" b="1" dirty="0">
                <a:solidFill>
                  <a:srgbClr val="FFFF00"/>
                </a:solidFill>
              </a:rPr>
              <a:t>only</a:t>
            </a:r>
            <a:r>
              <a:rPr lang="en-US" altLang="x-none" sz="3000" b="1" dirty="0"/>
              <a:t> if he or she has successfully completed a boater education course approved by the Iowa Department of Natural Resources, </a:t>
            </a:r>
            <a:r>
              <a:rPr lang="en-US" altLang="x-none" sz="3000" b="1" dirty="0">
                <a:solidFill>
                  <a:srgbClr val="FFFF00"/>
                </a:solidFill>
              </a:rPr>
              <a:t>or</a:t>
            </a:r>
            <a:r>
              <a:rPr lang="en-US" altLang="x-none" sz="3000" b="1" dirty="0"/>
              <a:t> is accompanied on board by a responsible person who is at least 18 years old and experienced in operating the boat.</a:t>
            </a:r>
          </a:p>
          <a:p>
            <a:endParaRPr lang="en-US" dirty="0"/>
          </a:p>
          <a:p>
            <a:pPr marL="0" indent="0">
              <a:buNone/>
            </a:pPr>
            <a:endParaRPr lang="en-US" dirty="0"/>
          </a:p>
        </p:txBody>
      </p:sp>
      <p:sp>
        <p:nvSpPr>
          <p:cNvPr id="4" name="Slide Number Placeholder 3"/>
          <p:cNvSpPr>
            <a:spLocks noGrp="1"/>
          </p:cNvSpPr>
          <p:nvPr>
            <p:ph type="sldNum" sz="quarter" idx="12"/>
          </p:nvPr>
        </p:nvSpPr>
        <p:spPr/>
        <p:txBody>
          <a:bodyPr/>
          <a:lstStyle/>
          <a:p>
            <a:fld id="{6BA64208-401D-364A-B2D4-877A89510A5A}" type="slidenum">
              <a:rPr lang="en-US" altLang="x-none" smtClean="0"/>
              <a:pPr/>
              <a:t>4</a:t>
            </a:fld>
            <a:endParaRPr lang="en-US" altLang="x-none" dirty="0"/>
          </a:p>
        </p:txBody>
      </p:sp>
    </p:spTree>
    <p:extLst>
      <p:ext uri="{BB962C8B-B14F-4D97-AF65-F5344CB8AC3E}">
        <p14:creationId xmlns:p14="http://schemas.microsoft.com/office/powerpoint/2010/main" val="12879219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75F63BE5-B1F2-3943-9223-E90C10736E78}" type="slidenum">
              <a:rPr lang="en-US" altLang="x-none"/>
              <a:pPr/>
              <a:t>5</a:t>
            </a:fld>
            <a:endParaRPr lang="en-US" altLang="x-none" dirty="0"/>
          </a:p>
        </p:txBody>
      </p:sp>
      <p:sp>
        <p:nvSpPr>
          <p:cNvPr id="2050" name="Rectangle 2"/>
          <p:cNvSpPr>
            <a:spLocks noGrp="1" noChangeArrowheads="1"/>
          </p:cNvSpPr>
          <p:nvPr>
            <p:ph type="title"/>
          </p:nvPr>
        </p:nvSpPr>
        <p:spPr>
          <a:xfrm>
            <a:off x="1295400" y="609600"/>
            <a:ext cx="7162800" cy="1143000"/>
          </a:xfrm>
          <a:effectLst>
            <a:outerShdw blurRad="63500" dist="35921" dir="2700000" algn="ctr" rotWithShape="0">
              <a:srgbClr val="CC0000">
                <a:alpha val="74998"/>
              </a:srgbClr>
            </a:outerShdw>
          </a:effectLst>
        </p:spPr>
        <p:txBody>
          <a:bodyPr/>
          <a:lstStyle/>
          <a:p>
            <a:r>
              <a:rPr lang="en-US" altLang="x-none" dirty="0"/>
              <a:t>Mandatory Education</a:t>
            </a:r>
            <a:endParaRPr lang="x-none" altLang="x-none" dirty="0"/>
          </a:p>
        </p:txBody>
      </p:sp>
      <p:sp>
        <p:nvSpPr>
          <p:cNvPr id="2051" name="Rectangle 3"/>
          <p:cNvSpPr>
            <a:spLocks noGrp="1" noChangeArrowheads="1"/>
          </p:cNvSpPr>
          <p:nvPr>
            <p:ph type="body" idx="1"/>
          </p:nvPr>
        </p:nvSpPr>
        <p:spPr>
          <a:xfrm>
            <a:off x="1371600" y="1981200"/>
            <a:ext cx="7772400" cy="4114800"/>
          </a:xfrm>
        </p:spPr>
        <p:txBody>
          <a:bodyPr/>
          <a:lstStyle/>
          <a:p>
            <a:r>
              <a:rPr lang="en-US" altLang="x-none" b="1" dirty="0"/>
              <a:t>Persons required to have successfully completed a boater education course </a:t>
            </a:r>
            <a:r>
              <a:rPr lang="en-US" altLang="x-none" b="1" dirty="0">
                <a:solidFill>
                  <a:srgbClr val="FFFF00"/>
                </a:solidFill>
              </a:rPr>
              <a:t>must</a:t>
            </a:r>
            <a:r>
              <a:rPr lang="en-US" altLang="x-none" b="1" dirty="0"/>
              <a:t> carry their boater education certificate on board and make it available upon request by an enforcement officer. </a:t>
            </a:r>
          </a:p>
          <a:p>
            <a:pPr marL="0" indent="0">
              <a:buNone/>
            </a:pPr>
            <a:endParaRPr lang="en-US" altLang="x-none" b="1" dirty="0"/>
          </a:p>
          <a:p>
            <a:pPr marL="0" indent="0">
              <a:buNone/>
            </a:pPr>
            <a:endParaRPr lang="en-US" altLang="x-none" b="1" dirty="0"/>
          </a:p>
        </p:txBody>
      </p:sp>
    </p:spTree>
    <p:extLst>
      <p:ext uri="{BB962C8B-B14F-4D97-AF65-F5344CB8AC3E}">
        <p14:creationId xmlns:p14="http://schemas.microsoft.com/office/powerpoint/2010/main" val="16325643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772400" cy="914400"/>
          </a:xfrm>
        </p:spPr>
        <p:txBody>
          <a:bodyPr/>
          <a:lstStyle/>
          <a:p>
            <a:r>
              <a:rPr lang="en-US" dirty="0"/>
              <a:t>Boating Accidents</a:t>
            </a:r>
          </a:p>
        </p:txBody>
      </p:sp>
      <p:sp>
        <p:nvSpPr>
          <p:cNvPr id="3" name="Content Placeholder 2"/>
          <p:cNvSpPr>
            <a:spLocks noGrp="1"/>
          </p:cNvSpPr>
          <p:nvPr>
            <p:ph idx="1"/>
          </p:nvPr>
        </p:nvSpPr>
        <p:spPr>
          <a:xfrm>
            <a:off x="1219200" y="1219200"/>
            <a:ext cx="7772400" cy="5486400"/>
          </a:xfrm>
        </p:spPr>
        <p:txBody>
          <a:bodyPr/>
          <a:lstStyle/>
          <a:p>
            <a:r>
              <a:rPr lang="en-US" dirty="0"/>
              <a:t>An operator involved in a boating accident must stop his or her vessel </a:t>
            </a:r>
            <a:r>
              <a:rPr lang="en-US" dirty="0">
                <a:solidFill>
                  <a:srgbClr val="FFFF00"/>
                </a:solidFill>
              </a:rPr>
              <a:t>immediately</a:t>
            </a:r>
            <a:r>
              <a:rPr lang="en-US" dirty="0"/>
              <a:t> at the scene of the accident </a:t>
            </a:r>
            <a:r>
              <a:rPr lang="en-US" dirty="0">
                <a:solidFill>
                  <a:srgbClr val="FFFF00"/>
                </a:solidFill>
              </a:rPr>
              <a:t>and</a:t>
            </a:r>
            <a:r>
              <a:rPr lang="en-US" dirty="0"/>
              <a:t> assist anyone injured or in danger from the accident, unless doing so would seriously endanger his or her own vessel or passengers.</a:t>
            </a:r>
          </a:p>
        </p:txBody>
      </p:sp>
      <p:sp>
        <p:nvSpPr>
          <p:cNvPr id="4" name="Slide Number Placeholder 3"/>
          <p:cNvSpPr>
            <a:spLocks noGrp="1"/>
          </p:cNvSpPr>
          <p:nvPr>
            <p:ph type="sldNum" sz="quarter" idx="12"/>
          </p:nvPr>
        </p:nvSpPr>
        <p:spPr/>
        <p:txBody>
          <a:bodyPr/>
          <a:lstStyle/>
          <a:p>
            <a:fld id="{6BA64208-401D-364A-B2D4-877A89510A5A}" type="slidenum">
              <a:rPr lang="en-US" altLang="x-none" smtClean="0"/>
              <a:pPr/>
              <a:t>6</a:t>
            </a:fld>
            <a:endParaRPr lang="en-US" altLang="x-none" dirty="0"/>
          </a:p>
        </p:txBody>
      </p:sp>
    </p:spTree>
    <p:extLst>
      <p:ext uri="{BB962C8B-B14F-4D97-AF65-F5344CB8AC3E}">
        <p14:creationId xmlns:p14="http://schemas.microsoft.com/office/powerpoint/2010/main" val="4677992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228600"/>
            <a:ext cx="7772400" cy="914400"/>
          </a:xfrm>
        </p:spPr>
        <p:txBody>
          <a:bodyPr/>
          <a:lstStyle/>
          <a:p>
            <a:r>
              <a:rPr lang="en-US" dirty="0"/>
              <a:t>Reporting Accidents</a:t>
            </a:r>
          </a:p>
        </p:txBody>
      </p:sp>
      <p:sp>
        <p:nvSpPr>
          <p:cNvPr id="3" name="Content Placeholder 2"/>
          <p:cNvSpPr>
            <a:spLocks noGrp="1"/>
          </p:cNvSpPr>
          <p:nvPr>
            <p:ph idx="1"/>
          </p:nvPr>
        </p:nvSpPr>
        <p:spPr>
          <a:xfrm>
            <a:off x="1371600" y="1143000"/>
            <a:ext cx="7620000" cy="5486400"/>
          </a:xfrm>
        </p:spPr>
        <p:txBody>
          <a:bodyPr/>
          <a:lstStyle/>
          <a:p>
            <a:r>
              <a:rPr lang="en-US" dirty="0"/>
              <a:t>Accidents </a:t>
            </a:r>
            <a:r>
              <a:rPr lang="en-US" dirty="0">
                <a:solidFill>
                  <a:srgbClr val="FFFF00"/>
                </a:solidFill>
              </a:rPr>
              <a:t>must </a:t>
            </a:r>
            <a:r>
              <a:rPr lang="en-US" dirty="0"/>
              <a:t>be reported in writing to the Iowa Department of Natural Resources (DNR) </a:t>
            </a:r>
            <a:r>
              <a:rPr lang="en-US" dirty="0">
                <a:solidFill>
                  <a:srgbClr val="FFFF00"/>
                </a:solidFill>
              </a:rPr>
              <a:t>within</a:t>
            </a:r>
            <a:r>
              <a:rPr lang="en-US" dirty="0"/>
              <a:t> </a:t>
            </a:r>
            <a:r>
              <a:rPr lang="en-US" dirty="0">
                <a:solidFill>
                  <a:srgbClr val="FFFF00"/>
                </a:solidFill>
              </a:rPr>
              <a:t>48 hours </a:t>
            </a:r>
            <a:r>
              <a:rPr lang="en-US" dirty="0"/>
              <a:t>of the accident in cases resulting in death, disappearance, or personal injury requiring medical treatment.</a:t>
            </a:r>
          </a:p>
          <a:p>
            <a:r>
              <a:rPr lang="en-US" dirty="0"/>
              <a:t>Accidents </a:t>
            </a:r>
            <a:r>
              <a:rPr lang="en-US" dirty="0">
                <a:solidFill>
                  <a:srgbClr val="FFFF00"/>
                </a:solidFill>
              </a:rPr>
              <a:t>must</a:t>
            </a:r>
            <a:r>
              <a:rPr lang="en-US" dirty="0"/>
              <a:t> be reported in writing to the DNR </a:t>
            </a:r>
            <a:r>
              <a:rPr lang="en-US" dirty="0">
                <a:solidFill>
                  <a:srgbClr val="FFFF00"/>
                </a:solidFill>
              </a:rPr>
              <a:t>within five days </a:t>
            </a:r>
            <a:r>
              <a:rPr lang="en-US" dirty="0"/>
              <a:t>if damage to vessel or other property exceeds $2,000.</a:t>
            </a:r>
          </a:p>
        </p:txBody>
      </p:sp>
      <p:sp>
        <p:nvSpPr>
          <p:cNvPr id="4" name="Slide Number Placeholder 3"/>
          <p:cNvSpPr>
            <a:spLocks noGrp="1"/>
          </p:cNvSpPr>
          <p:nvPr>
            <p:ph type="sldNum" sz="quarter" idx="12"/>
          </p:nvPr>
        </p:nvSpPr>
        <p:spPr/>
        <p:txBody>
          <a:bodyPr/>
          <a:lstStyle/>
          <a:p>
            <a:fld id="{6BA64208-401D-364A-B2D4-877A89510A5A}" type="slidenum">
              <a:rPr lang="en-US" altLang="x-none" smtClean="0"/>
              <a:pPr/>
              <a:t>7</a:t>
            </a:fld>
            <a:endParaRPr lang="en-US" altLang="x-none" dirty="0"/>
          </a:p>
        </p:txBody>
      </p:sp>
    </p:spTree>
    <p:extLst>
      <p:ext uri="{BB962C8B-B14F-4D97-AF65-F5344CB8AC3E}">
        <p14:creationId xmlns:p14="http://schemas.microsoft.com/office/powerpoint/2010/main" val="38316057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52400"/>
            <a:ext cx="7772400" cy="1143000"/>
          </a:xfrm>
        </p:spPr>
        <p:txBody>
          <a:bodyPr/>
          <a:lstStyle/>
          <a:p>
            <a:r>
              <a:rPr lang="en-US" dirty="0"/>
              <a:t>Vessel Registration</a:t>
            </a:r>
          </a:p>
        </p:txBody>
      </p:sp>
      <p:sp>
        <p:nvSpPr>
          <p:cNvPr id="3" name="Content Placeholder 2"/>
          <p:cNvSpPr>
            <a:spLocks noGrp="1"/>
          </p:cNvSpPr>
          <p:nvPr>
            <p:ph idx="1"/>
          </p:nvPr>
        </p:nvSpPr>
        <p:spPr>
          <a:xfrm>
            <a:off x="1219200" y="1295400"/>
            <a:ext cx="7772400" cy="5334000"/>
          </a:xfrm>
        </p:spPr>
        <p:txBody>
          <a:bodyPr/>
          <a:lstStyle/>
          <a:p>
            <a:r>
              <a:rPr lang="en-US" sz="2400" dirty="0"/>
              <a:t>An Iowa Registration Certificate is required to operate on Iowa’s </a:t>
            </a:r>
            <a:r>
              <a:rPr lang="en-US" sz="2400" dirty="0">
                <a:solidFill>
                  <a:srgbClr val="FFFF00"/>
                </a:solidFill>
              </a:rPr>
              <a:t>public</a:t>
            </a:r>
            <a:r>
              <a:rPr lang="en-US" sz="2400" dirty="0"/>
              <a:t> waters.  </a:t>
            </a:r>
            <a:r>
              <a:rPr lang="en-US" sz="2400" dirty="0">
                <a:solidFill>
                  <a:srgbClr val="FFFF00"/>
                </a:solidFill>
              </a:rPr>
              <a:t>Exceptions</a:t>
            </a:r>
            <a:r>
              <a:rPr lang="en-US" sz="2400" dirty="0"/>
              <a:t> are:</a:t>
            </a:r>
          </a:p>
          <a:p>
            <a:pPr lvl="1"/>
            <a:r>
              <a:rPr lang="en-US" sz="2400" dirty="0"/>
              <a:t>Inflatable vessels 7 feet or less with no motor or sail;</a:t>
            </a:r>
          </a:p>
          <a:p>
            <a:pPr lvl="1"/>
            <a:r>
              <a:rPr lang="en-US" sz="2400" dirty="0"/>
              <a:t>Canoes and kayaks 13 feet or less with no motor or sail;</a:t>
            </a:r>
          </a:p>
          <a:p>
            <a:pPr lvl="1"/>
            <a:r>
              <a:rPr lang="en-US" sz="2400" dirty="0"/>
              <a:t>Vessels registered in another state and using Iowa waters for 60 days or less in a calendar year.</a:t>
            </a:r>
          </a:p>
          <a:p>
            <a:pPr marL="457200" lvl="1" indent="0">
              <a:buNone/>
            </a:pPr>
            <a:endParaRPr lang="en-US" sz="2400" dirty="0"/>
          </a:p>
          <a:p>
            <a:pPr marL="57150" indent="0">
              <a:buNone/>
            </a:pPr>
            <a:r>
              <a:rPr lang="en-US" sz="2400" dirty="0"/>
              <a:t>•   The registration certificate (pocket-sized) must be on</a:t>
            </a:r>
          </a:p>
          <a:p>
            <a:pPr marL="57150" indent="0">
              <a:buNone/>
            </a:pPr>
            <a:r>
              <a:rPr lang="en-US" sz="2400" dirty="0"/>
              <a:t>     board and available for inspection by an    </a:t>
            </a:r>
          </a:p>
          <a:p>
            <a:pPr marL="57150" indent="0">
              <a:buNone/>
            </a:pPr>
            <a:r>
              <a:rPr lang="en-US" sz="2400" dirty="0"/>
              <a:t>     enforcement officer. </a:t>
            </a:r>
          </a:p>
          <a:p>
            <a:pPr marL="457200" lvl="1" indent="0">
              <a:buNone/>
            </a:pPr>
            <a:endParaRPr lang="en-US" sz="2000" dirty="0"/>
          </a:p>
          <a:p>
            <a:pPr marL="457200" lvl="1" indent="0">
              <a:buNone/>
            </a:pPr>
            <a:endParaRPr lang="en-US" sz="2000" dirty="0"/>
          </a:p>
        </p:txBody>
      </p:sp>
      <p:sp>
        <p:nvSpPr>
          <p:cNvPr id="4" name="Slide Number Placeholder 3"/>
          <p:cNvSpPr>
            <a:spLocks noGrp="1"/>
          </p:cNvSpPr>
          <p:nvPr>
            <p:ph type="sldNum" sz="quarter" idx="12"/>
          </p:nvPr>
        </p:nvSpPr>
        <p:spPr/>
        <p:txBody>
          <a:bodyPr/>
          <a:lstStyle/>
          <a:p>
            <a:fld id="{6BA64208-401D-364A-B2D4-877A89510A5A}" type="slidenum">
              <a:rPr lang="en-US" altLang="x-none" smtClean="0"/>
              <a:pPr/>
              <a:t>8</a:t>
            </a:fld>
            <a:endParaRPr lang="en-US" altLang="x-none" dirty="0"/>
          </a:p>
        </p:txBody>
      </p:sp>
    </p:spTree>
    <p:extLst>
      <p:ext uri="{BB962C8B-B14F-4D97-AF65-F5344CB8AC3E}">
        <p14:creationId xmlns:p14="http://schemas.microsoft.com/office/powerpoint/2010/main" val="22354460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152400"/>
            <a:ext cx="7772400" cy="762000"/>
          </a:xfrm>
        </p:spPr>
        <p:txBody>
          <a:bodyPr/>
          <a:lstStyle/>
          <a:p>
            <a:r>
              <a:rPr lang="en-US" dirty="0"/>
              <a:t>Vessel Registration</a:t>
            </a:r>
          </a:p>
        </p:txBody>
      </p:sp>
      <p:sp>
        <p:nvSpPr>
          <p:cNvPr id="3" name="Content Placeholder 2"/>
          <p:cNvSpPr>
            <a:spLocks noGrp="1"/>
          </p:cNvSpPr>
          <p:nvPr>
            <p:ph idx="1"/>
          </p:nvPr>
        </p:nvSpPr>
        <p:spPr>
          <a:xfrm>
            <a:off x="1219200" y="838200"/>
            <a:ext cx="7772400" cy="6019800"/>
          </a:xfrm>
        </p:spPr>
        <p:txBody>
          <a:bodyPr/>
          <a:lstStyle/>
          <a:p>
            <a:r>
              <a:rPr lang="en-US" sz="2600" dirty="0"/>
              <a:t>Registration number and decals must be displayed as follows:</a:t>
            </a:r>
          </a:p>
          <a:p>
            <a:pPr lvl="1"/>
            <a:r>
              <a:rPr lang="en-US" sz="2600" dirty="0"/>
              <a:t>Number must be painted, applied as a decal, or otherwise affixed to the forward half of each side;</a:t>
            </a:r>
          </a:p>
          <a:p>
            <a:pPr lvl="1"/>
            <a:r>
              <a:rPr lang="en-US" sz="2600" dirty="0"/>
              <a:t>No other numbers may be displayed on either side of the bow;</a:t>
            </a:r>
          </a:p>
          <a:p>
            <a:pPr lvl="1"/>
            <a:r>
              <a:rPr lang="en-US" sz="2600" dirty="0"/>
              <a:t>Number is read from left to right on both sides;</a:t>
            </a:r>
          </a:p>
          <a:p>
            <a:pPr lvl="1"/>
            <a:r>
              <a:rPr lang="en-US" sz="2600" dirty="0"/>
              <a:t>Number must be at least 3-inch-high </a:t>
            </a:r>
            <a:r>
              <a:rPr lang="en-US" sz="2600" dirty="0">
                <a:solidFill>
                  <a:srgbClr val="FFFF00"/>
                </a:solidFill>
              </a:rPr>
              <a:t>BLOCK </a:t>
            </a:r>
            <a:r>
              <a:rPr lang="en-US" sz="2600" dirty="0"/>
              <a:t>letters;</a:t>
            </a:r>
          </a:p>
          <a:p>
            <a:pPr lvl="1"/>
            <a:r>
              <a:rPr lang="en-US" sz="2600" dirty="0"/>
              <a:t>Number’s color must contrast with the background.</a:t>
            </a:r>
          </a:p>
          <a:p>
            <a:pPr marL="57150" indent="0">
              <a:buNone/>
            </a:pPr>
            <a:r>
              <a:rPr lang="en-US" sz="2400" dirty="0"/>
              <a:t>      </a:t>
            </a:r>
            <a:endParaRPr lang="en-US" dirty="0"/>
          </a:p>
          <a:p>
            <a:pPr marL="0" indent="0">
              <a:buNone/>
            </a:pPr>
            <a:endParaRPr lang="en-US" sz="2800" dirty="0"/>
          </a:p>
          <a:p>
            <a:endParaRPr lang="en-US" sz="2400" dirty="0"/>
          </a:p>
        </p:txBody>
      </p:sp>
      <p:sp>
        <p:nvSpPr>
          <p:cNvPr id="4" name="Slide Number Placeholder 3"/>
          <p:cNvSpPr>
            <a:spLocks noGrp="1"/>
          </p:cNvSpPr>
          <p:nvPr>
            <p:ph type="sldNum" sz="quarter" idx="12"/>
          </p:nvPr>
        </p:nvSpPr>
        <p:spPr/>
        <p:txBody>
          <a:bodyPr/>
          <a:lstStyle/>
          <a:p>
            <a:fld id="{6BA64208-401D-364A-B2D4-877A89510A5A}" type="slidenum">
              <a:rPr lang="en-US" altLang="x-none" smtClean="0"/>
              <a:pPr/>
              <a:t>9</a:t>
            </a:fld>
            <a:endParaRPr lang="en-US" altLang="x-none" dirty="0"/>
          </a:p>
        </p:txBody>
      </p:sp>
    </p:spTree>
    <p:extLst>
      <p:ext uri="{BB962C8B-B14F-4D97-AF65-F5344CB8AC3E}">
        <p14:creationId xmlns:p14="http://schemas.microsoft.com/office/powerpoint/2010/main" val="52979649"/>
      </p:ext>
    </p:extLst>
  </p:cSld>
  <p:clrMapOvr>
    <a:masterClrMapping/>
  </p:clrMapOvr>
</p:sld>
</file>

<file path=ppt/theme/theme1.xml><?xml version="1.0" encoding="utf-8"?>
<a:theme xmlns:a="http://schemas.openxmlformats.org/drawingml/2006/main" name="Office Theme">
  <a:themeElements>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Black"/>
        <a:ea typeface="Times New Roman"/>
        <a:cs typeface="Times New Roman"/>
      </a:majorFont>
      <a:minorFont>
        <a:latin typeface="Arial"/>
        <a:ea typeface="Times New Roman"/>
        <a:cs typeface="Times New Roma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1367</TotalTime>
  <Words>3788</Words>
  <Application>Microsoft Macintosh PowerPoint</Application>
  <PresentationFormat>On-screen Show (4:3)</PresentationFormat>
  <Paragraphs>293</Paragraphs>
  <Slides>36</Slides>
  <Notes>34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36</vt:i4>
      </vt:variant>
    </vt:vector>
  </HeadingPairs>
  <TitlesOfParts>
    <vt:vector size="41" baseType="lpstr">
      <vt:lpstr>Arial</vt:lpstr>
      <vt:lpstr>Arial Black</vt:lpstr>
      <vt:lpstr>Comic Sans MS</vt:lpstr>
      <vt:lpstr>Times New Roman</vt:lpstr>
      <vt:lpstr>Office Theme</vt:lpstr>
      <vt:lpstr>Iowa Supplement</vt:lpstr>
      <vt:lpstr>Boating References</vt:lpstr>
      <vt:lpstr>Mandatory Education</vt:lpstr>
      <vt:lpstr>Mandatory Education</vt:lpstr>
      <vt:lpstr>Mandatory Education</vt:lpstr>
      <vt:lpstr>Boating Accidents</vt:lpstr>
      <vt:lpstr>Reporting Accidents</vt:lpstr>
      <vt:lpstr>Vessel Registration</vt:lpstr>
      <vt:lpstr>Vessel Registration</vt:lpstr>
      <vt:lpstr>Vessel Registration</vt:lpstr>
      <vt:lpstr>PowerPoint Presentation</vt:lpstr>
      <vt:lpstr>Capacity Number</vt:lpstr>
      <vt:lpstr>Maximum Capacities</vt:lpstr>
      <vt:lpstr>Life Jackets</vt:lpstr>
      <vt:lpstr>Life Jackets</vt:lpstr>
      <vt:lpstr>Life Jackets</vt:lpstr>
      <vt:lpstr>Marine Toilets</vt:lpstr>
      <vt:lpstr>Marine Toilets</vt:lpstr>
      <vt:lpstr>PowerPoint Presentation</vt:lpstr>
      <vt:lpstr>Oil/Fuel Spills</vt:lpstr>
      <vt:lpstr> Aquatic Invasive Species</vt:lpstr>
      <vt:lpstr>Towing Skiers</vt:lpstr>
      <vt:lpstr>Towing Skiers</vt:lpstr>
      <vt:lpstr>Diving/Snorkeling Flags</vt:lpstr>
      <vt:lpstr>Unlawful Operation</vt:lpstr>
      <vt:lpstr>Unlawful Operation</vt:lpstr>
      <vt:lpstr>Unlawful Operation</vt:lpstr>
      <vt:lpstr>Unlawful Operation</vt:lpstr>
      <vt:lpstr>Intoxication</vt:lpstr>
      <vt:lpstr>Intoxication</vt:lpstr>
      <vt:lpstr>Intoxication</vt:lpstr>
      <vt:lpstr>Intoxication</vt:lpstr>
      <vt:lpstr>Personal Watercraft</vt:lpstr>
      <vt:lpstr>Personal Watercraft</vt:lpstr>
      <vt:lpstr>Personal Watercraft</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One</dc:title>
  <dc:creator>Robin Freeman</dc:creator>
  <cp:lastModifiedBy>Greg Fonzeno</cp:lastModifiedBy>
  <cp:revision>111</cp:revision>
  <cp:lastPrinted>2017-06-28T18:45:14Z</cp:lastPrinted>
  <dcterms:created xsi:type="dcterms:W3CDTF">2005-09-26T18:22:38Z</dcterms:created>
  <dcterms:modified xsi:type="dcterms:W3CDTF">2021-07-16T01:48:39Z</dcterms:modified>
</cp:coreProperties>
</file>