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56" r:id="rId3"/>
    <p:sldId id="261" r:id="rId4"/>
    <p:sldId id="260" r:id="rId5"/>
    <p:sldId id="258" r:id="rId6"/>
    <p:sldId id="262" r:id="rId7"/>
    <p:sldId id="263" r:id="rId8"/>
    <p:sldId id="264" r:id="rId9"/>
    <p:sldId id="268" r:id="rId10"/>
    <p:sldId id="265" r:id="rId11"/>
    <p:sldId id="266" r:id="rId12"/>
    <p:sldId id="267" r:id="rId13"/>
    <p:sldId id="270" r:id="rId14"/>
    <p:sldId id="269" r:id="rId15"/>
    <p:sldId id="272" r:id="rId16"/>
    <p:sldId id="271" r:id="rId17"/>
    <p:sldId id="273"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D32CE-AFB7-4465-8783-12F620C7747E}" type="datetimeFigureOut">
              <a:rPr lang="en-US" smtClean="0"/>
              <a:t>7/10/2025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ECCCE-0CFD-4C9B-9F3F-FD4877291AF2}" type="slidenum">
              <a:rPr lang="en-US" smtClean="0"/>
              <a:t>‹#›</a:t>
            </a:fld>
            <a:endParaRPr lang="en-US"/>
          </a:p>
        </p:txBody>
      </p:sp>
    </p:spTree>
    <p:extLst>
      <p:ext uri="{BB962C8B-B14F-4D97-AF65-F5344CB8AC3E}">
        <p14:creationId xmlns:p14="http://schemas.microsoft.com/office/powerpoint/2010/main" val="1450360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6238"/>
            <a:ext cx="5486400" cy="3086100"/>
          </a:xfrm>
        </p:spPr>
      </p:sp>
      <p:sp>
        <p:nvSpPr>
          <p:cNvPr id="3" name="Notes Placeholder 2"/>
          <p:cNvSpPr>
            <a:spLocks noGrp="1"/>
          </p:cNvSpPr>
          <p:nvPr>
            <p:ph type="body" idx="1"/>
          </p:nvPr>
        </p:nvSpPr>
        <p:spPr>
          <a:xfrm>
            <a:off x="348343" y="3788229"/>
            <a:ext cx="6139543" cy="4896983"/>
          </a:xfrm>
        </p:spPr>
        <p:txBody>
          <a:bodyPr/>
          <a:lstStyle/>
          <a:p>
            <a:endParaRPr lang="en-US" dirty="0"/>
          </a:p>
        </p:txBody>
      </p:sp>
      <p:sp>
        <p:nvSpPr>
          <p:cNvPr id="4" name="Slide Number Placeholder 3"/>
          <p:cNvSpPr>
            <a:spLocks noGrp="1"/>
          </p:cNvSpPr>
          <p:nvPr>
            <p:ph type="sldNum" sz="quarter" idx="5"/>
          </p:nvPr>
        </p:nvSpPr>
        <p:spPr>
          <a:xfrm>
            <a:off x="3884613" y="8896803"/>
            <a:ext cx="2971800" cy="247197"/>
          </a:xfrm>
        </p:spPr>
        <p:txBody>
          <a:bodyPr/>
          <a:lstStyle/>
          <a:p>
            <a:fld id="{76CECCCE-0CFD-4C9B-9F3F-FD4877291AF2}" type="slidenum">
              <a:rPr lang="en-US" smtClean="0"/>
              <a:t>1</a:t>
            </a:fld>
            <a:endParaRPr lang="en-US"/>
          </a:p>
        </p:txBody>
      </p:sp>
    </p:spTree>
    <p:extLst>
      <p:ext uri="{BB962C8B-B14F-4D97-AF65-F5344CB8AC3E}">
        <p14:creationId xmlns:p14="http://schemas.microsoft.com/office/powerpoint/2010/main" val="267644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39FEC-2B4C-F1EC-6105-840E5BF18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49367-E2EC-C282-B326-147458F00343}"/>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75A34796-2D91-24C1-153D-CBD9BA19380A}"/>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F5B64CA6-FE98-0944-9745-8C948403A573}"/>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537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2F65-CEA7-E906-55AF-7D11C3C594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02BC3-6754-8CD4-F4C5-053ECB9CA906}"/>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CC0DEC28-E4F0-F3DA-EE89-2A3460D1CA5A}"/>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AED0FEF0-B584-D50A-8941-51BD041F59DF}"/>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06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DD900-DC82-1B02-E224-66BBDDF6F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0910D-488C-662B-FE84-A01439E1DFE0}"/>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BEE4C6B7-641D-F474-57E8-AF80BC584B4A}"/>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ABB97C36-57E5-EF1E-782D-AB4717EE1308}"/>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743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99CA-D462-D3F0-1F5B-A316AF0C0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D4344-A752-0974-E268-19590127FDB8}"/>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E269C8BB-1B05-4DE1-A03D-30EB4141526C}"/>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9BC6A758-06C8-5BC7-CB9A-EF172563CDD9}"/>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739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C16ED-F3D9-A52C-568A-77BC0BDCF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9D0CB7-E46A-55E8-2108-E0BEF151CFBE}"/>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7EBBEDA4-1F36-8EDA-D126-68B04CB07CC5}"/>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25F07130-BFCC-4AAD-B418-B2BB08E71743}"/>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947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9B8DC-0CEC-399E-4679-FF702A0E2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D5A24-DE11-2E58-E767-C62C550EECD8}"/>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BF8DC78C-C488-2FED-BE63-7DCD0B93D017}"/>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208DE044-7CAF-DBDF-906E-9991EC093A01}"/>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346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D0DDA-B1CE-DD28-67BE-0EC9B2CB3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BCB5D7-D498-FFC2-7FD6-C6BB16489D46}"/>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07596E9C-B634-86EA-C9A6-0E5C4121E8D3}"/>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3F66C228-01A5-7B60-BE10-B396BA5680E1}"/>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201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190500"/>
            <a:ext cx="5630863" cy="3168650"/>
          </a:xfrm>
        </p:spPr>
      </p:sp>
      <p:sp>
        <p:nvSpPr>
          <p:cNvPr id="3" name="Notes Placeholder 2"/>
          <p:cNvSpPr>
            <a:spLocks noGrp="1"/>
          </p:cNvSpPr>
          <p:nvPr>
            <p:ph type="body" idx="1"/>
          </p:nvPr>
        </p:nvSpPr>
        <p:spPr>
          <a:xfrm>
            <a:off x="315668" y="3442441"/>
            <a:ext cx="6478660" cy="5427712"/>
          </a:xfrm>
        </p:spPr>
        <p:txBody>
          <a:bodyPr/>
          <a:lstStyle/>
          <a:p>
            <a:r>
              <a:rPr lang="en-US" dirty="0"/>
              <a:t>It’s the policy of the CG Auxiliary that we solve issues at the lowest level. If the problem, question, or matter cannot be handled at this lower level, follow the Chain and press the issue higher. </a:t>
            </a:r>
          </a:p>
          <a:p>
            <a:r>
              <a:rPr lang="en-US" dirty="0"/>
              <a:t>All issues should be solved at the lowest possible level and elevated as needed through the chain of leadership and management to address the issue. It is NOT appropriate to go outside our organization for answers to education-related problems unless specifically instructed by the staff of the Education Directorate. Inquiries posed outside our organization confuse our partners and delay a proper response. </a:t>
            </a:r>
          </a:p>
          <a:p>
            <a:endParaRPr lang="en-US" dirty="0"/>
          </a:p>
          <a:p>
            <a:r>
              <a:rPr lang="en-US" dirty="0"/>
              <a:t>The entire staff of the E Directorate is standing by to answer any education questions that cannot be answered at a lower level. </a:t>
            </a:r>
          </a:p>
          <a:p>
            <a:endParaRPr lang="en-US" dirty="0"/>
          </a:p>
          <a:p>
            <a:r>
              <a:rPr lang="en-US" dirty="0"/>
              <a:t>The E-Directorate also maintains a feedback email address to assist members with answers they could not find anywhere else within the Auxiliary.</a:t>
            </a:r>
          </a:p>
          <a:p>
            <a:endParaRPr lang="en-US" dirty="0"/>
          </a:p>
          <a:p>
            <a:r>
              <a:rPr lang="en-US" dirty="0"/>
              <a:t>Members must understand they should not contact the Chief Director’s office or anyone outside the CG Auxiliary Chain of Leadership and Management. Any requests outside the Chain unnecessarily tie up resources answering these questions at BSX, NASBLA, and the BLA offices for internal Auxiliary queries. At the very least, it paints the Auxiliary as undisciplined and unable to communicate internally. At worst, it threatens our credibility at a national level with these national partners, which can have significant ramifications on future relationships.</a:t>
            </a:r>
          </a:p>
          <a:p>
            <a:endParaRPr lang="en-US" dirty="0"/>
          </a:p>
          <a:p>
            <a:r>
              <a:rPr lang="en-US" dirty="0"/>
              <a:t>You may email the E-Directorate at:</a:t>
            </a:r>
          </a:p>
          <a:p>
            <a:r>
              <a:rPr lang="en-US" dirty="0"/>
              <a:t> </a:t>
            </a:r>
            <a:r>
              <a:rPr lang="en-US" dirty="0">
                <a:hlinkClick r:id="rId3"/>
              </a:rPr>
              <a:t>pe.feedback@cgauxnet.us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17</a:t>
            </a:fld>
            <a:endParaRPr lang="en-US"/>
          </a:p>
        </p:txBody>
      </p:sp>
    </p:spTree>
    <p:extLst>
      <p:ext uri="{BB962C8B-B14F-4D97-AF65-F5344CB8AC3E}">
        <p14:creationId xmlns:p14="http://schemas.microsoft.com/office/powerpoint/2010/main" val="252145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7ADD9-3243-F473-F30A-D61EE10CF4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D59B4-377A-1C0A-6D38-8BA3567F2904}"/>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780BB1A6-2D6C-90D8-A223-CD4F3238F109}"/>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A436E29D-0FAC-AB4D-0654-09B9CDE6E230}"/>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60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77B2A-E2C5-4F8A-8530-FB955FF71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CAB90-A204-2692-45A7-5D8758588671}"/>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0FE40A4E-A078-BBED-0F0B-09A3D88C50CF}"/>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D180EFD5-ABE7-2CB6-B522-C11D88AC7A63}"/>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31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2613" y="215900"/>
            <a:ext cx="5634037" cy="3168650"/>
          </a:xfrm>
        </p:spPr>
      </p:sp>
      <p:sp>
        <p:nvSpPr>
          <p:cNvPr id="3" name="Notes Placeholder 2"/>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19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8AAE3-07CE-A29A-98E3-45152A742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73952-1B4E-98F9-82B7-C62C3CCCBDF3}"/>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7D8FFC33-7926-1648-09F1-48E712797C24}"/>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BA62B857-F8D6-EA7B-D966-F8E51D71284E}"/>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15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7D97E-E52F-4426-EA30-A51F935676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91B87-A1C3-111D-C96F-919BFD163542}"/>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6FF4E76A-168C-5121-EB35-8111B055FD9F}"/>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D47E5C22-DF3B-384B-A742-67F9F8B4D4BC}"/>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80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83F11-4AE8-2AAE-1263-1795C50F7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A4DFF-1128-9BEF-1E0B-82D4D382146E}"/>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C8F33CB7-E500-85CF-925B-F5B9904600EF}"/>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B3E5156D-FE71-6F8A-689A-8081D5F5E1ED}"/>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743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A64CF-51EC-59C1-81A2-CCE2D14AAF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83B2A-85D6-6ED7-2950-ACA9FF047616}"/>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378393D2-71BF-8F8D-12C0-E7AE688A9A8E}"/>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C701D3F2-DE03-DA2E-5FEF-A46A495399A8}"/>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12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5EB12-79C1-352D-D9B8-D3A4BAC66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3CF56-BA03-463A-9513-BA85C79B8484}"/>
              </a:ext>
            </a:extLst>
          </p:cNvPr>
          <p:cNvSpPr>
            <a:spLocks noGrp="1" noRot="1" noChangeAspect="1"/>
          </p:cNvSpPr>
          <p:nvPr>
            <p:ph type="sldImg"/>
          </p:nvPr>
        </p:nvSpPr>
        <p:spPr>
          <a:xfrm>
            <a:off x="582613" y="215900"/>
            <a:ext cx="5634037" cy="3168650"/>
          </a:xfrm>
        </p:spPr>
      </p:sp>
      <p:sp>
        <p:nvSpPr>
          <p:cNvPr id="3" name="Notes Placeholder 2">
            <a:extLst>
              <a:ext uri="{FF2B5EF4-FFF2-40B4-BE49-F238E27FC236}">
                <a16:creationId xmlns:a16="http://schemas.microsoft.com/office/drawing/2014/main" id="{C955E1FB-F8AC-F207-E263-A462D55785D7}"/>
              </a:ext>
            </a:extLst>
          </p:cNvPr>
          <p:cNvSpPr>
            <a:spLocks noGrp="1"/>
          </p:cNvSpPr>
          <p:nvPr>
            <p:ph type="body" idx="1"/>
          </p:nvPr>
        </p:nvSpPr>
        <p:spPr>
          <a:xfrm>
            <a:off x="362857" y="3558721"/>
            <a:ext cx="6155418" cy="4932135"/>
          </a:xfrm>
        </p:spPr>
        <p:txBody>
          <a:bodyPr/>
          <a:lstStyle/>
          <a:p>
            <a:r>
              <a:rPr lang="en-US" dirty="0"/>
              <a:t>Add text here</a:t>
            </a:r>
          </a:p>
          <a:p>
            <a:endParaRPr lang="en-US" dirty="0"/>
          </a:p>
        </p:txBody>
      </p:sp>
      <p:sp>
        <p:nvSpPr>
          <p:cNvPr id="4" name="Slide Number Placeholder 3">
            <a:extLst>
              <a:ext uri="{FF2B5EF4-FFF2-40B4-BE49-F238E27FC236}">
                <a16:creationId xmlns:a16="http://schemas.microsoft.com/office/drawing/2014/main" id="{B82FF98B-76A2-8F18-5CE3-0A036BB29D38}"/>
              </a:ext>
            </a:extLst>
          </p:cNvPr>
          <p:cNvSpPr>
            <a:spLocks noGrp="1"/>
          </p:cNvSpPr>
          <p:nvPr>
            <p:ph type="sldNum" sz="quarter" idx="5"/>
          </p:nvPr>
        </p:nvSpPr>
        <p:spPr>
          <a:xfrm>
            <a:off x="3884613" y="8839200"/>
            <a:ext cx="2971800" cy="30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AF4FE-1EC2-41BF-9E1F-1D60F871BC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512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97804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354A-D8D0-6510-8080-851130BD2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897E19-5447-1C06-C8BB-98052F09E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B0F34B7-CDF5-3802-7433-F0D51CB5D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E3808-051C-E053-D929-F7E0BE9930C4}"/>
              </a:ext>
            </a:extLst>
          </p:cNvPr>
          <p:cNvSpPr>
            <a:spLocks noGrp="1"/>
          </p:cNvSpPr>
          <p:nvPr>
            <p:ph type="dt" sz="half" idx="10"/>
          </p:nvPr>
        </p:nvSpPr>
        <p:spPr/>
        <p:txBody>
          <a:bodyPr/>
          <a:lstStyle/>
          <a:p>
            <a:fld id="{46412F1B-6A68-4509-B885-01C3A0221E92}" type="datetimeFigureOut">
              <a:rPr lang="en-US" smtClean="0"/>
              <a:t>7/10/2025</a:t>
            </a:fld>
            <a:endParaRPr lang="en-US"/>
          </a:p>
        </p:txBody>
      </p:sp>
      <p:sp>
        <p:nvSpPr>
          <p:cNvPr id="6" name="Footer Placeholder 5">
            <a:extLst>
              <a:ext uri="{FF2B5EF4-FFF2-40B4-BE49-F238E27FC236}">
                <a16:creationId xmlns:a16="http://schemas.microsoft.com/office/drawing/2014/main" id="{8EAAA6C0-1FBC-4B8D-355A-A980E38C8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C3618-DCDA-640F-2FC2-3EC43C9C6311}"/>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68246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F772-ACC4-6D20-EC5F-E9C164E812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BBE7B-ABDD-ACDE-75E3-4059496D3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3CA85-0F17-68CC-2D74-DD8527476FD1}"/>
              </a:ext>
            </a:extLst>
          </p:cNvPr>
          <p:cNvSpPr>
            <a:spLocks noGrp="1"/>
          </p:cNvSpPr>
          <p:nvPr>
            <p:ph type="dt" sz="half" idx="10"/>
          </p:nvPr>
        </p:nvSpPr>
        <p:spPr/>
        <p:txBody>
          <a:bodyPr/>
          <a:lstStyle/>
          <a:p>
            <a:fld id="{46412F1B-6A68-4509-B885-01C3A0221E92}" type="datetimeFigureOut">
              <a:rPr lang="en-US" smtClean="0"/>
              <a:t>7/10/2025</a:t>
            </a:fld>
            <a:endParaRPr lang="en-US"/>
          </a:p>
        </p:txBody>
      </p:sp>
      <p:sp>
        <p:nvSpPr>
          <p:cNvPr id="5" name="Footer Placeholder 4">
            <a:extLst>
              <a:ext uri="{FF2B5EF4-FFF2-40B4-BE49-F238E27FC236}">
                <a16:creationId xmlns:a16="http://schemas.microsoft.com/office/drawing/2014/main" id="{6AB146DF-D00E-22FC-6938-70235A809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9C3FA-7D79-2E1C-B76F-081BD48529E7}"/>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310077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DBF0-F66B-449E-BD54-CF8ED27BA1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1B2B2-0F0D-873D-21CE-91E0CEF8AC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3461D-3ACC-46C8-2474-D7D6576BA49E}"/>
              </a:ext>
            </a:extLst>
          </p:cNvPr>
          <p:cNvSpPr>
            <a:spLocks noGrp="1"/>
          </p:cNvSpPr>
          <p:nvPr>
            <p:ph type="dt" sz="half" idx="10"/>
          </p:nvPr>
        </p:nvSpPr>
        <p:spPr/>
        <p:txBody>
          <a:bodyPr/>
          <a:lstStyle/>
          <a:p>
            <a:fld id="{46412F1B-6A68-4509-B885-01C3A0221E92}" type="datetimeFigureOut">
              <a:rPr lang="en-US" smtClean="0"/>
              <a:t>7/10/2025</a:t>
            </a:fld>
            <a:endParaRPr lang="en-US"/>
          </a:p>
        </p:txBody>
      </p:sp>
      <p:sp>
        <p:nvSpPr>
          <p:cNvPr id="5" name="Footer Placeholder 4">
            <a:extLst>
              <a:ext uri="{FF2B5EF4-FFF2-40B4-BE49-F238E27FC236}">
                <a16:creationId xmlns:a16="http://schemas.microsoft.com/office/drawing/2014/main" id="{90034223-EA46-68FD-3B61-C231941B0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CCA23-011B-9F9D-63BC-70F3BEDDAEE4}"/>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430553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251261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71143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72E2-D2C4-1491-03C7-673626E98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7B798-7235-927C-AFAF-344179A96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251BB-7BC6-1053-ED3B-00A4E0C2633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DD9160-07B3-7C0E-2B52-C144130BB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386BB-D6BB-EC56-41DF-39AC0AD3627C}"/>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763011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2B75-114C-12F0-7C8A-368FCBEEC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050EB-3A25-9921-6674-6370202C9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4065D-A12E-F301-2068-AB4265F0BB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DBB711-071E-D0C6-0ABE-C38457B97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E4052-F06A-432A-6CEA-630FA429432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4146830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55B4-1C30-88B1-351E-723E5030AF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3B67F-6DF1-ABEA-C1F1-44F757EB4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21B54-38D2-ED6C-C282-3A4C25946F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9301D1-83EF-BC08-D32F-920EF7DB01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7A0145-CC14-F629-F79B-6D07F8D77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F03AB-4A17-E7B0-187E-FFF38CD07B4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68487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5907-FF02-8D60-536D-0A1AE92A1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62608-DB9E-A232-822A-7C53AEDC7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21214-98D4-75AB-72E1-17137C3C6F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39F7D-41EA-3CD3-033E-F96FC09AC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39B81-F553-335E-C715-BCAF9ED47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59D5B-407F-599B-43A6-032FE8675A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76518E-3CFA-D3B6-B3B9-26DA8D377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CA9077-B3D2-4B0B-D122-30AD077E6E08}"/>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562885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A20C-522C-D974-661A-94FA0B7B22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F44CF-56F1-2159-1F4E-F09E60C660C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1EAD559-D197-6D10-FF9A-1E0F838BC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BDE60-2B58-9B3C-DD97-58E8A10725C0}"/>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3925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326715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5AF52-E4B8-34AD-13EE-D18345290F6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0BCB309-0F4A-9D52-F432-C3CDBD725A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68FB1-8EDD-491E-9A38-471B30AA4686}"/>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688582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9536-427C-2491-91FA-AABB102F9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AADB3B-5D48-01DE-C2F6-655760BF3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6FABC-D905-EFA7-1D4D-FA8289E50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53DA9-800B-E1C3-C524-34E9222178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FC98DC-2D69-59B5-A58F-9715E06C6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4BA8A-2FB6-FE18-3890-5051D5E66C6A}"/>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354789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354A-D8D0-6510-8080-851130BD2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897E19-5447-1C06-C8BB-98052F09E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0F34B7-CDF5-3802-7433-F0D51CB5D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E3808-051C-E053-D929-F7E0BE9930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EAAA6C0-1FBC-4B8D-355A-A980E38C8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C3618-DCDA-640F-2FC2-3EC43C9C6311}"/>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831820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F772-ACC4-6D20-EC5F-E9C164E812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BBE7B-ABDD-ACDE-75E3-4059496D3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3CA85-0F17-68CC-2D74-DD8527476F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AB146DF-D00E-22FC-6938-70235A809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9C3FA-7D79-2E1C-B76F-081BD48529E7}"/>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586362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DBF0-F66B-449E-BD54-CF8ED27BA1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1B2B2-0F0D-873D-21CE-91E0CEF8AC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3461D-3ACC-46C8-2474-D7D6576BA4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034223-EA46-68FD-3B61-C231941B0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CCA23-011B-9F9D-63BC-70F3BEDDAEE4}"/>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31497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72E2-D2C4-1491-03C7-673626E98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7B798-7235-927C-AFAF-344179A96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251BB-7BC6-1053-ED3B-00A4E0C2633E}"/>
              </a:ext>
            </a:extLst>
          </p:cNvPr>
          <p:cNvSpPr>
            <a:spLocks noGrp="1"/>
          </p:cNvSpPr>
          <p:nvPr>
            <p:ph type="dt" sz="half" idx="10"/>
          </p:nvPr>
        </p:nvSpPr>
        <p:spPr/>
        <p:txBody>
          <a:bodyPr/>
          <a:lstStyle/>
          <a:p>
            <a:fld id="{46412F1B-6A68-4509-B885-01C3A0221E92}" type="datetimeFigureOut">
              <a:rPr lang="en-US" smtClean="0"/>
              <a:t>7/10/2025</a:t>
            </a:fld>
            <a:endParaRPr lang="en-US"/>
          </a:p>
        </p:txBody>
      </p:sp>
      <p:sp>
        <p:nvSpPr>
          <p:cNvPr id="5" name="Footer Placeholder 4">
            <a:extLst>
              <a:ext uri="{FF2B5EF4-FFF2-40B4-BE49-F238E27FC236}">
                <a16:creationId xmlns:a16="http://schemas.microsoft.com/office/drawing/2014/main" id="{AFDD9160-07B3-7C0E-2B52-C144130BB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386BB-D6BB-EC56-41DF-39AC0AD3627C}"/>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427571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2B75-114C-12F0-7C8A-368FCBEEC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050EB-3A25-9921-6674-6370202C9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4065D-A12E-F301-2068-AB4265F0BB47}"/>
              </a:ext>
            </a:extLst>
          </p:cNvPr>
          <p:cNvSpPr>
            <a:spLocks noGrp="1"/>
          </p:cNvSpPr>
          <p:nvPr>
            <p:ph type="dt" sz="half" idx="10"/>
          </p:nvPr>
        </p:nvSpPr>
        <p:spPr/>
        <p:txBody>
          <a:bodyPr/>
          <a:lstStyle/>
          <a:p>
            <a:fld id="{46412F1B-6A68-4509-B885-01C3A0221E92}" type="datetimeFigureOut">
              <a:rPr lang="en-US" smtClean="0"/>
              <a:t>7/10/2025</a:t>
            </a:fld>
            <a:endParaRPr lang="en-US"/>
          </a:p>
        </p:txBody>
      </p:sp>
      <p:sp>
        <p:nvSpPr>
          <p:cNvPr id="5" name="Footer Placeholder 4">
            <a:extLst>
              <a:ext uri="{FF2B5EF4-FFF2-40B4-BE49-F238E27FC236}">
                <a16:creationId xmlns:a16="http://schemas.microsoft.com/office/drawing/2014/main" id="{59DBB711-071E-D0C6-0ABE-C38457B97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E4052-F06A-432A-6CEA-630FA429432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0913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55B4-1C30-88B1-351E-723E5030AF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3B67F-6DF1-ABEA-C1F1-44F757EB4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21B54-38D2-ED6C-C282-3A4C25946F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9301D1-83EF-BC08-D32F-920EF7DB0166}"/>
              </a:ext>
            </a:extLst>
          </p:cNvPr>
          <p:cNvSpPr>
            <a:spLocks noGrp="1"/>
          </p:cNvSpPr>
          <p:nvPr>
            <p:ph type="dt" sz="half" idx="10"/>
          </p:nvPr>
        </p:nvSpPr>
        <p:spPr/>
        <p:txBody>
          <a:bodyPr/>
          <a:lstStyle/>
          <a:p>
            <a:fld id="{46412F1B-6A68-4509-B885-01C3A0221E92}" type="datetimeFigureOut">
              <a:rPr lang="en-US" smtClean="0"/>
              <a:t>7/10/2025</a:t>
            </a:fld>
            <a:endParaRPr lang="en-US"/>
          </a:p>
        </p:txBody>
      </p:sp>
      <p:sp>
        <p:nvSpPr>
          <p:cNvPr id="6" name="Footer Placeholder 5">
            <a:extLst>
              <a:ext uri="{FF2B5EF4-FFF2-40B4-BE49-F238E27FC236}">
                <a16:creationId xmlns:a16="http://schemas.microsoft.com/office/drawing/2014/main" id="{3D7A0145-CC14-F629-F79B-6D07F8D77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F03AB-4A17-E7B0-187E-FFF38CD07B4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55817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5907-FF02-8D60-536D-0A1AE92A1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62608-DB9E-A232-822A-7C53AEDC7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21214-98D4-75AB-72E1-17137C3C6F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39F7D-41EA-3CD3-033E-F96FC09AC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39B81-F553-335E-C715-BCAF9ED47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59D5B-407F-599B-43A6-032FE8675A78}"/>
              </a:ext>
            </a:extLst>
          </p:cNvPr>
          <p:cNvSpPr>
            <a:spLocks noGrp="1"/>
          </p:cNvSpPr>
          <p:nvPr>
            <p:ph type="dt" sz="half" idx="10"/>
          </p:nvPr>
        </p:nvSpPr>
        <p:spPr/>
        <p:txBody>
          <a:bodyPr/>
          <a:lstStyle/>
          <a:p>
            <a:fld id="{46412F1B-6A68-4509-B885-01C3A0221E92}" type="datetimeFigureOut">
              <a:rPr lang="en-US" smtClean="0"/>
              <a:t>7/10/2025</a:t>
            </a:fld>
            <a:endParaRPr lang="en-US"/>
          </a:p>
        </p:txBody>
      </p:sp>
      <p:sp>
        <p:nvSpPr>
          <p:cNvPr id="8" name="Footer Placeholder 7">
            <a:extLst>
              <a:ext uri="{FF2B5EF4-FFF2-40B4-BE49-F238E27FC236}">
                <a16:creationId xmlns:a16="http://schemas.microsoft.com/office/drawing/2014/main" id="{1F76518E-3CFA-D3B6-B3B9-26DA8D377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CA9077-B3D2-4B0B-D122-30AD077E6E08}"/>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26019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A20C-522C-D974-661A-94FA0B7B22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F44CF-56F1-2159-1F4E-F09E60C660CC}"/>
              </a:ext>
            </a:extLst>
          </p:cNvPr>
          <p:cNvSpPr>
            <a:spLocks noGrp="1"/>
          </p:cNvSpPr>
          <p:nvPr>
            <p:ph type="dt" sz="half" idx="10"/>
          </p:nvPr>
        </p:nvSpPr>
        <p:spPr/>
        <p:txBody>
          <a:bodyPr/>
          <a:lstStyle/>
          <a:p>
            <a:fld id="{46412F1B-6A68-4509-B885-01C3A0221E92}" type="datetimeFigureOut">
              <a:rPr lang="en-US" smtClean="0"/>
              <a:t>7/10/2025</a:t>
            </a:fld>
            <a:endParaRPr lang="en-US"/>
          </a:p>
        </p:txBody>
      </p:sp>
      <p:sp>
        <p:nvSpPr>
          <p:cNvPr id="4" name="Footer Placeholder 3">
            <a:extLst>
              <a:ext uri="{FF2B5EF4-FFF2-40B4-BE49-F238E27FC236}">
                <a16:creationId xmlns:a16="http://schemas.microsoft.com/office/drawing/2014/main" id="{71EAD559-D197-6D10-FF9A-1E0F838BC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BDE60-2B58-9B3C-DD97-58E8A10725C0}"/>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74653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5AF52-E4B8-34AD-13EE-D18345290F6C}"/>
              </a:ext>
            </a:extLst>
          </p:cNvPr>
          <p:cNvSpPr>
            <a:spLocks noGrp="1"/>
          </p:cNvSpPr>
          <p:nvPr>
            <p:ph type="dt" sz="half" idx="10"/>
          </p:nvPr>
        </p:nvSpPr>
        <p:spPr/>
        <p:txBody>
          <a:bodyPr/>
          <a:lstStyle/>
          <a:p>
            <a:fld id="{46412F1B-6A68-4509-B885-01C3A0221E92}" type="datetimeFigureOut">
              <a:rPr lang="en-US" smtClean="0"/>
              <a:t>7/10/2025</a:t>
            </a:fld>
            <a:endParaRPr lang="en-US"/>
          </a:p>
        </p:txBody>
      </p:sp>
      <p:sp>
        <p:nvSpPr>
          <p:cNvPr id="3" name="Footer Placeholder 2">
            <a:extLst>
              <a:ext uri="{FF2B5EF4-FFF2-40B4-BE49-F238E27FC236}">
                <a16:creationId xmlns:a16="http://schemas.microsoft.com/office/drawing/2014/main" id="{10BCB309-0F4A-9D52-F432-C3CDBD725A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68FB1-8EDD-491E-9A38-471B30AA4686}"/>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72640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9536-427C-2491-91FA-AABB102F9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AADB3B-5D48-01DE-C2F6-655760BF3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6FABC-D905-EFA7-1D4D-FA8289E50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53DA9-800B-E1C3-C524-34E9222178A4}"/>
              </a:ext>
            </a:extLst>
          </p:cNvPr>
          <p:cNvSpPr>
            <a:spLocks noGrp="1"/>
          </p:cNvSpPr>
          <p:nvPr>
            <p:ph type="dt" sz="half" idx="10"/>
          </p:nvPr>
        </p:nvSpPr>
        <p:spPr/>
        <p:txBody>
          <a:bodyPr/>
          <a:lstStyle/>
          <a:p>
            <a:fld id="{46412F1B-6A68-4509-B885-01C3A0221E92}" type="datetimeFigureOut">
              <a:rPr lang="en-US" smtClean="0"/>
              <a:t>7/10/2025</a:t>
            </a:fld>
            <a:endParaRPr lang="en-US"/>
          </a:p>
        </p:txBody>
      </p:sp>
      <p:sp>
        <p:nvSpPr>
          <p:cNvPr id="6" name="Footer Placeholder 5">
            <a:extLst>
              <a:ext uri="{FF2B5EF4-FFF2-40B4-BE49-F238E27FC236}">
                <a16:creationId xmlns:a16="http://schemas.microsoft.com/office/drawing/2014/main" id="{ABFC98DC-2D69-59B5-A58F-9715E06C6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4BA8A-2FB6-FE18-3890-5051D5E66C6A}"/>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71694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6C3A-A22B-212A-4F17-B2E1ED38A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8A5C9-5DFB-C43C-8B5D-5D211A241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A28D6-DC00-DE25-0AC0-0E232C690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12F1B-6A68-4509-B885-01C3A0221E92}" type="datetimeFigureOut">
              <a:rPr lang="en-US" smtClean="0"/>
              <a:t>7/10/2025</a:t>
            </a:fld>
            <a:endParaRPr lang="en-US"/>
          </a:p>
        </p:txBody>
      </p:sp>
      <p:sp>
        <p:nvSpPr>
          <p:cNvPr id="5" name="Footer Placeholder 4">
            <a:extLst>
              <a:ext uri="{FF2B5EF4-FFF2-40B4-BE49-F238E27FC236}">
                <a16:creationId xmlns:a16="http://schemas.microsoft.com/office/drawing/2014/main" id="{2B170B39-C557-06FA-0678-8E52FF06F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099E-18F6-E602-64AC-6FA9DC9F9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3B4D0-86E3-4A85-8625-C4A58CEE2E59}" type="slidenum">
              <a:rPr lang="en-US" smtClean="0"/>
              <a:t>‹#›</a:t>
            </a:fld>
            <a:endParaRPr lang="en-US"/>
          </a:p>
        </p:txBody>
      </p:sp>
    </p:spTree>
    <p:extLst>
      <p:ext uri="{BB962C8B-B14F-4D97-AF65-F5344CB8AC3E}">
        <p14:creationId xmlns:p14="http://schemas.microsoft.com/office/powerpoint/2010/main" val="249687605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6C3A-A22B-212A-4F17-B2E1ED38A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8A5C9-5DFB-C43C-8B5D-5D211A241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A28D6-DC00-DE25-0AC0-0E232C690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B170B39-C557-06FA-0678-8E52FF06F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099E-18F6-E602-64AC-6FA9DC9F9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3B4D0-86E3-4A85-8625-C4A58CEE2E59}" type="slidenum">
              <a:rPr lang="en-US" smtClean="0"/>
              <a:t>‹#›</a:t>
            </a:fld>
            <a:endParaRPr lang="en-US"/>
          </a:p>
        </p:txBody>
      </p:sp>
    </p:spTree>
    <p:extLst>
      <p:ext uri="{BB962C8B-B14F-4D97-AF65-F5344CB8AC3E}">
        <p14:creationId xmlns:p14="http://schemas.microsoft.com/office/powerpoint/2010/main" val="30983546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classroom2.cgaux.org/moodle/"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ntc2.cgaux.org/NTC/"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523999" y="1122363"/>
            <a:ext cx="10039815" cy="2387600"/>
          </a:xfrm>
        </p:spPr>
        <p:txBody>
          <a:bodyPr/>
          <a:lstStyle/>
          <a:p>
            <a:r>
              <a:rPr lang="en-US" dirty="0">
                <a:solidFill>
                  <a:srgbClr val="002060"/>
                </a:solidFill>
              </a:rPr>
              <a:t>10 Steps to Instructor Certification</a:t>
            </a:r>
          </a:p>
        </p:txBody>
      </p:sp>
      <p:pic>
        <p:nvPicPr>
          <p:cNvPr id="9" name="Picture 8" descr="A few men looking at papers&#10;&#10;AI-generated content may be incorrect.">
            <a:extLst>
              <a:ext uri="{FF2B5EF4-FFF2-40B4-BE49-F238E27FC236}">
                <a16:creationId xmlns:a16="http://schemas.microsoft.com/office/drawing/2014/main" id="{6B6938CE-57F7-88E0-4F38-7D72A9E59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647" y="101800"/>
            <a:ext cx="2859464" cy="2144598"/>
          </a:xfrm>
          <a:prstGeom prst="rect">
            <a:avLst/>
          </a:prstGeom>
        </p:spPr>
      </p:pic>
      <p:pic>
        <p:nvPicPr>
          <p:cNvPr id="11" name="Picture 10" descr="A person in uniform giving a presentation&#10;&#10;AI-generated content may be incorrect.">
            <a:extLst>
              <a:ext uri="{FF2B5EF4-FFF2-40B4-BE49-F238E27FC236}">
                <a16:creationId xmlns:a16="http://schemas.microsoft.com/office/drawing/2014/main" id="{76557438-33C9-9191-EBA7-0CA95D4D56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647" y="3929667"/>
            <a:ext cx="2097268" cy="2796357"/>
          </a:xfrm>
          <a:prstGeom prst="rect">
            <a:avLst/>
          </a:prstGeom>
        </p:spPr>
      </p:pic>
      <p:pic>
        <p:nvPicPr>
          <p:cNvPr id="15" name="Picture 14" descr="A person and person looking at a model of a machine&#10;&#10;AI-generated content may be incorrect.">
            <a:extLst>
              <a:ext uri="{FF2B5EF4-FFF2-40B4-BE49-F238E27FC236}">
                <a16:creationId xmlns:a16="http://schemas.microsoft.com/office/drawing/2014/main" id="{B201356F-BFA5-FF1D-6344-0D3E479DD5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7379" y="4524866"/>
            <a:ext cx="3913170" cy="2201158"/>
          </a:xfrm>
          <a:prstGeom prst="rect">
            <a:avLst/>
          </a:prstGeom>
        </p:spPr>
      </p:pic>
      <p:pic>
        <p:nvPicPr>
          <p:cNvPr id="4" name="Picture 3" descr="A person in a life jacket giving a presentation to a group of children&#10;&#10;AI-generated content may be incorrect.">
            <a:extLst>
              <a:ext uri="{FF2B5EF4-FFF2-40B4-BE49-F238E27FC236}">
                <a16:creationId xmlns:a16="http://schemas.microsoft.com/office/drawing/2014/main" id="{FE37D352-0DE5-0D64-F04F-3E44DD8347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314" y="4435883"/>
            <a:ext cx="3360124" cy="2290141"/>
          </a:xfrm>
          <a:prstGeom prst="rect">
            <a:avLst/>
          </a:prstGeom>
        </p:spPr>
      </p:pic>
      <p:pic>
        <p:nvPicPr>
          <p:cNvPr id="6" name="Picture 5">
            <a:extLst>
              <a:ext uri="{FF2B5EF4-FFF2-40B4-BE49-F238E27FC236}">
                <a16:creationId xmlns:a16="http://schemas.microsoft.com/office/drawing/2014/main" id="{0CD51117-B37A-FA7E-2872-33A00E8CED12}"/>
              </a:ext>
            </a:extLst>
          </p:cNvPr>
          <p:cNvPicPr>
            <a:picLocks noChangeAspect="1"/>
          </p:cNvPicPr>
          <p:nvPr/>
        </p:nvPicPr>
        <p:blipFill>
          <a:blip r:embed="rId7"/>
          <a:stretch>
            <a:fillRect/>
          </a:stretch>
        </p:blipFill>
        <p:spPr>
          <a:xfrm>
            <a:off x="8697548" y="101800"/>
            <a:ext cx="3360124" cy="2235871"/>
          </a:xfrm>
          <a:prstGeom prst="rect">
            <a:avLst/>
          </a:prstGeom>
        </p:spPr>
      </p:pic>
      <p:pic>
        <p:nvPicPr>
          <p:cNvPr id="8" name="Picture 7" descr="A person pointing at a device&#10;&#10;Description automatically generated">
            <a:extLst>
              <a:ext uri="{FF2B5EF4-FFF2-40B4-BE49-F238E27FC236}">
                <a16:creationId xmlns:a16="http://schemas.microsoft.com/office/drawing/2014/main" id="{5D1CBE92-D9FF-6340-1D3F-33000DB556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3512" y="156344"/>
            <a:ext cx="2735577" cy="2090054"/>
          </a:xfrm>
          <a:prstGeom prst="rect">
            <a:avLst/>
          </a:prstGeom>
          <a:ln>
            <a:solidFill>
              <a:schemeClr val="tx1"/>
            </a:solidFill>
          </a:ln>
        </p:spPr>
      </p:pic>
    </p:spTree>
    <p:extLst>
      <p:ext uri="{BB962C8B-B14F-4D97-AF65-F5344CB8AC3E}">
        <p14:creationId xmlns:p14="http://schemas.microsoft.com/office/powerpoint/2010/main" val="394401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C157B-0963-7E41-284B-AFE1258B9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3C6E3-64E8-C021-6867-A3E3FF38FAEB}"/>
              </a:ext>
            </a:extLst>
          </p:cNvPr>
          <p:cNvSpPr>
            <a:spLocks noGrp="1"/>
          </p:cNvSpPr>
          <p:nvPr>
            <p:ph type="ctrTitle"/>
          </p:nvPr>
        </p:nvSpPr>
        <p:spPr>
          <a:xfrm>
            <a:off x="1702420" y="136527"/>
            <a:ext cx="10273990" cy="1164372"/>
          </a:xfrm>
        </p:spPr>
        <p:txBody>
          <a:bodyPr>
            <a:normAutofit fontScale="90000"/>
          </a:bodyPr>
          <a:lstStyle/>
          <a:p>
            <a:r>
              <a:rPr lang="en-US" dirty="0">
                <a:solidFill>
                  <a:srgbClr val="002060"/>
                </a:solidFill>
              </a:rPr>
              <a:t>5. Review the Performance Qualification Standard Questions</a:t>
            </a:r>
          </a:p>
        </p:txBody>
      </p:sp>
      <p:sp>
        <p:nvSpPr>
          <p:cNvPr id="6" name="Slide Number Placeholder 5">
            <a:extLst>
              <a:ext uri="{FF2B5EF4-FFF2-40B4-BE49-F238E27FC236}">
                <a16:creationId xmlns:a16="http://schemas.microsoft.com/office/drawing/2014/main" id="{4797E766-81BA-6749-3A53-9A8231A143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D165633-106E-87E0-A20C-113EB7AAD981}"/>
              </a:ext>
            </a:extLst>
          </p:cNvPr>
          <p:cNvSpPr txBox="1"/>
          <p:nvPr/>
        </p:nvSpPr>
        <p:spPr>
          <a:xfrm>
            <a:off x="1505932" y="1406625"/>
            <a:ext cx="10376210" cy="225908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Go to:</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The ID2025 Student Guide – Appendix E</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Go through each question and look up the answers to be assured of knowing the material</a:t>
            </a:r>
          </a:p>
        </p:txBody>
      </p:sp>
      <p:pic>
        <p:nvPicPr>
          <p:cNvPr id="4" name="Picture 3" descr="A document with text on it&#10;&#10;AI-generated content may be incorrect.">
            <a:extLst>
              <a:ext uri="{FF2B5EF4-FFF2-40B4-BE49-F238E27FC236}">
                <a16:creationId xmlns:a16="http://schemas.microsoft.com/office/drawing/2014/main" id="{30E238E1-5B82-8DEE-409F-3923D6A00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4961">
            <a:off x="2085406" y="4005414"/>
            <a:ext cx="2482811" cy="2429549"/>
          </a:xfrm>
          <a:prstGeom prst="rect">
            <a:avLst/>
          </a:prstGeom>
          <a:ln>
            <a:solidFill>
              <a:schemeClr val="accent1"/>
            </a:solidFill>
          </a:ln>
        </p:spPr>
      </p:pic>
      <p:pic>
        <p:nvPicPr>
          <p:cNvPr id="9" name="Picture 8" descr="A workbook with text on it&#10;&#10;AI-generated content may be incorrect.">
            <a:extLst>
              <a:ext uri="{FF2B5EF4-FFF2-40B4-BE49-F238E27FC236}">
                <a16:creationId xmlns:a16="http://schemas.microsoft.com/office/drawing/2014/main" id="{9913F427-2181-332A-B857-DC728B2A4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2070">
            <a:off x="7362920" y="3971322"/>
            <a:ext cx="2127385" cy="2503794"/>
          </a:xfrm>
          <a:prstGeom prst="rect">
            <a:avLst/>
          </a:prstGeom>
          <a:ln>
            <a:solidFill>
              <a:schemeClr val="accent1"/>
            </a:solidFill>
          </a:ln>
        </p:spPr>
      </p:pic>
    </p:spTree>
    <p:extLst>
      <p:ext uri="{BB962C8B-B14F-4D97-AF65-F5344CB8AC3E}">
        <p14:creationId xmlns:p14="http://schemas.microsoft.com/office/powerpoint/2010/main" val="48819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51CB3-8250-59FE-BEA7-E37C64730E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C5E5C-9627-5623-4A58-3096FC37A917}"/>
              </a:ext>
            </a:extLst>
          </p:cNvPr>
          <p:cNvSpPr>
            <a:spLocks noGrp="1"/>
          </p:cNvSpPr>
          <p:nvPr>
            <p:ph type="ctrTitle"/>
          </p:nvPr>
        </p:nvSpPr>
        <p:spPr>
          <a:xfrm>
            <a:off x="1702420" y="136527"/>
            <a:ext cx="10273990" cy="1165292"/>
          </a:xfrm>
        </p:spPr>
        <p:txBody>
          <a:bodyPr>
            <a:normAutofit fontScale="90000"/>
          </a:bodyPr>
          <a:lstStyle/>
          <a:p>
            <a:r>
              <a:rPr lang="en-US" dirty="0">
                <a:solidFill>
                  <a:srgbClr val="002060"/>
                </a:solidFill>
              </a:rPr>
              <a:t>6. Prepare the short presentation</a:t>
            </a:r>
            <a:br>
              <a:rPr lang="en-US" dirty="0">
                <a:solidFill>
                  <a:srgbClr val="002060"/>
                </a:solidFill>
              </a:rPr>
            </a:br>
            <a:r>
              <a:rPr lang="en-US" dirty="0">
                <a:solidFill>
                  <a:srgbClr val="002060"/>
                </a:solidFill>
              </a:rPr>
              <a:t>(15 to 30 minutes) </a:t>
            </a:r>
          </a:p>
        </p:txBody>
      </p:sp>
      <p:sp>
        <p:nvSpPr>
          <p:cNvPr id="6" name="Slide Number Placeholder 5">
            <a:extLst>
              <a:ext uri="{FF2B5EF4-FFF2-40B4-BE49-F238E27FC236}">
                <a16:creationId xmlns:a16="http://schemas.microsoft.com/office/drawing/2014/main" id="{F0984AD8-EFBA-9435-3DFC-84A3C8C0D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DEF0560-B315-6C5C-33F7-57AC7BBF81A2}"/>
              </a:ext>
            </a:extLst>
          </p:cNvPr>
          <p:cNvSpPr txBox="1"/>
          <p:nvPr/>
        </p:nvSpPr>
        <p:spPr>
          <a:xfrm>
            <a:off x="1505932" y="1406625"/>
            <a:ext cx="10376210" cy="521373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Ground Rules:</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This can be on </a:t>
            </a:r>
            <a:r>
              <a:rPr lang="en-US" altLang="en-US" sz="3200" b="1" u="sng" dirty="0">
                <a:solidFill>
                  <a:srgbClr val="002060"/>
                </a:solidFill>
                <a:latin typeface="Arial" panose="020B0604020202020204" pitchFamily="34" charset="0"/>
                <a:cs typeface="Arial" panose="020B0604020202020204" pitchFamily="34" charset="0"/>
              </a:rPr>
              <a:t>any</a:t>
            </a:r>
            <a:r>
              <a:rPr lang="en-US" altLang="en-US" sz="3200" b="1" dirty="0">
                <a:solidFill>
                  <a:srgbClr val="002060"/>
                </a:solidFill>
                <a:latin typeface="Arial" panose="020B0604020202020204" pitchFamily="34" charset="0"/>
                <a:cs typeface="Arial" panose="020B0604020202020204" pitchFamily="34" charset="0"/>
              </a:rPr>
              <a:t> topic</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Must include a complete lesson plan</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AUXDATA II</a:t>
            </a:r>
          </a:p>
          <a:p>
            <a:pPr marL="1257300" lvl="2"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Supervising instructor/mentor is listed as LEAD</a:t>
            </a:r>
          </a:p>
          <a:p>
            <a:pPr marL="1257300" lvl="2"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Candidate is a TRAINEE. </a:t>
            </a:r>
          </a:p>
          <a:p>
            <a:pPr marL="1257300" lvl="2"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Only one trainee per lead per session</a:t>
            </a:r>
          </a:p>
          <a:p>
            <a:pPr marL="1257300" lvl="2"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Mission codes 06 or 14 are used</a:t>
            </a:r>
          </a:p>
        </p:txBody>
      </p:sp>
    </p:spTree>
    <p:extLst>
      <p:ext uri="{BB962C8B-B14F-4D97-AF65-F5344CB8AC3E}">
        <p14:creationId xmlns:p14="http://schemas.microsoft.com/office/powerpoint/2010/main" val="407504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FF968-5ABD-BF3E-AA1C-3C607948F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C1116F-E72A-EAFF-B363-3B993DB52748}"/>
              </a:ext>
            </a:extLst>
          </p:cNvPr>
          <p:cNvSpPr>
            <a:spLocks noGrp="1"/>
          </p:cNvSpPr>
          <p:nvPr>
            <p:ph type="ctrTitle"/>
          </p:nvPr>
        </p:nvSpPr>
        <p:spPr>
          <a:xfrm>
            <a:off x="1702420" y="136527"/>
            <a:ext cx="10273990" cy="1165292"/>
          </a:xfrm>
        </p:spPr>
        <p:txBody>
          <a:bodyPr>
            <a:normAutofit fontScale="90000"/>
          </a:bodyPr>
          <a:lstStyle/>
          <a:p>
            <a:r>
              <a:rPr lang="en-US" dirty="0">
                <a:solidFill>
                  <a:srgbClr val="002060"/>
                </a:solidFill>
              </a:rPr>
              <a:t>7. Prepare the long presentation</a:t>
            </a:r>
            <a:br>
              <a:rPr lang="en-US" dirty="0">
                <a:solidFill>
                  <a:srgbClr val="002060"/>
                </a:solidFill>
              </a:rPr>
            </a:br>
            <a:r>
              <a:rPr lang="en-US" dirty="0">
                <a:solidFill>
                  <a:srgbClr val="002060"/>
                </a:solidFill>
              </a:rPr>
              <a:t>(one to two hours) </a:t>
            </a:r>
          </a:p>
        </p:txBody>
      </p:sp>
      <p:sp>
        <p:nvSpPr>
          <p:cNvPr id="6" name="Slide Number Placeholder 5">
            <a:extLst>
              <a:ext uri="{FF2B5EF4-FFF2-40B4-BE49-F238E27FC236}">
                <a16:creationId xmlns:a16="http://schemas.microsoft.com/office/drawing/2014/main" id="{E1BB156A-C87E-17D9-E36B-D2B20A196F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C7B30A2-6A85-7E29-9670-A1F16940A4CF}"/>
              </a:ext>
            </a:extLst>
          </p:cNvPr>
          <p:cNvSpPr txBox="1"/>
          <p:nvPr/>
        </p:nvSpPr>
        <p:spPr>
          <a:xfrm>
            <a:off x="1505932" y="1301819"/>
            <a:ext cx="10376210" cy="570617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Ground Rules:</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This must be a public education or member training topic</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Must include a complete lesson plan</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AUXDATA II</a:t>
            </a:r>
          </a:p>
          <a:p>
            <a:pPr marL="1257300" lvl="2"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Supervising instructor/mentor is listed as LEAD</a:t>
            </a:r>
          </a:p>
          <a:p>
            <a:pPr marL="1257300" lvl="2"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Candidate is a TRAINEE. </a:t>
            </a:r>
          </a:p>
          <a:p>
            <a:pPr marL="1257300" lvl="2"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Only one trainee per lead per session</a:t>
            </a:r>
          </a:p>
          <a:p>
            <a:pPr marL="1257300" lvl="2"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Mission codes 06 or 14 are used</a:t>
            </a:r>
          </a:p>
        </p:txBody>
      </p:sp>
    </p:spTree>
    <p:extLst>
      <p:ext uri="{BB962C8B-B14F-4D97-AF65-F5344CB8AC3E}">
        <p14:creationId xmlns:p14="http://schemas.microsoft.com/office/powerpoint/2010/main" val="124454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C2131-ECD6-1DA2-499A-BF1103980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2E2CA-EBBA-6484-8233-035C6FDBCE11}"/>
              </a:ext>
            </a:extLst>
          </p:cNvPr>
          <p:cNvSpPr>
            <a:spLocks noGrp="1"/>
          </p:cNvSpPr>
          <p:nvPr>
            <p:ph type="ctrTitle"/>
          </p:nvPr>
        </p:nvSpPr>
        <p:spPr>
          <a:xfrm>
            <a:off x="1702420" y="136527"/>
            <a:ext cx="10273990" cy="1165292"/>
          </a:xfrm>
        </p:spPr>
        <p:txBody>
          <a:bodyPr>
            <a:normAutofit fontScale="90000"/>
          </a:bodyPr>
          <a:lstStyle/>
          <a:p>
            <a:r>
              <a:rPr lang="en-US" dirty="0">
                <a:solidFill>
                  <a:srgbClr val="002060"/>
                </a:solidFill>
              </a:rPr>
              <a:t>8. Complete Introduction to Risk Management</a:t>
            </a:r>
          </a:p>
        </p:txBody>
      </p:sp>
      <p:sp>
        <p:nvSpPr>
          <p:cNvPr id="6" name="Slide Number Placeholder 5">
            <a:extLst>
              <a:ext uri="{FF2B5EF4-FFF2-40B4-BE49-F238E27FC236}">
                <a16:creationId xmlns:a16="http://schemas.microsoft.com/office/drawing/2014/main" id="{8BF6AC81-C65E-2A1C-A3C8-E43602CCD6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BFDE304-8763-1167-964B-26EA6B042916}"/>
              </a:ext>
            </a:extLst>
          </p:cNvPr>
          <p:cNvSpPr txBox="1"/>
          <p:nvPr/>
        </p:nvSpPr>
        <p:spPr>
          <a:xfrm>
            <a:off x="1505932" y="1161528"/>
            <a:ext cx="10533668" cy="580466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Go to:</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hlinkClick r:id="rId3"/>
              </a:rPr>
              <a:t>https://classroom2.cgaux.org/moodle/</a:t>
            </a:r>
            <a:endParaRPr lang="en-US" altLang="en-US" sz="3200" b="1" dirty="0">
              <a:solidFill>
                <a:srgbClr val="002060"/>
              </a:solidFill>
              <a:latin typeface="Arial" panose="020B0604020202020204" pitchFamily="34" charset="0"/>
              <a:cs typeface="Arial" panose="020B0604020202020204" pitchFamily="34" charset="0"/>
            </a:endParaRP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Sign in</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Select R-Response</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Click on Enrollment Key to get the correct key</a:t>
            </a: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Click on Risk Management and Operations Portal</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Click on Introduction to Risk Management (</a:t>
            </a:r>
            <a:r>
              <a:rPr lang="en-US" altLang="en-US" sz="3200" b="1" dirty="0" err="1">
                <a:solidFill>
                  <a:srgbClr val="002060"/>
                </a:solidFill>
                <a:latin typeface="Arial" panose="020B0604020202020204" pitchFamily="34" charset="0"/>
                <a:cs typeface="Arial" panose="020B0604020202020204" pitchFamily="34" charset="0"/>
              </a:rPr>
              <a:t>ITRM</a:t>
            </a:r>
            <a:r>
              <a:rPr lang="en-US" altLang="en-US" sz="3200" b="1" dirty="0">
                <a:solidFill>
                  <a:srgbClr val="002060"/>
                </a:solidFill>
                <a:latin typeface="Arial" panose="020B0604020202020204" pitchFamily="34" charset="0"/>
                <a:cs typeface="Arial" panose="020B0604020202020204" pitchFamily="34" charset="0"/>
              </a:rPr>
              <a:t>)</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Complete the course and quizzes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Successful completion will be automatically downloaded to AUXDATA II within a week</a:t>
            </a:r>
          </a:p>
        </p:txBody>
      </p:sp>
    </p:spTree>
    <p:extLst>
      <p:ext uri="{BB962C8B-B14F-4D97-AF65-F5344CB8AC3E}">
        <p14:creationId xmlns:p14="http://schemas.microsoft.com/office/powerpoint/2010/main" val="277073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57AFD-D5D1-9CD9-553B-15FB7A206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D983CD-F1ED-C5D7-8602-EB8D6C27CE93}"/>
              </a:ext>
            </a:extLst>
          </p:cNvPr>
          <p:cNvSpPr>
            <a:spLocks noGrp="1"/>
          </p:cNvSpPr>
          <p:nvPr>
            <p:ph type="ctrTitle"/>
          </p:nvPr>
        </p:nvSpPr>
        <p:spPr>
          <a:xfrm>
            <a:off x="1702420" y="136527"/>
            <a:ext cx="10273990" cy="1164372"/>
          </a:xfrm>
        </p:spPr>
        <p:txBody>
          <a:bodyPr>
            <a:normAutofit fontScale="90000"/>
          </a:bodyPr>
          <a:lstStyle/>
          <a:p>
            <a:r>
              <a:rPr lang="en-US" dirty="0">
                <a:solidFill>
                  <a:srgbClr val="002060"/>
                </a:solidFill>
              </a:rPr>
              <a:t>9. Work with a Certified Instructor and Answer PQS Questions</a:t>
            </a:r>
          </a:p>
        </p:txBody>
      </p:sp>
      <p:sp>
        <p:nvSpPr>
          <p:cNvPr id="6" name="Slide Number Placeholder 5">
            <a:extLst>
              <a:ext uri="{FF2B5EF4-FFF2-40B4-BE49-F238E27FC236}">
                <a16:creationId xmlns:a16="http://schemas.microsoft.com/office/drawing/2014/main" id="{B2CEE89C-01BE-13E8-1DE0-CAF8588B8E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7AAD7AA-F976-D27A-7E23-D99423827F62}"/>
              </a:ext>
            </a:extLst>
          </p:cNvPr>
          <p:cNvSpPr txBox="1"/>
          <p:nvPr/>
        </p:nvSpPr>
        <p:spPr>
          <a:xfrm>
            <a:off x="1505932" y="1406625"/>
            <a:ext cx="10376210" cy="225908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Ground Rules:</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This is a closed-book, closed-notes session</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Certified Instructor/mentor must initial and date each item on the appropriate section of the form</a:t>
            </a:r>
          </a:p>
        </p:txBody>
      </p:sp>
      <p:pic>
        <p:nvPicPr>
          <p:cNvPr id="4" name="Picture 3" descr="A document with text on it&#10;&#10;AI-generated content may be incorrect.">
            <a:extLst>
              <a:ext uri="{FF2B5EF4-FFF2-40B4-BE49-F238E27FC236}">
                <a16:creationId xmlns:a16="http://schemas.microsoft.com/office/drawing/2014/main" id="{404EC39C-EBA7-5E46-88F3-07328F065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4961">
            <a:off x="2085406" y="4005414"/>
            <a:ext cx="2482811" cy="2429549"/>
          </a:xfrm>
          <a:prstGeom prst="rect">
            <a:avLst/>
          </a:prstGeom>
          <a:ln>
            <a:solidFill>
              <a:schemeClr val="accent1"/>
            </a:solidFill>
          </a:ln>
        </p:spPr>
      </p:pic>
      <p:pic>
        <p:nvPicPr>
          <p:cNvPr id="9" name="Picture 8" descr="A workbook with text on it&#10;&#10;AI-generated content may be incorrect.">
            <a:extLst>
              <a:ext uri="{FF2B5EF4-FFF2-40B4-BE49-F238E27FC236}">
                <a16:creationId xmlns:a16="http://schemas.microsoft.com/office/drawing/2014/main" id="{1EF59042-16F8-9A9F-B9B7-919F3A6CA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2070">
            <a:off x="7362920" y="3971322"/>
            <a:ext cx="2127385" cy="2503794"/>
          </a:xfrm>
          <a:prstGeom prst="rect">
            <a:avLst/>
          </a:prstGeom>
          <a:ln>
            <a:solidFill>
              <a:schemeClr val="accent1"/>
            </a:solidFill>
          </a:ln>
        </p:spPr>
      </p:pic>
    </p:spTree>
    <p:extLst>
      <p:ext uri="{BB962C8B-B14F-4D97-AF65-F5344CB8AC3E}">
        <p14:creationId xmlns:p14="http://schemas.microsoft.com/office/powerpoint/2010/main" val="4145711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BCC92-49F8-78B1-503A-A2139393A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A6CE8-08E0-C63B-354D-AB1B73480CCB}"/>
              </a:ext>
            </a:extLst>
          </p:cNvPr>
          <p:cNvSpPr>
            <a:spLocks noGrp="1"/>
          </p:cNvSpPr>
          <p:nvPr>
            <p:ph type="ctrTitle"/>
          </p:nvPr>
        </p:nvSpPr>
        <p:spPr>
          <a:xfrm>
            <a:off x="1702420" y="136527"/>
            <a:ext cx="10273990" cy="1165292"/>
          </a:xfrm>
        </p:spPr>
        <p:txBody>
          <a:bodyPr>
            <a:normAutofit fontScale="90000"/>
          </a:bodyPr>
          <a:lstStyle/>
          <a:p>
            <a:r>
              <a:rPr lang="en-US" dirty="0">
                <a:solidFill>
                  <a:srgbClr val="002060"/>
                </a:solidFill>
              </a:rPr>
              <a:t>10. Record all study and class time, except for the presentations, as 99D</a:t>
            </a:r>
          </a:p>
        </p:txBody>
      </p:sp>
      <p:sp>
        <p:nvSpPr>
          <p:cNvPr id="6" name="Slide Number Placeholder 5">
            <a:extLst>
              <a:ext uri="{FF2B5EF4-FFF2-40B4-BE49-F238E27FC236}">
                <a16:creationId xmlns:a16="http://schemas.microsoft.com/office/drawing/2014/main" id="{C1B831D4-E907-7B28-B53F-912B69D22F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147A992-EE60-B6A8-9DE4-C3316F397F8E}"/>
              </a:ext>
            </a:extLst>
          </p:cNvPr>
          <p:cNvSpPr txBox="1"/>
          <p:nvPr/>
        </p:nvSpPr>
        <p:spPr>
          <a:xfrm>
            <a:off x="1505932" y="1301819"/>
            <a:ext cx="10376210" cy="511524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Consolidate all class time, study time, and travel time under 99D for entry into AUXDATA II</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en-US" sz="3200" b="1" dirty="0">
                <a:solidFill>
                  <a:srgbClr val="002060"/>
                </a:solidFill>
                <a:latin typeface="Arial" panose="020B0604020202020204" pitchFamily="34" charset="0"/>
                <a:cs typeface="Arial" panose="020B0604020202020204" pitchFamily="34" charset="0"/>
              </a:rPr>
              <a:t>“Student Teaching,” both the short and long presentations, are entered into AUXDATA II</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06A or 06B if member training</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14A through 14W if public education</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Certified instructor is LEAD</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Candidate is TRAINEE</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Only one Trainee per AUXDATA II record</a:t>
            </a:r>
          </a:p>
        </p:txBody>
      </p:sp>
    </p:spTree>
    <p:extLst>
      <p:ext uri="{BB962C8B-B14F-4D97-AF65-F5344CB8AC3E}">
        <p14:creationId xmlns:p14="http://schemas.microsoft.com/office/powerpoint/2010/main" val="3300845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BF78E-C668-2B23-9082-B710658A0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D6744-51F4-AB3D-CC1C-822F3F2CFDEA}"/>
              </a:ext>
            </a:extLst>
          </p:cNvPr>
          <p:cNvSpPr>
            <a:spLocks noGrp="1"/>
          </p:cNvSpPr>
          <p:nvPr>
            <p:ph type="ctrTitle"/>
          </p:nvPr>
        </p:nvSpPr>
        <p:spPr>
          <a:xfrm>
            <a:off x="1702420" y="136527"/>
            <a:ext cx="10273990" cy="693032"/>
          </a:xfrm>
        </p:spPr>
        <p:txBody>
          <a:bodyPr>
            <a:normAutofit fontScale="90000"/>
          </a:bodyPr>
          <a:lstStyle/>
          <a:p>
            <a:r>
              <a:rPr lang="en-US" dirty="0">
                <a:solidFill>
                  <a:srgbClr val="002060"/>
                </a:solidFill>
              </a:rPr>
              <a:t>Final Steps</a:t>
            </a:r>
          </a:p>
        </p:txBody>
      </p:sp>
      <p:sp>
        <p:nvSpPr>
          <p:cNvPr id="6" name="Slide Number Placeholder 5">
            <a:extLst>
              <a:ext uri="{FF2B5EF4-FFF2-40B4-BE49-F238E27FC236}">
                <a16:creationId xmlns:a16="http://schemas.microsoft.com/office/drawing/2014/main" id="{65D940AB-60B2-D537-5FE5-71930C5597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140F26C-27D7-01A7-DFBE-E2D09A02966C}"/>
              </a:ext>
            </a:extLst>
          </p:cNvPr>
          <p:cNvSpPr txBox="1"/>
          <p:nvPr/>
        </p:nvSpPr>
        <p:spPr>
          <a:xfrm>
            <a:off x="1505932" y="1301819"/>
            <a:ext cx="10376210" cy="5484578"/>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Once everything is signed off and the student teaching hours and workshop are recorded in AUXDATA II, the candidate’s FC signs the last page of the Study Guide along with all the other activities that have been signed off by the mentor(s), and submits it to their DIRAUX according to district policy.</a:t>
            </a:r>
          </a:p>
          <a:p>
            <a:pPr marR="0" lvl="0" algn="l" defTabSz="914400" rtl="0" eaLnBrk="1" fontAlgn="base" latinLnBrk="0" hangingPunct="1">
              <a:lnSpc>
                <a:spcPct val="100000"/>
              </a:lnSpc>
              <a:spcBef>
                <a:spcPct val="20000"/>
              </a:spcBef>
              <a:spcAft>
                <a:spcPct val="0"/>
              </a:spcAft>
              <a:buClrTx/>
              <a:buSzTx/>
              <a:tabLst/>
              <a:defRPr/>
            </a:pPr>
            <a:endParaRPr lang="en-US" altLang="en-US" sz="1400" b="1" dirty="0">
              <a:solidFill>
                <a:srgbClr val="002060"/>
              </a:solidFill>
              <a:latin typeface="Arial" panose="020B0604020202020204" pitchFamily="34" charset="0"/>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lang="en-US" altLang="en-US" sz="3200" b="1" dirty="0">
                <a:solidFill>
                  <a:srgbClr val="FF0000"/>
                </a:solidFill>
                <a:latin typeface="Arial" panose="020B0604020202020204" pitchFamily="34" charset="0"/>
                <a:cs typeface="Arial" panose="020B0604020202020204" pitchFamily="34" charset="0"/>
              </a:rPr>
              <a:t>Note</a:t>
            </a:r>
            <a:r>
              <a:rPr lang="en-US" altLang="en-US" sz="3200" b="1" dirty="0">
                <a:solidFill>
                  <a:srgbClr val="002060"/>
                </a:solidFill>
                <a:latin typeface="Arial" panose="020B0604020202020204" pitchFamily="34" charset="0"/>
                <a:cs typeface="Arial" panose="020B0604020202020204" pitchFamily="34" charset="0"/>
              </a:rPr>
              <a:t>: To be certified as an instructor, the member must have a current uniform inspection. They cannot be exempt.</a:t>
            </a:r>
          </a:p>
        </p:txBody>
      </p:sp>
    </p:spTree>
    <p:extLst>
      <p:ext uri="{BB962C8B-B14F-4D97-AF65-F5344CB8AC3E}">
        <p14:creationId xmlns:p14="http://schemas.microsoft.com/office/powerpoint/2010/main" val="68004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Thank You</a:t>
            </a:r>
          </a:p>
        </p:txBody>
      </p:sp>
      <p:sp>
        <p:nvSpPr>
          <p:cNvPr id="4" name="TextBox 3">
            <a:extLst>
              <a:ext uri="{FF2B5EF4-FFF2-40B4-BE49-F238E27FC236}">
                <a16:creationId xmlns:a16="http://schemas.microsoft.com/office/drawing/2014/main" id="{D5D6A727-BF1C-0CF3-E197-230BDFBFDC6C}"/>
              </a:ext>
            </a:extLst>
          </p:cNvPr>
          <p:cNvSpPr txBox="1"/>
          <p:nvPr/>
        </p:nvSpPr>
        <p:spPr>
          <a:xfrm>
            <a:off x="1702419" y="1314632"/>
            <a:ext cx="10273990" cy="3046988"/>
          </a:xfrm>
          <a:prstGeom prst="rect">
            <a:avLst/>
          </a:prstGeom>
          <a:noFill/>
        </p:spPr>
        <p:txBody>
          <a:bodyPr wrap="square">
            <a:spAutoFit/>
          </a:bodyPr>
          <a:lstStyle/>
          <a:p>
            <a:pPr marL="800100" lvl="1" indent="-342900">
              <a:spcBef>
                <a:spcPts val="25"/>
              </a:spcBef>
              <a:buFont typeface="Arial" panose="020B0604020202020204" pitchFamily="34" charset="0"/>
              <a:buChar char="•"/>
            </a:pPr>
            <a:r>
              <a:rPr lang="en-US" altLang="en-US" sz="3200" b="1" dirty="0">
                <a:solidFill>
                  <a:srgbClr val="002060"/>
                </a:solidFill>
                <a:latin typeface="Arial" panose="020B0604020202020204" pitchFamily="34" charset="0"/>
                <a:cs typeface="Arial" panose="020B0604020202020204" pitchFamily="34" charset="0"/>
              </a:rPr>
              <a:t>If you have any questions, contact the appropriate E-Directorate Staff, following the Chain of Leadership and Management</a:t>
            </a:r>
          </a:p>
          <a:p>
            <a:pPr marL="800100" lvl="1" indent="-342900">
              <a:spcBef>
                <a:spcPts val="25"/>
              </a:spcBef>
              <a:buFont typeface="Arial" panose="020B0604020202020204" pitchFamily="34" charset="0"/>
              <a:buChar char="•"/>
            </a:pPr>
            <a:r>
              <a:rPr lang="en-US" altLang="en-US" sz="3200" b="1" dirty="0">
                <a:solidFill>
                  <a:srgbClr val="002060"/>
                </a:solidFill>
                <a:latin typeface="Arial" panose="020B0604020202020204" pitchFamily="34" charset="0"/>
                <a:cs typeface="Arial" panose="020B0604020202020204" pitchFamily="34" charset="0"/>
              </a:rPr>
              <a:t>You may email the E-Directorate at</a:t>
            </a:r>
            <a:br>
              <a:rPr lang="en-US" altLang="en-US" sz="3200" b="1" dirty="0">
                <a:solidFill>
                  <a:srgbClr val="002060"/>
                </a:solidFill>
                <a:latin typeface="Arial" panose="020B0604020202020204" pitchFamily="34" charset="0"/>
                <a:cs typeface="Arial" panose="020B0604020202020204" pitchFamily="34" charset="0"/>
              </a:rPr>
            </a:br>
            <a:r>
              <a:rPr lang="en-US" altLang="en-US" sz="3200" b="1" dirty="0">
                <a:solidFill>
                  <a:srgbClr val="002060"/>
                </a:solidFill>
                <a:latin typeface="Arial" panose="020B0604020202020204" pitchFamily="34" charset="0"/>
                <a:cs typeface="Arial" panose="020B0604020202020204" pitchFamily="34" charset="0"/>
                <a:hlinkClick r:id="rId3"/>
              </a:rPr>
              <a:t>pe.feedback@cgauxnet.us</a:t>
            </a:r>
            <a:endParaRPr lang="en-US" altLang="en-US" sz="3200" b="1" dirty="0">
              <a:solidFill>
                <a:srgbClr val="002060"/>
              </a:solidFill>
              <a:latin typeface="Arial" panose="020B0604020202020204" pitchFamily="34" charset="0"/>
              <a:cs typeface="Arial" panose="020B0604020202020204" pitchFamily="34" charset="0"/>
            </a:endParaRPr>
          </a:p>
          <a:p>
            <a:pPr marL="800100" lvl="1" indent="-342900">
              <a:spcBef>
                <a:spcPts val="25"/>
              </a:spcBef>
              <a:buFont typeface="Arial" panose="020B0604020202020204" pitchFamily="34" charset="0"/>
              <a:buChar char="•"/>
            </a:pPr>
            <a:endParaRPr lang="en-US" altLang="en-US" sz="3200" b="1" dirty="0">
              <a:solidFill>
                <a:srgbClr val="002060"/>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17</a:t>
            </a:fld>
            <a:endParaRPr lang="en-US"/>
          </a:p>
        </p:txBody>
      </p:sp>
      <p:pic>
        <p:nvPicPr>
          <p:cNvPr id="3" name="Picture 2">
            <a:extLst>
              <a:ext uri="{FF2B5EF4-FFF2-40B4-BE49-F238E27FC236}">
                <a16:creationId xmlns:a16="http://schemas.microsoft.com/office/drawing/2014/main" id="{2F873EF2-0B0B-8344-D542-2474C6F2A786}"/>
              </a:ext>
            </a:extLst>
          </p:cNvPr>
          <p:cNvPicPr>
            <a:picLocks noChangeAspect="1"/>
          </p:cNvPicPr>
          <p:nvPr/>
        </p:nvPicPr>
        <p:blipFill>
          <a:blip r:embed="rId4"/>
          <a:stretch>
            <a:fillRect/>
          </a:stretch>
        </p:blipFill>
        <p:spPr>
          <a:xfrm>
            <a:off x="9104011" y="4287483"/>
            <a:ext cx="2517866" cy="2511770"/>
          </a:xfrm>
          <a:prstGeom prst="rect">
            <a:avLst/>
          </a:prstGeom>
        </p:spPr>
      </p:pic>
    </p:spTree>
    <p:extLst>
      <p:ext uri="{BB962C8B-B14F-4D97-AF65-F5344CB8AC3E}">
        <p14:creationId xmlns:p14="http://schemas.microsoft.com/office/powerpoint/2010/main" val="368488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64209-F013-429F-3729-80C13BD35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B17BB-5E86-3FCA-4B29-3F2D695EFA62}"/>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Overview</a:t>
            </a:r>
          </a:p>
        </p:txBody>
      </p:sp>
      <p:sp>
        <p:nvSpPr>
          <p:cNvPr id="6" name="Slide Number Placeholder 5">
            <a:extLst>
              <a:ext uri="{FF2B5EF4-FFF2-40B4-BE49-F238E27FC236}">
                <a16:creationId xmlns:a16="http://schemas.microsoft.com/office/drawing/2014/main" id="{B38A53DF-6535-3A4D-F71E-D360BB938D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7B87602-3ED7-48C7-49E2-96CA79FBCFB1}"/>
              </a:ext>
            </a:extLst>
          </p:cNvPr>
          <p:cNvSpPr txBox="1"/>
          <p:nvPr/>
        </p:nvSpPr>
        <p:spPr>
          <a:xfrm>
            <a:off x="1663390" y="1110641"/>
            <a:ext cx="10376210" cy="5509200"/>
          </a:xfrm>
          <a:prstGeom prst="rect">
            <a:avLst/>
          </a:prstGeom>
          <a:noFill/>
        </p:spPr>
        <p:txBody>
          <a:bodyPr wrap="square">
            <a:spAutoFit/>
          </a:bodyPr>
          <a:lstStyle/>
          <a:p>
            <a:pPr marL="514350" indent="-514350" fontAlgn="base">
              <a:spcBef>
                <a:spcPct val="20000"/>
              </a:spcBef>
              <a:spcAft>
                <a:spcPct val="0"/>
              </a:spcAft>
              <a:buFont typeface="+mj-lt"/>
              <a:buAutoNum type="arabicPeriod"/>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Read the ID2025 Student Guide </a:t>
            </a:r>
          </a:p>
          <a:p>
            <a:pPr marL="514350" indent="-514350" fontAlgn="base">
              <a:spcBef>
                <a:spcPct val="20000"/>
              </a:spcBef>
              <a:spcAft>
                <a:spcPct val="0"/>
              </a:spcAft>
              <a:buFont typeface="+mj-lt"/>
              <a:buAutoNum type="arabicPeriod"/>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Read through the ID2025 PowerPoint Final Instructor Notes</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Take the Instructor Exam on NTC (open book)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Review the Instructor Workshop, sign the self-attestation form, and submit to your IS officer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Review the PQS questions</a:t>
            </a:r>
          </a:p>
          <a:p>
            <a:pPr marL="514350" indent="-514350" fontAlgn="base">
              <a:spcBef>
                <a:spcPct val="20000"/>
              </a:spcBef>
              <a:spcAft>
                <a:spcPct val="0"/>
              </a:spcAft>
              <a:buFont typeface="+mj-lt"/>
              <a:buAutoNum type="arabicPeriod"/>
              <a:defRPr/>
            </a:pPr>
            <a:r>
              <a:rPr lang="en-US" altLang="en-US" sz="3200" b="1" dirty="0">
                <a:solidFill>
                  <a:srgbClr val="002060"/>
                </a:solidFill>
                <a:latin typeface="Arial" panose="020B0604020202020204" pitchFamily="34" charset="0"/>
                <a:cs typeface="Arial" panose="020B0604020202020204" pitchFamily="34" charset="0"/>
              </a:rPr>
              <a:t>Prepare the short presentation (15 to 30 minutes) with lesson plans and present under the supervision of a certified instructor </a:t>
            </a: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95461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BAFA2-414A-93F7-06BC-A2A035135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C00791-F19F-50F0-7168-28855EF68554}"/>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Overview</a:t>
            </a:r>
          </a:p>
        </p:txBody>
      </p:sp>
      <p:sp>
        <p:nvSpPr>
          <p:cNvPr id="6" name="Slide Number Placeholder 5">
            <a:extLst>
              <a:ext uri="{FF2B5EF4-FFF2-40B4-BE49-F238E27FC236}">
                <a16:creationId xmlns:a16="http://schemas.microsoft.com/office/drawing/2014/main" id="{DBF0ED18-EC0E-275D-29EA-89974BB873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049521-DEDA-D8A6-6781-3F5AABD52781}"/>
              </a:ext>
            </a:extLst>
          </p:cNvPr>
          <p:cNvSpPr txBox="1"/>
          <p:nvPr/>
        </p:nvSpPr>
        <p:spPr>
          <a:xfrm>
            <a:off x="1663390" y="1110641"/>
            <a:ext cx="10376210" cy="3834896"/>
          </a:xfrm>
          <a:prstGeom prst="rect">
            <a:avLst/>
          </a:prstGeom>
          <a:noFill/>
        </p:spPr>
        <p:txBody>
          <a:bodyPr wrap="square">
            <a:spAutoFit/>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7"/>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Prepare a one to two hour presentation in MT or PE with lesson plans and present under the supervision of a certified instructor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7"/>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Complete Introduction to Risk Management</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7"/>
              <a:tabLst/>
              <a:defRPr/>
            </a:pPr>
            <a:r>
              <a:rPr lang="en-US" altLang="en-US" sz="3200" b="1" dirty="0">
                <a:solidFill>
                  <a:srgbClr val="002060"/>
                </a:solidFill>
                <a:latin typeface="Arial" panose="020B0604020202020204" pitchFamily="34" charset="0"/>
                <a:cs typeface="Arial" panose="020B0604020202020204" pitchFamily="34" charset="0"/>
              </a:rPr>
              <a:t>Answer PQS questions with an instructor mentor</a:t>
            </a: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7"/>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Record all study and class time, except for the presentations, as 99D</a:t>
            </a:r>
          </a:p>
        </p:txBody>
      </p:sp>
    </p:spTree>
    <p:extLst>
      <p:ext uri="{BB962C8B-B14F-4D97-AF65-F5344CB8AC3E}">
        <p14:creationId xmlns:p14="http://schemas.microsoft.com/office/powerpoint/2010/main" val="320753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Overview</a:t>
            </a: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E667EFF-E352-D8D9-F15F-47AEBC78A2EA}"/>
              </a:ext>
            </a:extLst>
          </p:cNvPr>
          <p:cNvSpPr txBox="1"/>
          <p:nvPr/>
        </p:nvSpPr>
        <p:spPr>
          <a:xfrm>
            <a:off x="1663390" y="1905506"/>
            <a:ext cx="10376210" cy="3046988"/>
          </a:xfrm>
          <a:prstGeom prst="rect">
            <a:avLst/>
          </a:prstGeom>
          <a:noFill/>
        </p:spPr>
        <p:txBody>
          <a:bodyPr wrap="square">
            <a:spAutoFit/>
          </a:bodyPr>
          <a:lstStyle/>
          <a:p>
            <a:pPr fontAlgn="base">
              <a:spcBef>
                <a:spcPct val="20000"/>
              </a:spcBef>
              <a:spcAft>
                <a:spcPct val="0"/>
              </a:spcAf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Once that’s all signed off and student teaching hours and workshop are recorded in AUXDATA II, FC signs the last page of the Study Guide along with all the other activities that have been signed off by the mentor(s), and submits it to their DIRAUX according to district policy. </a:t>
            </a:r>
          </a:p>
        </p:txBody>
      </p:sp>
    </p:spTree>
    <p:extLst>
      <p:ext uri="{BB962C8B-B14F-4D97-AF65-F5344CB8AC3E}">
        <p14:creationId xmlns:p14="http://schemas.microsoft.com/office/powerpoint/2010/main" val="150591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0F413-B611-ED73-E86C-15152C12A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13DA1-33F3-D8A1-8331-7C49513241F3}"/>
              </a:ext>
            </a:extLst>
          </p:cNvPr>
          <p:cNvSpPr>
            <a:spLocks noGrp="1"/>
          </p:cNvSpPr>
          <p:nvPr>
            <p:ph type="ctrTitle"/>
          </p:nvPr>
        </p:nvSpPr>
        <p:spPr>
          <a:xfrm>
            <a:off x="1702420" y="136527"/>
            <a:ext cx="10273990" cy="1165292"/>
          </a:xfrm>
        </p:spPr>
        <p:txBody>
          <a:bodyPr>
            <a:normAutofit fontScale="90000"/>
          </a:bodyPr>
          <a:lstStyle/>
          <a:p>
            <a:r>
              <a:rPr lang="en-US" dirty="0">
                <a:solidFill>
                  <a:srgbClr val="002060"/>
                </a:solidFill>
              </a:rPr>
              <a:t>1. Download and Read the ID2025 Student Guide</a:t>
            </a:r>
          </a:p>
        </p:txBody>
      </p:sp>
      <p:sp>
        <p:nvSpPr>
          <p:cNvPr id="6" name="Slide Number Placeholder 5">
            <a:extLst>
              <a:ext uri="{FF2B5EF4-FFF2-40B4-BE49-F238E27FC236}">
                <a16:creationId xmlns:a16="http://schemas.microsoft.com/office/drawing/2014/main" id="{7BBE8C7A-3F10-F0C0-D789-0BF7C9B58C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6FDA624-4271-CED6-A2E9-4D3DED145B5E}"/>
              </a:ext>
            </a:extLst>
          </p:cNvPr>
          <p:cNvSpPr txBox="1"/>
          <p:nvPr/>
        </p:nvSpPr>
        <p:spPr>
          <a:xfrm>
            <a:off x="1505932" y="1406625"/>
            <a:ext cx="10376210" cy="413036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Go to:</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CGAUX.org</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Select Public Education Directorate</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Sign in</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Select PE Resources</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Click on ID2025</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Download the Student Guide</a:t>
            </a:r>
          </a:p>
        </p:txBody>
      </p:sp>
      <p:pic>
        <p:nvPicPr>
          <p:cNvPr id="4" name="Picture 3" descr="A close-up of a badge&#10;&#10;AI-generated content may be incorrect.">
            <a:extLst>
              <a:ext uri="{FF2B5EF4-FFF2-40B4-BE49-F238E27FC236}">
                <a16:creationId xmlns:a16="http://schemas.microsoft.com/office/drawing/2014/main" id="{EDB4C29A-9E2E-1574-4652-E292AB8F5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37172">
            <a:off x="9039509" y="3137639"/>
            <a:ext cx="2662508" cy="3183200"/>
          </a:xfrm>
          <a:prstGeom prst="rect">
            <a:avLst/>
          </a:prstGeom>
          <a:ln>
            <a:solidFill>
              <a:schemeClr val="accent1"/>
            </a:solidFill>
          </a:ln>
        </p:spPr>
      </p:pic>
    </p:spTree>
    <p:extLst>
      <p:ext uri="{BB962C8B-B14F-4D97-AF65-F5344CB8AC3E}">
        <p14:creationId xmlns:p14="http://schemas.microsoft.com/office/powerpoint/2010/main" val="252887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989CC-2053-3168-5D1D-73F8CBEB42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078F1A-D14A-026C-9AB2-B818B3E0C640}"/>
              </a:ext>
            </a:extLst>
          </p:cNvPr>
          <p:cNvSpPr>
            <a:spLocks noGrp="1"/>
          </p:cNvSpPr>
          <p:nvPr>
            <p:ph type="ctrTitle"/>
          </p:nvPr>
        </p:nvSpPr>
        <p:spPr>
          <a:xfrm>
            <a:off x="1702420" y="136527"/>
            <a:ext cx="10273990" cy="1165292"/>
          </a:xfrm>
        </p:spPr>
        <p:txBody>
          <a:bodyPr>
            <a:normAutofit fontScale="90000"/>
          </a:bodyPr>
          <a:lstStyle/>
          <a:p>
            <a:r>
              <a:rPr lang="en-US" dirty="0">
                <a:solidFill>
                  <a:srgbClr val="002060"/>
                </a:solidFill>
              </a:rPr>
              <a:t>2. Read through the PowerPoint Instructor Notes (optional)</a:t>
            </a:r>
          </a:p>
        </p:txBody>
      </p:sp>
      <p:sp>
        <p:nvSpPr>
          <p:cNvPr id="6" name="Slide Number Placeholder 5">
            <a:extLst>
              <a:ext uri="{FF2B5EF4-FFF2-40B4-BE49-F238E27FC236}">
                <a16:creationId xmlns:a16="http://schemas.microsoft.com/office/drawing/2014/main" id="{F4A88B21-3E52-88BE-BAC2-BC5FF77CA9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09480F5-713C-BB3F-A21B-4DF02C9CA748}"/>
              </a:ext>
            </a:extLst>
          </p:cNvPr>
          <p:cNvSpPr txBox="1"/>
          <p:nvPr/>
        </p:nvSpPr>
        <p:spPr>
          <a:xfrm>
            <a:off x="1505932" y="1406625"/>
            <a:ext cx="10376210" cy="511524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Go to:</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CGAUX.org</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Select Public Education</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Directorate</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Sign in</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Select PE Resources</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Click on ID2025</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Download the ID2025 PowerPoint</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Instructor Notes</a:t>
            </a:r>
          </a:p>
        </p:txBody>
      </p:sp>
      <p:pic>
        <p:nvPicPr>
          <p:cNvPr id="5" name="Picture 4" descr="A close-up of a document&#10;&#10;AI-generated content may be incorrect.">
            <a:extLst>
              <a:ext uri="{FF2B5EF4-FFF2-40B4-BE49-F238E27FC236}">
                <a16:creationId xmlns:a16="http://schemas.microsoft.com/office/drawing/2014/main" id="{191EEFFC-AB3E-9C68-E8A2-00BA81E3E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85313">
            <a:off x="8131952" y="1822873"/>
            <a:ext cx="3529294" cy="3573969"/>
          </a:xfrm>
          <a:prstGeom prst="rect">
            <a:avLst/>
          </a:prstGeom>
          <a:ln>
            <a:solidFill>
              <a:schemeClr val="accent1"/>
            </a:solidFill>
          </a:ln>
        </p:spPr>
      </p:pic>
    </p:spTree>
    <p:extLst>
      <p:ext uri="{BB962C8B-B14F-4D97-AF65-F5344CB8AC3E}">
        <p14:creationId xmlns:p14="http://schemas.microsoft.com/office/powerpoint/2010/main" val="85784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C57DF-3A52-478F-FBC4-E5B33FB46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51ED45-7E05-D6FF-733A-A10BCED3E4E2}"/>
              </a:ext>
            </a:extLst>
          </p:cNvPr>
          <p:cNvSpPr>
            <a:spLocks noGrp="1"/>
          </p:cNvSpPr>
          <p:nvPr>
            <p:ph type="ctrTitle"/>
          </p:nvPr>
        </p:nvSpPr>
        <p:spPr>
          <a:xfrm>
            <a:off x="1702420" y="136527"/>
            <a:ext cx="10273990" cy="1165292"/>
          </a:xfrm>
        </p:spPr>
        <p:txBody>
          <a:bodyPr>
            <a:normAutofit fontScale="90000"/>
          </a:bodyPr>
          <a:lstStyle/>
          <a:p>
            <a:r>
              <a:rPr lang="en-US" dirty="0">
                <a:solidFill>
                  <a:srgbClr val="002060"/>
                </a:solidFill>
              </a:rPr>
              <a:t>3. Take the Instructor Exam on NTC</a:t>
            </a:r>
            <a:br>
              <a:rPr lang="en-US" dirty="0">
                <a:solidFill>
                  <a:srgbClr val="002060"/>
                </a:solidFill>
              </a:rPr>
            </a:br>
            <a:r>
              <a:rPr lang="en-US" dirty="0">
                <a:solidFill>
                  <a:srgbClr val="002060"/>
                </a:solidFill>
              </a:rPr>
              <a:t>(open book) </a:t>
            </a:r>
          </a:p>
        </p:txBody>
      </p:sp>
      <p:sp>
        <p:nvSpPr>
          <p:cNvPr id="6" name="Slide Number Placeholder 5">
            <a:extLst>
              <a:ext uri="{FF2B5EF4-FFF2-40B4-BE49-F238E27FC236}">
                <a16:creationId xmlns:a16="http://schemas.microsoft.com/office/drawing/2014/main" id="{68965426-E738-67EC-6585-3CADCB4B35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0099DCB-78BD-E5A2-F841-8AA02AA71A3E}"/>
              </a:ext>
            </a:extLst>
          </p:cNvPr>
          <p:cNvSpPr txBox="1"/>
          <p:nvPr/>
        </p:nvSpPr>
        <p:spPr>
          <a:xfrm>
            <a:off x="1505932" y="1406625"/>
            <a:ext cx="10376210" cy="5607689"/>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Go to:</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hlinkClick r:id="rId3"/>
              </a:rPr>
              <a:t>https://ntc2.cgaux.org/NTC/</a:t>
            </a:r>
            <a:endParaRPr lang="en-US" altLang="en-US" sz="3200" b="1" dirty="0">
              <a:solidFill>
                <a:srgbClr val="002060"/>
              </a:solidFill>
              <a:latin typeface="Arial" panose="020B0604020202020204" pitchFamily="34" charset="0"/>
              <a:cs typeface="Arial" panose="020B0604020202020204" pitchFamily="34" charset="0"/>
            </a:endParaRP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Sign in</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Go to the test catalog</a:t>
            </a: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Scroll down to the IT </a:t>
            </a:r>
            <a:br>
              <a:rPr lang="en-US" altLang="en-US" sz="3200" b="1" dirty="0">
                <a:solidFill>
                  <a:srgbClr val="002060"/>
                </a:solidFill>
                <a:latin typeface="Arial" panose="020B0604020202020204" pitchFamily="34" charset="0"/>
                <a:cs typeface="Arial" panose="020B0604020202020204" pitchFamily="34" charset="0"/>
              </a:rPr>
            </a:br>
            <a:r>
              <a:rPr lang="en-US" altLang="en-US" sz="3200" b="1" dirty="0">
                <a:solidFill>
                  <a:srgbClr val="002060"/>
                </a:solidFill>
                <a:latin typeface="Arial" panose="020B0604020202020204" pitchFamily="34" charset="0"/>
                <a:cs typeface="Arial" panose="020B0604020202020204" pitchFamily="34" charset="0"/>
              </a:rPr>
              <a:t>examination</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Take the examination and score</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least 90%</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Success will be automatically uploaded to AUXDATA II within one week</a:t>
            </a:r>
            <a:endPar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 name="Picture 3" descr="A screenshot of a computer&#10;&#10;AI-generated content may be incorrect.">
            <a:extLst>
              <a:ext uri="{FF2B5EF4-FFF2-40B4-BE49-F238E27FC236}">
                <a16:creationId xmlns:a16="http://schemas.microsoft.com/office/drawing/2014/main" id="{CA597EB5-DA9E-4147-DDD0-3A5220B4A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0367" y="1301819"/>
            <a:ext cx="2911510" cy="4333043"/>
          </a:xfrm>
          <a:prstGeom prst="rect">
            <a:avLst/>
          </a:prstGeom>
          <a:ln>
            <a:solidFill>
              <a:schemeClr val="accent1"/>
            </a:solidFill>
          </a:ln>
        </p:spPr>
      </p:pic>
    </p:spTree>
    <p:extLst>
      <p:ext uri="{BB962C8B-B14F-4D97-AF65-F5344CB8AC3E}">
        <p14:creationId xmlns:p14="http://schemas.microsoft.com/office/powerpoint/2010/main" val="275505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9CDAA-C055-1947-099F-724B78ED41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D77B4-5303-1B9F-83A4-5AA4D2EBECB0}"/>
              </a:ext>
            </a:extLst>
          </p:cNvPr>
          <p:cNvSpPr>
            <a:spLocks noGrp="1"/>
          </p:cNvSpPr>
          <p:nvPr>
            <p:ph type="ctrTitle"/>
          </p:nvPr>
        </p:nvSpPr>
        <p:spPr>
          <a:xfrm>
            <a:off x="1702420" y="65989"/>
            <a:ext cx="10273990" cy="923826"/>
          </a:xfrm>
        </p:spPr>
        <p:txBody>
          <a:bodyPr>
            <a:normAutofit/>
          </a:bodyPr>
          <a:lstStyle/>
          <a:p>
            <a:r>
              <a:rPr lang="en-US" dirty="0">
                <a:solidFill>
                  <a:srgbClr val="002060"/>
                </a:solidFill>
              </a:rPr>
              <a:t>4a. Review the Instructor Workshop</a:t>
            </a:r>
          </a:p>
        </p:txBody>
      </p:sp>
      <p:sp>
        <p:nvSpPr>
          <p:cNvPr id="6" name="Slide Number Placeholder 5">
            <a:extLst>
              <a:ext uri="{FF2B5EF4-FFF2-40B4-BE49-F238E27FC236}">
                <a16:creationId xmlns:a16="http://schemas.microsoft.com/office/drawing/2014/main" id="{1F0AC5D4-CEAB-390C-061C-37FEE25C64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9B1F1A5-9BB2-C26E-C9D0-1117EB38D450}"/>
              </a:ext>
            </a:extLst>
          </p:cNvPr>
          <p:cNvSpPr txBox="1"/>
          <p:nvPr/>
        </p:nvSpPr>
        <p:spPr>
          <a:xfrm>
            <a:off x="1496505" y="1606228"/>
            <a:ext cx="10376210" cy="521373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Go to:</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CGAUX.org</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Select Public Education Directorate</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Sign in</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Select PE Resources</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Click on Instructor Workshop</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Download the ID2025 Workshop and the Self-Attestation Form</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Read through the workshop</a:t>
            </a:r>
          </a:p>
        </p:txBody>
      </p:sp>
    </p:spTree>
    <p:extLst>
      <p:ext uri="{BB962C8B-B14F-4D97-AF65-F5344CB8AC3E}">
        <p14:creationId xmlns:p14="http://schemas.microsoft.com/office/powerpoint/2010/main" val="596275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29EE2-62BD-630E-8332-782E53DA8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681F83-98EB-4E53-AC22-658EC8DBA43C}"/>
              </a:ext>
            </a:extLst>
          </p:cNvPr>
          <p:cNvSpPr>
            <a:spLocks noGrp="1"/>
          </p:cNvSpPr>
          <p:nvPr>
            <p:ph type="ctrTitle"/>
          </p:nvPr>
        </p:nvSpPr>
        <p:spPr>
          <a:xfrm>
            <a:off x="1702420" y="65989"/>
            <a:ext cx="10273990" cy="1319752"/>
          </a:xfrm>
        </p:spPr>
        <p:txBody>
          <a:bodyPr>
            <a:normAutofit/>
          </a:bodyPr>
          <a:lstStyle/>
          <a:p>
            <a:r>
              <a:rPr lang="en-US" dirty="0">
                <a:solidFill>
                  <a:srgbClr val="002060"/>
                </a:solidFill>
              </a:rPr>
              <a:t>4b. Sign the Self-Attestation Form</a:t>
            </a:r>
            <a:br>
              <a:rPr lang="en-US" dirty="0">
                <a:solidFill>
                  <a:srgbClr val="002060"/>
                </a:solidFill>
              </a:rPr>
            </a:br>
            <a:r>
              <a:rPr lang="en-US" dirty="0">
                <a:solidFill>
                  <a:srgbClr val="002060"/>
                </a:solidFill>
              </a:rPr>
              <a:t>Submit to your IS Officer </a:t>
            </a:r>
          </a:p>
        </p:txBody>
      </p:sp>
      <p:sp>
        <p:nvSpPr>
          <p:cNvPr id="6" name="Slide Number Placeholder 5">
            <a:extLst>
              <a:ext uri="{FF2B5EF4-FFF2-40B4-BE49-F238E27FC236}">
                <a16:creationId xmlns:a16="http://schemas.microsoft.com/office/drawing/2014/main" id="{E6CFFFFA-9633-EF15-BFD3-1234692A59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7D5AB-54E9-4476-A3BB-5E2F4093FE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8256851-AB22-AD59-733C-15ED5C77F01E}"/>
              </a:ext>
            </a:extLst>
          </p:cNvPr>
          <p:cNvSpPr txBox="1"/>
          <p:nvPr/>
        </p:nvSpPr>
        <p:spPr>
          <a:xfrm>
            <a:off x="1496505" y="1606228"/>
            <a:ext cx="10376210" cy="334245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After reading through the workshop:</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Download the ID2025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Workshop Self-Attestation Form</a:t>
            </a:r>
          </a:p>
          <a:p>
            <a:pPr marL="800100" lvl="1" indent="-342900" fontAlgn="base">
              <a:spcBef>
                <a:spcPct val="20000"/>
              </a:spcBef>
              <a:spcAft>
                <a:spcPct val="0"/>
              </a:spcAft>
              <a:buFontTx/>
              <a:buChar char="•"/>
              <a:defRPr/>
            </a:pPr>
            <a:r>
              <a:rPr lang="en-US" altLang="en-US" sz="3200" b="1" dirty="0">
                <a:solidFill>
                  <a:srgbClr val="002060"/>
                </a:solidFill>
                <a:latin typeface="Arial" panose="020B0604020202020204" pitchFamily="34" charset="0"/>
                <a:cs typeface="Arial" panose="020B0604020202020204" pitchFamily="34" charset="0"/>
              </a:rPr>
              <a:t>Complete the fill-in items</a:t>
            </a:r>
          </a:p>
          <a:p>
            <a:pPr marL="800100" lvl="1" indent="-342900" fontAlgn="base">
              <a:spcBef>
                <a:spcPct val="20000"/>
              </a:spcBef>
              <a:spcAft>
                <a:spcPct val="0"/>
              </a:spcAft>
              <a:buFontTx/>
              <a:buChar char="•"/>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Submit to your Information </a:t>
            </a:r>
            <a:b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Services Officer</a:t>
            </a:r>
          </a:p>
        </p:txBody>
      </p:sp>
      <p:pic>
        <p:nvPicPr>
          <p:cNvPr id="4" name="Picture 3" descr="A form with text and a seal&#10;&#10;AI-generated content may be incorrect.">
            <a:extLst>
              <a:ext uri="{FF2B5EF4-FFF2-40B4-BE49-F238E27FC236}">
                <a16:creationId xmlns:a16="http://schemas.microsoft.com/office/drawing/2014/main" id="{81AB1B61-3331-83A7-40B3-04E91ADB7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2464">
            <a:off x="8388040" y="2533725"/>
            <a:ext cx="3221803" cy="3897984"/>
          </a:xfrm>
          <a:prstGeom prst="rect">
            <a:avLst/>
          </a:prstGeom>
          <a:ln>
            <a:solidFill>
              <a:schemeClr val="accent1"/>
            </a:solidFill>
          </a:ln>
        </p:spPr>
      </p:pic>
    </p:spTree>
    <p:extLst>
      <p:ext uri="{BB962C8B-B14F-4D97-AF65-F5344CB8AC3E}">
        <p14:creationId xmlns:p14="http://schemas.microsoft.com/office/powerpoint/2010/main" val="2482038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E-Directorate Standard PPT Format.pptx" id="{72B51F9D-37E9-4912-98DA-EFFF66F31EB3}" vid="{F5D53190-9F05-4C49-83A1-37E1B4F3DC2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E-Directorate Standard PPT Format.pptx" id="{72B51F9D-37E9-4912-98DA-EFFF66F31EB3}" vid="{E214F224-4F59-4ABB-822A-FB782C44DA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2024 E-Directorate Standard PPT Format</Template>
  <TotalTime>384</TotalTime>
  <Words>1164</Words>
  <Application>Microsoft Office PowerPoint</Application>
  <PresentationFormat>Widescreen</PresentationFormat>
  <Paragraphs>163</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Aptos</vt:lpstr>
      <vt:lpstr>Arial</vt:lpstr>
      <vt:lpstr>Calibri</vt:lpstr>
      <vt:lpstr>Calibri Light</vt:lpstr>
      <vt:lpstr>Office Theme</vt:lpstr>
      <vt:lpstr>1_Office Theme</vt:lpstr>
      <vt:lpstr>10 Steps to Instructor Certification</vt:lpstr>
      <vt:lpstr>Overview</vt:lpstr>
      <vt:lpstr>Overview</vt:lpstr>
      <vt:lpstr>Overview</vt:lpstr>
      <vt:lpstr>1. Download and Read the ID2025 Student Guide</vt:lpstr>
      <vt:lpstr>2. Read through the PowerPoint Instructor Notes (optional)</vt:lpstr>
      <vt:lpstr>3. Take the Instructor Exam on NTC (open book) </vt:lpstr>
      <vt:lpstr>4a. Review the Instructor Workshop</vt:lpstr>
      <vt:lpstr>4b. Sign the Self-Attestation Form Submit to your IS Officer </vt:lpstr>
      <vt:lpstr>5. Review the Performance Qualification Standard Questions</vt:lpstr>
      <vt:lpstr>6. Prepare the short presentation (15 to 30 minutes) </vt:lpstr>
      <vt:lpstr>7. Prepare the long presentation (one to two hours) </vt:lpstr>
      <vt:lpstr>8. Complete Introduction to Risk Management</vt:lpstr>
      <vt:lpstr>9. Work with a Certified Instructor and Answer PQS Questions</vt:lpstr>
      <vt:lpstr>10. Record all study and class time, except for the presentations, as 99D</vt:lpstr>
      <vt:lpstr>Final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Miller</dc:creator>
  <cp:lastModifiedBy>Karen Miller</cp:lastModifiedBy>
  <cp:revision>19</cp:revision>
  <dcterms:created xsi:type="dcterms:W3CDTF">2025-06-25T01:16:10Z</dcterms:created>
  <dcterms:modified xsi:type="dcterms:W3CDTF">2025-07-10T18:05:29Z</dcterms:modified>
</cp:coreProperties>
</file>