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1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45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9647" autoAdjust="0"/>
  </p:normalViewPr>
  <p:slideViewPr>
    <p:cSldViewPr>
      <p:cViewPr varScale="1">
        <p:scale>
          <a:sx n="63" d="100"/>
          <a:sy n="63" d="100"/>
        </p:scale>
        <p:origin x="-552" y="-114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2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10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967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0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3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6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46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86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46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3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22</a:t>
            </a:fld>
            <a:endParaRPr lang="en-US" altLang="en-US" dirty="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860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66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8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4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15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41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4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2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18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CBF05-B058-4F85-A130-C2A4E27A62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53D83-D71E-4929-B6FF-870787E3D26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143125" y="104775"/>
            <a:ext cx="6848475" cy="12954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 smtClean="0"/>
              <a:t>Lines &amp; Knots For Your Boat</a:t>
            </a: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pic>
        <p:nvPicPr>
          <p:cNvPr id="5126" name="Picture 6" descr="AU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06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10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r>
              <a:rPr lang="en-US" altLang="en-US" dirty="0" smtClean="0"/>
              <a:t>What are three types of Rope? </a:t>
            </a:r>
          </a:p>
          <a:p>
            <a:r>
              <a:rPr lang="en-US" altLang="en-US" dirty="0" smtClean="0"/>
              <a:t>Polypropylene (Ski Rope)</a:t>
            </a:r>
          </a:p>
          <a:p>
            <a:r>
              <a:rPr lang="en-US" altLang="en-US" dirty="0" smtClean="0"/>
              <a:t>Polyester (Dacron)</a:t>
            </a:r>
          </a:p>
          <a:p>
            <a:r>
              <a:rPr lang="en-US" altLang="en-US" dirty="0" smtClean="0"/>
              <a:t>Nylon (Elastic)</a:t>
            </a:r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457200" y="26670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457200" y="3267075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6248400" y="2209800"/>
            <a:ext cx="28956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6248400" y="2438400"/>
            <a:ext cx="152400" cy="4019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93170"/>
            <a:ext cx="2743200" cy="387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5909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4A10394-0579-48FE-9371-63F6D81B34B2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  <p:pic>
        <p:nvPicPr>
          <p:cNvPr id="15364" name="Picture 7" descr="Fig 11-17-rd cop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567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Parts Of A Line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65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Working 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Bitter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Tied to Vessel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Standing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Main 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Bight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Round turn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Overhand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Underhand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</a:rPr>
              <a:t>Turn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</a:rPr>
              <a:t>Bight around an object</a:t>
            </a:r>
          </a:p>
        </p:txBody>
      </p:sp>
    </p:spTree>
    <p:extLst>
      <p:ext uri="{BB962C8B-B14F-4D97-AF65-F5344CB8AC3E}">
        <p14:creationId xmlns:p14="http://schemas.microsoft.com/office/powerpoint/2010/main" val="16681326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77BD129-98DC-455D-981F-48F988632E61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Stopper Knot</a:t>
            </a:r>
          </a:p>
        </p:txBody>
      </p:sp>
      <p:pic>
        <p:nvPicPr>
          <p:cNvPr id="16389" name="Picture 4" descr="Fig 11-1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1722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Fig 11-19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819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Fig 11-19b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2800"/>
            <a:ext cx="28432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Fig 11-19c-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81588"/>
            <a:ext cx="28956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172200" y="1219200"/>
            <a:ext cx="2286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553200" y="28956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6553200" y="4191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6553200" y="5410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819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Line tied to itself is a knot</a:t>
            </a:r>
          </a:p>
        </p:txBody>
      </p:sp>
    </p:spTree>
    <p:extLst>
      <p:ext uri="{BB962C8B-B14F-4D97-AF65-F5344CB8AC3E}">
        <p14:creationId xmlns:p14="http://schemas.microsoft.com/office/powerpoint/2010/main" val="212590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C706286-F0F7-46FF-AEC8-E7DFB3116D41}" type="slidenum">
              <a:rPr lang="en-US" altLang="en-US" sz="1400" smtClean="0"/>
              <a:pPr eaLnBrk="1" hangingPunct="1"/>
              <a:t>13</a:t>
            </a:fld>
            <a:endParaRPr lang="en-US" altLang="en-US" sz="14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Square/Reef Knot</a:t>
            </a:r>
          </a:p>
        </p:txBody>
      </p:sp>
      <p:pic>
        <p:nvPicPr>
          <p:cNvPr id="17413" name="Picture 4" descr="Fig 11-21a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5814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Fig 11-21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1600"/>
            <a:ext cx="3810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Fig 11-21c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56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5814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0" y="3886200"/>
            <a:ext cx="3657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4800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Do not use on heavy or critical load</a:t>
            </a:r>
          </a:p>
        </p:txBody>
      </p:sp>
    </p:spTree>
    <p:extLst>
      <p:ext uri="{BB962C8B-B14F-4D97-AF65-F5344CB8AC3E}">
        <p14:creationId xmlns:p14="http://schemas.microsoft.com/office/powerpoint/2010/main" val="14548300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F85536-C592-4E8F-A2CE-38458EBBBCEE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Sheet Bend/Becket Bend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590800"/>
            <a:ext cx="9144000" cy="3810000"/>
            <a:chOff x="0" y="1219200"/>
            <a:chExt cx="9144000" cy="5181600"/>
          </a:xfrm>
        </p:grpSpPr>
        <p:pic>
          <p:nvPicPr>
            <p:cNvPr id="18437" name="Picture 4" descr="Fig 11-22a-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3043238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Fig 11-22b-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1219200"/>
              <a:ext cx="304323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Fig 11-22c-r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63" y="1219200"/>
              <a:ext cx="3500437" cy="518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2819399" y="2590800"/>
            <a:ext cx="144463" cy="3867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5562600" y="2590800"/>
            <a:ext cx="152400" cy="3867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371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Bend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Ties one line to another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1438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Whipping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 line end to keep strands secure</a:t>
            </a:r>
          </a:p>
          <a:p>
            <a:r>
              <a:rPr lang="en-US" dirty="0" smtClean="0"/>
              <a:t>Burn or melt loose strands at line end </a:t>
            </a:r>
          </a:p>
          <a:p>
            <a:r>
              <a:rPr lang="en-US" dirty="0" smtClean="0"/>
              <a:t>Remove tape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609B-C713-473B-9F69-A5D126ABD9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5" descr="Fig 11-21b-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3810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62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E549A9-10DE-4A8D-B7F7-677987094417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Chafing Gear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419600" y="1219200"/>
            <a:ext cx="152400" cy="5181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Keeps 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a line from damaging     a boat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72000" y="3581400"/>
            <a:ext cx="45720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41666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12192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480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E549A9-10DE-4A8D-B7F7-677987094417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pic>
        <p:nvPicPr>
          <p:cNvPr id="19460" name="Picture 4" descr="Fig 11-23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Clove Hitch</a:t>
            </a:r>
          </a:p>
        </p:txBody>
      </p:sp>
      <p:pic>
        <p:nvPicPr>
          <p:cNvPr id="19462" name="Picture 5" descr="Fig 11-24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5943600" y="2895600"/>
            <a:ext cx="152400" cy="35623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4851400" y="6443246"/>
            <a:ext cx="353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r" eaLnBrk="1" hangingPunct="1"/>
            <a:r>
              <a:rPr lang="en-US" altLang="en-US" sz="800" dirty="0"/>
              <a:t>Reprinted with permission from Nautical Knots Illustrated, Revised Edition by Paul Snyder and Arthur Snyder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Clove Hitch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Will slip if not under tension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Finish with Half Hitch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19400"/>
            <a:ext cx="9144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84034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A57596E2-1633-490F-B30F-AF7191C81E9D}" type="slidenum">
              <a:rPr lang="en-US" altLang="en-US" sz="1400" smtClean="0"/>
              <a:pPr eaLnBrk="1" hangingPunct="1"/>
              <a:t>18</a:t>
            </a:fld>
            <a:endParaRPr lang="en-US" altLang="en-US" sz="1400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Two Half Hitches</a:t>
            </a:r>
          </a:p>
        </p:txBody>
      </p:sp>
      <p:pic>
        <p:nvPicPr>
          <p:cNvPr id="20485" name="Picture 4" descr="Fig 11-26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Hitch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line attached to object</a:t>
            </a:r>
          </a:p>
        </p:txBody>
      </p:sp>
    </p:spTree>
    <p:extLst>
      <p:ext uri="{BB962C8B-B14F-4D97-AF65-F5344CB8AC3E}">
        <p14:creationId xmlns:p14="http://schemas.microsoft.com/office/powerpoint/2010/main" val="3375358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6840388-A774-4FBB-9079-922B978DA7B1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Anchor or Fisherman’s Bend</a:t>
            </a:r>
          </a:p>
        </p:txBody>
      </p:sp>
      <p:pic>
        <p:nvPicPr>
          <p:cNvPr id="21509" name="Picture 5" descr="Fig 11-2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1371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Secure way of attaching line to an object (anchor)</a:t>
            </a:r>
          </a:p>
        </p:txBody>
      </p:sp>
    </p:spTree>
    <p:extLst>
      <p:ext uri="{BB962C8B-B14F-4D97-AF65-F5344CB8AC3E}">
        <p14:creationId xmlns:p14="http://schemas.microsoft.com/office/powerpoint/2010/main" val="38628653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C6F37AC-714B-4D9B-8502-D02A9EF60431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924675" cy="12954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Lines &amp; Knots For Your Boat</a:t>
            </a:r>
          </a:p>
        </p:txBody>
      </p:sp>
      <p:pic>
        <p:nvPicPr>
          <p:cNvPr id="6149" name="Picture 5" descr="00 chap opener Fig7-1-2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4" b="5536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818391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5AB5584-BFDA-427F-B403-3EE6FC89C423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Rolling Hitch</a:t>
            </a:r>
          </a:p>
        </p:txBody>
      </p:sp>
      <p:pic>
        <p:nvPicPr>
          <p:cNvPr id="22533" name="Picture 4" descr="Fig 11-29a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Fig 11-29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3429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Fig 11-29c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943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3619500"/>
            <a:ext cx="32766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31242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9577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F298CB5-4269-40BB-9412-50592E860E7C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Bowline</a:t>
            </a:r>
          </a:p>
        </p:txBody>
      </p:sp>
      <p:pic>
        <p:nvPicPr>
          <p:cNvPr id="23557" name="Picture 7" descr="Untitled-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Bowline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</a:rPr>
              <a:t> Forms a temporary loop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7813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729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22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2532063"/>
          </a:xfrm>
        </p:spPr>
        <p:txBody>
          <a:bodyPr/>
          <a:lstStyle/>
          <a:p>
            <a:r>
              <a:rPr lang="en-US" altLang="en-US" dirty="0" smtClean="0"/>
              <a:t>Name the most versatile Knot and why </a:t>
            </a:r>
          </a:p>
          <a:p>
            <a:r>
              <a:rPr lang="en-US" altLang="en-US" dirty="0" smtClean="0"/>
              <a:t>Bowline (The KING of knots)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57200" y="2057400"/>
            <a:ext cx="314325" cy="314325"/>
          </a:xfrm>
          <a:prstGeom prst="ellipse">
            <a:avLst/>
          </a:prstGeom>
          <a:solidFill>
            <a:srgbClr val="CC0000"/>
          </a:solidFill>
          <a:ln w="28575">
            <a:solidFill>
              <a:schemeClr val="bg1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19400"/>
            <a:ext cx="91440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407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E26CF78D-6B02-439A-B258-1C2EB10A13B0}" type="slidenum">
              <a:rPr lang="en-US" altLang="en-US" sz="1400" smtClean="0"/>
              <a:pPr eaLnBrk="1" hangingPunct="1"/>
              <a:t>23</a:t>
            </a:fld>
            <a:endParaRPr lang="en-US" altLang="en-US" sz="1400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Splices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More permanent way to join two lines or form a loop (Eye)</a:t>
            </a:r>
          </a:p>
          <a:p>
            <a:pPr eaLnBrk="1" hangingPunct="1"/>
            <a:r>
              <a:rPr lang="en-US" altLang="en-US" dirty="0" smtClean="0"/>
              <a:t>Splice same size lines</a:t>
            </a:r>
          </a:p>
          <a:p>
            <a:pPr lvl="1" eaLnBrk="1" hangingPunct="1"/>
            <a:r>
              <a:rPr lang="en-US" altLang="en-US" dirty="0" smtClean="0"/>
              <a:t>Short </a:t>
            </a:r>
            <a:r>
              <a:rPr lang="en-US" altLang="en-US" dirty="0"/>
              <a:t>Splice – </a:t>
            </a:r>
            <a:r>
              <a:rPr lang="en-US" altLang="en-US" dirty="0" smtClean="0"/>
              <a:t>Increases diameter of line</a:t>
            </a:r>
          </a:p>
          <a:p>
            <a:pPr lvl="1" eaLnBrk="1" hangingPunct="1"/>
            <a:r>
              <a:rPr lang="en-US" altLang="en-US" dirty="0" smtClean="0"/>
              <a:t>Long Splice – Does not increase diameter but does reduce strength of line</a:t>
            </a:r>
          </a:p>
          <a:p>
            <a:pPr eaLnBrk="1" hangingPunct="1"/>
            <a:r>
              <a:rPr lang="en-US" altLang="en-US" dirty="0" smtClean="0"/>
              <a:t>Eye Splice</a:t>
            </a:r>
          </a:p>
          <a:p>
            <a:pPr lvl="1" eaLnBrk="1" hangingPunct="1"/>
            <a:r>
              <a:rPr lang="en-US" altLang="en-US" dirty="0" smtClean="0"/>
              <a:t>Eye Splice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3086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514600"/>
            <a:ext cx="3114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343400"/>
            <a:ext cx="307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29400" y="480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FID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37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E63C88D-8584-4F45-81DC-83759BA12479}" type="slidenum">
              <a:rPr lang="en-US" altLang="en-US" sz="1400" smtClean="0"/>
              <a:pPr eaLnBrk="1" hangingPunct="1"/>
              <a:t>24</a:t>
            </a:fld>
            <a:endParaRPr lang="en-US" altLang="en-US" sz="1400" dirty="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Securing Lines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486400" cy="2057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Cleats</a:t>
            </a:r>
          </a:p>
          <a:p>
            <a:pPr lvl="1" eaLnBrk="1" hangingPunct="1"/>
            <a:r>
              <a:rPr lang="en-US" altLang="en-US" sz="2800" dirty="0" smtClean="0"/>
              <a:t>Used to secure lines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for docking and anchoring</a:t>
            </a:r>
          </a:p>
          <a:p>
            <a:pPr eaLnBrk="1" hangingPunct="1"/>
            <a:r>
              <a:rPr lang="en-US" altLang="en-US" sz="3600" dirty="0" smtClean="0"/>
              <a:t>Pulleys (called Blocks)</a:t>
            </a:r>
          </a:p>
          <a:p>
            <a:pPr lvl="1" eaLnBrk="1" hangingPunct="1">
              <a:buNone/>
            </a:pPr>
            <a:r>
              <a:rPr lang="en-US" altLang="en-US" sz="2800" dirty="0" smtClean="0"/>
              <a:t>		</a:t>
            </a:r>
          </a:p>
        </p:txBody>
      </p:sp>
      <p:pic>
        <p:nvPicPr>
          <p:cNvPr id="25606" name="Picture 4" descr="Fig 11-3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32242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Fig 11-40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 descr="Fig 11-41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0198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4191000"/>
            <a:ext cx="6096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895600" y="4210050"/>
            <a:ext cx="152400" cy="22669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591300" y="16764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 eaLnBrk="1" hangingPunct="1">
              <a:buFontTx/>
              <a:buNone/>
            </a:pPr>
            <a:r>
              <a:rPr lang="en-US" altLang="en-US" sz="4000" kern="0" dirty="0" smtClean="0">
                <a:solidFill>
                  <a:srgbClr val="FFFF00"/>
                </a:solidFill>
              </a:rPr>
              <a:t>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3361267"/>
            <a:ext cx="167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4000" b="1" dirty="0" smtClean="0">
                <a:solidFill>
                  <a:schemeClr val="tx1"/>
                </a:solidFill>
              </a:rPr>
              <a:t>Jam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378200"/>
            <a:ext cx="2440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4000" b="1" dirty="0">
                <a:solidFill>
                  <a:schemeClr val="tx1"/>
                </a:solidFill>
              </a:rPr>
              <a:t>Horned</a:t>
            </a:r>
          </a:p>
        </p:txBody>
      </p:sp>
    </p:spTree>
    <p:extLst>
      <p:ext uri="{BB962C8B-B14F-4D97-AF65-F5344CB8AC3E}">
        <p14:creationId xmlns:p14="http://schemas.microsoft.com/office/powerpoint/2010/main" val="25897420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BE58E4A-FF62-4BE7-9C6B-E05501230906}" type="slidenum">
              <a:rPr lang="en-US" altLang="en-US" sz="1400" smtClean="0"/>
              <a:pPr eaLnBrk="1" hangingPunct="1"/>
              <a:t>25</a:t>
            </a:fld>
            <a:endParaRPr lang="en-US" altLang="en-US" sz="1400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Securing Lines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352800" cy="495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Turnbuckles</a:t>
            </a:r>
          </a:p>
          <a:p>
            <a:pPr lvl="1" eaLnBrk="1" hangingPunct="1"/>
            <a:r>
              <a:rPr lang="en-US" altLang="en-US" sz="3600" dirty="0" smtClean="0"/>
              <a:t>A threaded fitting that is used to pull two eyes together</a:t>
            </a:r>
          </a:p>
        </p:txBody>
      </p:sp>
      <p:pic>
        <p:nvPicPr>
          <p:cNvPr id="26630" name="Picture 7" descr="Fig 11-42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953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1148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38073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79AFAFAE-BB5B-4197-87FF-73E60276E4C2}" type="slidenum">
              <a:rPr lang="en-US" altLang="en-US" sz="1400" smtClean="0"/>
              <a:pPr eaLnBrk="1" hangingPunct="1"/>
              <a:t>26</a:t>
            </a:fld>
            <a:endParaRPr lang="en-US" altLang="en-US" sz="1400" dirty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Securing Lines</a:t>
            </a:r>
          </a:p>
        </p:txBody>
      </p:sp>
      <p:pic>
        <p:nvPicPr>
          <p:cNvPr id="27653" name="Picture 4" descr="Fig 11-43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Fig 11-44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Fig 11-44b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40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638800" y="4038600"/>
            <a:ext cx="35052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55626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219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Sampson Post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23549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Bow Bitts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15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30EBB82-00C9-47AD-B4C1-174456D54870}" type="slidenum">
              <a:rPr lang="en-US" altLang="en-US" sz="1400" smtClean="0"/>
              <a:pPr eaLnBrk="1" hangingPunct="1"/>
              <a:t>27</a:t>
            </a:fld>
            <a:endParaRPr lang="en-US" altLang="en-US" sz="1400" dirty="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Lead Lines</a:t>
            </a:r>
          </a:p>
        </p:txBody>
      </p:sp>
      <p:pic>
        <p:nvPicPr>
          <p:cNvPr id="28677" name="Picture 6" descr="Fig 11-47-rd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447800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Used to measure depths up to  100 feet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032575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Depth-interval markers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800600" y="2438400"/>
            <a:ext cx="6096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7239000" y="2571184"/>
            <a:ext cx="76200" cy="781616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267200" y="3109793"/>
            <a:ext cx="1371600" cy="130980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181600" y="3124200"/>
            <a:ext cx="1049867" cy="22860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08560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BEE4D17-A2C3-4D37-A1A4-9C547AD4C508}" type="slidenum">
              <a:rPr lang="en-US" altLang="en-US" sz="1400" smtClean="0"/>
              <a:pPr eaLnBrk="1" hangingPunct="1"/>
              <a:t>28</a:t>
            </a:fld>
            <a:endParaRPr lang="en-US" altLang="en-US" sz="1400" dirty="0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Dipping the Eye</a:t>
            </a:r>
          </a:p>
        </p:txBody>
      </p:sp>
      <p:pic>
        <p:nvPicPr>
          <p:cNvPr id="29701" name="Picture 4" descr="Fig 11-48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00 chap opener Fig7-1-2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096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9436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3716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Used to tie two dock lines to the same post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629400" y="3581400"/>
            <a:ext cx="1905000" cy="1828800"/>
          </a:xfrm>
          <a:prstGeom prst="ellipse">
            <a:avLst/>
          </a:prstGeom>
          <a:noFill/>
          <a:ln w="1016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955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9CDFF1F-4DE8-47D6-B6E2-FF39E6C3E5B7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Marlinspike seamanship</a:t>
            </a:r>
          </a:p>
          <a:p>
            <a:pPr eaLnBrk="1" hangingPunct="1"/>
            <a:r>
              <a:rPr lang="en-US" altLang="en-US" sz="4000" dirty="0" smtClean="0"/>
              <a:t>Rope</a:t>
            </a:r>
          </a:p>
          <a:p>
            <a:pPr lvl="1" eaLnBrk="1" hangingPunct="1"/>
            <a:r>
              <a:rPr lang="en-US" altLang="en-US" sz="4000" dirty="0" smtClean="0"/>
              <a:t>Use and care</a:t>
            </a:r>
          </a:p>
          <a:p>
            <a:pPr lvl="1" eaLnBrk="1" hangingPunct="1"/>
            <a:r>
              <a:rPr lang="en-US" altLang="en-US" sz="4000" dirty="0" smtClean="0"/>
              <a:t>How to store</a:t>
            </a:r>
          </a:p>
          <a:p>
            <a:pPr lvl="1" eaLnBrk="1" hangingPunct="1"/>
            <a:r>
              <a:rPr lang="en-US" altLang="en-US" sz="4000" dirty="0" smtClean="0"/>
              <a:t>Handling hardware</a:t>
            </a:r>
          </a:p>
          <a:p>
            <a:pPr eaLnBrk="1" hangingPunct="1"/>
            <a:r>
              <a:rPr lang="en-US" altLang="en-US" sz="4000" dirty="0" smtClean="0"/>
              <a:t>Useful knots</a:t>
            </a:r>
          </a:p>
          <a:p>
            <a:pPr eaLnBrk="1" hangingPunct="1"/>
            <a:r>
              <a:rPr lang="en-US" altLang="en-US" sz="4000" dirty="0" smtClean="0"/>
              <a:t>Securing boat lines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38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43866303-6170-4857-BD4C-FCA3314B9308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Line vs. Rope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6934200" cy="3352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rope is something you buy at the hardware store.</a:t>
            </a:r>
          </a:p>
          <a:p>
            <a:pPr eaLnBrk="1" hangingPunct="1"/>
            <a:r>
              <a:rPr lang="en-US" altLang="en-US" dirty="0" smtClean="0"/>
              <a:t>A rope becomes a line (usually) when you bring it aboard your boat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612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90169" y="1219200"/>
            <a:ext cx="5253831" cy="5181600"/>
          </a:xfrm>
          <a:prstGeom prst="rect">
            <a:avLst/>
          </a:prstGeom>
          <a:solidFill>
            <a:srgbClr val="A2CA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4E4448A-3B56-4AC1-89A5-240DEC6BC913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Rope Materials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1094"/>
            <a:ext cx="3810000" cy="495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Nylon</a:t>
            </a:r>
          </a:p>
          <a:p>
            <a:pPr lvl="1" eaLnBrk="1" hangingPunct="1"/>
            <a:r>
              <a:rPr lang="en-US" altLang="en-US" dirty="0" smtClean="0"/>
              <a:t>Synthetic</a:t>
            </a:r>
          </a:p>
          <a:p>
            <a:pPr lvl="1" eaLnBrk="1" hangingPunct="1"/>
            <a:r>
              <a:rPr lang="en-US" altLang="en-US" dirty="0" smtClean="0"/>
              <a:t>Mooring/Anchoring</a:t>
            </a:r>
          </a:p>
          <a:p>
            <a:pPr eaLnBrk="1" hangingPunct="1"/>
            <a:r>
              <a:rPr lang="en-US" altLang="en-US" sz="2400" dirty="0" smtClean="0"/>
              <a:t>Polyester</a:t>
            </a:r>
          </a:p>
          <a:p>
            <a:pPr lvl="1" eaLnBrk="1" hangingPunct="1"/>
            <a:r>
              <a:rPr lang="en-US" altLang="en-US" dirty="0" smtClean="0"/>
              <a:t>Dacron</a:t>
            </a:r>
          </a:p>
          <a:p>
            <a:pPr lvl="1" eaLnBrk="1" hangingPunct="1"/>
            <a:r>
              <a:rPr lang="en-US" altLang="en-US" dirty="0" smtClean="0"/>
              <a:t>Synthetic</a:t>
            </a:r>
          </a:p>
          <a:p>
            <a:pPr eaLnBrk="1" hangingPunct="1"/>
            <a:r>
              <a:rPr lang="en-US" altLang="en-US" sz="2400" dirty="0" smtClean="0"/>
              <a:t>Polypropylene</a:t>
            </a:r>
          </a:p>
          <a:p>
            <a:pPr lvl="1" eaLnBrk="1" hangingPunct="1"/>
            <a:r>
              <a:rPr lang="en-US" altLang="en-US" dirty="0" smtClean="0"/>
              <a:t>Floats</a:t>
            </a:r>
          </a:p>
          <a:p>
            <a:pPr lvl="1" eaLnBrk="1" hangingPunct="1"/>
            <a:r>
              <a:rPr lang="en-US" altLang="en-US" dirty="0" smtClean="0"/>
              <a:t>Synthetic</a:t>
            </a:r>
          </a:p>
          <a:p>
            <a:pPr eaLnBrk="1" hangingPunct="1"/>
            <a:r>
              <a:rPr lang="en-US" altLang="en-US" sz="2400" dirty="0" smtClean="0"/>
              <a:t>Special ropes</a:t>
            </a:r>
          </a:p>
          <a:p>
            <a:pPr eaLnBrk="1" hangingPunct="1"/>
            <a:r>
              <a:rPr lang="en-US" altLang="en-US" sz="2400" dirty="0" smtClean="0"/>
              <a:t>Wire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3" y="2092588"/>
            <a:ext cx="5172075" cy="34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7938" y="1219200"/>
            <a:ext cx="144462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62400" y="1938865"/>
            <a:ext cx="5181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62400" y="5503334"/>
            <a:ext cx="51816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1756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4D553767-4718-45F2-B2FA-9CE4DC7C041B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0" y="18288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Rope Construction</a:t>
            </a:r>
          </a:p>
        </p:txBody>
      </p:sp>
      <p:pic>
        <p:nvPicPr>
          <p:cNvPr id="10246" name="Picture 6" descr="Fig 11-7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Fig 11-1b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810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14800" y="1219200"/>
            <a:ext cx="152400" cy="52006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0" y="3810000"/>
            <a:ext cx="4191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838200" y="1981200"/>
            <a:ext cx="2009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Laid rope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152400" y="4983163"/>
            <a:ext cx="189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</a:rPr>
              <a:t>Webbing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4876799" y="6477000"/>
            <a:ext cx="3505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Knots, Slices and  Line Handling: A Captain</a:t>
            </a:r>
            <a:r>
              <a:rPr lang="en-US" altLang="en-US" sz="800" dirty="0">
                <a:latin typeface="Times New Roman" charset="0"/>
              </a:rPr>
              <a:t>’</a:t>
            </a:r>
            <a:r>
              <a:rPr lang="en-US" altLang="en-US" sz="800" dirty="0"/>
              <a:t>s Quick Guide by Charlie Wing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2352"/>
            <a:ext cx="47244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0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1C09080-E5AD-4172-94BA-03B3B0E898BC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Best Type to Use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219198"/>
            <a:ext cx="4295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666064"/>
            <a:ext cx="4314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25"/>
            <a:ext cx="473233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29174" y="3581400"/>
            <a:ext cx="4314825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732338" y="1219200"/>
            <a:ext cx="144462" cy="5257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174" y="2971800"/>
            <a:ext cx="4729164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kern="0" dirty="0" smtClean="0"/>
              <a:t>What to consider when selecting a Rope</a:t>
            </a:r>
          </a:p>
        </p:txBody>
      </p:sp>
    </p:spTree>
    <p:extLst>
      <p:ext uri="{BB962C8B-B14F-4D97-AF65-F5344CB8AC3E}">
        <p14:creationId xmlns:p14="http://schemas.microsoft.com/office/powerpoint/2010/main" val="532062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AE7EC83-AC76-468B-8312-139F32DBB951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Care of Rope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Coiling carefully to prevent kinks</a:t>
            </a:r>
          </a:p>
          <a:p>
            <a:pPr eaLnBrk="1" hangingPunct="1"/>
            <a:r>
              <a:rPr lang="en-US" altLang="en-US" sz="3600" dirty="0" smtClean="0"/>
              <a:t>Do not over stress – proper selection</a:t>
            </a:r>
          </a:p>
          <a:p>
            <a:pPr eaLnBrk="1" hangingPunct="1"/>
            <a:r>
              <a:rPr lang="en-US" altLang="en-US" sz="3600" dirty="0" smtClean="0"/>
              <a:t>Keep it clean and dry</a:t>
            </a:r>
          </a:p>
          <a:p>
            <a:pPr eaLnBrk="1" hangingPunct="1"/>
            <a:r>
              <a:rPr lang="en-US" altLang="en-US" sz="3600" dirty="0" smtClean="0"/>
              <a:t>Prevent chafing with chafing gear</a:t>
            </a:r>
          </a:p>
          <a:p>
            <a:pPr eaLnBrk="1" hangingPunct="1"/>
            <a:r>
              <a:rPr lang="en-US" altLang="en-US" sz="3600" dirty="0" smtClean="0"/>
              <a:t>Prevent fraying by whipping</a:t>
            </a:r>
          </a:p>
          <a:p>
            <a:pPr eaLnBrk="1" hangingPunct="1"/>
            <a:r>
              <a:rPr lang="en-US" altLang="en-US" sz="3600" dirty="0" smtClean="0"/>
              <a:t>Inspect often, especially wire rope</a:t>
            </a:r>
          </a:p>
        </p:txBody>
      </p:sp>
    </p:spTree>
    <p:extLst>
      <p:ext uri="{BB962C8B-B14F-4D97-AF65-F5344CB8AC3E}">
        <p14:creationId xmlns:p14="http://schemas.microsoft.com/office/powerpoint/2010/main" val="119181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5F20299-59CA-4053-B022-970B27B56C8E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pic>
        <p:nvPicPr>
          <p:cNvPr id="13316" name="Picture 4" descr="Fig 11-16-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8881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g 11-14a-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2209800" cy="5181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Making Up a Line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5105400"/>
            <a:ext cx="18288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Gasket Coil</a:t>
            </a:r>
          </a:p>
        </p:txBody>
      </p:sp>
      <p:pic>
        <p:nvPicPr>
          <p:cNvPr id="13320" name="Picture 5" descr="Fig 11-15-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21200"/>
            <a:ext cx="2819400" cy="1879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000" y="1447800"/>
            <a:ext cx="1981200" cy="8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 smtClean="0">
                <a:solidFill>
                  <a:schemeClr val="bg1"/>
                </a:solidFill>
              </a:rPr>
              <a:t>Flemish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962400" y="1828800"/>
            <a:ext cx="9906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09801" y="35052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 smtClean="0">
                <a:solidFill>
                  <a:schemeClr val="bg1"/>
                </a:solidFill>
              </a:rPr>
              <a:t>Faking</a:t>
            </a:r>
          </a:p>
          <a:p>
            <a:pPr marL="0" indent="0" eaLnBrk="1" hangingPunct="1">
              <a:buNone/>
            </a:pPr>
            <a:endParaRPr lang="en-US" altLang="en-US" kern="0" dirty="0" smtClean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477000" y="4038600"/>
            <a:ext cx="762000" cy="838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048001" y="4038600"/>
            <a:ext cx="76200" cy="838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4038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Weather Hitch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62000" y="3581400"/>
            <a:ext cx="533400" cy="4572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8280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61</TotalTime>
  <Words>548</Words>
  <Application>Microsoft Office PowerPoint</Application>
  <PresentationFormat>On-screen Show (4:3)</PresentationFormat>
  <Paragraphs>195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BSS nautical 3</vt:lpstr>
      <vt:lpstr>Lines &amp; Knots For Your Boat</vt:lpstr>
      <vt:lpstr>Lines &amp; Knots For Your Boat</vt:lpstr>
      <vt:lpstr>Lesson Objectives</vt:lpstr>
      <vt:lpstr>Line vs. Rope</vt:lpstr>
      <vt:lpstr>Rope Materials</vt:lpstr>
      <vt:lpstr>Rope Construction</vt:lpstr>
      <vt:lpstr>Best Type to Use</vt:lpstr>
      <vt:lpstr>Care of Rope</vt:lpstr>
      <vt:lpstr>Making Up a Line</vt:lpstr>
      <vt:lpstr>Student Activity</vt:lpstr>
      <vt:lpstr>Parts Of A Line</vt:lpstr>
      <vt:lpstr>Stopper Knot</vt:lpstr>
      <vt:lpstr>Square/Reef Knot</vt:lpstr>
      <vt:lpstr>Sheet Bend/Becket Bend</vt:lpstr>
      <vt:lpstr>Whipping a line</vt:lpstr>
      <vt:lpstr>Chafing Gear</vt:lpstr>
      <vt:lpstr>Clove Hitch</vt:lpstr>
      <vt:lpstr>Two Half Hitches</vt:lpstr>
      <vt:lpstr>Anchor or Fisherman’s Bend</vt:lpstr>
      <vt:lpstr>Rolling Hitch</vt:lpstr>
      <vt:lpstr>Bowline</vt:lpstr>
      <vt:lpstr>Student Activity</vt:lpstr>
      <vt:lpstr>Splices</vt:lpstr>
      <vt:lpstr>Securing Lines</vt:lpstr>
      <vt:lpstr>Securing Lines</vt:lpstr>
      <vt:lpstr>Securing Lines</vt:lpstr>
      <vt:lpstr>Lead Lines</vt:lpstr>
      <vt:lpstr>Dipping the Eye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&amp; Knots For Your Boat</dc:title>
  <dc:creator>USCG AUX DIV 091-18</dc:creator>
  <cp:lastModifiedBy>Paul DeVita</cp:lastModifiedBy>
  <cp:revision>10</cp:revision>
  <dcterms:created xsi:type="dcterms:W3CDTF">2014-03-29T23:24:45Z</dcterms:created>
  <dcterms:modified xsi:type="dcterms:W3CDTF">2014-10-20T19:13:39Z</dcterms:modified>
</cp:coreProperties>
</file>