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handoutMasterIdLst>
    <p:handoutMasterId r:id="rId48"/>
  </p:handoutMasterIdLst>
  <p:sldIdLst>
    <p:sldId id="344" r:id="rId2"/>
    <p:sldId id="259" r:id="rId3"/>
    <p:sldId id="256"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45" r:id="rId29"/>
    <p:sldId id="343" r:id="rId30"/>
    <p:sldId id="275" r:id="rId31"/>
    <p:sldId id="277" r:id="rId32"/>
    <p:sldId id="329" r:id="rId33"/>
    <p:sldId id="340" r:id="rId34"/>
    <p:sldId id="380" r:id="rId35"/>
    <p:sldId id="346" r:id="rId36"/>
    <p:sldId id="348" r:id="rId37"/>
    <p:sldId id="347" r:id="rId38"/>
    <p:sldId id="349" r:id="rId39"/>
    <p:sldId id="350" r:id="rId40"/>
    <p:sldId id="351" r:id="rId41"/>
    <p:sldId id="376" r:id="rId42"/>
    <p:sldId id="377" r:id="rId43"/>
    <p:sldId id="378" r:id="rId44"/>
    <p:sldId id="379" r:id="rId45"/>
    <p:sldId id="342" r:id="rId46"/>
  </p:sldIdLst>
  <p:sldSz cx="9144000" cy="6858000" type="screen4x3"/>
  <p:notesSz cx="7077075" cy="9363075"/>
  <p:embeddedFontLs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951FC2-70F1-4839-B07B-92D3564EBA91}">
  <a:tblStyle styleId="{7D951FC2-70F1-4839-B07B-92D3564EBA9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40" autoAdjust="0"/>
  </p:normalViewPr>
  <p:slideViewPr>
    <p:cSldViewPr snapToGrid="0" snapToObjects="1">
      <p:cViewPr varScale="1">
        <p:scale>
          <a:sx n="56" d="100"/>
          <a:sy n="56" d="100"/>
        </p:scale>
        <p:origin x="15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FD48E0EB-61C9-3548-86EA-18237FA9E8E1}" type="datetimeFigureOut">
              <a:rPr lang="en-US" smtClean="0"/>
              <a:t>8/13/2018</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BDA4943-A971-3243-8448-7F7648BB4705}" type="slidenum">
              <a:rPr lang="en-US" smtClean="0"/>
              <a:t>‹#›</a:t>
            </a:fld>
            <a:endParaRPr lang="en-US"/>
          </a:p>
        </p:txBody>
      </p:sp>
    </p:spTree>
    <p:extLst>
      <p:ext uri="{BB962C8B-B14F-4D97-AF65-F5344CB8AC3E}">
        <p14:creationId xmlns:p14="http://schemas.microsoft.com/office/powerpoint/2010/main" val="196748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66730" cy="46815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9682" marR="0" lvl="1" indent="-1248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9363" marR="0" lvl="2" indent="-1226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409045" marR="0" lvl="3" indent="-120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78726" marR="0" lvl="4" indent="-1182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48408" marR="0" lvl="5" indent="-1160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818089" marR="0" lvl="6" indent="-1138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87771" marR="0" lvl="7" indent="-1117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57452" marR="0" lvl="8" indent="-1095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08705" y="0"/>
            <a:ext cx="3066730" cy="468154"/>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9682" marR="0" lvl="1" indent="-1248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9363" marR="0" lvl="2" indent="-1226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409045" marR="0" lvl="3" indent="-120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78726" marR="0" lvl="4" indent="-1182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48408" marR="0" lvl="5" indent="-1160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818089" marR="0" lvl="6" indent="-1138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87771" marR="0" lvl="7" indent="-1117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57452" marR="0" lvl="8" indent="-1095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6975" y="701675"/>
            <a:ext cx="4683125" cy="35115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7708" y="4447460"/>
            <a:ext cx="5661659" cy="4213384"/>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93296"/>
            <a:ext cx="3066730" cy="468154"/>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9682" marR="0" lvl="1" indent="-1248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9363" marR="0" lvl="2" indent="-1226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409045" marR="0" lvl="3" indent="-120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78726" marR="0" lvl="4" indent="-1182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48408" marR="0" lvl="5" indent="-1160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818089" marR="0" lvl="6" indent="-1138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87771" marR="0" lvl="7" indent="-11171"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57452" marR="0" lvl="8" indent="-1095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5566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uxplus.cgaux.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acebook.com/hashtag/uscg?source=feed_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7708" y="4447460"/>
            <a:ext cx="5661659" cy="421338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2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fontAlgn="base"/>
            <a:r>
              <a:rPr lang="en-US" dirty="0" smtClean="0"/>
              <a:t>The Instructor Trainee will complete the open book National On-line test with a minimum score of 90% or better.</a:t>
            </a:r>
          </a:p>
          <a:p>
            <a:pPr fontAlgn="base"/>
            <a:endParaRPr lang="en-US" dirty="0" smtClean="0"/>
          </a:p>
          <a:p>
            <a:pPr fontAlgn="base"/>
            <a:r>
              <a:rPr lang="en-US" dirty="0" smtClean="0"/>
              <a:t>The Instructor Trainee will complete all Instructor Development Course II Performance Qualification System (PQS) tasks, which will be signed by a currently Certified Instructor. </a:t>
            </a:r>
          </a:p>
          <a:p>
            <a:pPr marL="0" marR="0" lvl="0" indent="0" algn="l" rtl="0">
              <a:spcBef>
                <a:spcPts val="0"/>
              </a:spcBef>
              <a:buSzPct val="25000"/>
              <a:buNone/>
            </a:pPr>
            <a:endParaRPr lang="en-US" dirty="0"/>
          </a:p>
        </p:txBody>
      </p:sp>
      <p:sp>
        <p:nvSpPr>
          <p:cNvPr id="239" name="Shape 239"/>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9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fontAlgn="base"/>
            <a:r>
              <a:rPr lang="en-US" sz="1200" dirty="0" smtClean="0"/>
              <a:t>Upon successful completion of all PQSs, mandated training and the National On-line test, the trainee—(given students and an instructional setting), will:</a:t>
            </a:r>
          </a:p>
          <a:p>
            <a:pPr fontAlgn="base"/>
            <a:r>
              <a:rPr lang="en-US" sz="1200" dirty="0" smtClean="0"/>
              <a:t>Conduct a </a:t>
            </a:r>
            <a:r>
              <a:rPr lang="en-US" sz="1200" b="1" dirty="0" smtClean="0"/>
              <a:t>fifteen to thirty minute training event </a:t>
            </a:r>
            <a:r>
              <a:rPr lang="en-US" sz="1200" dirty="0" smtClean="0"/>
              <a:t>in accordance with the IDC II course material. A certified instructor will evaluate this presentation. </a:t>
            </a:r>
          </a:p>
          <a:p>
            <a:pPr fontAlgn="base"/>
            <a:r>
              <a:rPr lang="en-US" sz="1200" dirty="0" smtClean="0"/>
              <a:t>Following successful evaluation by the Instructors(s), conduct a </a:t>
            </a:r>
            <a:r>
              <a:rPr lang="en-US" sz="1200" b="1" dirty="0" smtClean="0"/>
              <a:t>one to two hour training event </a:t>
            </a:r>
            <a:r>
              <a:rPr lang="en-US" sz="1200" dirty="0" smtClean="0"/>
              <a:t>using chapter(s) from any of the Coast Guard Auxiliary approved Public Education courses or, if permitted, Member Training Courses. </a:t>
            </a:r>
          </a:p>
          <a:p>
            <a:pPr marL="0" marR="0" lvl="0" indent="0" algn="l" rtl="0">
              <a:spcBef>
                <a:spcPts val="0"/>
              </a:spcBef>
              <a:buSzPct val="25000"/>
              <a:buNone/>
            </a:pPr>
            <a:endParaRPr lang="en-US" dirty="0"/>
          </a:p>
        </p:txBody>
      </p:sp>
      <p:sp>
        <p:nvSpPr>
          <p:cNvPr id="239" name="Shape 239"/>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84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631825" indent="-282575" fontAlgn="base"/>
            <a:r>
              <a:rPr lang="en-US" sz="1200" dirty="0" smtClean="0"/>
              <a:t>Following the successful evaluation, the certified instructor will recommend the trainee to the Flotilla Commander as having successfully completed the Instructor Development Course II for the US Coast Guard Auxiliary. </a:t>
            </a:r>
          </a:p>
          <a:p>
            <a:pPr marL="631825" indent="-282575"/>
            <a:r>
              <a:rPr lang="en-US" sz="1200" dirty="0" smtClean="0"/>
              <a:t>The Flotilla Commander will then notify DIRAUX according to Auxiliary District policy, and the candidate will receive the Instructor Certification and Instructor ribbon. </a:t>
            </a:r>
            <a:endParaRPr lang="en-US" sz="1200" b="0" i="0" u="none" strike="noStrike" cap="none" dirty="0" smtClean="0">
              <a:solidFill>
                <a:schemeClr val="dk1"/>
              </a:solidFill>
              <a:sym typeface="Calibri"/>
            </a:endParaRPr>
          </a:p>
          <a:p>
            <a:pPr marL="0" marR="0" lvl="0" indent="0" algn="l" rtl="0">
              <a:spcBef>
                <a:spcPts val="0"/>
              </a:spcBef>
              <a:buSzPct val="25000"/>
              <a:buNone/>
            </a:pPr>
            <a:endParaRPr lang="en-US" dirty="0"/>
          </a:p>
        </p:txBody>
      </p:sp>
      <p:sp>
        <p:nvSpPr>
          <p:cNvPr id="239" name="Shape 239"/>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27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indent="0" fontAlgn="base">
              <a:buNone/>
            </a:pPr>
            <a:r>
              <a:rPr lang="en-US" sz="1200" dirty="0" smtClean="0"/>
              <a:t>-To provide the best possible training experience, participants are expected to accomplish the following:</a:t>
            </a:r>
          </a:p>
          <a:p>
            <a:pPr lvl="0" indent="0" fontAlgn="base">
              <a:buNone/>
            </a:pPr>
            <a:r>
              <a:rPr lang="en-US" sz="1200" dirty="0" smtClean="0"/>
              <a:t>-Actively participate in class discussions and group exercises.</a:t>
            </a:r>
          </a:p>
          <a:p>
            <a:pPr lvl="0" indent="0" fontAlgn="base">
              <a:buNone/>
            </a:pPr>
            <a:r>
              <a:rPr lang="en-US" sz="1200" dirty="0" smtClean="0"/>
              <a:t>-Accurately complete lesson plans for review</a:t>
            </a:r>
          </a:p>
          <a:p>
            <a:pPr lvl="0" indent="0" fontAlgn="base">
              <a:buNone/>
            </a:pPr>
            <a:r>
              <a:rPr lang="en-US" sz="1200" dirty="0" smtClean="0"/>
              <a:t>-Conduct an initial 15-30 minute training event.</a:t>
            </a:r>
          </a:p>
          <a:p>
            <a:pPr lvl="0" indent="0" fontAlgn="base">
              <a:buNone/>
            </a:pPr>
            <a:r>
              <a:rPr lang="en-US" sz="1200" dirty="0" smtClean="0"/>
              <a:t>-Make adjustments to training based on self, peer, and instructor feedback.</a:t>
            </a:r>
          </a:p>
          <a:p>
            <a:pPr indent="0">
              <a:buNone/>
            </a:pPr>
            <a:r>
              <a:rPr lang="en-US" sz="1200" dirty="0" smtClean="0"/>
              <a:t>-Conduct the final 1-2 hour training event. </a:t>
            </a:r>
            <a:endParaRPr lang="en-US" sz="1200" b="0" i="0" u="none" strike="noStrike" cap="none" dirty="0" smtClean="0">
              <a:solidFill>
                <a:schemeClr val="dk1"/>
              </a:solidFill>
              <a:sym typeface="Calibri"/>
            </a:endParaRPr>
          </a:p>
          <a:p>
            <a:pPr marL="0" marR="0" lvl="0" indent="0" algn="l" rtl="0">
              <a:spcBef>
                <a:spcPts val="0"/>
              </a:spcBef>
              <a:buSzPct val="25000"/>
              <a:buNone/>
            </a:pPr>
            <a:endParaRPr lang="en-US" dirty="0"/>
          </a:p>
        </p:txBody>
      </p:sp>
      <p:sp>
        <p:nvSpPr>
          <p:cNvPr id="239" name="Shape 239"/>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0194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836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endParaRPr lang="en-US" sz="1200" b="0" i="0" u="none" strike="noStrike" cap="none" dirty="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8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endParaRPr lang="en-US" sz="1200" b="0" i="0" u="none" strike="noStrike" cap="none" dirty="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137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fontAlgn="base"/>
            <a:r>
              <a:rPr lang="en-US" sz="1200" dirty="0" smtClean="0"/>
              <a:t>As an instructor in the Coast Guard Auxiliary, you will have an influence on many other people. You will also have a significant influence upon your students. You will affect attitude, perseverance, confidence and self-efficacy. You will cause people with mediocre skills to excel. The importance of how we behave toward others cannot be overestimated.</a:t>
            </a:r>
          </a:p>
          <a:p>
            <a:pPr fontAlgn="base"/>
            <a:endParaRPr lang="en-US" sz="1200" dirty="0" smtClean="0"/>
          </a:p>
          <a:p>
            <a:pPr fontAlgn="base"/>
            <a:r>
              <a:rPr lang="en-US" sz="1200" dirty="0" smtClean="0"/>
              <a:t>A facilitator or Instructor-trainer applies training techniques such as principals of learning, motivation, communication, and instructional methods. Grasping and practicing with these techniques will help the beginning instructor when taking on such new responsibilities.</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8845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r>
              <a:rPr lang="en-US" sz="1200" b="0" i="0" u="none" strike="noStrike" cap="none" dirty="0" smtClean="0">
                <a:solidFill>
                  <a:schemeClr val="dk1"/>
                </a:solidFill>
                <a:latin typeface="Calibri"/>
                <a:ea typeface="Calibri"/>
                <a:cs typeface="Calibri"/>
                <a:sym typeface="Calibri"/>
              </a:rPr>
              <a:t>Excerpt from Unit 3 on Lesson Planning</a:t>
            </a:r>
            <a:endParaRPr lang="en-US"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35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endParaRPr lang="en-US"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82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endParaRPr lang="en-US"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1111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707707" y="4447460"/>
            <a:ext cx="5661600" cy="4213500"/>
          </a:xfrm>
          <a:prstGeom prst="rect">
            <a:avLst/>
          </a:prstGeom>
          <a:noFill/>
          <a:ln>
            <a:noFill/>
          </a:ln>
        </p:spPr>
        <p:txBody>
          <a:bodyPr lIns="94100" tIns="47050" rIns="94100" bIns="47050" anchor="t" anchorCtr="0">
            <a:noAutofit/>
          </a:bodyPr>
          <a:lstStyle/>
          <a:p>
            <a:pPr marL="177800" marR="0" lvl="0" indent="-177800" algn="l" rtl="0">
              <a:spcBef>
                <a:spcPts val="0"/>
              </a:spcBef>
              <a:buClr>
                <a:schemeClr val="dk1"/>
              </a:buClr>
              <a:buSzPct val="100000"/>
              <a:buFont typeface="Calibri"/>
              <a:buChar char="-"/>
            </a:pPr>
            <a:endParaRPr lang="en-US"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4008704" y="8893296"/>
            <a:ext cx="3066600" cy="468300"/>
          </a:xfrm>
          <a:prstGeom prst="rect">
            <a:avLst/>
          </a:prstGeom>
          <a:noFill/>
          <a:ln>
            <a:noFill/>
          </a:ln>
        </p:spPr>
        <p:txBody>
          <a:bodyPr lIns="94100" tIns="47050" rIns="94100" bIns="47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815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8" name="Shape 768"/>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469682" marR="0" lvl="0" indent="-241081" algn="l" rtl="0">
              <a:spcBef>
                <a:spcPts val="0"/>
              </a:spcBef>
              <a:spcAft>
                <a:spcPts val="0"/>
              </a:spcAft>
              <a:buClr>
                <a:srgbClr val="000000"/>
              </a:buClr>
              <a:buSzPct val="25000"/>
              <a:buFont typeface="Calibri"/>
              <a:buNone/>
            </a:pPr>
            <a:r>
              <a:rPr lang="en-US" sz="1200" b="1" i="0" u="none" strike="noStrike" cap="none" dirty="0" err="1" smtClean="0">
                <a:solidFill>
                  <a:srgbClr val="CC0000"/>
                </a:solidFill>
                <a:latin typeface="Calibri"/>
                <a:ea typeface="Calibri"/>
                <a:cs typeface="Calibri"/>
                <a:sym typeface="Calibri"/>
              </a:rPr>
              <a:t>AUXplusPE</a:t>
            </a:r>
            <a:r>
              <a:rPr lang="en-US" sz="1200" b="0" i="0" u="none" strike="noStrike" cap="none" dirty="0" smtClean="0">
                <a:solidFill>
                  <a:srgbClr val="CC0000"/>
                </a:solidFill>
                <a:latin typeface="Calibri"/>
                <a:ea typeface="Calibri"/>
                <a:cs typeface="Calibri"/>
                <a:sym typeface="Calibri"/>
              </a:rPr>
              <a:t> </a:t>
            </a:r>
            <a:r>
              <a:rPr lang="en-US" sz="1200" b="0" i="0" u="none" strike="noStrike" cap="none" dirty="0">
                <a:solidFill>
                  <a:srgbClr val="CC0000"/>
                </a:solidFill>
                <a:latin typeface="Calibri"/>
                <a:ea typeface="Calibri"/>
                <a:cs typeface="Calibri"/>
                <a:sym typeface="Calibri"/>
              </a:rPr>
              <a:t>answers this question for you.</a:t>
            </a:r>
          </a:p>
          <a:p>
            <a:pPr marL="469682" marR="0" lvl="0" indent="-241081" algn="l" rtl="0">
              <a:spcBef>
                <a:spcPts val="0"/>
              </a:spcBef>
              <a:spcAft>
                <a:spcPts val="0"/>
              </a:spcAft>
              <a:buClr>
                <a:srgbClr val="000000"/>
              </a:buClr>
              <a:buSzPct val="25000"/>
              <a:buFont typeface="Calibri"/>
              <a:buNone/>
            </a:pPr>
            <a:r>
              <a:rPr lang="en-US" sz="1200" b="0" i="0" u="none" strike="noStrike" cap="none" dirty="0">
                <a:solidFill>
                  <a:schemeClr val="dk1"/>
                </a:solidFill>
                <a:latin typeface="Calibri"/>
                <a:ea typeface="Calibri"/>
                <a:cs typeface="Calibri"/>
                <a:sym typeface="Calibri"/>
              </a:rPr>
              <a:t>The Auxiliary offers a special program to take care of all of these recordkeeping requirements and more.</a:t>
            </a:r>
          </a:p>
          <a:p>
            <a:pPr marL="469682" marR="0" lvl="0" indent="-241081" algn="l" rtl="0">
              <a:spcBef>
                <a:spcPts val="0"/>
              </a:spcBef>
              <a:spcAft>
                <a:spcPts val="0"/>
              </a:spcAft>
              <a:buClr>
                <a:srgbClr val="000000"/>
              </a:buClr>
              <a:buSzPct val="25000"/>
              <a:buFont typeface="Calibri"/>
              <a:buNone/>
            </a:pPr>
            <a:r>
              <a:rPr lang="en-US" sz="1200" b="0" i="0" u="none" strike="noStrike" cap="none" dirty="0">
                <a:solidFill>
                  <a:schemeClr val="dk1"/>
                </a:solidFill>
                <a:latin typeface="Calibri"/>
                <a:ea typeface="Calibri"/>
                <a:cs typeface="Calibri"/>
                <a:sym typeface="Calibri"/>
              </a:rPr>
              <a:t>AUXplusPE6 provides a “one-stop-shop” for all your recordkeeping needs. </a:t>
            </a:r>
          </a:p>
          <a:p>
            <a:pPr marL="469682" marR="0" lvl="0" indent="-241081" algn="l" rtl="0">
              <a:spcBef>
                <a:spcPts val="0"/>
              </a:spcBef>
              <a:spcAft>
                <a:spcPts val="0"/>
              </a:spcAft>
              <a:buClr>
                <a:srgbClr val="000000"/>
              </a:buClr>
              <a:buSzPct val="25000"/>
              <a:buFont typeface="Calibri"/>
              <a:buNone/>
            </a:pPr>
            <a:r>
              <a:rPr lang="en-US" sz="1200" b="0" i="0" u="none" strike="noStrike" cap="none" dirty="0">
                <a:solidFill>
                  <a:schemeClr val="dk1"/>
                </a:solidFill>
                <a:latin typeface="Calibri"/>
                <a:ea typeface="Calibri"/>
                <a:cs typeface="Calibri"/>
                <a:sym typeface="Calibri"/>
              </a:rPr>
              <a:t>Online instructions and tutorials are provided, as well as personal help as needed.</a:t>
            </a:r>
          </a:p>
          <a:p>
            <a:pPr marL="469682" marR="0" lvl="0" indent="-241081" algn="l" rtl="0">
              <a:spcBef>
                <a:spcPts val="0"/>
              </a:spcBef>
              <a:buClr>
                <a:srgbClr val="000000"/>
              </a:buClr>
              <a:buSzPct val="25000"/>
              <a:buFont typeface="Calibri"/>
              <a:buNone/>
            </a:pPr>
            <a:r>
              <a:rPr lang="en-US" sz="1200" b="1" i="0" u="sng" strike="noStrike" cap="none" dirty="0">
                <a:solidFill>
                  <a:schemeClr val="hlink"/>
                </a:solidFill>
                <a:latin typeface="Calibri"/>
                <a:ea typeface="Calibri"/>
                <a:cs typeface="Calibri"/>
                <a:sym typeface="Calibri"/>
                <a:hlinkClick r:id="rId3"/>
              </a:rPr>
              <a:t>http://auxplus.cgaux.org</a:t>
            </a:r>
            <a:r>
              <a:rPr lang="en-US" sz="1200" b="0" i="0" u="none" strike="noStrike" cap="none" dirty="0">
                <a:solidFill>
                  <a:schemeClr val="dk1"/>
                </a:solidFill>
                <a:latin typeface="Calibri"/>
                <a:ea typeface="Calibri"/>
                <a:cs typeface="Calibri"/>
                <a:sym typeface="Calibri"/>
              </a:rPr>
              <a:t> for downloading, instructions, and tutorials</a:t>
            </a:r>
          </a:p>
        </p:txBody>
      </p:sp>
      <p:sp>
        <p:nvSpPr>
          <p:cNvPr id="769" name="Shape 769"/>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016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469682" marR="0" lvl="0" indent="-241081" algn="l" rtl="0">
              <a:spcBef>
                <a:spcPts val="0"/>
              </a:spcBef>
              <a:spcAft>
                <a:spcPts val="0"/>
              </a:spcAft>
              <a:buClr>
                <a:schemeClr val="dk1"/>
              </a:buClr>
              <a:buSzPct val="25000"/>
              <a:buFont typeface="Calibri"/>
              <a:buNone/>
            </a:pPr>
            <a:r>
              <a:rPr lang="en-US" sz="1200" b="0" i="0" u="none" strike="noStrike" cap="none" dirty="0" err="1" smtClean="0">
                <a:solidFill>
                  <a:schemeClr val="dk1"/>
                </a:solidFill>
                <a:latin typeface="Calibri"/>
                <a:ea typeface="Calibri"/>
                <a:cs typeface="Calibri"/>
                <a:sym typeface="Calibri"/>
              </a:rPr>
              <a:t>AUXPplusPE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requires each piece of information to be entered only once: instructor information, attendee information, class information, etc.</a:t>
            </a:r>
          </a:p>
          <a:p>
            <a:pPr marL="469682" marR="0" lvl="0" indent="-241081" algn="l" rtl="0">
              <a:spcBef>
                <a:spcPts val="0"/>
              </a:spcBef>
              <a:spcAft>
                <a:spcPts val="0"/>
              </a:spcAft>
              <a:buClr>
                <a:schemeClr val="dk1"/>
              </a:buClr>
              <a:buSzPct val="25000"/>
              <a:buFont typeface="Calibri"/>
              <a:buNone/>
            </a:pPr>
            <a:r>
              <a:rPr lang="en-US" sz="1200" b="0" i="0" u="none" strike="noStrike" cap="none" dirty="0" err="1" smtClean="0">
                <a:solidFill>
                  <a:schemeClr val="dk1"/>
                </a:solidFill>
                <a:latin typeface="Calibri"/>
                <a:ea typeface="Calibri"/>
                <a:cs typeface="Calibri"/>
                <a:sym typeface="Calibri"/>
              </a:rPr>
              <a:t>AUXplusPE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automatically </a:t>
            </a:r>
            <a:r>
              <a:rPr lang="en-US" sz="1200" b="0" i="0" u="none" strike="noStrike" cap="none" dirty="0">
                <a:solidFill>
                  <a:schemeClr val="dk1"/>
                </a:solidFill>
                <a:latin typeface="Calibri"/>
                <a:ea typeface="Calibri"/>
                <a:cs typeface="Calibri"/>
                <a:sym typeface="Calibri"/>
              </a:rPr>
              <a:t>generates welcome letters, certificates, wallet cards, and 7030s.</a:t>
            </a:r>
          </a:p>
          <a:p>
            <a:pPr marL="469682" marR="0" lvl="0" indent="-241081"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Each time </a:t>
            </a:r>
            <a:r>
              <a:rPr lang="en-US" sz="1200" b="0" i="0" u="none" strike="noStrike" cap="none" dirty="0" smtClean="0">
                <a:solidFill>
                  <a:schemeClr val="dk1"/>
                </a:solidFill>
                <a:latin typeface="Calibri"/>
                <a:ea typeface="Calibri"/>
                <a:cs typeface="Calibri"/>
                <a:sym typeface="Calibri"/>
              </a:rPr>
              <a:t>AUXplusPE6is </a:t>
            </a:r>
            <a:r>
              <a:rPr lang="en-US" sz="1200" b="0" i="0" u="none" strike="noStrike" cap="none" dirty="0">
                <a:solidFill>
                  <a:schemeClr val="dk1"/>
                </a:solidFill>
                <a:latin typeface="Calibri"/>
                <a:ea typeface="Calibri"/>
                <a:cs typeface="Calibri"/>
                <a:sym typeface="Calibri"/>
              </a:rPr>
              <a:t>closed, the program emails the national staff with a backup of all of your flotilla’s records.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77" name="Shape 77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8005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5" name="Shape 785"/>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234841" marR="0" lvl="0" indent="-624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AUxplusPE6 provides easy access to retrieve lost boating class completion cards.</a:t>
            </a:r>
          </a:p>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Use of AUXplusPE6 gives national staff more detailed PE data than what is captured on the 7030s.</a:t>
            </a:r>
          </a:p>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If needed in your state, AUXplusPE6 can deliver files to your local licensing agencies, as well as summary reports to your SO-PE.</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86" name="Shape 786"/>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867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3" name="Shape 793"/>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94" name="Shape 794"/>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689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1" name="Shape 801"/>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802" name="Shape 802"/>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3890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9" name="Shape 80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10" name="Shape 81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188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7708" y="4447460"/>
            <a:ext cx="5661659" cy="421338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082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Review the process we used as a team to respond to NASBLA</a:t>
            </a:r>
            <a:r>
              <a:rPr lang="en-US" sz="1200" b="0" i="0" u="none" strike="noStrike" cap="none" baseline="0" dirty="0" smtClean="0">
                <a:solidFill>
                  <a:schemeClr val="dk1"/>
                </a:solidFill>
                <a:latin typeface="Calibri"/>
                <a:ea typeface="Calibri"/>
                <a:cs typeface="Calibri"/>
                <a:sym typeface="Calibri"/>
              </a:rPr>
              <a:t> concerns about the consistency of AUX boating certification classes, how we then built the PowerPoint presentation and tests, sent those for review and approval by state boating administrators across the country, and in territories where appropriate.  We then revised tests and presentation as recommended by the state BLAs.  A state-by-state library was then created within the E-Directorate’s ELIB Resource Center to provide easy downloadable files for each flotilla to access.</a:t>
            </a: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7708" y="4447460"/>
            <a:ext cx="5661659" cy="421338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All </a:t>
            </a:r>
            <a:r>
              <a:rPr lang="en-US" sz="1200" b="0" i="0" u="none" strike="noStrike" cap="none" dirty="0">
                <a:solidFill>
                  <a:schemeClr val="dk1"/>
                </a:solidFill>
                <a:latin typeface="Calibri"/>
                <a:ea typeface="Calibri"/>
                <a:cs typeface="Calibri"/>
                <a:sym typeface="Calibri"/>
              </a:rPr>
              <a:t>of the materials </a:t>
            </a:r>
            <a:r>
              <a:rPr lang="en-US" sz="1200" b="0" i="0" u="none" strike="noStrike" cap="none" dirty="0" smtClean="0">
                <a:solidFill>
                  <a:schemeClr val="dk1"/>
                </a:solidFill>
                <a:latin typeface="Calibri"/>
                <a:ea typeface="Calibri"/>
                <a:cs typeface="Calibri"/>
                <a:sym typeface="Calibri"/>
              </a:rPr>
              <a:t>are designed </a:t>
            </a:r>
            <a:r>
              <a:rPr lang="en-US" sz="1200" b="0" i="0" u="none" strike="noStrike" cap="none" dirty="0">
                <a:solidFill>
                  <a:schemeClr val="dk1"/>
                </a:solidFill>
                <a:latin typeface="Calibri"/>
                <a:ea typeface="Calibri"/>
                <a:cs typeface="Calibri"/>
                <a:sym typeface="Calibri"/>
              </a:rPr>
              <a:t>for use by </a:t>
            </a:r>
            <a:r>
              <a:rPr lang="en-US" sz="1200" b="0" i="0" u="none" strike="noStrike" cap="none" dirty="0" smtClean="0">
                <a:solidFill>
                  <a:schemeClr val="dk1"/>
                </a:solidFill>
                <a:latin typeface="Calibri"/>
                <a:ea typeface="Calibri"/>
                <a:cs typeface="Calibri"/>
                <a:sym typeface="Calibri"/>
              </a:rPr>
              <a:t>DSO-PEs, SO</a:t>
            </a:r>
            <a:r>
              <a:rPr lang="en-US" sz="1200" b="0" i="0" u="none" strike="noStrike" cap="none" dirty="0">
                <a:solidFill>
                  <a:schemeClr val="dk1"/>
                </a:solidFill>
                <a:latin typeface="Calibri"/>
                <a:ea typeface="Calibri"/>
                <a:cs typeface="Calibri"/>
                <a:sym typeface="Calibri"/>
              </a:rPr>
              <a:t>-PEs, FSO-PEs,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can be found in the password-protected ELIB Resource Center from the E Directorate’s webpage. Contained within the ELIB R</a:t>
            </a:r>
            <a:r>
              <a:rPr lang="en-US" dirty="0"/>
              <a:t>esource Center is the section </a:t>
            </a:r>
            <a:r>
              <a:rPr lang="en-US" dirty="0" smtClean="0"/>
              <a:t>containing</a:t>
            </a:r>
            <a:r>
              <a:rPr lang="en-US" baseline="0" dirty="0" smtClean="0"/>
              <a:t> the</a:t>
            </a:r>
            <a:r>
              <a:rPr lang="en-US" dirty="0" smtClean="0"/>
              <a:t> state</a:t>
            </a:r>
            <a:r>
              <a:rPr lang="en-US" baseline="0" dirty="0" smtClean="0"/>
              <a:t> materials for both ABS and BS&amp;S classes.</a:t>
            </a:r>
            <a:endParaRPr lang="en-US" dirty="0"/>
          </a:p>
        </p:txBody>
      </p:sp>
      <p:sp>
        <p:nvSpPr>
          <p:cNvPr id="257" name="Shape 25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707708" y="4447460"/>
            <a:ext cx="5661600" cy="4213500"/>
          </a:xfrm>
          <a:prstGeom prst="rect">
            <a:avLst/>
          </a:prstGeom>
          <a:noFill/>
          <a:ln>
            <a:noFill/>
          </a:ln>
        </p:spPr>
        <p:txBody>
          <a:bodyPr lIns="94075" tIns="94075" rIns="94075" bIns="94075" anchor="t" anchorCtr="0">
            <a:noAutofit/>
          </a:bodyPr>
          <a:lstStyle/>
          <a:p>
            <a:pPr marL="0" marR="0" lvl="0" indent="0" algn="l" rtl="0">
              <a:spcBef>
                <a:spcPts val="0"/>
              </a:spcBef>
              <a:buSzPct val="25000"/>
              <a:buNone/>
            </a:pPr>
            <a:r>
              <a:rPr lang="en-US" dirty="0"/>
              <a:t>The first item on the </a:t>
            </a:r>
            <a:r>
              <a:rPr lang="en-US" dirty="0" smtClean="0"/>
              <a:t>ELIB</a:t>
            </a:r>
            <a:r>
              <a:rPr lang="en-US" baseline="0" dirty="0" smtClean="0"/>
              <a:t> menu list is </a:t>
            </a:r>
            <a:r>
              <a:rPr lang="en-US" dirty="0" smtClean="0"/>
              <a:t> </a:t>
            </a:r>
            <a:r>
              <a:rPr lang="en-US" dirty="0"/>
              <a:t>page is </a:t>
            </a:r>
            <a:r>
              <a:rPr lang="en-US" dirty="0" smtClean="0"/>
              <a:t>the link</a:t>
            </a:r>
            <a:r>
              <a:rPr lang="en-US" baseline="0" dirty="0" smtClean="0"/>
              <a:t> to the approved ABS and BS&amp;S state presentations and test materials.</a:t>
            </a:r>
            <a:endParaRPr lang="en-US" dirty="0"/>
          </a:p>
        </p:txBody>
      </p:sp>
      <p:sp>
        <p:nvSpPr>
          <p:cNvPr id="277" name="Shape 277"/>
          <p:cNvSpPr txBox="1">
            <a:spLocks noGrp="1"/>
          </p:cNvSpPr>
          <p:nvPr>
            <p:ph type="sldNum" idx="12"/>
          </p:nvPr>
        </p:nvSpPr>
        <p:spPr>
          <a:xfrm>
            <a:off x="4008704" y="8893296"/>
            <a:ext cx="3066600" cy="468300"/>
          </a:xfrm>
          <a:prstGeom prst="rect">
            <a:avLst/>
          </a:prstGeom>
          <a:noFill/>
          <a:ln>
            <a:noFill/>
          </a:ln>
        </p:spPr>
        <p:txBody>
          <a:bodyPr lIns="94075" tIns="47000" rIns="94075" bIns="470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Simply</a:t>
            </a:r>
            <a:r>
              <a:rPr lang="en-US" sz="1200" b="0" i="0" u="none" strike="noStrike" cap="none" baseline="0" dirty="0" smtClean="0">
                <a:solidFill>
                  <a:schemeClr val="dk1"/>
                </a:solidFill>
                <a:latin typeface="Calibri"/>
                <a:ea typeface="Calibri"/>
                <a:cs typeface="Calibri"/>
                <a:sym typeface="Calibri"/>
              </a:rPr>
              <a:t> click on your state or territory and a zip file will be downloaded with all of your materials including the PowerPoint presentation and test materials.</a:t>
            </a:r>
            <a:endParaRPr lang="en-US" sz="1200" b="0" i="0" u="none" strike="noStrike" cap="none" dirty="0">
              <a:solidFill>
                <a:schemeClr val="dk1"/>
              </a:solidFill>
              <a:latin typeface="Calibri"/>
              <a:ea typeface="Calibri"/>
              <a:cs typeface="Calibri"/>
              <a:sym typeface="Calibri"/>
            </a:endParaRPr>
          </a:p>
        </p:txBody>
      </p:sp>
      <p:sp>
        <p:nvSpPr>
          <p:cNvPr id="721" name="Shape 721"/>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9" name="Shape 80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It is possible that you may find an error, a typo, or have some additional information you</a:t>
            </a:r>
            <a:r>
              <a:rPr lang="uk-UA" sz="1200" b="0" i="0" u="none" strike="noStrike" cap="none" dirty="0" smtClean="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d like made to your</a:t>
            </a:r>
            <a:r>
              <a:rPr lang="en-US" sz="1200" b="0" i="0" u="none" strike="noStrike" cap="none" baseline="0" dirty="0" smtClean="0">
                <a:solidFill>
                  <a:schemeClr val="dk1"/>
                </a:solidFill>
                <a:latin typeface="Calibri"/>
                <a:ea typeface="Calibri"/>
                <a:cs typeface="Calibri"/>
                <a:sym typeface="Calibri"/>
              </a:rPr>
              <a:t> particular state presentation.  If so, the process is to go through your Chain of Leadership.  The flotilla’s FSO-PE should make the request through the SO-PE, who will take it to the DSO-PE.  The DSO-PE will contact the Director of the E-Directorate.  While the E-Directorate is happy to help various local flotillas make their presentations relevant to local AORs, it is also important to note that these presentation are NASBLA approved as they are.  While you may add local knowledge to it, you may not remove or edit any of the approved materials.</a:t>
            </a:r>
            <a:endParaRPr sz="1200" b="0" i="0" u="none" strike="noStrike" cap="none" dirty="0">
              <a:solidFill>
                <a:schemeClr val="dk1"/>
              </a:solidFill>
              <a:latin typeface="Calibri"/>
              <a:ea typeface="Calibri"/>
              <a:cs typeface="Calibri"/>
              <a:sym typeface="Calibri"/>
            </a:endParaRPr>
          </a:p>
        </p:txBody>
      </p:sp>
      <p:sp>
        <p:nvSpPr>
          <p:cNvPr id="810" name="Shape 81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7708" y="4447460"/>
            <a:ext cx="5661659" cy="421338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41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9" name="Shape 80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 May,</a:t>
            </a:r>
            <a:r>
              <a:rPr lang="en-US" sz="1200" b="0" i="0" u="none" strike="noStrike" kern="1200" cap="none" baseline="0" dirty="0" smtClean="0">
                <a:solidFill>
                  <a:schemeClr val="dk1"/>
                </a:solidFill>
                <a:effectLst/>
                <a:latin typeface="Calibri"/>
                <a:ea typeface="Calibri"/>
                <a:cs typeface="Calibri"/>
                <a:sym typeface="Calibri"/>
              </a:rPr>
              <a:t> 2018, outgoing Commandant, </a:t>
            </a:r>
            <a:r>
              <a:rPr lang="en-US" sz="1200" b="0" i="0" u="none" strike="noStrike" kern="1200" cap="none" dirty="0" smtClean="0">
                <a:solidFill>
                  <a:schemeClr val="dk1"/>
                </a:solidFill>
                <a:effectLst/>
                <a:latin typeface="Calibri"/>
                <a:ea typeface="Calibri"/>
                <a:cs typeface="Calibri"/>
                <a:sym typeface="Calibri"/>
              </a:rPr>
              <a:t>Admiral Zukunft reflected on his guiding principal, “Commitment to Excellence.”</a:t>
            </a:r>
          </a:p>
          <a:p>
            <a:r>
              <a:rPr lang="en-US" sz="1200" b="0" i="0" u="none" strike="noStrike" kern="1200" cap="none" dirty="0" smtClean="0">
                <a:solidFill>
                  <a:schemeClr val="dk1"/>
                </a:solidFill>
                <a:effectLst/>
                <a:latin typeface="Calibri"/>
                <a:ea typeface="Calibri"/>
                <a:cs typeface="Calibri"/>
                <a:sym typeface="Calibri"/>
              </a:rPr>
              <a:t>“When a </a:t>
            </a:r>
            <a:r>
              <a:rPr lang="en-US" sz="1200" b="0" i="0" u="none" strike="noStrike" kern="1200" cap="none" dirty="0" smtClean="0">
                <a:solidFill>
                  <a:schemeClr val="dk1"/>
                </a:solidFill>
                <a:effectLst/>
                <a:latin typeface="Calibri"/>
                <a:ea typeface="Calibri"/>
                <a:cs typeface="Calibri"/>
                <a:sym typeface="Calibri"/>
                <a:hlinkClick r:id="rId3"/>
              </a:rPr>
              <a:t>#USCG</a:t>
            </a:r>
            <a:r>
              <a:rPr lang="en-US" sz="1200" b="0" i="0" u="none" strike="noStrike" kern="1200" cap="none" dirty="0" smtClean="0">
                <a:solidFill>
                  <a:schemeClr val="dk1"/>
                </a:solidFill>
                <a:effectLst/>
                <a:latin typeface="Calibri"/>
                <a:ea typeface="Calibri"/>
                <a:cs typeface="Calibri"/>
                <a:sym typeface="Calibri"/>
              </a:rPr>
              <a:t> uniform walks into a room, it does not matter if it is a Seaman Apprentice or the Commandant, there is immediate respect and admiration for our service - I call it brand recognition. Our people are phenomenal ambassadors of goodwill - and it shows as we have become the world leader in maritime governance.”</a:t>
            </a:r>
            <a:endParaRPr lang="en-US" sz="1200" b="0" i="0" u="none" strike="noStrike" kern="1200" cap="none" dirty="0">
              <a:solidFill>
                <a:schemeClr val="dk1"/>
              </a:solidFill>
              <a:effectLst/>
              <a:latin typeface="Calibri"/>
              <a:ea typeface="Calibri"/>
              <a:cs typeface="Calibri"/>
              <a:sym typeface="Calibri"/>
            </a:endParaRPr>
          </a:p>
        </p:txBody>
      </p:sp>
      <p:sp>
        <p:nvSpPr>
          <p:cNvPr id="810" name="Shape 81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815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Do</a:t>
            </a:r>
            <a:r>
              <a:rPr lang="en-US" sz="1200" b="0" i="0" u="none" strike="noStrike" cap="none" baseline="0" dirty="0" smtClean="0">
                <a:solidFill>
                  <a:schemeClr val="dk1"/>
                </a:solidFill>
                <a:latin typeface="Calibri"/>
                <a:ea typeface="Calibri"/>
                <a:cs typeface="Calibri"/>
                <a:sym typeface="Calibri"/>
              </a:rPr>
              <a:t> you know your reputation in your community and are you considered “experts” in boating safety? Is your local reputation and that of the Coast Guard one of respect and are you viewed positively? Does the public associate you positively and in the same or similar light to the Coast Guard? If so, you can certainly use this good will to your advantage in marketing. NO ONE ELSE in the Public Education business has the opportunity you have to leverage this important distinction to set you apart from all other choices in boating education. This is perhaps the most underutilized tool in the marketing toolbox in Flotilla across the nation.</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Teaching aids and hands on demos cannot be duplicated on-line and have a dual purpose. They reinforce learning and they provide a more complete experience for the students making them more likely to recommend your classes to their friends. Word of mouth referrals are among the more powerful and effective ways to fill your classrooms.</a:t>
            </a:r>
            <a:endParaRPr lang="en-US" sz="1200" b="0" i="0" u="none" strike="noStrike" cap="none" dirty="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729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When pricing your class there are several factors you should consider.  What free options do your potential students have? Do your local government agencies also provide free safe boating classes in competition to your classes?  What is the general economic climate in your AOR?  Is it a wealthy boating community with large marinas in a coastal area? Is your AOR made up primarily of small boaters who locally fish on small lakes and rivers?  Do you provide handouts that cost you to order or produce? Do you serve coffee, donuts, lunch, or other refreshments to your students?  There is definitely an intellectual value to your class.  How does that fit into your pricing model? </a:t>
            </a:r>
          </a:p>
        </p:txBody>
      </p:sp>
      <p:sp>
        <p:nvSpPr>
          <p:cNvPr id="555" name="Shape 55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40698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Sometimes, being too cheap sends a message that you are delivering less value, not more. You</a:t>
            </a:r>
            <a:r>
              <a:rPr lang="en-US" sz="1200" b="0" i="0" u="none" strike="noStrike" cap="none" baseline="0" dirty="0" smtClean="0">
                <a:solidFill>
                  <a:schemeClr val="dk1"/>
                </a:solidFill>
                <a:latin typeface="Calibri"/>
                <a:ea typeface="Calibri"/>
                <a:cs typeface="Calibri"/>
                <a:sym typeface="Calibri"/>
              </a:rPr>
              <a:t> must know what is the accepted going rate in your local AOR for education. If that price is zero, the ONLY way to match is make your course free and that is not good for your Flotilla. If you take the position that you will compete only on price, you will lose. Someone else can always do it cheaper all the way to free. Your team must brainstorm to find ideas of ways to promote your education offerings locally. What may sound like an outrageous idea to some may actually be the idea that results in success. There is an entire section on Brainstorming in the Coast Guard “PIG” (Performance Improvement Guide) which is a book used extensively in advanced Auxiliary Leadership courses. Find someone who has taken an advanced leadership course and get a copy of the PIG or do a search on-line and download your own copy. </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 possible idea for promotion is to give them something extra they did not pay for. The French and Spanish Creoles call it lagniappe (LAN-yap). Sort of a “baker’s dozen” that is unexpected and appreciated. You can think of dozens more in a good brainstorming session – have fun doing it!</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7936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Traditional classrooms are not the only places to hold classes.  Check with your PV and VE staff officers to  open their outreach partners for teaching locations.  Go where boaters (potential students) gather: sport shops, hunting/fishing clubs, dealerships, boat shows, sporting  goods stores, kayak and paddle craft stores, etc.  Many locations will allow you to use a room for teaching a class.  It also brings people into their location creating possible new customers. Let</a:t>
            </a:r>
            <a:r>
              <a:rPr lang="en-US" dirty="0"/>
              <a:t>’s also remember to go where the online students are….boating chat rooms, blogs, hang-outs, etc.</a:t>
            </a:r>
          </a:p>
        </p:txBody>
      </p:sp>
      <p:sp>
        <p:nvSpPr>
          <p:cNvPr id="604" name="Shape 604"/>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8942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195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lang="en-US" dirty="0"/>
          </a:p>
        </p:txBody>
      </p:sp>
      <p:sp>
        <p:nvSpPr>
          <p:cNvPr id="604" name="Shape 604"/>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46443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Teamwork is important to the success of all organizations.  Just as we often say that Public Affairs is the responsibility of all Auxiliarists, the entire RBS team is needed to educate the boating public, whether through classes, vessel safety checks, publication distribution, or social media.  As the Operations Team participates in active search and rescue (SAR) efforts, the RBS team provides “Preventative SAR” efforts.  By producing boaters who are knowledgeable of safety practices and laws, RBS efforts produce boaters who avoid unsafe practices, or who are able to help other boaters they encounter who are in trouble, thereby reducing SAR calls to Coast Guard and other first responders.</a:t>
            </a:r>
          </a:p>
        </p:txBody>
      </p:sp>
      <p:sp>
        <p:nvSpPr>
          <p:cNvPr id="122" name="Shape 12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828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“PAVE event” note refers to a practice of including a PA table with boating safety and education information at VE stations.  This provides the opportunity for interaction in multiple ways with the boating public and families.  It allows the RBS Team to work together.</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use of Paypal or four-square payment technology allows for boating class fee payment while at boating events such as boat shows.  Advance payment commits student attendance.  Such students might need to change the date of their chosen class, but are less likely to cancel entirely. </a:t>
            </a:r>
          </a:p>
        </p:txBody>
      </p:sp>
      <p:sp>
        <p:nvSpPr>
          <p:cNvPr id="130" name="Shape 13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6300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0" name="Shape 67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81008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Every PE class is a recruitment event, even if you don’t do any explicit recruiting.  Instructor interaction with students is important. Show your students pictures of the Auxiliary in action (these can be inside and outside of your substantive lessons)</a:t>
            </a:r>
          </a:p>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Always ask:</a:t>
            </a:r>
          </a:p>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Are your classes the kinds of events that students would want to help produce?</a:t>
            </a:r>
          </a:p>
          <a:p>
            <a:pPr marL="469682" marR="0" lvl="0" indent="-241081"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Are your instructors the kinds of people with whom your students want to spend more time?</a:t>
            </a:r>
          </a:p>
          <a:p>
            <a:pPr marL="469682" marR="0" lvl="0" indent="-241081"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Do your instructors reflect the diversity of your community?</a:t>
            </a:r>
          </a:p>
          <a:p>
            <a:pPr marL="469682" marR="0" lvl="0" indent="-241081"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An organization that does not value inclusion and diversity will fail to keep pace in today’s world.</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4" name="Shape 694"/>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0728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5" name="Shape 825"/>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rtl="0">
              <a:spcBef>
                <a:spcPts val="0"/>
              </a:spcBef>
              <a:buClr>
                <a:schemeClr val="dk1"/>
              </a:buClr>
              <a:buSzPct val="25000"/>
              <a:buFont typeface="Calibri"/>
              <a:buNone/>
            </a:pPr>
            <a:r>
              <a:rPr lang="en-US" dirty="0" smtClean="0"/>
              <a:t>We are interested in hearing about your PE experiences with all of these products.  Please feel free to share both your success stories and your challenges.  All of us in the RBS and leadership community will learn from your experiences.</a:t>
            </a:r>
            <a:endParaRPr lang="en-US" dirty="0"/>
          </a:p>
        </p:txBody>
      </p:sp>
      <p:sp>
        <p:nvSpPr>
          <p:cNvPr id="826" name="Shape 826"/>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707708" y="4447460"/>
            <a:ext cx="5661660" cy="4213384"/>
          </a:xfrm>
          <a:prstGeom prst="rect">
            <a:avLst/>
          </a:prstGeom>
          <a:noFill/>
          <a:ln>
            <a:noFill/>
          </a:ln>
        </p:spPr>
        <p:txBody>
          <a:bodyPr lIns="93900" tIns="93900" rIns="93900" bIns="939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cs typeface="Calibri"/>
                <a:sym typeface="Calibri"/>
              </a:rPr>
              <a:t>Improvements</a:t>
            </a:r>
            <a:r>
              <a:rPr lang="en-US" sz="1200" b="0" i="0" u="none" strike="noStrike" cap="none" baseline="0" dirty="0" smtClean="0">
                <a:solidFill>
                  <a:schemeClr val="dk1"/>
                </a:solidFill>
                <a:latin typeface="Calibri"/>
                <a:cs typeface="Calibri"/>
                <a:sym typeface="Calibri"/>
              </a:rPr>
              <a:t> in instructional techniques and methods have occurred over the past decade. We need to update our ID course to take advantage of these changes.</a:t>
            </a:r>
            <a:endParaRPr lang="en-US" sz="1200" b="0" i="0" u="none" strike="noStrike" cap="none" dirty="0">
              <a:solidFill>
                <a:schemeClr val="dk1"/>
              </a:solidFill>
              <a:latin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dirty="0">
              <a:solidFill>
                <a:schemeClr val="dk1"/>
              </a:solidFill>
              <a:latin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dirty="0" smtClean="0">
                <a:solidFill>
                  <a:schemeClr val="tx1"/>
                </a:solidFill>
              </a:rPr>
              <a:t>In 2018, the E-Directorate, undertook an update to improve the content and utility of the Auxiliary Instructor Training program towards alignment with instructional best practices of teaching and learning.</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96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sz="1200" dirty="0" smtClean="0">
                <a:solidFill>
                  <a:schemeClr val="tx1"/>
                </a:solidFill>
              </a:rPr>
              <a:t>This version of the Instructor Development Course II (IDC II) Student Course emphasizes practical guidance towards learning and instructional techniques with increased emphasis on lesson planning and program delivery.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837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sz="1200" dirty="0" smtClean="0">
                <a:solidFill>
                  <a:schemeClr val="tx1"/>
                </a:solidFill>
              </a:rPr>
              <a:t>The material is intended for all Auxiliarists, but especially for Public Education Instructors.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28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dirty="0" smtClean="0"/>
              <a:t>The course is geared to accommodate non-technical students, and concentrates on providing every student with minimal technical theory and practical knowledge. The discussion of theory and classroom skills have been updated to cover the various challenges an instructor will encounter along with planning for presenting to an audience.</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22" name="Shape 12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9522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7708" y="4447460"/>
            <a:ext cx="5661659" cy="4213384"/>
          </a:xfrm>
          <a:prstGeom prst="rect">
            <a:avLst/>
          </a:prstGeom>
          <a:noFill/>
          <a:ln>
            <a:noFill/>
          </a:ln>
        </p:spPr>
        <p:txBody>
          <a:bodyPr lIns="93900" tIns="93900" rIns="93900" bIns="939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dirty="0" smtClean="0"/>
              <a:t>Students and instructors who find errors and omissions in this Student Course Book, are strongly encouraged to report them to the E-Directorate so that future editions of this course can be improved. You can contact the authors using the contact information available on the National website at </a:t>
            </a:r>
            <a:r>
              <a:rPr lang="en-US" sz="1200" dirty="0" smtClean="0">
                <a:solidFill>
                  <a:schemeClr val="bg2">
                    <a:lumMod val="60000"/>
                    <a:lumOff val="40000"/>
                  </a:schemeClr>
                </a:solidFill>
              </a:rPr>
              <a:t>auxofficer.cgaux.org/</a:t>
            </a:r>
            <a:r>
              <a:rPr lang="en-US" sz="1200" dirty="0" err="1" smtClean="0">
                <a:solidFill>
                  <a:schemeClr val="bg2">
                    <a:lumMod val="60000"/>
                    <a:lumOff val="40000"/>
                  </a:schemeClr>
                </a:solidFill>
              </a:rPr>
              <a:t>auxoff</a:t>
            </a:r>
            <a:r>
              <a:rPr lang="en-US" sz="1200" dirty="0" smtClean="0">
                <a:solidFill>
                  <a:schemeClr val="bg2">
                    <a:lumMod val="60000"/>
                    <a:lumOff val="40000"/>
                  </a:schemeClr>
                </a:solidFill>
              </a:rPr>
              <a:t>/</a:t>
            </a:r>
            <a:r>
              <a:rPr lang="en-US" sz="1200" dirty="0" err="1" smtClean="0">
                <a:solidFill>
                  <a:schemeClr val="bg2">
                    <a:lumMod val="60000"/>
                    <a:lumOff val="40000"/>
                  </a:schemeClr>
                </a:solidFill>
              </a:rPr>
              <a:t>index.php</a:t>
            </a:r>
            <a:r>
              <a:rPr lang="en-US" sz="1200" dirty="0" smtClean="0">
                <a:solidFill>
                  <a:schemeClr val="bg2">
                    <a:lumMod val="60000"/>
                    <a:lumOff val="40000"/>
                  </a:schemeClr>
                </a:solidFill>
              </a:rPr>
              <a:t>. </a:t>
            </a:r>
            <a:r>
              <a:rPr lang="en-US" sz="1200" dirty="0" smtClean="0"/>
              <a:t>Additionally, students or instructors may also route comments and concerns via their respective chain-of-leadership.</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516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1" name="Shape 61"/>
          <p:cNvSpPr txBox="1">
            <a:spLocks noGrp="1"/>
          </p:cNvSpPr>
          <p:nvPr>
            <p:ph type="body" idx="1"/>
          </p:nvPr>
        </p:nvSpPr>
        <p:spPr>
          <a:xfrm rot="5400000">
            <a:off x="2308949" y="-251549"/>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body" idx="1"/>
          </p:nvPr>
        </p:nvSpPr>
        <p:spPr>
          <a:xfrm rot="5400000">
            <a:off x="541348" y="190487"/>
            <a:ext cx="5851500" cy="6019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3" name="Shape 7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6891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4922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954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4803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9" name="Shape 79"/>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6891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4922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954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41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1118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5" r:id="rId5"/>
    <p:sldLayoutId id="2147483656" r:id="rId6"/>
    <p:sldLayoutId id="2147483657"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auxplus.cgaux.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facebook.com/hashtag/uscg?source=feed_text"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458111" y="3310704"/>
            <a:ext cx="6266835" cy="31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E Directorate Update Workshop</a:t>
            </a:r>
          </a:p>
          <a:p>
            <a:pPr marL="0" marR="0" lvl="0" indent="0" algn="ctr" rtl="0">
              <a:lnSpc>
                <a:spcPct val="100000"/>
              </a:lnSpc>
              <a:spcBef>
                <a:spcPts val="0"/>
              </a:spcBef>
              <a:spcAft>
                <a:spcPts val="0"/>
              </a:spcAft>
              <a:buClr>
                <a:schemeClr val="hlink"/>
              </a:buClr>
              <a:buSzPct val="25000"/>
              <a:buFont typeface="Calibri"/>
              <a:buNone/>
            </a:pPr>
            <a:r>
              <a:rPr lang="en-US" sz="4800" b="1" dirty="0" smtClean="0">
                <a:solidFill>
                  <a:srgbClr val="0000FF"/>
                </a:solidFill>
                <a:latin typeface="Calibri"/>
                <a:ea typeface="Calibri"/>
                <a:cs typeface="Calibri"/>
                <a:sym typeface="Calibri"/>
              </a:rPr>
              <a:t>NACON 2018</a:t>
            </a:r>
            <a:endParaRPr lang="en-US" sz="4800" b="1" i="0" u="none" strike="noStrike" cap="none" dirty="0">
              <a:solidFill>
                <a:srgbClr val="0000FF"/>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0" name="Shape 90"/>
          <p:cNvSpPr txBox="1"/>
          <p:nvPr/>
        </p:nvSpPr>
        <p:spPr>
          <a:xfrm>
            <a:off x="6093900" y="5130725"/>
            <a:ext cx="2592900" cy="1334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1</a:t>
            </a:fld>
            <a:endParaRPr lang="en-US" sz="120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029" y="118872"/>
            <a:ext cx="2921000" cy="2921000"/>
          </a:xfrm>
          <a:prstGeom prst="rect">
            <a:avLst/>
          </a:prstGeom>
        </p:spPr>
      </p:pic>
    </p:spTree>
    <p:extLst>
      <p:ext uri="{BB962C8B-B14F-4D97-AF65-F5344CB8AC3E}">
        <p14:creationId xmlns:p14="http://schemas.microsoft.com/office/powerpoint/2010/main" val="13207102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59479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IDC II-Required </a:t>
            </a:r>
            <a:endParaRPr lang="en-US" sz="4400" b="1" i="0" u="sng" strike="noStrike" cap="none" dirty="0">
              <a:solidFill>
                <a:schemeClr val="dk1"/>
              </a:solidFill>
              <a:latin typeface="Calibri"/>
              <a:ea typeface="Calibri"/>
              <a:cs typeface="Calibri"/>
              <a:sym typeface="Calibri"/>
            </a:endParaRPr>
          </a:p>
        </p:txBody>
      </p:sp>
      <p:sp>
        <p:nvSpPr>
          <p:cNvPr id="242" name="Shape 242"/>
          <p:cNvSpPr txBox="1">
            <a:spLocks noGrp="1"/>
          </p:cNvSpPr>
          <p:nvPr>
            <p:ph type="body" idx="1"/>
          </p:nvPr>
        </p:nvSpPr>
        <p:spPr>
          <a:xfrm>
            <a:off x="1650379" y="1282043"/>
            <a:ext cx="7036421" cy="5074307"/>
          </a:xfrm>
          <a:prstGeom prst="rect">
            <a:avLst/>
          </a:prstGeom>
          <a:noFill/>
          <a:ln>
            <a:noFill/>
          </a:ln>
        </p:spPr>
        <p:txBody>
          <a:bodyPr lIns="91425" tIns="91425" rIns="91425" bIns="91425" anchor="t" anchorCtr="0">
            <a:noAutofit/>
          </a:bodyPr>
          <a:lstStyle/>
          <a:p>
            <a:pPr indent="0" fontAlgn="base">
              <a:buNone/>
            </a:pPr>
            <a:r>
              <a:rPr lang="en-US" dirty="0" smtClean="0"/>
              <a:t>Completion of </a:t>
            </a:r>
            <a:r>
              <a:rPr lang="en-US" dirty="0"/>
              <a:t>the open book National On-line test with a minimum score of 90% or </a:t>
            </a:r>
            <a:r>
              <a:rPr lang="en-US" dirty="0" smtClean="0"/>
              <a:t>better.</a:t>
            </a:r>
          </a:p>
          <a:p>
            <a:pPr indent="0" fontAlgn="base">
              <a:buNone/>
            </a:pPr>
            <a:endParaRPr lang="en-US" dirty="0" smtClean="0"/>
          </a:p>
          <a:p>
            <a:pPr indent="0" fontAlgn="base">
              <a:buNone/>
            </a:pPr>
            <a:r>
              <a:rPr lang="en-US" dirty="0" smtClean="0"/>
              <a:t>Completion of all IDCII Performance </a:t>
            </a:r>
            <a:r>
              <a:rPr lang="en-US" dirty="0"/>
              <a:t>Qualification System (PQS) tasks, </a:t>
            </a:r>
            <a:r>
              <a:rPr lang="en-US" dirty="0" smtClean="0"/>
              <a:t>signed </a:t>
            </a:r>
            <a:r>
              <a:rPr lang="en-US" dirty="0"/>
              <a:t>by a currently Certified Instructor. </a:t>
            </a:r>
          </a:p>
          <a:p>
            <a:pPr marL="0" indent="0">
              <a:spcBef>
                <a:spcPts val="0"/>
              </a:spcBef>
              <a:buSzPct val="25000"/>
              <a:buNone/>
            </a:pPr>
            <a:endParaRPr sz="2800" b="0" i="0" u="none" strike="noStrike" cap="none" dirty="0">
              <a:solidFill>
                <a:schemeClr val="dk1"/>
              </a:solidFill>
              <a:sym typeface="Calibri"/>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10</a:t>
            </a:fld>
            <a:endParaRPr lang="en-US"/>
          </a:p>
        </p:txBody>
      </p:sp>
    </p:spTree>
    <p:extLst>
      <p:ext uri="{BB962C8B-B14F-4D97-AF65-F5344CB8AC3E}">
        <p14:creationId xmlns:p14="http://schemas.microsoft.com/office/powerpoint/2010/main" val="325508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59479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Required </a:t>
            </a:r>
            <a:endParaRPr lang="en-US" sz="4400" b="1" i="0" u="sng" strike="noStrike" cap="none" dirty="0">
              <a:solidFill>
                <a:schemeClr val="dk1"/>
              </a:solidFill>
              <a:latin typeface="Calibri"/>
              <a:ea typeface="Calibri"/>
              <a:cs typeface="Calibri"/>
              <a:sym typeface="Calibri"/>
            </a:endParaRPr>
          </a:p>
        </p:txBody>
      </p:sp>
      <p:sp>
        <p:nvSpPr>
          <p:cNvPr id="242" name="Shape 242"/>
          <p:cNvSpPr txBox="1">
            <a:spLocks noGrp="1"/>
          </p:cNvSpPr>
          <p:nvPr>
            <p:ph type="body" idx="1"/>
          </p:nvPr>
        </p:nvSpPr>
        <p:spPr>
          <a:xfrm>
            <a:off x="1650379" y="1011810"/>
            <a:ext cx="7036421" cy="5852020"/>
          </a:xfrm>
          <a:prstGeom prst="rect">
            <a:avLst/>
          </a:prstGeom>
          <a:noFill/>
          <a:ln>
            <a:noFill/>
          </a:ln>
        </p:spPr>
        <p:txBody>
          <a:bodyPr lIns="91425" tIns="91425" rIns="91425" bIns="91425" anchor="t" anchorCtr="0">
            <a:noAutofit/>
          </a:bodyPr>
          <a:lstStyle/>
          <a:p>
            <a:pPr marL="577850" indent="-349250" fontAlgn="base"/>
            <a:r>
              <a:rPr lang="en-US" sz="2400" dirty="0"/>
              <a:t>Upon successful completion of all PQSs, mandated training and the National On-line test, the trainee—(given students and an instructional setting), will:</a:t>
            </a:r>
          </a:p>
          <a:p>
            <a:pPr marL="577850" indent="-349250" fontAlgn="base"/>
            <a:r>
              <a:rPr lang="en-US" sz="2400" dirty="0"/>
              <a:t>Conduct a </a:t>
            </a:r>
            <a:r>
              <a:rPr lang="en-US" sz="2400" b="1" dirty="0"/>
              <a:t>fifteen to thirty minute training event </a:t>
            </a:r>
            <a:r>
              <a:rPr lang="en-US" sz="2400" dirty="0"/>
              <a:t>in accordance with the IDC II course material. A certified instructor will evaluate this presentation</a:t>
            </a:r>
            <a:r>
              <a:rPr lang="en-US" sz="2400" dirty="0" smtClean="0"/>
              <a:t>.</a:t>
            </a:r>
            <a:r>
              <a:rPr lang="en-US" sz="2400" dirty="0"/>
              <a:t> </a:t>
            </a:r>
            <a:endParaRPr lang="en-US" sz="2400" dirty="0" smtClean="0"/>
          </a:p>
          <a:p>
            <a:pPr marL="577850" indent="-342900" fontAlgn="base"/>
            <a:r>
              <a:rPr lang="en-US" sz="2400" dirty="0" smtClean="0"/>
              <a:t>Following </a:t>
            </a:r>
            <a:r>
              <a:rPr lang="en-US" sz="2400" dirty="0"/>
              <a:t>successful evaluation by the Instructors(s), conduct a </a:t>
            </a:r>
            <a:r>
              <a:rPr lang="en-US" sz="2400" b="1" dirty="0"/>
              <a:t>one to two hour training event </a:t>
            </a:r>
            <a:r>
              <a:rPr lang="en-US" sz="2400" dirty="0"/>
              <a:t>using chapter(s) from any of the Coast Guard Auxiliary approved Public Education courses or, if permitted, Member Training Courses. </a:t>
            </a:r>
          </a:p>
          <a:p>
            <a:pPr marL="0" indent="0">
              <a:spcBef>
                <a:spcPts val="0"/>
              </a:spcBef>
              <a:buSzPct val="25000"/>
              <a:buNone/>
            </a:pPr>
            <a:endParaRPr sz="2800" b="0" i="0" u="none" strike="noStrike" cap="none" dirty="0">
              <a:solidFill>
                <a:schemeClr val="dk1"/>
              </a:solidFill>
              <a:sym typeface="Calibri"/>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11</a:t>
            </a:fld>
            <a:endParaRPr lang="en-US"/>
          </a:p>
        </p:txBody>
      </p:sp>
    </p:spTree>
    <p:extLst>
      <p:ext uri="{BB962C8B-B14F-4D97-AF65-F5344CB8AC3E}">
        <p14:creationId xmlns:p14="http://schemas.microsoft.com/office/powerpoint/2010/main" val="1429640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59479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Required </a:t>
            </a:r>
            <a:endParaRPr lang="en-US" sz="4400" b="1" i="0" u="sng" strike="noStrike" cap="none" dirty="0">
              <a:solidFill>
                <a:schemeClr val="dk1"/>
              </a:solidFill>
              <a:latin typeface="Calibri"/>
              <a:ea typeface="Calibri"/>
              <a:cs typeface="Calibri"/>
              <a:sym typeface="Calibri"/>
            </a:endParaRPr>
          </a:p>
        </p:txBody>
      </p:sp>
      <p:sp>
        <p:nvSpPr>
          <p:cNvPr id="242" name="Shape 242"/>
          <p:cNvSpPr txBox="1">
            <a:spLocks noGrp="1"/>
          </p:cNvSpPr>
          <p:nvPr>
            <p:ph type="body" idx="1"/>
          </p:nvPr>
        </p:nvSpPr>
        <p:spPr>
          <a:xfrm>
            <a:off x="1650379" y="1075736"/>
            <a:ext cx="7036421" cy="5074307"/>
          </a:xfrm>
          <a:prstGeom prst="rect">
            <a:avLst/>
          </a:prstGeom>
          <a:noFill/>
          <a:ln>
            <a:noFill/>
          </a:ln>
        </p:spPr>
        <p:txBody>
          <a:bodyPr lIns="91425" tIns="91425" rIns="91425" bIns="91425" anchor="t" anchorCtr="0">
            <a:noAutofit/>
          </a:bodyPr>
          <a:lstStyle/>
          <a:p>
            <a:pPr marL="631825" indent="-282575" fontAlgn="base"/>
            <a:r>
              <a:rPr lang="en-US" sz="2800" dirty="0"/>
              <a:t>Following the successful evaluation, the certified instructor will recommend the trainee to the Flotilla Commander as having successfully completed the Instructor Development Course II for the US Coast Guard Auxiliary. </a:t>
            </a:r>
          </a:p>
          <a:p>
            <a:pPr marL="631825" indent="-282575"/>
            <a:r>
              <a:rPr lang="en-US" sz="2800" dirty="0"/>
              <a:t>The Flotilla Commander will then notify DIRAUX according to Auxiliary District policy, and the candidate will receive the Instructor Certification and Instructor ribbon. </a:t>
            </a:r>
            <a:endParaRPr sz="2800" b="0" i="0" u="none" strike="noStrike" cap="none" dirty="0">
              <a:solidFill>
                <a:schemeClr val="dk1"/>
              </a:solidFill>
              <a:sym typeface="Calibri"/>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12</a:t>
            </a:fld>
            <a:endParaRPr lang="en-US"/>
          </a:p>
        </p:txBody>
      </p:sp>
    </p:spTree>
    <p:extLst>
      <p:ext uri="{BB962C8B-B14F-4D97-AF65-F5344CB8AC3E}">
        <p14:creationId xmlns:p14="http://schemas.microsoft.com/office/powerpoint/2010/main" val="362042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59479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Overview </a:t>
            </a:r>
            <a:endParaRPr lang="en-US" sz="4400" b="1" i="0" u="sng" strike="noStrike" cap="none" dirty="0">
              <a:solidFill>
                <a:schemeClr val="dk1"/>
              </a:solidFill>
              <a:latin typeface="Calibri"/>
              <a:ea typeface="Calibri"/>
              <a:cs typeface="Calibri"/>
              <a:sym typeface="Calibri"/>
            </a:endParaRPr>
          </a:p>
        </p:txBody>
      </p:sp>
      <p:sp>
        <p:nvSpPr>
          <p:cNvPr id="242" name="Shape 242"/>
          <p:cNvSpPr txBox="1">
            <a:spLocks noGrp="1"/>
          </p:cNvSpPr>
          <p:nvPr>
            <p:ph type="body" idx="1"/>
          </p:nvPr>
        </p:nvSpPr>
        <p:spPr>
          <a:xfrm>
            <a:off x="1064302" y="1085149"/>
            <a:ext cx="7824865" cy="5636301"/>
          </a:xfrm>
          <a:prstGeom prst="rect">
            <a:avLst/>
          </a:prstGeom>
          <a:noFill/>
          <a:ln>
            <a:noFill/>
          </a:ln>
        </p:spPr>
        <p:txBody>
          <a:bodyPr lIns="91425" tIns="91425" rIns="91425" bIns="91425" anchor="t" anchorCtr="0">
            <a:noAutofit/>
          </a:bodyPr>
          <a:lstStyle/>
          <a:p>
            <a:pPr indent="0" fontAlgn="base">
              <a:buNone/>
            </a:pPr>
            <a:r>
              <a:rPr lang="en-US" sz="2800" dirty="0" smtClean="0"/>
              <a:t>-To </a:t>
            </a:r>
            <a:r>
              <a:rPr lang="en-US" sz="2800" dirty="0"/>
              <a:t>provide the best possible training experience, participants are expected to accomplish the following:</a:t>
            </a:r>
          </a:p>
          <a:p>
            <a:pPr lvl="0" indent="0" fontAlgn="base">
              <a:buNone/>
            </a:pPr>
            <a:r>
              <a:rPr lang="en-US" sz="2800" dirty="0" smtClean="0"/>
              <a:t>-Actively </a:t>
            </a:r>
            <a:r>
              <a:rPr lang="en-US" sz="2800" dirty="0"/>
              <a:t>participate in class discussions and group exercises.</a:t>
            </a:r>
          </a:p>
          <a:p>
            <a:pPr lvl="0" indent="0" fontAlgn="base">
              <a:buNone/>
            </a:pPr>
            <a:r>
              <a:rPr lang="en-US" sz="2800" dirty="0" smtClean="0"/>
              <a:t>-Accurately </a:t>
            </a:r>
            <a:r>
              <a:rPr lang="en-US" sz="2800" dirty="0"/>
              <a:t>complete lesson plans for review</a:t>
            </a:r>
          </a:p>
          <a:p>
            <a:pPr lvl="0" indent="0" fontAlgn="base">
              <a:buNone/>
            </a:pPr>
            <a:r>
              <a:rPr lang="en-US" sz="2800" dirty="0" smtClean="0"/>
              <a:t>-Conduct </a:t>
            </a:r>
            <a:r>
              <a:rPr lang="en-US" sz="2800" dirty="0"/>
              <a:t>an initial 15-30 minute training event.</a:t>
            </a:r>
          </a:p>
          <a:p>
            <a:pPr lvl="0" indent="0" fontAlgn="base">
              <a:buNone/>
            </a:pPr>
            <a:r>
              <a:rPr lang="en-US" sz="2800" dirty="0" smtClean="0"/>
              <a:t>-Make </a:t>
            </a:r>
            <a:r>
              <a:rPr lang="en-US" sz="2800" dirty="0"/>
              <a:t>adjustments to training based on self, peer, and instructor feedback.</a:t>
            </a:r>
          </a:p>
          <a:p>
            <a:pPr indent="0">
              <a:buNone/>
            </a:pPr>
            <a:r>
              <a:rPr lang="en-US" sz="2800" dirty="0" smtClean="0"/>
              <a:t>-Conduct </a:t>
            </a:r>
            <a:r>
              <a:rPr lang="en-US" sz="2800" dirty="0"/>
              <a:t>the final 1-2 hour training event. </a:t>
            </a:r>
            <a:endParaRPr sz="2800" b="0" i="0" u="none" strike="noStrike" cap="none" dirty="0">
              <a:solidFill>
                <a:schemeClr val="dk1"/>
              </a:solidFill>
              <a:sym typeface="Calibri"/>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13</a:t>
            </a:fld>
            <a:endParaRPr lang="en-US"/>
          </a:p>
        </p:txBody>
      </p:sp>
    </p:spTree>
    <p:extLst>
      <p:ext uri="{BB962C8B-B14F-4D97-AF65-F5344CB8AC3E}">
        <p14:creationId xmlns:p14="http://schemas.microsoft.com/office/powerpoint/2010/main" val="76353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14400" y="239662"/>
            <a:ext cx="8229600" cy="8157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dirty="0" smtClean="0"/>
              <a:t>Highlights of IDC II Course</a:t>
            </a:r>
            <a:endParaRPr lang="en-US" sz="4400" b="1" i="0" strike="noStrike" cap="none" dirty="0">
              <a:solidFill>
                <a:schemeClr val="dk1"/>
              </a:solidFill>
              <a:latin typeface="Calibri"/>
              <a:ea typeface="Calibri"/>
              <a:cs typeface="Calibri"/>
              <a:sym typeface="Calibri"/>
            </a:endParaRPr>
          </a:p>
        </p:txBody>
      </p:sp>
      <p:sp>
        <p:nvSpPr>
          <p:cNvPr id="133" name="Shape 133"/>
          <p:cNvSpPr txBox="1">
            <a:spLocks noGrp="1"/>
          </p:cNvSpPr>
          <p:nvPr>
            <p:ph type="body" idx="1"/>
          </p:nvPr>
        </p:nvSpPr>
        <p:spPr>
          <a:xfrm>
            <a:off x="1372500" y="1055420"/>
            <a:ext cx="7771500" cy="5666055"/>
          </a:xfrm>
          <a:prstGeom prst="rect">
            <a:avLst/>
          </a:prstGeom>
          <a:noFill/>
          <a:ln>
            <a:noFill/>
          </a:ln>
        </p:spPr>
        <p:txBody>
          <a:bodyPr lIns="91425" tIns="91425" rIns="91425" bIns="91425" anchor="t" anchorCtr="0">
            <a:noAutofit/>
          </a:bodyPr>
          <a:lstStyle/>
          <a:p>
            <a:pPr marL="457200" marR="0" lvl="0" indent="-406400" algn="l" rtl="0">
              <a:lnSpc>
                <a:spcPct val="100000"/>
              </a:lnSpc>
              <a:spcBef>
                <a:spcPts val="0"/>
              </a:spcBef>
              <a:spcAft>
                <a:spcPts val="0"/>
              </a:spcAft>
              <a:buClr>
                <a:schemeClr val="dk1"/>
              </a:buClr>
              <a:buSzPct val="100000"/>
              <a:buFont typeface="Arial"/>
              <a:buChar char="•"/>
            </a:pPr>
            <a:r>
              <a:rPr lang="en-US" sz="3600" b="0" i="0" u="none" strike="noStrike" cap="none" dirty="0" smtClean="0">
                <a:solidFill>
                  <a:schemeClr val="dk1"/>
                </a:solidFill>
                <a:sym typeface="Calibri"/>
              </a:rPr>
              <a:t>Intro</a:t>
            </a:r>
          </a:p>
          <a:p>
            <a:pPr marL="457200" marR="0" lvl="0" indent="-406400" algn="l" rtl="0">
              <a:lnSpc>
                <a:spcPct val="100000"/>
              </a:lnSpc>
              <a:spcBef>
                <a:spcPts val="0"/>
              </a:spcBef>
              <a:spcAft>
                <a:spcPts val="0"/>
              </a:spcAft>
              <a:buClr>
                <a:schemeClr val="dk1"/>
              </a:buClr>
              <a:buSzPct val="100000"/>
              <a:buFont typeface="Arial"/>
              <a:buChar char="•"/>
            </a:pPr>
            <a:r>
              <a:rPr lang="en-US" sz="3600" dirty="0" smtClean="0"/>
              <a:t>Requirements</a:t>
            </a:r>
          </a:p>
          <a:p>
            <a:pPr marL="457200" marR="0" lvl="0" indent="-406400" algn="l" rtl="0">
              <a:lnSpc>
                <a:spcPct val="100000"/>
              </a:lnSpc>
              <a:spcBef>
                <a:spcPts val="0"/>
              </a:spcBef>
              <a:spcAft>
                <a:spcPts val="0"/>
              </a:spcAft>
              <a:buClr>
                <a:schemeClr val="dk1"/>
              </a:buClr>
              <a:buSzPct val="100000"/>
              <a:buFont typeface="Arial"/>
              <a:buChar char="•"/>
            </a:pPr>
            <a:r>
              <a:rPr lang="en-US" sz="3600" b="0" i="0" u="none" strike="noStrike" cap="none" dirty="0" smtClean="0">
                <a:solidFill>
                  <a:schemeClr val="dk1"/>
                </a:solidFill>
                <a:sym typeface="Calibri"/>
              </a:rPr>
              <a:t>Course Overview</a:t>
            </a:r>
            <a:br>
              <a:rPr lang="en-US" sz="3600" b="0" i="0" u="none" strike="noStrike" cap="none" dirty="0" smtClean="0">
                <a:solidFill>
                  <a:schemeClr val="dk1"/>
                </a:solidFill>
                <a:sym typeface="Calibri"/>
              </a:rPr>
            </a:br>
            <a:r>
              <a:rPr lang="en-US" sz="3600" b="0" i="0" u="none" strike="noStrike" cap="none" dirty="0" smtClean="0">
                <a:solidFill>
                  <a:schemeClr val="dk1"/>
                </a:solidFill>
                <a:sym typeface="Calibri"/>
              </a:rPr>
              <a:t>	Lesson Planning</a:t>
            </a:r>
            <a:br>
              <a:rPr lang="en-US" sz="3600" b="0" i="0" u="none" strike="noStrike" cap="none" dirty="0" smtClean="0">
                <a:solidFill>
                  <a:schemeClr val="dk1"/>
                </a:solidFill>
                <a:sym typeface="Calibri"/>
              </a:rPr>
            </a:br>
            <a:r>
              <a:rPr lang="en-US" sz="3600" b="0" i="0" u="none" strike="noStrike" cap="none" dirty="0" smtClean="0">
                <a:solidFill>
                  <a:schemeClr val="dk1"/>
                </a:solidFill>
                <a:sym typeface="Calibri"/>
              </a:rPr>
              <a:t>	Accommodating All Students</a:t>
            </a:r>
            <a:br>
              <a:rPr lang="en-US" sz="3600" b="0" i="0" u="none" strike="noStrike" cap="none" dirty="0" smtClean="0">
                <a:solidFill>
                  <a:schemeClr val="dk1"/>
                </a:solidFill>
                <a:sym typeface="Calibri"/>
              </a:rPr>
            </a:br>
            <a:r>
              <a:rPr lang="en-US" sz="3600" b="0" i="0" u="none" strike="noStrike" cap="none" dirty="0" smtClean="0">
                <a:solidFill>
                  <a:schemeClr val="dk1"/>
                </a:solidFill>
                <a:sym typeface="Calibri"/>
              </a:rPr>
              <a:t>	Using Electronic Technologies</a:t>
            </a:r>
            <a:br>
              <a:rPr lang="en-US" sz="3600" b="0" i="0" u="none" strike="noStrike" cap="none" dirty="0" smtClean="0">
                <a:solidFill>
                  <a:schemeClr val="dk1"/>
                </a:solidFill>
                <a:sym typeface="Calibri"/>
              </a:rPr>
            </a:br>
            <a:r>
              <a:rPr lang="en-US" sz="3600" b="0" i="0" u="none" strike="noStrike" cap="none" dirty="0" smtClean="0">
                <a:solidFill>
                  <a:schemeClr val="dk1"/>
                </a:solidFill>
                <a:sym typeface="Calibri"/>
              </a:rPr>
              <a:t>	Instructional Equipment</a:t>
            </a:r>
            <a:br>
              <a:rPr lang="en-US" sz="3600" b="0" i="0" u="none" strike="noStrike" cap="none" dirty="0" smtClean="0">
                <a:solidFill>
                  <a:schemeClr val="dk1"/>
                </a:solidFill>
                <a:sym typeface="Calibri"/>
              </a:rPr>
            </a:br>
            <a:r>
              <a:rPr lang="en-US" sz="3600" b="0" i="0" u="none" strike="noStrike" cap="none" dirty="0" smtClean="0">
                <a:solidFill>
                  <a:schemeClr val="dk1"/>
                </a:solidFill>
                <a:sym typeface="Calibri"/>
              </a:rPr>
              <a:t>	Recordkeeping</a:t>
            </a:r>
          </a:p>
          <a:p>
            <a:pPr marL="50800" marR="0" lvl="0" indent="0" algn="l" rtl="0">
              <a:lnSpc>
                <a:spcPct val="100000"/>
              </a:lnSpc>
              <a:spcBef>
                <a:spcPts val="0"/>
              </a:spcBef>
              <a:spcAft>
                <a:spcPts val="0"/>
              </a:spcAft>
              <a:buClr>
                <a:schemeClr val="dk1"/>
              </a:buClr>
              <a:buSzPct val="100000"/>
              <a:buNone/>
            </a:pPr>
            <a:endParaRPr lang="en-US" sz="28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14</a:t>
            </a:fld>
            <a:endParaRPr lang="en-US"/>
          </a:p>
        </p:txBody>
      </p:sp>
    </p:spTree>
    <p:extLst>
      <p:ext uri="{BB962C8B-B14F-4D97-AF65-F5344CB8AC3E}">
        <p14:creationId xmlns:p14="http://schemas.microsoft.com/office/powerpoint/2010/main" val="201063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572199" y="219372"/>
            <a:ext cx="8014915" cy="731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u="sng" dirty="0" smtClean="0"/>
              <a:t>Table of Contents</a:t>
            </a:r>
            <a:endParaRPr lang="en-US" sz="4000" b="1" i="0" u="sng" strike="noStrike" cap="none" dirty="0">
              <a:solidFill>
                <a:schemeClr val="dk1"/>
              </a:solidFill>
              <a:sym typeface="Calibri"/>
            </a:endParaRPr>
          </a:p>
        </p:txBody>
      </p:sp>
      <p:sp>
        <p:nvSpPr>
          <p:cNvPr id="329" name="Shape 329"/>
          <p:cNvSpPr txBox="1">
            <a:spLocks noGrp="1"/>
          </p:cNvSpPr>
          <p:nvPr>
            <p:ph type="body" idx="1"/>
          </p:nvPr>
        </p:nvSpPr>
        <p:spPr>
          <a:xfrm>
            <a:off x="1307979" y="894198"/>
            <a:ext cx="7279135" cy="4755239"/>
          </a:xfrm>
          <a:prstGeom prst="rect">
            <a:avLst/>
          </a:prstGeom>
          <a:noFill/>
          <a:ln>
            <a:noFill/>
          </a:ln>
        </p:spPr>
        <p:txBody>
          <a:bodyPr lIns="91425" tIns="91425" rIns="91425" bIns="91425" anchor="t" anchorCtr="0">
            <a:noAutofit/>
          </a:bodyPr>
          <a:lstStyle/>
          <a:p>
            <a:pPr indent="0">
              <a:buNone/>
            </a:pPr>
            <a:endParaRPr lang="en-US" sz="2800" dirty="0" smtClean="0"/>
          </a:p>
          <a:p>
            <a:pPr marL="228600" marR="0" lvl="0" indent="0" algn="l" rtl="0">
              <a:lnSpc>
                <a:spcPct val="100000"/>
              </a:lnSpc>
              <a:spcBef>
                <a:spcPts val="0"/>
              </a:spcBef>
              <a:spcAft>
                <a:spcPts val="0"/>
              </a:spcAft>
              <a:buNone/>
            </a:pPr>
            <a:endParaRPr lang="en-US" sz="2400" b="0" i="0" u="none" strike="noStrike" cap="none" dirty="0" smtClean="0">
              <a:solidFill>
                <a:schemeClr val="dk1"/>
              </a:solidFill>
              <a:sym typeface="Calibri"/>
            </a:endParaRPr>
          </a:p>
        </p:txBody>
      </p:sp>
      <p:sp>
        <p:nvSpPr>
          <p:cNvPr id="3" name="Rectangle 2"/>
          <p:cNvSpPr/>
          <p:nvPr/>
        </p:nvSpPr>
        <p:spPr>
          <a:xfrm>
            <a:off x="1828800" y="1079308"/>
            <a:ext cx="6521824" cy="12726561"/>
          </a:xfrm>
          <a:prstGeom prst="rect">
            <a:avLst/>
          </a:prstGeom>
        </p:spPr>
        <p:txBody>
          <a:bodyPr wrap="square">
            <a:spAutoFit/>
          </a:bodyPr>
          <a:lstStyle/>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1  Welcome and Introduction	</a:t>
            </a:r>
            <a:r>
              <a:rPr lang="en-US" sz="1600" dirty="0">
                <a:latin typeface="+mn-lt"/>
                <a:ea typeface="Arial" panose="020B0604020202020204" pitchFamily="34" charset="0"/>
                <a:cs typeface="Times New Roman" panose="02020603050405020304" pitchFamily="18" charset="0"/>
              </a:rPr>
              <a:t>Page 4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Course Objectives+ Overview	Page 5</a:t>
            </a:r>
            <a:endParaRPr lang="en-US" sz="1600" dirty="0">
              <a:latin typeface="+mn-lt"/>
              <a:ea typeface="PMingLiU"/>
            </a:endParaRPr>
          </a:p>
          <a:p>
            <a:pPr marL="457200" fontAlgn="base">
              <a:lnSpc>
                <a:spcPts val="1375"/>
              </a:lnSpc>
              <a:tabLst>
                <a:tab pos="4114800" algn="l"/>
              </a:tabLst>
            </a:pPr>
            <a:r>
              <a:rPr lang="en-US" sz="1600" dirty="0" smtClean="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2  14 Instructional Competency 	</a:t>
            </a:r>
            <a:r>
              <a:rPr lang="en-US" sz="1600" dirty="0">
                <a:latin typeface="+mn-lt"/>
                <a:ea typeface="Arial" panose="020B0604020202020204" pitchFamily="34" charset="0"/>
                <a:cs typeface="Times New Roman" panose="02020603050405020304" pitchFamily="18" charset="0"/>
              </a:rPr>
              <a:t>Page 7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Influencing Learning	Page 7</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Types of Learning 	Page 8</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Verbal and Non-Verbal Communications	Page 9</a:t>
            </a:r>
            <a:endParaRPr lang="en-US" sz="1600" dirty="0">
              <a:latin typeface="+mn-lt"/>
              <a:ea typeface="PMingLiU"/>
            </a:endParaRPr>
          </a:p>
          <a:p>
            <a:pPr fontAlgn="base">
              <a:lnSpc>
                <a:spcPts val="1375"/>
              </a:lnSpc>
              <a:spcBef>
                <a:spcPts val="35"/>
              </a:spcBef>
              <a:tabLst>
                <a:tab pos="4114800" algn="l"/>
              </a:tabLst>
            </a:pPr>
            <a:r>
              <a:rPr lang="en-US" sz="1600" dirty="0" smtClean="0">
                <a:latin typeface="+mn-lt"/>
                <a:ea typeface="Arial" panose="020B0604020202020204" pitchFamily="34" charset="0"/>
                <a:cs typeface="Times New Roman" panose="02020603050405020304" pitchFamily="18" charset="0"/>
              </a:rPr>
              <a:t>Bridges </a:t>
            </a:r>
            <a:r>
              <a:rPr lang="en-US" sz="1600" dirty="0">
                <a:latin typeface="+mn-lt"/>
                <a:ea typeface="Arial" panose="020B0604020202020204" pitchFamily="34" charset="0"/>
                <a:cs typeface="Times New Roman" panose="02020603050405020304" pitchFamily="18" charset="0"/>
              </a:rPr>
              <a:t>to Effective Communications 	Page 10</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Professional Demeanor	Page </a:t>
            </a:r>
            <a:r>
              <a:rPr lang="en-US" sz="1600" dirty="0" smtClean="0">
                <a:latin typeface="+mn-lt"/>
                <a:ea typeface="Arial" panose="020B0604020202020204" pitchFamily="34" charset="0"/>
                <a:cs typeface="Times New Roman" panose="02020603050405020304" pitchFamily="18" charset="0"/>
              </a:rPr>
              <a:t>11</a:t>
            </a:r>
          </a:p>
          <a:p>
            <a:pPr fontAlgn="base">
              <a:lnSpc>
                <a:spcPts val="1375"/>
              </a:lnSpc>
              <a:spcBef>
                <a:spcPts val="35"/>
              </a:spcBef>
              <a:tabLst>
                <a:tab pos="4114800" algn="l"/>
              </a:tabLst>
            </a:pPr>
            <a:endParaRPr lang="en-US" sz="1600" dirty="0">
              <a:latin typeface="+mn-lt"/>
              <a:ea typeface="PMingLiU"/>
            </a:endParaRPr>
          </a:p>
          <a:p>
            <a:pPr marL="457200" fontAlgn="base">
              <a:lnSpc>
                <a:spcPts val="1375"/>
              </a:lnSpc>
              <a:tabLst>
                <a:tab pos="4114800" algn="l"/>
              </a:tabLst>
            </a:pPr>
            <a:r>
              <a:rPr lang="en-US" sz="1600" dirty="0">
                <a:latin typeface="+mn-lt"/>
                <a:ea typeface="Arial" panose="020B0604020202020204" pitchFamily="34" charset="0"/>
                <a:cs typeface="Times New Roman" panose="02020603050405020304" pitchFamily="18" charset="0"/>
              </a:rPr>
              <a:t> </a:t>
            </a:r>
            <a:r>
              <a:rPr lang="en-US" sz="1600" dirty="0" smtClean="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3  Lesson Planning 	</a:t>
            </a:r>
            <a:r>
              <a:rPr lang="en-US" sz="1600" dirty="0">
                <a:latin typeface="+mn-lt"/>
                <a:ea typeface="Arial" panose="020B0604020202020204" pitchFamily="34" charset="0"/>
                <a:cs typeface="Times New Roman" panose="02020603050405020304" pitchFamily="18" charset="0"/>
              </a:rPr>
              <a:t>Pages 15-18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            9-Event Lesson Plan	Page </a:t>
            </a:r>
            <a:r>
              <a:rPr lang="en-US" sz="1600" dirty="0" smtClean="0">
                <a:latin typeface="+mn-lt"/>
                <a:ea typeface="Arial" panose="020B0604020202020204" pitchFamily="34" charset="0"/>
                <a:cs typeface="Times New Roman" panose="02020603050405020304" pitchFamily="18" charset="0"/>
              </a:rPr>
              <a:t>15</a:t>
            </a: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endParaRPr>
          </a:p>
          <a:p>
            <a:pPr fontAlgn="base">
              <a:lnSpc>
                <a:spcPts val="1375"/>
              </a:lnSpc>
              <a:spcBef>
                <a:spcPts val="35"/>
              </a:spcBef>
              <a:tabLst>
                <a:tab pos="4114800" algn="l"/>
              </a:tabLst>
            </a:pPr>
            <a:endParaRPr lang="en-US" sz="1600" b="1" dirty="0" smtClean="0">
              <a:latin typeface="+mn-lt"/>
              <a:ea typeface="Arial" panose="020B0604020202020204" pitchFamily="34" charset="0"/>
              <a:cs typeface="Times New Roman" panose="02020603050405020304" pitchFamily="18" charset="0"/>
            </a:endParaRPr>
          </a:p>
          <a:p>
            <a:pPr fontAlgn="base">
              <a:lnSpc>
                <a:spcPts val="1375"/>
              </a:lnSpc>
              <a:spcBef>
                <a:spcPts val="35"/>
              </a:spcBef>
              <a:tabLst>
                <a:tab pos="4114800" algn="l"/>
              </a:tabLst>
            </a:pPr>
            <a:r>
              <a:rPr lang="en-US" sz="1600" b="1" dirty="0" smtClean="0">
                <a:latin typeface="+mn-lt"/>
                <a:ea typeface="Arial" panose="020B0604020202020204" pitchFamily="34" charset="0"/>
                <a:cs typeface="Times New Roman" panose="02020603050405020304" pitchFamily="18" charset="0"/>
              </a:rPr>
              <a:t>UNIT </a:t>
            </a:r>
            <a:r>
              <a:rPr lang="en-US" sz="1600" b="1" dirty="0">
                <a:latin typeface="+mn-lt"/>
                <a:ea typeface="Arial" panose="020B0604020202020204" pitchFamily="34" charset="0"/>
                <a:cs typeface="Times New Roman" panose="02020603050405020304" pitchFamily="18" charset="0"/>
              </a:rPr>
              <a:t>4 Using Media Effectively  	</a:t>
            </a:r>
            <a:r>
              <a:rPr lang="en-US" sz="1600" dirty="0" smtClean="0">
                <a:latin typeface="+mn-lt"/>
                <a:ea typeface="Arial" panose="020B0604020202020204" pitchFamily="34" charset="0"/>
                <a:cs typeface="Times New Roman" panose="02020603050405020304" pitchFamily="18" charset="0"/>
              </a:rPr>
              <a:t>Page18</a:t>
            </a:r>
          </a:p>
          <a:p>
            <a:pPr fontAlgn="base">
              <a:lnSpc>
                <a:spcPts val="1375"/>
              </a:lnSpc>
              <a:spcBef>
                <a:spcPts val="35"/>
              </a:spcBef>
              <a:tabLst>
                <a:tab pos="4114800" algn="l"/>
              </a:tabLst>
            </a:pPr>
            <a:endParaRPr lang="en-US" sz="1600" dirty="0">
              <a:latin typeface="+mn-lt"/>
              <a:ea typeface="Arial" panose="020B0604020202020204" pitchFamily="34" charset="0"/>
              <a:cs typeface="Times New Roman" panose="02020603050405020304" pitchFamily="18" charset="0"/>
            </a:endParaRPr>
          </a:p>
          <a:p>
            <a:pPr fontAlgn="base">
              <a:lnSpc>
                <a:spcPts val="1375"/>
              </a:lnSpc>
              <a:spcBef>
                <a:spcPts val="35"/>
              </a:spcBef>
              <a:tabLst>
                <a:tab pos="4114800" algn="l"/>
              </a:tabLst>
            </a:pPr>
            <a:endParaRPr lang="en-US" sz="1600" dirty="0" smtClean="0">
              <a:latin typeface="+mn-lt"/>
              <a:ea typeface="Arial" panose="020B0604020202020204" pitchFamily="34" charset="0"/>
              <a:cs typeface="Times New Roman" panose="02020603050405020304" pitchFamily="18" charset="0"/>
            </a:endParaRPr>
          </a:p>
          <a:p>
            <a:pPr fontAlgn="base">
              <a:lnSpc>
                <a:spcPts val="1375"/>
              </a:lnSpc>
              <a:spcBef>
                <a:spcPts val="35"/>
              </a:spcBef>
              <a:tabLst>
                <a:tab pos="4114800" algn="l"/>
              </a:tabLst>
            </a:pPr>
            <a:r>
              <a:rPr lang="en-US" sz="1600" dirty="0" smtClean="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5 Effective Communications Skills Strategies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             Verbal	Page 19</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             Non-Verbal	Page 20</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Question and Answering Techniques	Page 21</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             Effective Questioning Techniques 	Page 22</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             Five types of Open-ended Questions 	Page </a:t>
            </a:r>
            <a:r>
              <a:rPr lang="en-US" sz="1600" dirty="0" smtClean="0">
                <a:latin typeface="+mn-lt"/>
                <a:ea typeface="Arial" panose="020B0604020202020204" pitchFamily="34" charset="0"/>
                <a:cs typeface="Times New Roman" panose="02020603050405020304" pitchFamily="18" charset="0"/>
              </a:rPr>
              <a:t>22</a:t>
            </a: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smtClean="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smtClean="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smtClean="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smtClean="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cs typeface="Times New Roman" panose="02020603050405020304" pitchFamily="18" charset="0"/>
            </a:endParaRPr>
          </a:p>
          <a:p>
            <a:pPr fontAlgn="base">
              <a:lnSpc>
                <a:spcPts val="1375"/>
              </a:lnSpc>
              <a:spcBef>
                <a:spcPts val="35"/>
              </a:spcBef>
              <a:tabLst>
                <a:tab pos="4114800" algn="l"/>
              </a:tabLst>
            </a:pP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6 Difficult Situations         	</a:t>
            </a:r>
            <a:r>
              <a:rPr lang="en-US" sz="1600" dirty="0">
                <a:latin typeface="+mn-lt"/>
                <a:ea typeface="Arial" panose="020B0604020202020204" pitchFamily="34" charset="0"/>
                <a:cs typeface="Times New Roman" panose="02020603050405020304" pitchFamily="18" charset="0"/>
              </a:rPr>
              <a:t>Pages </a:t>
            </a:r>
            <a:r>
              <a:rPr lang="en-US" sz="1600" dirty="0" smtClean="0">
                <a:latin typeface="+mn-lt"/>
                <a:ea typeface="Arial" panose="020B0604020202020204" pitchFamily="34" charset="0"/>
                <a:cs typeface="Times New Roman" panose="02020603050405020304" pitchFamily="18" charset="0"/>
              </a:rPr>
              <a:t>24-26</a:t>
            </a:r>
          </a:p>
          <a:p>
            <a:pPr fontAlgn="base">
              <a:lnSpc>
                <a:spcPts val="1375"/>
              </a:lnSpc>
              <a:spcBef>
                <a:spcPts val="35"/>
              </a:spcBef>
              <a:tabLst>
                <a:tab pos="4114800" algn="l"/>
              </a:tabLst>
            </a:pPr>
            <a:r>
              <a:rPr lang="en-US" sz="1600" dirty="0" smtClean="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7 Accommodating All Students 	</a:t>
            </a:r>
            <a:r>
              <a:rPr lang="en-US" sz="1600" dirty="0">
                <a:latin typeface="+mn-lt"/>
                <a:ea typeface="Arial" panose="020B0604020202020204" pitchFamily="34" charset="0"/>
                <a:cs typeface="Times New Roman" panose="02020603050405020304" pitchFamily="18" charset="0"/>
              </a:rPr>
              <a:t>Page 27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Removing Barriers 	Page 28</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Other Challenges	Page 28</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UNIT 8  Instructing with Electronic Technologies 	</a:t>
            </a:r>
            <a:r>
              <a:rPr lang="en-US" sz="1600" dirty="0">
                <a:latin typeface="+mn-lt"/>
                <a:ea typeface="Arial" panose="020B0604020202020204" pitchFamily="34" charset="0"/>
                <a:cs typeface="Times New Roman" panose="02020603050405020304" pitchFamily="18" charset="0"/>
              </a:rPr>
              <a:t>Pages 30 -33</a:t>
            </a:r>
            <a:endParaRPr lang="en-US" sz="1600" dirty="0">
              <a:latin typeface="+mn-lt"/>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Appendix A Presentation Tips</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Appendix B Recordkeeping—</a:t>
            </a:r>
            <a:r>
              <a:rPr lang="en-US" b="1" dirty="0" err="1">
                <a:latin typeface="Arial" panose="020B0604020202020204" pitchFamily="34" charset="0"/>
                <a:ea typeface="Arial" panose="020B0604020202020204" pitchFamily="34" charset="0"/>
                <a:cs typeface="Times New Roman" panose="02020603050405020304" pitchFamily="18" charset="0"/>
              </a:rPr>
              <a:t>AuxPlus</a:t>
            </a:r>
            <a:r>
              <a:rPr lang="en-US" b="1" dirty="0">
                <a:latin typeface="Arial" panose="020B0604020202020204" pitchFamily="34" charset="0"/>
                <a:ea typeface="Arial" panose="020B0604020202020204" pitchFamily="34" charset="0"/>
                <a:cs typeface="Times New Roman" panose="02020603050405020304" pitchFamily="18" charset="0"/>
              </a:rPr>
              <a:t> PE</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75"/>
              </a:lnSpc>
              <a:spcBef>
                <a:spcPts val="35"/>
              </a:spcBef>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Appendix C (Student Study Guide)</a:t>
            </a:r>
            <a:endParaRPr lang="en-US" dirty="0">
              <a:latin typeface="Times New Roman" panose="02020603050405020304" pitchFamily="18" charset="0"/>
              <a:ea typeface="PMingLiU"/>
            </a:endParaRPr>
          </a:p>
          <a:p>
            <a:pPr marL="457200" fontAlgn="base">
              <a:lnSpc>
                <a:spcPts val="1375"/>
              </a:lnSpc>
              <a:spcBef>
                <a:spcPts val="10"/>
              </a:spcBef>
              <a:tabLst>
                <a:tab pos="4114800" algn="l"/>
              </a:tabLst>
            </a:pPr>
            <a:r>
              <a:rPr lang="en-US" spc="5" dirty="0">
                <a:latin typeface="Arial" panose="020B0604020202020204" pitchFamily="34" charset="0"/>
                <a:ea typeface="Arial" panose="020B0604020202020204" pitchFamily="34" charset="0"/>
                <a:cs typeface="Times New Roman" panose="02020603050405020304" pitchFamily="18" charset="0"/>
              </a:rPr>
              <a:t>Lesson Plan Worksheets	Pages 2-3</a:t>
            </a:r>
            <a:endParaRPr lang="en-US" dirty="0">
              <a:latin typeface="Times New Roman" panose="02020603050405020304" pitchFamily="18" charset="0"/>
              <a:ea typeface="PMingLiU"/>
            </a:endParaRPr>
          </a:p>
          <a:p>
            <a:pPr marR="182880" indent="457200" fontAlgn="base">
              <a:lnSpc>
                <a:spcPts val="1370"/>
              </a:lnSpc>
              <a:tabLst>
                <a:tab pos="4114800" algn="l"/>
              </a:tabLst>
            </a:pPr>
            <a:r>
              <a:rPr lang="en-US" dirty="0">
                <a:latin typeface="Arial" panose="020B0604020202020204" pitchFamily="34" charset="0"/>
                <a:ea typeface="Arial" panose="020B0604020202020204" pitchFamily="34" charset="0"/>
                <a:cs typeface="Times New Roman" panose="02020603050405020304" pitchFamily="18" charset="0"/>
              </a:rPr>
              <a:t>9 Events Lesson Planning Worksheets	Pages 4-6 </a:t>
            </a:r>
            <a:endParaRPr lang="en-US" dirty="0">
              <a:latin typeface="Times New Roman" panose="02020603050405020304" pitchFamily="18" charset="0"/>
              <a:ea typeface="PMingLiU"/>
            </a:endParaRPr>
          </a:p>
          <a:p>
            <a:pPr marR="182880" fontAlgn="base">
              <a:lnSpc>
                <a:spcPts val="1370"/>
              </a:lnSpc>
              <a:tabLst>
                <a:tab pos="4114800" algn="l"/>
              </a:tabLst>
            </a:pPr>
            <a:r>
              <a:rPr lang="en-US" dirty="0">
                <a:latin typeface="Arial" panose="020B0604020202020204" pitchFamily="34" charset="0"/>
                <a:ea typeface="Arial" panose="020B0604020202020204" pitchFamily="34" charset="0"/>
                <a:cs typeface="Times New Roman" panose="02020603050405020304" pitchFamily="18" charset="0"/>
              </a:rPr>
              <a:t/>
            </a:r>
            <a:br>
              <a:rPr lang="en-US" dirty="0">
                <a:latin typeface="Arial" panose="020B0604020202020204" pitchFamily="34" charset="0"/>
                <a:ea typeface="Arial" panose="020B0604020202020204" pitchFamily="34" charset="0"/>
                <a:cs typeface="Times New Roman" panose="02020603050405020304" pitchFamily="18" charset="0"/>
              </a:rPr>
            </a:br>
            <a:r>
              <a:rPr lang="en-US" b="1" dirty="0">
                <a:latin typeface="Arial" panose="020B0604020202020204" pitchFamily="34" charset="0"/>
                <a:ea typeface="Arial" panose="020B0604020202020204" pitchFamily="34" charset="0"/>
                <a:cs typeface="Times New Roman" panose="02020603050405020304" pitchFamily="18" charset="0"/>
              </a:rPr>
              <a:t>Appendix D (PQS Workbook)</a:t>
            </a:r>
            <a:endParaRPr lang="en-US" dirty="0">
              <a:latin typeface="Times New Roman" panose="02020603050405020304" pitchFamily="18" charset="0"/>
              <a:ea typeface="PMingLiU"/>
            </a:endParaRPr>
          </a:p>
          <a:p>
            <a:pPr marL="457200" fontAlgn="base">
              <a:lnSpc>
                <a:spcPts val="1375"/>
              </a:lnSpc>
              <a:tabLst>
                <a:tab pos="4114800" algn="l"/>
              </a:tabLst>
            </a:pPr>
            <a:r>
              <a:rPr lang="en-US" spc="15" dirty="0">
                <a:latin typeface="Arial" panose="020B0604020202020204" pitchFamily="34" charset="0"/>
                <a:ea typeface="Arial" panose="020B0604020202020204" pitchFamily="34" charset="0"/>
                <a:cs typeface="Times New Roman" panose="02020603050405020304" pitchFamily="18" charset="0"/>
              </a:rPr>
              <a:t>Intent	Page 2</a:t>
            </a:r>
            <a:endParaRPr lang="en-US" dirty="0">
              <a:latin typeface="Times New Roman" panose="02020603050405020304" pitchFamily="18" charset="0"/>
              <a:ea typeface="PMingLiU"/>
            </a:endParaRPr>
          </a:p>
          <a:p>
            <a:pPr marL="457200" fontAlgn="base">
              <a:lnSpc>
                <a:spcPts val="1375"/>
              </a:lnSpc>
              <a:spcBef>
                <a:spcPts val="10"/>
              </a:spcBef>
              <a:tabLst>
                <a:tab pos="4114800" algn="l"/>
              </a:tabLst>
            </a:pPr>
            <a:r>
              <a:rPr lang="en-US" spc="20" dirty="0">
                <a:latin typeface="Arial" panose="020B0604020202020204" pitchFamily="34" charset="0"/>
                <a:ea typeface="Arial" panose="020B0604020202020204" pitchFamily="34" charset="0"/>
                <a:cs typeface="Times New Roman" panose="02020603050405020304" pitchFamily="18" charset="0"/>
              </a:rPr>
              <a:t>Tasks	Page 3-5</a:t>
            </a:r>
            <a:endParaRPr lang="en-US" dirty="0">
              <a:latin typeface="Times New Roman" panose="02020603050405020304" pitchFamily="18" charset="0"/>
              <a:ea typeface="PMingLiU"/>
            </a:endParaRPr>
          </a:p>
          <a:p>
            <a:pPr indent="457200" fontAlgn="base">
              <a:lnSpc>
                <a:spcPts val="1360"/>
              </a:lnSpc>
              <a:tabLst>
                <a:tab pos="4114800" algn="l"/>
              </a:tabLst>
            </a:pPr>
            <a:r>
              <a:rPr lang="en-US" dirty="0">
                <a:latin typeface="Arial" panose="020B0604020202020204" pitchFamily="34" charset="0"/>
                <a:ea typeface="Arial" panose="020B0604020202020204" pitchFamily="34" charset="0"/>
                <a:cs typeface="Times New Roman" panose="02020603050405020304" pitchFamily="18" charset="0"/>
              </a:rPr>
              <a:t>Final Certification Sheet	Page 6 </a:t>
            </a:r>
            <a:endParaRPr lang="en-US" dirty="0">
              <a:latin typeface="Times New Roman" panose="02020603050405020304" pitchFamily="18" charset="0"/>
              <a:ea typeface="PMingLiU"/>
            </a:endParaRPr>
          </a:p>
          <a:p>
            <a:pPr fontAlgn="base">
              <a:lnSpc>
                <a:spcPts val="1360"/>
              </a:lnSpc>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PMingLiU"/>
            </a:endParaRPr>
          </a:p>
          <a:p>
            <a:pPr fontAlgn="base">
              <a:lnSpc>
                <a:spcPts val="1360"/>
              </a:lnSpc>
              <a:tabLst>
                <a:tab pos="4114800" algn="l"/>
              </a:tabLst>
            </a:pPr>
            <a:r>
              <a:rPr lang="en-US" b="1" dirty="0">
                <a:latin typeface="Arial" panose="020B0604020202020204" pitchFamily="34" charset="0"/>
                <a:ea typeface="Arial" panose="020B0604020202020204" pitchFamily="34" charset="0"/>
                <a:cs typeface="Times New Roman" panose="02020603050405020304" pitchFamily="18" charset="0"/>
              </a:rPr>
              <a:t>Appendix E (Mentor Guide)</a:t>
            </a:r>
            <a:endParaRPr lang="en-US" dirty="0">
              <a:latin typeface="Times New Roman" panose="02020603050405020304" pitchFamily="18" charset="0"/>
              <a:ea typeface="PMingLiU"/>
            </a:endParaRPr>
          </a:p>
          <a:p>
            <a:pPr marL="457200" fontAlgn="base">
              <a:lnSpc>
                <a:spcPts val="1375"/>
              </a:lnSpc>
              <a:tabLst>
                <a:tab pos="4114800" algn="l"/>
              </a:tabLst>
            </a:pPr>
            <a:r>
              <a:rPr lang="en-US" sz="1600" spc="15" dirty="0">
                <a:latin typeface="Arial" panose="020B0604020202020204" pitchFamily="34" charset="0"/>
                <a:ea typeface="Arial" panose="020B0604020202020204" pitchFamily="34" charset="0"/>
                <a:cs typeface="Times New Roman" panose="02020603050405020304" pitchFamily="18" charset="0"/>
              </a:rPr>
              <a:t>Intent	Page 2</a:t>
            </a:r>
            <a:endParaRPr lang="en-US" dirty="0">
              <a:latin typeface="Times New Roman" panose="02020603050405020304" pitchFamily="18" charset="0"/>
              <a:ea typeface="PMingLiU"/>
            </a:endParaRPr>
          </a:p>
          <a:p>
            <a:pPr marL="457200" fontAlgn="base">
              <a:lnSpc>
                <a:spcPts val="1375"/>
              </a:lnSpc>
              <a:spcBef>
                <a:spcPts val="10"/>
              </a:spcBef>
              <a:tabLst>
                <a:tab pos="4114800" algn="l"/>
              </a:tabLst>
            </a:pPr>
            <a:r>
              <a:rPr lang="en-US" sz="1600" spc="5" dirty="0">
                <a:latin typeface="Arial" panose="020B0604020202020204" pitchFamily="34" charset="0"/>
                <a:ea typeface="Arial" panose="020B0604020202020204" pitchFamily="34" charset="0"/>
                <a:cs typeface="Times New Roman" panose="02020603050405020304" pitchFamily="18" charset="0"/>
              </a:rPr>
              <a:t>Instructor Qualification Checklist	Pages 3-6</a:t>
            </a:r>
            <a:endParaRPr lang="en-US" dirty="0">
              <a:latin typeface="Times New Roman" panose="02020603050405020304" pitchFamily="18" charset="0"/>
              <a:ea typeface="PMingLiU"/>
            </a:endParaRPr>
          </a:p>
          <a:p>
            <a:r>
              <a:rPr lang="en-US" sz="1600" spc="20" dirty="0">
                <a:latin typeface="Arial" panose="020B0604020202020204" pitchFamily="34" charset="0"/>
                <a:ea typeface="Arial" panose="020B0604020202020204" pitchFamily="34" charset="0"/>
                <a:cs typeface="Times New Roman" panose="02020603050405020304" pitchFamily="18" charset="0"/>
              </a:rPr>
              <a:t>Mentor Trainer Evaluation Form	Page 7</a:t>
            </a:r>
            <a:endParaRPr lang="en-US" dirty="0"/>
          </a:p>
        </p:txBody>
      </p:sp>
    </p:spTree>
    <p:extLst>
      <p:ext uri="{BB962C8B-B14F-4D97-AF65-F5344CB8AC3E}">
        <p14:creationId xmlns:p14="http://schemas.microsoft.com/office/powerpoint/2010/main" val="102704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572199" y="219372"/>
            <a:ext cx="8014915" cy="731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u="sng" dirty="0" smtClean="0"/>
              <a:t>Table of Contents</a:t>
            </a:r>
            <a:endParaRPr lang="en-US" sz="4000" b="1" i="0" u="sng" strike="noStrike" cap="none" dirty="0">
              <a:solidFill>
                <a:schemeClr val="dk1"/>
              </a:solidFill>
              <a:sym typeface="Calibri"/>
            </a:endParaRPr>
          </a:p>
        </p:txBody>
      </p:sp>
      <p:sp>
        <p:nvSpPr>
          <p:cNvPr id="329" name="Shape 329"/>
          <p:cNvSpPr txBox="1">
            <a:spLocks noGrp="1"/>
          </p:cNvSpPr>
          <p:nvPr>
            <p:ph type="body" idx="1"/>
          </p:nvPr>
        </p:nvSpPr>
        <p:spPr>
          <a:xfrm>
            <a:off x="1307979" y="894198"/>
            <a:ext cx="7279135" cy="4755239"/>
          </a:xfrm>
          <a:prstGeom prst="rect">
            <a:avLst/>
          </a:prstGeom>
          <a:noFill/>
          <a:ln>
            <a:noFill/>
          </a:ln>
        </p:spPr>
        <p:txBody>
          <a:bodyPr lIns="91425" tIns="91425" rIns="91425" bIns="91425" anchor="t" anchorCtr="0">
            <a:noAutofit/>
          </a:bodyPr>
          <a:lstStyle/>
          <a:p>
            <a:pPr indent="0">
              <a:buNone/>
            </a:pPr>
            <a:endParaRPr lang="en-US" sz="2800" dirty="0" smtClean="0"/>
          </a:p>
          <a:p>
            <a:pPr marL="228600" marR="0" lvl="0" indent="0" algn="l" rtl="0">
              <a:lnSpc>
                <a:spcPct val="100000"/>
              </a:lnSpc>
              <a:spcBef>
                <a:spcPts val="0"/>
              </a:spcBef>
              <a:spcAft>
                <a:spcPts val="0"/>
              </a:spcAft>
              <a:buNone/>
            </a:pPr>
            <a:endParaRPr lang="en-US" sz="2400" b="0" i="0" u="none" strike="noStrike" cap="none" dirty="0" smtClean="0">
              <a:solidFill>
                <a:schemeClr val="dk1"/>
              </a:solidFill>
              <a:sym typeface="Calibri"/>
            </a:endParaRPr>
          </a:p>
          <a:p>
            <a:pPr marL="228600" marR="0" lvl="0" indent="0" algn="l" rtl="0">
              <a:lnSpc>
                <a:spcPct val="100000"/>
              </a:lnSpc>
              <a:spcBef>
                <a:spcPts val="0"/>
              </a:spcBef>
              <a:spcAft>
                <a:spcPts val="0"/>
              </a:spcAft>
              <a:buNone/>
            </a:pPr>
            <a:endParaRPr lang="en-US" sz="2400" b="0" i="0" u="none" strike="noStrike" cap="none" dirty="0" smtClean="0">
              <a:solidFill>
                <a:schemeClr val="dk1"/>
              </a:solidFill>
              <a:sym typeface="Calibri"/>
            </a:endParaRPr>
          </a:p>
        </p:txBody>
      </p:sp>
      <p:sp>
        <p:nvSpPr>
          <p:cNvPr id="3" name="Rectangle 2"/>
          <p:cNvSpPr/>
          <p:nvPr/>
        </p:nvSpPr>
        <p:spPr>
          <a:xfrm>
            <a:off x="2276635" y="985178"/>
            <a:ext cx="7315200" cy="5186035"/>
          </a:xfrm>
          <a:prstGeom prst="rect">
            <a:avLst/>
          </a:prstGeom>
        </p:spPr>
        <p:txBody>
          <a:bodyPr wrap="square">
            <a:spAutoFit/>
          </a:bodyPr>
          <a:lstStyle/>
          <a:p>
            <a:pPr fontAlgn="base">
              <a:lnSpc>
                <a:spcPts val="1375"/>
              </a:lnSpc>
              <a:spcBef>
                <a:spcPts val="35"/>
              </a:spcBef>
              <a:tabLst>
                <a:tab pos="4114800" algn="l"/>
              </a:tabLst>
            </a:pPr>
            <a:r>
              <a:rPr lang="en-US" sz="1600" b="1" dirty="0" smtClean="0">
                <a:latin typeface="+mn-lt"/>
                <a:ea typeface="Arial" panose="020B0604020202020204" pitchFamily="34" charset="0"/>
                <a:cs typeface="Times New Roman" panose="02020603050405020304" pitchFamily="18" charset="0"/>
              </a:rPr>
              <a:t>UNIT </a:t>
            </a:r>
            <a:r>
              <a:rPr lang="en-US" sz="1600" b="1" dirty="0">
                <a:latin typeface="+mn-lt"/>
                <a:ea typeface="Arial" panose="020B0604020202020204" pitchFamily="34" charset="0"/>
                <a:cs typeface="Times New Roman" panose="02020603050405020304" pitchFamily="18" charset="0"/>
              </a:rPr>
              <a:t>6 Difficult Situations         	</a:t>
            </a:r>
            <a:r>
              <a:rPr lang="en-US" sz="1600" dirty="0">
                <a:latin typeface="+mn-lt"/>
                <a:ea typeface="Arial" panose="020B0604020202020204" pitchFamily="34" charset="0"/>
                <a:cs typeface="Times New Roman" panose="02020603050405020304" pitchFamily="18" charset="0"/>
              </a:rPr>
              <a:t>Pages 24-26 </a:t>
            </a:r>
            <a:endParaRPr lang="en-US" sz="1600" dirty="0">
              <a:latin typeface="+mn-lt"/>
              <a:ea typeface="PMingLiU"/>
            </a:endParaRPr>
          </a:p>
          <a:p>
            <a:pPr fontAlgn="base">
              <a:lnSpc>
                <a:spcPts val="1375"/>
              </a:lnSpc>
              <a:spcBef>
                <a:spcPts val="35"/>
              </a:spcBef>
              <a:tabLst>
                <a:tab pos="4114800" algn="l"/>
              </a:tabLst>
            </a:pPr>
            <a:endParaRPr lang="en-US" sz="1600" b="1" dirty="0" smtClean="0">
              <a:latin typeface="+mn-lt"/>
              <a:ea typeface="Arial" panose="020B0604020202020204" pitchFamily="34" charset="0"/>
              <a:cs typeface="Times New Roman" panose="02020603050405020304" pitchFamily="18" charset="0"/>
            </a:endParaRPr>
          </a:p>
          <a:p>
            <a:pPr fontAlgn="base">
              <a:lnSpc>
                <a:spcPts val="1375"/>
              </a:lnSpc>
              <a:spcBef>
                <a:spcPts val="35"/>
              </a:spcBef>
              <a:tabLst>
                <a:tab pos="4114800" algn="l"/>
              </a:tabLst>
            </a:pPr>
            <a:r>
              <a:rPr lang="en-US" sz="1600" b="1" dirty="0" smtClean="0">
                <a:latin typeface="+mn-lt"/>
                <a:ea typeface="Arial" panose="020B0604020202020204" pitchFamily="34" charset="0"/>
                <a:cs typeface="Times New Roman" panose="02020603050405020304" pitchFamily="18" charset="0"/>
              </a:rPr>
              <a:t>UNIT </a:t>
            </a:r>
            <a:r>
              <a:rPr lang="en-US" sz="1600" b="1" dirty="0">
                <a:latin typeface="+mn-lt"/>
                <a:ea typeface="Arial" panose="020B0604020202020204" pitchFamily="34" charset="0"/>
                <a:cs typeface="Times New Roman" panose="02020603050405020304" pitchFamily="18" charset="0"/>
              </a:rPr>
              <a:t>7 Accommodating All Students 	</a:t>
            </a:r>
            <a:r>
              <a:rPr lang="en-US" sz="1600" dirty="0">
                <a:latin typeface="+mn-lt"/>
                <a:ea typeface="Arial" panose="020B0604020202020204" pitchFamily="34" charset="0"/>
                <a:cs typeface="Times New Roman" panose="02020603050405020304" pitchFamily="18" charset="0"/>
              </a:rPr>
              <a:t>Page 27 </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Removing Barriers 	Page 28</a:t>
            </a:r>
            <a:endParaRPr lang="en-US" sz="1600" dirty="0">
              <a:latin typeface="+mn-lt"/>
              <a:ea typeface="PMingLiU"/>
            </a:endParaRPr>
          </a:p>
          <a:p>
            <a:pPr fontAlgn="base">
              <a:lnSpc>
                <a:spcPts val="1375"/>
              </a:lnSpc>
              <a:spcBef>
                <a:spcPts val="35"/>
              </a:spcBef>
              <a:tabLst>
                <a:tab pos="4114800" algn="l"/>
              </a:tabLst>
            </a:pPr>
            <a:r>
              <a:rPr lang="en-US" sz="1600" dirty="0">
                <a:latin typeface="+mn-lt"/>
                <a:ea typeface="Arial" panose="020B0604020202020204" pitchFamily="34" charset="0"/>
                <a:cs typeface="Times New Roman" panose="02020603050405020304" pitchFamily="18" charset="0"/>
              </a:rPr>
              <a:t>Other Challenges	Page 28</a:t>
            </a:r>
            <a:endParaRPr lang="en-US" sz="1600" dirty="0">
              <a:latin typeface="+mn-lt"/>
              <a:ea typeface="PMingLiU"/>
            </a:endParaRPr>
          </a:p>
          <a:p>
            <a:pPr fontAlgn="base">
              <a:lnSpc>
                <a:spcPts val="1375"/>
              </a:lnSpc>
              <a:spcBef>
                <a:spcPts val="35"/>
              </a:spcBef>
              <a:tabLst>
                <a:tab pos="4114800" algn="l"/>
              </a:tabLst>
            </a:pPr>
            <a:endParaRPr lang="en-US" sz="1600" b="1" dirty="0" smtClean="0">
              <a:latin typeface="+mn-lt"/>
              <a:ea typeface="Arial" panose="020B0604020202020204" pitchFamily="34" charset="0"/>
              <a:cs typeface="Times New Roman" panose="02020603050405020304" pitchFamily="18" charset="0"/>
            </a:endParaRPr>
          </a:p>
          <a:p>
            <a:pPr fontAlgn="base">
              <a:lnSpc>
                <a:spcPts val="1375"/>
              </a:lnSpc>
              <a:spcBef>
                <a:spcPts val="35"/>
              </a:spcBef>
              <a:tabLst>
                <a:tab pos="4114800" algn="l"/>
              </a:tabLst>
            </a:pPr>
            <a:r>
              <a:rPr lang="en-US" sz="1600" b="1" dirty="0" smtClean="0">
                <a:latin typeface="+mn-lt"/>
                <a:ea typeface="Arial" panose="020B0604020202020204" pitchFamily="34" charset="0"/>
                <a:cs typeface="Times New Roman" panose="02020603050405020304" pitchFamily="18" charset="0"/>
              </a:rPr>
              <a:t>UNIT </a:t>
            </a:r>
            <a:r>
              <a:rPr lang="en-US" sz="1600" b="1" dirty="0">
                <a:latin typeface="+mn-lt"/>
                <a:ea typeface="Arial" panose="020B0604020202020204" pitchFamily="34" charset="0"/>
                <a:cs typeface="Times New Roman" panose="02020603050405020304" pitchFamily="18" charset="0"/>
              </a:rPr>
              <a:t>8  Instructing with Electronic </a:t>
            </a:r>
            <a:r>
              <a:rPr lang="en-US" sz="1600" b="1" dirty="0" smtClean="0">
                <a:latin typeface="+mn-lt"/>
                <a:ea typeface="Arial" panose="020B0604020202020204" pitchFamily="34" charset="0"/>
                <a:cs typeface="Times New Roman" panose="02020603050405020304" pitchFamily="18" charset="0"/>
              </a:rPr>
              <a:t>Technologies</a:t>
            </a:r>
          </a:p>
          <a:p>
            <a:pPr fontAlgn="base">
              <a:lnSpc>
                <a:spcPts val="1375"/>
              </a:lnSpc>
              <a:spcBef>
                <a:spcPts val="35"/>
              </a:spcBef>
              <a:tabLst>
                <a:tab pos="4114800" algn="l"/>
              </a:tabLst>
            </a:pPr>
            <a:r>
              <a:rPr lang="en-US" sz="1600" b="1" dirty="0" smtClean="0">
                <a:latin typeface="+mn-lt"/>
                <a:ea typeface="Arial" panose="020B0604020202020204" pitchFamily="34" charset="0"/>
                <a:cs typeface="Times New Roman" panose="02020603050405020304" pitchFamily="18" charset="0"/>
              </a:rPr>
              <a:t> </a:t>
            </a:r>
            <a:r>
              <a:rPr lang="en-US" sz="1600" b="1" dirty="0">
                <a:latin typeface="+mn-lt"/>
                <a:ea typeface="Arial" panose="020B0604020202020204" pitchFamily="34" charset="0"/>
                <a:cs typeface="Times New Roman" panose="02020603050405020304" pitchFamily="18" charset="0"/>
              </a:rPr>
              <a:t>	</a:t>
            </a:r>
            <a:r>
              <a:rPr lang="en-US" sz="1600" dirty="0">
                <a:latin typeface="+mn-lt"/>
                <a:ea typeface="Arial" panose="020B0604020202020204" pitchFamily="34" charset="0"/>
                <a:cs typeface="Times New Roman" panose="02020603050405020304" pitchFamily="18" charset="0"/>
              </a:rPr>
              <a:t>Pages 30 -33</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Appendix A Presentation Tips</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Appendix B Recordkeeping—</a:t>
            </a:r>
            <a:r>
              <a:rPr lang="en-US" sz="1600" b="1" dirty="0" err="1">
                <a:latin typeface="+mn-lt"/>
                <a:ea typeface="Arial" panose="020B0604020202020204" pitchFamily="34" charset="0"/>
                <a:cs typeface="Times New Roman" panose="02020603050405020304" pitchFamily="18" charset="0"/>
              </a:rPr>
              <a:t>AuxPlus</a:t>
            </a:r>
            <a:r>
              <a:rPr lang="en-US" sz="1600" b="1" dirty="0">
                <a:latin typeface="+mn-lt"/>
                <a:ea typeface="Arial" panose="020B0604020202020204" pitchFamily="34" charset="0"/>
                <a:cs typeface="Times New Roman" panose="02020603050405020304" pitchFamily="18" charset="0"/>
              </a:rPr>
              <a:t> PE</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75"/>
              </a:lnSpc>
              <a:spcBef>
                <a:spcPts val="35"/>
              </a:spcBef>
              <a:tabLst>
                <a:tab pos="4114800" algn="l"/>
              </a:tabLst>
            </a:pPr>
            <a:r>
              <a:rPr lang="en-US" sz="1600" b="1" dirty="0">
                <a:latin typeface="+mn-lt"/>
                <a:ea typeface="Arial" panose="020B0604020202020204" pitchFamily="34" charset="0"/>
                <a:cs typeface="Times New Roman" panose="02020603050405020304" pitchFamily="18" charset="0"/>
              </a:rPr>
              <a:t>Appendix C (Student Study Guide)</a:t>
            </a:r>
            <a:endParaRPr lang="en-US" sz="1600" dirty="0">
              <a:latin typeface="+mn-lt"/>
              <a:ea typeface="PMingLiU"/>
            </a:endParaRPr>
          </a:p>
          <a:p>
            <a:pPr marL="457200" fontAlgn="base">
              <a:lnSpc>
                <a:spcPts val="1375"/>
              </a:lnSpc>
              <a:spcBef>
                <a:spcPts val="10"/>
              </a:spcBef>
              <a:tabLst>
                <a:tab pos="4114800" algn="l"/>
              </a:tabLst>
            </a:pPr>
            <a:r>
              <a:rPr lang="en-US" sz="1600" spc="5" dirty="0">
                <a:latin typeface="+mn-lt"/>
                <a:ea typeface="Arial" panose="020B0604020202020204" pitchFamily="34" charset="0"/>
                <a:cs typeface="Times New Roman" panose="02020603050405020304" pitchFamily="18" charset="0"/>
              </a:rPr>
              <a:t>Lesson Plan Worksheets	Pages 2-3</a:t>
            </a:r>
            <a:endParaRPr lang="en-US" sz="1600" dirty="0">
              <a:latin typeface="+mn-lt"/>
              <a:ea typeface="PMingLiU"/>
            </a:endParaRPr>
          </a:p>
          <a:p>
            <a:pPr marR="182880" indent="457200" fontAlgn="base">
              <a:lnSpc>
                <a:spcPts val="1370"/>
              </a:lnSpc>
              <a:tabLst>
                <a:tab pos="4114800" algn="l"/>
              </a:tabLst>
            </a:pPr>
            <a:r>
              <a:rPr lang="en-US" sz="1600" dirty="0">
                <a:latin typeface="+mn-lt"/>
                <a:ea typeface="Arial" panose="020B0604020202020204" pitchFamily="34" charset="0"/>
                <a:cs typeface="Times New Roman" panose="02020603050405020304" pitchFamily="18" charset="0"/>
              </a:rPr>
              <a:t>9 Events Lesson Planning Worksheets	Pages 4-6 </a:t>
            </a:r>
            <a:endParaRPr lang="en-US" sz="1600" dirty="0">
              <a:latin typeface="+mn-lt"/>
              <a:ea typeface="PMingLiU"/>
            </a:endParaRPr>
          </a:p>
          <a:p>
            <a:pPr marR="182880" fontAlgn="base">
              <a:lnSpc>
                <a:spcPts val="1370"/>
              </a:lnSpc>
              <a:tabLst>
                <a:tab pos="4114800" algn="l"/>
              </a:tabLst>
            </a:pPr>
            <a:r>
              <a:rPr lang="en-US" sz="1600" dirty="0">
                <a:latin typeface="+mn-lt"/>
                <a:ea typeface="Arial" panose="020B0604020202020204" pitchFamily="34" charset="0"/>
                <a:cs typeface="Times New Roman" panose="02020603050405020304" pitchFamily="18" charset="0"/>
              </a:rPr>
              <a:t/>
            </a:r>
            <a:br>
              <a:rPr lang="en-US" sz="1600" dirty="0">
                <a:latin typeface="+mn-lt"/>
                <a:ea typeface="Arial" panose="020B0604020202020204" pitchFamily="34" charset="0"/>
                <a:cs typeface="Times New Roman" panose="02020603050405020304" pitchFamily="18" charset="0"/>
              </a:rPr>
            </a:br>
            <a:r>
              <a:rPr lang="en-US" sz="1600" b="1" dirty="0">
                <a:latin typeface="+mn-lt"/>
                <a:ea typeface="Arial" panose="020B0604020202020204" pitchFamily="34" charset="0"/>
                <a:cs typeface="Times New Roman" panose="02020603050405020304" pitchFamily="18" charset="0"/>
              </a:rPr>
              <a:t>Appendix D (PQS Workbook)</a:t>
            </a:r>
            <a:endParaRPr lang="en-US" sz="1600" dirty="0">
              <a:latin typeface="+mn-lt"/>
              <a:ea typeface="PMingLiU"/>
            </a:endParaRPr>
          </a:p>
          <a:p>
            <a:pPr marL="457200" fontAlgn="base">
              <a:lnSpc>
                <a:spcPts val="1375"/>
              </a:lnSpc>
              <a:tabLst>
                <a:tab pos="4114800" algn="l"/>
              </a:tabLst>
            </a:pPr>
            <a:r>
              <a:rPr lang="en-US" sz="1600" spc="15" dirty="0">
                <a:latin typeface="+mn-lt"/>
                <a:ea typeface="Arial" panose="020B0604020202020204" pitchFamily="34" charset="0"/>
                <a:cs typeface="Times New Roman" panose="02020603050405020304" pitchFamily="18" charset="0"/>
              </a:rPr>
              <a:t>Intent	Page 2</a:t>
            </a:r>
            <a:endParaRPr lang="en-US" sz="1600" dirty="0">
              <a:latin typeface="+mn-lt"/>
              <a:ea typeface="PMingLiU"/>
            </a:endParaRPr>
          </a:p>
          <a:p>
            <a:pPr marL="457200" fontAlgn="base">
              <a:lnSpc>
                <a:spcPts val="1375"/>
              </a:lnSpc>
              <a:spcBef>
                <a:spcPts val="10"/>
              </a:spcBef>
              <a:tabLst>
                <a:tab pos="4114800" algn="l"/>
              </a:tabLst>
            </a:pPr>
            <a:r>
              <a:rPr lang="en-US" sz="1600" spc="20" dirty="0">
                <a:latin typeface="+mn-lt"/>
                <a:ea typeface="Arial" panose="020B0604020202020204" pitchFamily="34" charset="0"/>
                <a:cs typeface="Times New Roman" panose="02020603050405020304" pitchFamily="18" charset="0"/>
              </a:rPr>
              <a:t>Tasks	Page 3-5</a:t>
            </a:r>
            <a:endParaRPr lang="en-US" sz="1600" dirty="0">
              <a:latin typeface="+mn-lt"/>
              <a:ea typeface="PMingLiU"/>
            </a:endParaRPr>
          </a:p>
          <a:p>
            <a:pPr indent="457200" fontAlgn="base">
              <a:lnSpc>
                <a:spcPts val="1360"/>
              </a:lnSpc>
              <a:tabLst>
                <a:tab pos="4114800" algn="l"/>
              </a:tabLst>
            </a:pPr>
            <a:r>
              <a:rPr lang="en-US" sz="1600" dirty="0">
                <a:latin typeface="+mn-lt"/>
                <a:ea typeface="Arial" panose="020B0604020202020204" pitchFamily="34" charset="0"/>
                <a:cs typeface="Times New Roman" panose="02020603050405020304" pitchFamily="18" charset="0"/>
              </a:rPr>
              <a:t>Final Certification Sheet	Page 6 </a:t>
            </a:r>
            <a:endParaRPr lang="en-US" sz="1600" dirty="0">
              <a:latin typeface="+mn-lt"/>
              <a:ea typeface="PMingLiU"/>
            </a:endParaRPr>
          </a:p>
          <a:p>
            <a:pPr fontAlgn="base">
              <a:lnSpc>
                <a:spcPts val="1360"/>
              </a:lnSpc>
              <a:tabLst>
                <a:tab pos="4114800" algn="l"/>
              </a:tabLst>
            </a:pPr>
            <a:r>
              <a:rPr lang="en-US" sz="1600" b="1" dirty="0">
                <a:latin typeface="+mn-lt"/>
                <a:ea typeface="Arial" panose="020B0604020202020204" pitchFamily="34" charset="0"/>
                <a:cs typeface="Times New Roman" panose="02020603050405020304" pitchFamily="18" charset="0"/>
              </a:rPr>
              <a:t> </a:t>
            </a:r>
            <a:endParaRPr lang="en-US" sz="1600" dirty="0">
              <a:latin typeface="+mn-lt"/>
              <a:ea typeface="PMingLiU"/>
            </a:endParaRPr>
          </a:p>
          <a:p>
            <a:pPr fontAlgn="base">
              <a:lnSpc>
                <a:spcPts val="1360"/>
              </a:lnSpc>
              <a:tabLst>
                <a:tab pos="4114800" algn="l"/>
              </a:tabLst>
            </a:pPr>
            <a:r>
              <a:rPr lang="en-US" sz="1600" b="1" dirty="0">
                <a:latin typeface="+mn-lt"/>
                <a:ea typeface="Arial" panose="020B0604020202020204" pitchFamily="34" charset="0"/>
                <a:cs typeface="Times New Roman" panose="02020603050405020304" pitchFamily="18" charset="0"/>
              </a:rPr>
              <a:t>Appendix E (Mentor Guide)</a:t>
            </a:r>
            <a:endParaRPr lang="en-US" sz="1600" dirty="0">
              <a:latin typeface="+mn-lt"/>
              <a:ea typeface="PMingLiU"/>
            </a:endParaRPr>
          </a:p>
          <a:p>
            <a:pPr marL="457200" fontAlgn="base">
              <a:lnSpc>
                <a:spcPts val="1375"/>
              </a:lnSpc>
              <a:tabLst>
                <a:tab pos="4114800" algn="l"/>
              </a:tabLst>
            </a:pPr>
            <a:r>
              <a:rPr lang="en-US" sz="1600" spc="15" dirty="0">
                <a:latin typeface="+mn-lt"/>
                <a:ea typeface="Arial" panose="020B0604020202020204" pitchFamily="34" charset="0"/>
                <a:cs typeface="Times New Roman" panose="02020603050405020304" pitchFamily="18" charset="0"/>
              </a:rPr>
              <a:t>Intent	Page 2</a:t>
            </a:r>
            <a:endParaRPr lang="en-US" sz="1600" dirty="0">
              <a:latin typeface="+mn-lt"/>
              <a:ea typeface="PMingLiU"/>
            </a:endParaRPr>
          </a:p>
          <a:p>
            <a:pPr marL="457200" fontAlgn="base">
              <a:lnSpc>
                <a:spcPts val="1375"/>
              </a:lnSpc>
              <a:spcBef>
                <a:spcPts val="10"/>
              </a:spcBef>
              <a:tabLst>
                <a:tab pos="4114800" algn="l"/>
              </a:tabLst>
            </a:pPr>
            <a:r>
              <a:rPr lang="en-US" sz="1600" spc="5" dirty="0">
                <a:latin typeface="+mn-lt"/>
                <a:ea typeface="Arial" panose="020B0604020202020204" pitchFamily="34" charset="0"/>
                <a:cs typeface="Times New Roman" panose="02020603050405020304" pitchFamily="18" charset="0"/>
              </a:rPr>
              <a:t>Instructor Qualification Checklist	Pages 3-6</a:t>
            </a:r>
            <a:endParaRPr lang="en-US" sz="1600" dirty="0">
              <a:latin typeface="+mn-lt"/>
              <a:ea typeface="PMingLiU"/>
            </a:endParaRPr>
          </a:p>
          <a:p>
            <a:r>
              <a:rPr lang="en-US" sz="1600" spc="20" dirty="0">
                <a:latin typeface="+mn-lt"/>
                <a:ea typeface="Arial" panose="020B0604020202020204" pitchFamily="34" charset="0"/>
                <a:cs typeface="Times New Roman" panose="02020603050405020304" pitchFamily="18" charset="0"/>
              </a:rPr>
              <a:t> </a:t>
            </a:r>
            <a:r>
              <a:rPr lang="en-US" sz="1600" spc="20" dirty="0" smtClean="0">
                <a:latin typeface="+mn-lt"/>
                <a:ea typeface="Arial" panose="020B0604020202020204" pitchFamily="34" charset="0"/>
                <a:cs typeface="Times New Roman" panose="02020603050405020304" pitchFamily="18" charset="0"/>
              </a:rPr>
              <a:t>      Mentor </a:t>
            </a:r>
            <a:r>
              <a:rPr lang="en-US" sz="1600" spc="20" dirty="0">
                <a:latin typeface="+mn-lt"/>
                <a:ea typeface="Arial" panose="020B0604020202020204" pitchFamily="34" charset="0"/>
                <a:cs typeface="Times New Roman" panose="02020603050405020304" pitchFamily="18" charset="0"/>
              </a:rPr>
              <a:t>Trainer Evaluation Form	 </a:t>
            </a:r>
            <a:r>
              <a:rPr lang="en-US" sz="1600" spc="20" dirty="0" smtClean="0">
                <a:latin typeface="+mn-lt"/>
                <a:ea typeface="Arial" panose="020B0604020202020204" pitchFamily="34" charset="0"/>
                <a:cs typeface="Times New Roman" panose="02020603050405020304" pitchFamily="18" charset="0"/>
              </a:rPr>
              <a:t>       Page </a:t>
            </a:r>
            <a:r>
              <a:rPr lang="en-US" sz="1600" spc="20" dirty="0">
                <a:latin typeface="+mn-lt"/>
                <a:ea typeface="Arial" panose="020B0604020202020204" pitchFamily="34" charset="0"/>
                <a:cs typeface="Times New Roman" panose="02020603050405020304" pitchFamily="18" charset="0"/>
              </a:rPr>
              <a:t>7</a:t>
            </a:r>
            <a:endParaRPr lang="en-US" sz="1600" dirty="0">
              <a:latin typeface="+mn-lt"/>
            </a:endParaRPr>
          </a:p>
        </p:txBody>
      </p:sp>
    </p:spTree>
    <p:extLst>
      <p:ext uri="{BB962C8B-B14F-4D97-AF65-F5344CB8AC3E}">
        <p14:creationId xmlns:p14="http://schemas.microsoft.com/office/powerpoint/2010/main" val="3935766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Shape 148"/>
          <p:cNvSpPr txBox="1">
            <a:spLocks noGrp="1"/>
          </p:cNvSpPr>
          <p:nvPr>
            <p:ph type="body" idx="1"/>
          </p:nvPr>
        </p:nvSpPr>
        <p:spPr>
          <a:xfrm>
            <a:off x="1049311" y="347375"/>
            <a:ext cx="7978664" cy="6374100"/>
          </a:xfrm>
          <a:prstGeom prst="rect">
            <a:avLst/>
          </a:prstGeom>
          <a:noFill/>
          <a:ln>
            <a:noFill/>
          </a:ln>
        </p:spPr>
        <p:txBody>
          <a:bodyPr lIns="91425" tIns="91425" rIns="91425" bIns="91425" anchor="t" anchorCtr="0">
            <a:noAutofit/>
          </a:bodyPr>
          <a:lstStyle/>
          <a:p>
            <a:pPr marL="228600" marR="0" lvl="0" indent="0" rtl="0">
              <a:lnSpc>
                <a:spcPct val="100000"/>
              </a:lnSpc>
              <a:spcBef>
                <a:spcPts val="0"/>
              </a:spcBef>
              <a:spcAft>
                <a:spcPts val="0"/>
              </a:spcAft>
              <a:buClr>
                <a:schemeClr val="dk1"/>
              </a:buClr>
              <a:buSzPct val="100000"/>
              <a:buNone/>
            </a:pPr>
            <a:r>
              <a:rPr lang="en-US" sz="2800" dirty="0" smtClean="0"/>
              <a:t>                  </a:t>
            </a:r>
            <a:r>
              <a:rPr lang="en-US" sz="2800" b="1" u="sng" dirty="0" smtClean="0"/>
              <a:t>EXCERPT--</a:t>
            </a:r>
            <a:r>
              <a:rPr lang="en-US" sz="2800" u="sng" dirty="0" smtClean="0"/>
              <a:t>   </a:t>
            </a:r>
            <a:r>
              <a:rPr lang="en-US" sz="2800" b="1" u="sng" dirty="0" smtClean="0"/>
              <a:t>IDC II-Introduction</a:t>
            </a:r>
          </a:p>
          <a:p>
            <a:pPr marL="228600" lvl="0" indent="0">
              <a:spcBef>
                <a:spcPts val="0"/>
              </a:spcBef>
              <a:buNone/>
            </a:pPr>
            <a:endParaRPr lang="en-US" sz="2800" dirty="0" smtClean="0"/>
          </a:p>
          <a:p>
            <a:pPr marL="228600" lvl="0" indent="0">
              <a:spcBef>
                <a:spcPts val="0"/>
              </a:spcBef>
              <a:buNone/>
            </a:pPr>
            <a:r>
              <a:rPr lang="en-US" sz="2800" dirty="0" smtClean="0"/>
              <a:t>As a Coast </a:t>
            </a:r>
            <a:r>
              <a:rPr lang="en-US" sz="2800" dirty="0"/>
              <a:t>Guard </a:t>
            </a:r>
            <a:r>
              <a:rPr lang="en-US" sz="2800" dirty="0" smtClean="0"/>
              <a:t>Auxiliary instructor, </a:t>
            </a:r>
            <a:r>
              <a:rPr lang="en-US" sz="2800" dirty="0"/>
              <a:t>you will </a:t>
            </a:r>
            <a:r>
              <a:rPr lang="en-US" sz="2800" dirty="0" smtClean="0"/>
              <a:t>influence many people. You will affect a student’s:</a:t>
            </a:r>
          </a:p>
          <a:p>
            <a:pPr marL="228600" lvl="0" indent="0">
              <a:spcBef>
                <a:spcPts val="0"/>
              </a:spcBef>
              <a:buNone/>
            </a:pPr>
            <a:endParaRPr lang="en-US" sz="2800" dirty="0"/>
          </a:p>
          <a:p>
            <a:pPr marL="685800" lvl="0" indent="-457200">
              <a:spcBef>
                <a:spcPts val="0"/>
              </a:spcBef>
              <a:buFont typeface="Arial" panose="020B0604020202020204" pitchFamily="34" charset="0"/>
              <a:buChar char="•"/>
            </a:pPr>
            <a:r>
              <a:rPr lang="en-US" sz="2800" dirty="0" smtClean="0"/>
              <a:t>	Attitude</a:t>
            </a:r>
          </a:p>
          <a:p>
            <a:pPr marL="228600" lvl="0" indent="0">
              <a:spcBef>
                <a:spcPts val="0"/>
              </a:spcBef>
              <a:buNone/>
            </a:pPr>
            <a:endParaRPr lang="en-US" sz="2800" dirty="0" smtClean="0"/>
          </a:p>
          <a:p>
            <a:pPr marL="685800" lvl="0" indent="-457200">
              <a:spcBef>
                <a:spcPts val="0"/>
              </a:spcBef>
              <a:buFont typeface="Arial" panose="020B0604020202020204" pitchFamily="34" charset="0"/>
              <a:buChar char="•"/>
            </a:pPr>
            <a:r>
              <a:rPr lang="en-US" sz="2800" dirty="0"/>
              <a:t>	</a:t>
            </a:r>
            <a:r>
              <a:rPr lang="en-US" sz="2800" dirty="0" smtClean="0"/>
              <a:t>Perseverance</a:t>
            </a:r>
          </a:p>
          <a:p>
            <a:pPr marL="228600" lvl="0" indent="0">
              <a:spcBef>
                <a:spcPts val="0"/>
              </a:spcBef>
              <a:buNone/>
            </a:pPr>
            <a:endParaRPr lang="en-US" sz="2800" dirty="0" smtClean="0"/>
          </a:p>
          <a:p>
            <a:pPr marL="685800" indent="-457200">
              <a:spcBef>
                <a:spcPts val="0"/>
              </a:spcBef>
            </a:pPr>
            <a:r>
              <a:rPr lang="en-US" sz="2800" dirty="0"/>
              <a:t>	</a:t>
            </a:r>
            <a:r>
              <a:rPr lang="en-US" sz="2800" dirty="0" smtClean="0"/>
              <a:t>Confidence</a:t>
            </a:r>
          </a:p>
          <a:p>
            <a:pPr marL="228600" lvl="0" indent="0">
              <a:spcBef>
                <a:spcPts val="0"/>
              </a:spcBef>
              <a:buNone/>
            </a:pPr>
            <a:endParaRPr lang="en-US" sz="2800" dirty="0" smtClean="0"/>
          </a:p>
          <a:p>
            <a:pPr marL="685800" indent="-457200">
              <a:spcBef>
                <a:spcPts val="0"/>
              </a:spcBef>
            </a:pPr>
            <a:r>
              <a:rPr lang="en-US" sz="2800" dirty="0"/>
              <a:t>	</a:t>
            </a:r>
            <a:r>
              <a:rPr lang="en-US" sz="2800" dirty="0" smtClean="0"/>
              <a:t>Self Efficacy</a:t>
            </a:r>
          </a:p>
          <a:p>
            <a:pPr marL="228600" lvl="0" indent="0">
              <a:spcBef>
                <a:spcPts val="0"/>
              </a:spcBef>
              <a:buNone/>
            </a:pPr>
            <a:r>
              <a:rPr lang="en-US" sz="2800" dirty="0"/>
              <a:t>	</a:t>
            </a:r>
            <a:endParaRPr lang="en-US" sz="2800" dirty="0" smtClean="0"/>
          </a:p>
          <a:p>
            <a:pPr marL="228600" lvl="0" indent="0">
              <a:spcBef>
                <a:spcPts val="0"/>
              </a:spcBef>
              <a:buNone/>
            </a:pPr>
            <a:endParaRPr lang="en-US" sz="2800" dirty="0" smtClean="0"/>
          </a:p>
          <a:p>
            <a:pPr marL="228600" lvl="0" indent="0">
              <a:spcBef>
                <a:spcPts val="0"/>
              </a:spcBef>
              <a:buNone/>
            </a:pPr>
            <a:r>
              <a:rPr lang="en-US" sz="2800" b="0" i="0" u="none" strike="noStrike" cap="none" dirty="0">
                <a:solidFill>
                  <a:schemeClr val="dk1"/>
                </a:solidFill>
                <a:latin typeface="Calibri"/>
                <a:ea typeface="Calibri"/>
                <a:cs typeface="Calibri"/>
                <a:sym typeface="Calibri"/>
              </a:rPr>
              <a:t>	</a:t>
            </a:r>
          </a:p>
        </p:txBody>
      </p:sp>
      <p:sp>
        <p:nvSpPr>
          <p:cNvPr id="150" name="Shape 15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01403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50102" y="151450"/>
            <a:ext cx="8182798" cy="938700"/>
          </a:xfrm>
          <a:prstGeom prst="rect">
            <a:avLst/>
          </a:prstGeom>
          <a:noFill/>
          <a:ln>
            <a:noFill/>
          </a:ln>
        </p:spPr>
        <p:txBody>
          <a:bodyPr lIns="91425" tIns="91425" rIns="91425" bIns="91425" anchor="ctr" anchorCtr="0">
            <a:noAutofit/>
          </a:bodyPr>
          <a:lstStyle/>
          <a:p>
            <a:pPr lvl="0">
              <a:buSzPct val="25000"/>
            </a:pPr>
            <a:r>
              <a:rPr lang="en-US" b="1" dirty="0" smtClean="0"/>
              <a:t>Excerpt--Lesson Planning </a:t>
            </a:r>
            <a:endParaRPr lang="en-US" sz="4400" b="1" i="0" u="none" strike="noStrike" cap="none" dirty="0">
              <a:solidFill>
                <a:schemeClr val="dk1"/>
              </a:solidFill>
              <a:sym typeface="Calibri"/>
            </a:endParaRPr>
          </a:p>
        </p:txBody>
      </p:sp>
      <p:sp>
        <p:nvSpPr>
          <p:cNvPr id="336" name="Shape 336"/>
          <p:cNvSpPr txBox="1">
            <a:spLocks noGrp="1"/>
          </p:cNvSpPr>
          <p:nvPr>
            <p:ph type="body" idx="1"/>
          </p:nvPr>
        </p:nvSpPr>
        <p:spPr>
          <a:xfrm>
            <a:off x="1081450" y="1090150"/>
            <a:ext cx="8036100" cy="5627100"/>
          </a:xfrm>
          <a:prstGeom prst="rect">
            <a:avLst/>
          </a:prstGeom>
          <a:noFill/>
          <a:ln>
            <a:noFill/>
          </a:ln>
        </p:spPr>
        <p:txBody>
          <a:bodyPr lIns="91425" tIns="91425" rIns="91425" bIns="91425" anchor="t" anchorCtr="0">
            <a:noAutofit/>
          </a:bodyPr>
          <a:lstStyle/>
          <a:p>
            <a:pPr indent="0" fontAlgn="base">
              <a:buNone/>
            </a:pPr>
            <a:r>
              <a:rPr lang="en-US" dirty="0"/>
              <a:t>Lesson plans help the instructor organize topics in a logical manner. They describe how one will facilitate learning activities in the classroom. They also help determine the resources, refer­ences, and teaching aids that need to be prepared to face the students. Instructors who use lesson plans can present the same information to subsequent groups of students and know they are presenting the same information each time</a:t>
            </a:r>
            <a:r>
              <a:rPr lang="en-US" dirty="0" smtClean="0"/>
              <a:t>.</a:t>
            </a:r>
            <a:endParaRPr lang="en-US" sz="2800" dirty="0"/>
          </a:p>
        </p:txBody>
      </p:sp>
    </p:spTree>
    <p:extLst>
      <p:ext uri="{BB962C8B-B14F-4D97-AF65-F5344CB8AC3E}">
        <p14:creationId xmlns:p14="http://schemas.microsoft.com/office/powerpoint/2010/main" val="245458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50102" y="151450"/>
            <a:ext cx="8182798" cy="938700"/>
          </a:xfrm>
          <a:prstGeom prst="rect">
            <a:avLst/>
          </a:prstGeom>
          <a:noFill/>
          <a:ln>
            <a:noFill/>
          </a:ln>
        </p:spPr>
        <p:txBody>
          <a:bodyPr lIns="91425" tIns="91425" rIns="91425" bIns="91425" anchor="ctr" anchorCtr="0">
            <a:noAutofit/>
          </a:bodyPr>
          <a:lstStyle/>
          <a:p>
            <a:pPr lvl="0">
              <a:buSzPct val="25000"/>
            </a:pPr>
            <a:r>
              <a:rPr lang="en-US" b="1" dirty="0" smtClean="0"/>
              <a:t>Excerpt—</a:t>
            </a:r>
            <a:br>
              <a:rPr lang="en-US" b="1" dirty="0" smtClean="0"/>
            </a:br>
            <a:r>
              <a:rPr lang="en-US" b="1" dirty="0" smtClean="0"/>
              <a:t>Accommodating </a:t>
            </a:r>
            <a:r>
              <a:rPr lang="en-US" b="1" dirty="0"/>
              <a:t>ALL Students </a:t>
            </a:r>
            <a:endParaRPr lang="en-US" sz="4400" b="1" i="0" u="none" strike="noStrike" cap="none" dirty="0">
              <a:solidFill>
                <a:schemeClr val="dk1"/>
              </a:solidFill>
              <a:sym typeface="Calibri"/>
            </a:endParaRPr>
          </a:p>
        </p:txBody>
      </p:sp>
      <p:sp>
        <p:nvSpPr>
          <p:cNvPr id="336" name="Shape 336"/>
          <p:cNvSpPr txBox="1">
            <a:spLocks noGrp="1"/>
          </p:cNvSpPr>
          <p:nvPr>
            <p:ph type="body" idx="1"/>
          </p:nvPr>
        </p:nvSpPr>
        <p:spPr>
          <a:xfrm>
            <a:off x="1081450" y="1090150"/>
            <a:ext cx="8036100" cy="5627100"/>
          </a:xfrm>
          <a:prstGeom prst="rect">
            <a:avLst/>
          </a:prstGeom>
          <a:noFill/>
          <a:ln>
            <a:noFill/>
          </a:ln>
        </p:spPr>
        <p:txBody>
          <a:bodyPr lIns="91425" tIns="91425" rIns="91425" bIns="91425" anchor="t" anchorCtr="0">
            <a:noAutofit/>
          </a:bodyPr>
          <a:lstStyle/>
          <a:p>
            <a:pPr indent="0" fontAlgn="base">
              <a:buNone/>
            </a:pPr>
            <a:endParaRPr lang="en-US" dirty="0" smtClean="0"/>
          </a:p>
          <a:p>
            <a:pPr indent="0" fontAlgn="base">
              <a:buNone/>
            </a:pPr>
            <a:r>
              <a:rPr lang="en-US" dirty="0"/>
              <a:t>Many people face physical challenges that leave them with permanent special needs. When our courses are open to the general public, people with special learning needs may require reasonable accommodations. There may be students in the courses that face various types of physical challenges.</a:t>
            </a:r>
          </a:p>
        </p:txBody>
      </p:sp>
    </p:spTree>
    <p:extLst>
      <p:ext uri="{BB962C8B-B14F-4D97-AF65-F5344CB8AC3E}">
        <p14:creationId xmlns:p14="http://schemas.microsoft.com/office/powerpoint/2010/main" val="221053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778425" y="174950"/>
            <a:ext cx="8229600" cy="1032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a:solidFill>
                  <a:schemeClr val="dk1"/>
                </a:solidFill>
                <a:latin typeface="Calibri"/>
                <a:ea typeface="Calibri"/>
                <a:cs typeface="Calibri"/>
                <a:sym typeface="Calibri"/>
              </a:rPr>
              <a:t>Agenda</a:t>
            </a:r>
          </a:p>
        </p:txBody>
      </p:sp>
      <p:sp>
        <p:nvSpPr>
          <p:cNvPr id="118" name="Shape 118"/>
          <p:cNvSpPr txBox="1">
            <a:spLocks noGrp="1"/>
          </p:cNvSpPr>
          <p:nvPr>
            <p:ph type="body" idx="1"/>
          </p:nvPr>
        </p:nvSpPr>
        <p:spPr>
          <a:xfrm>
            <a:off x="1308981" y="1207250"/>
            <a:ext cx="7699043" cy="3945322"/>
          </a:xfrm>
          <a:prstGeom prst="rect">
            <a:avLst/>
          </a:prstGeom>
          <a:noFill/>
          <a:ln>
            <a:noFill/>
          </a:ln>
        </p:spPr>
        <p:txBody>
          <a:bodyPr lIns="91425" tIns="91425" rIns="91425" bIns="91425" anchor="t" anchorCtr="0">
            <a:noAutofit/>
          </a:bodyPr>
          <a:lstStyle/>
          <a:p>
            <a:pPr marL="342900" marR="0" lvl="0" indent="25400" algn="l" rtl="0">
              <a:lnSpc>
                <a:spcPct val="90000"/>
              </a:lnSpc>
              <a:spcBef>
                <a:spcPts val="0"/>
              </a:spcBef>
              <a:spcAft>
                <a:spcPts val="0"/>
              </a:spcAft>
              <a:buClr>
                <a:schemeClr val="dk1"/>
              </a:buClr>
              <a:buSzPct val="100000"/>
              <a:buFont typeface="Arial"/>
              <a:buChar char="•"/>
            </a:pPr>
            <a:r>
              <a:rPr lang="en-US" dirty="0" smtClean="0"/>
              <a:t>Introduce Concepts of Auxiliary Instructor      Development Course II 2018</a:t>
            </a:r>
          </a:p>
          <a:p>
            <a:pPr marL="342900" marR="0" lvl="0" indent="25400" algn="l" rtl="0">
              <a:lnSpc>
                <a:spcPct val="90000"/>
              </a:lnSpc>
              <a:spcBef>
                <a:spcPts val="0"/>
              </a:spcBef>
              <a:spcAft>
                <a:spcPts val="0"/>
              </a:spcAft>
              <a:buClr>
                <a:schemeClr val="dk1"/>
              </a:buClr>
              <a:buSzPct val="100000"/>
              <a:buFont typeface="Arial"/>
              <a:buChar char="•"/>
            </a:pPr>
            <a:endParaRPr lang="en-US" dirty="0"/>
          </a:p>
          <a:p>
            <a:pPr marL="342900" marR="0" lvl="0" indent="25400" algn="l" rtl="0">
              <a:lnSpc>
                <a:spcPct val="90000"/>
              </a:lnSpc>
              <a:spcBef>
                <a:spcPts val="0"/>
              </a:spcBef>
              <a:spcAft>
                <a:spcPts val="0"/>
              </a:spcAft>
              <a:buClr>
                <a:schemeClr val="dk1"/>
              </a:buClr>
              <a:buSzPct val="100000"/>
              <a:buFont typeface="Arial"/>
              <a:buChar char="•"/>
            </a:pPr>
            <a:r>
              <a:rPr lang="en-US" dirty="0" smtClean="0"/>
              <a:t>Review of State Conformity Project</a:t>
            </a:r>
          </a:p>
          <a:p>
            <a:pPr marR="0" lvl="0" indent="0" algn="l" rtl="0">
              <a:lnSpc>
                <a:spcPct val="90000"/>
              </a:lnSpc>
              <a:spcBef>
                <a:spcPts val="0"/>
              </a:spcBef>
              <a:spcAft>
                <a:spcPts val="0"/>
              </a:spcAft>
              <a:buClr>
                <a:schemeClr val="dk1"/>
              </a:buClr>
              <a:buSzPct val="100000"/>
              <a:buNone/>
            </a:pPr>
            <a:endParaRPr lang="en-US" sz="3200" b="0" i="0" u="none" strike="noStrike" cap="none" dirty="0" smtClean="0">
              <a:solidFill>
                <a:schemeClr val="dk1"/>
              </a:solidFill>
              <a:latin typeface="Calibri"/>
              <a:ea typeface="Calibri"/>
              <a:cs typeface="Calibri"/>
              <a:sym typeface="Calibri"/>
            </a:endParaRPr>
          </a:p>
          <a:p>
            <a:pPr marL="342900" marR="0" lvl="0" indent="25400" algn="l" rtl="0">
              <a:lnSpc>
                <a:spcPct val="9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Location of State Files/ ABS and BS&amp;S</a:t>
            </a:r>
          </a:p>
          <a:p>
            <a:pPr marR="0" lvl="0" indent="0" algn="l" rtl="0">
              <a:lnSpc>
                <a:spcPct val="90000"/>
              </a:lnSpc>
              <a:spcBef>
                <a:spcPts val="0"/>
              </a:spcBef>
              <a:spcAft>
                <a:spcPts val="0"/>
              </a:spcAft>
              <a:buClr>
                <a:schemeClr val="dk1"/>
              </a:buClr>
              <a:buSzPct val="100000"/>
              <a:buNone/>
            </a:pPr>
            <a:endParaRPr lang="en-US" sz="3200" b="0" i="0" u="none" strike="noStrike" cap="none" dirty="0" smtClean="0">
              <a:solidFill>
                <a:schemeClr val="dk1"/>
              </a:solidFill>
              <a:latin typeface="Calibri"/>
              <a:ea typeface="Calibri"/>
              <a:cs typeface="Calibri"/>
              <a:sym typeface="Calibri"/>
            </a:endParaRPr>
          </a:p>
          <a:p>
            <a:pPr marL="342900" marR="0" lvl="0" indent="25400" algn="l" rtl="0">
              <a:lnSpc>
                <a:spcPct val="90000"/>
              </a:lnSpc>
              <a:spcBef>
                <a:spcPts val="0"/>
              </a:spcBef>
              <a:spcAft>
                <a:spcPts val="0"/>
              </a:spcAft>
              <a:buClr>
                <a:schemeClr val="dk1"/>
              </a:buClr>
              <a:buSzPct val="100000"/>
              <a:buFont typeface="Arial"/>
              <a:buChar char="•"/>
            </a:pPr>
            <a:r>
              <a:rPr lang="en-US" dirty="0" smtClean="0"/>
              <a:t>How to Request Changes</a:t>
            </a:r>
          </a:p>
          <a:p>
            <a:pPr marL="342900" marR="0" lvl="0" indent="25400" algn="l" rtl="0">
              <a:lnSpc>
                <a:spcPct val="90000"/>
              </a:lnSpc>
              <a:spcBef>
                <a:spcPts val="0"/>
              </a:spcBef>
              <a:spcAft>
                <a:spcPts val="0"/>
              </a:spcAft>
              <a:buClr>
                <a:schemeClr val="dk1"/>
              </a:buClr>
              <a:buSzPct val="100000"/>
              <a:buFont typeface="Arial"/>
              <a:buChar char="•"/>
            </a:pPr>
            <a:endParaRPr lang="en-US" dirty="0"/>
          </a:p>
          <a:p>
            <a:pPr marL="342900" marR="0" lvl="0" indent="25400" algn="l" rtl="0">
              <a:lnSpc>
                <a:spcPct val="90000"/>
              </a:lnSpc>
              <a:spcBef>
                <a:spcPts val="0"/>
              </a:spcBef>
              <a:spcAft>
                <a:spcPts val="0"/>
              </a:spcAft>
              <a:buClr>
                <a:schemeClr val="dk1"/>
              </a:buClr>
              <a:buSzPct val="100000"/>
              <a:buFont typeface="Arial"/>
              <a:buChar char="•"/>
            </a:pPr>
            <a:r>
              <a:rPr lang="en-US" dirty="0" smtClean="0"/>
              <a:t>Marketing – Value of Auxiliary Brand</a:t>
            </a:r>
          </a:p>
          <a:p>
            <a:pPr marR="0" lvl="0" indent="0" algn="l" rtl="0">
              <a:lnSpc>
                <a:spcPct val="9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R="0" lvl="0" indent="0" algn="l" rtl="0">
              <a:lnSpc>
                <a:spcPct val="90000"/>
              </a:lnSpc>
              <a:spcBef>
                <a:spcPts val="72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50102" y="151450"/>
            <a:ext cx="8182798" cy="938700"/>
          </a:xfrm>
          <a:prstGeom prst="rect">
            <a:avLst/>
          </a:prstGeom>
          <a:noFill/>
          <a:ln>
            <a:noFill/>
          </a:ln>
        </p:spPr>
        <p:txBody>
          <a:bodyPr lIns="91425" tIns="91425" rIns="91425" bIns="91425" anchor="ctr" anchorCtr="0">
            <a:noAutofit/>
          </a:bodyPr>
          <a:lstStyle/>
          <a:p>
            <a:pPr lvl="0">
              <a:buSzPct val="25000"/>
            </a:pPr>
            <a:r>
              <a:rPr lang="en-US" b="1" dirty="0" smtClean="0"/>
              <a:t>Excerpt--Instructing </a:t>
            </a:r>
            <a:r>
              <a:rPr lang="en-US" b="1" dirty="0"/>
              <a:t>with Electronic Technologies </a:t>
            </a:r>
            <a:endParaRPr lang="en-US" sz="4400" b="1" i="0" u="none" strike="noStrike" cap="none" dirty="0">
              <a:solidFill>
                <a:schemeClr val="dk1"/>
              </a:solidFill>
              <a:sym typeface="Calibri"/>
            </a:endParaRPr>
          </a:p>
        </p:txBody>
      </p:sp>
      <p:sp>
        <p:nvSpPr>
          <p:cNvPr id="336" name="Shape 336"/>
          <p:cNvSpPr txBox="1">
            <a:spLocks noGrp="1"/>
          </p:cNvSpPr>
          <p:nvPr>
            <p:ph type="body" idx="1"/>
          </p:nvPr>
        </p:nvSpPr>
        <p:spPr>
          <a:xfrm>
            <a:off x="1081450" y="1090150"/>
            <a:ext cx="8036100" cy="5627100"/>
          </a:xfrm>
          <a:prstGeom prst="rect">
            <a:avLst/>
          </a:prstGeom>
          <a:noFill/>
          <a:ln>
            <a:noFill/>
          </a:ln>
        </p:spPr>
        <p:txBody>
          <a:bodyPr lIns="91425" tIns="91425" rIns="91425" bIns="91425" anchor="t" anchorCtr="0">
            <a:noAutofit/>
          </a:bodyPr>
          <a:lstStyle/>
          <a:p>
            <a:pPr indent="0" fontAlgn="base">
              <a:buNone/>
            </a:pPr>
            <a:r>
              <a:rPr lang="en-US" i="1" dirty="0"/>
              <a:t>E-learning </a:t>
            </a:r>
            <a:r>
              <a:rPr lang="en-US" dirty="0"/>
              <a:t>refers to various uses of educational technology both in and outside the classroom. Both Web-based and computer-based learning independent of the Internet are included. Instructional content and materials can consist of text, images, animations, and streaming video/audio with the information being delivered in different ways, including the Internet, CD-ROM, cable or satellite television, smartphones, iPads, and audio/videotape. </a:t>
            </a:r>
            <a:endParaRPr lang="en-US" dirty="0" smtClean="0"/>
          </a:p>
        </p:txBody>
      </p:sp>
    </p:spTree>
    <p:extLst>
      <p:ext uri="{BB962C8B-B14F-4D97-AF65-F5344CB8AC3E}">
        <p14:creationId xmlns:p14="http://schemas.microsoft.com/office/powerpoint/2010/main" val="282966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50102" y="151450"/>
            <a:ext cx="8182798" cy="938700"/>
          </a:xfrm>
          <a:prstGeom prst="rect">
            <a:avLst/>
          </a:prstGeom>
          <a:noFill/>
          <a:ln>
            <a:noFill/>
          </a:ln>
        </p:spPr>
        <p:txBody>
          <a:bodyPr lIns="91425" tIns="91425" rIns="91425" bIns="91425" anchor="ctr" anchorCtr="0">
            <a:noAutofit/>
          </a:bodyPr>
          <a:lstStyle/>
          <a:p>
            <a:pPr lvl="0">
              <a:buSzPct val="25000"/>
            </a:pPr>
            <a:r>
              <a:rPr lang="en-US" b="1" dirty="0" smtClean="0"/>
              <a:t>Excerpt—</a:t>
            </a:r>
            <a:br>
              <a:rPr lang="en-US" b="1" dirty="0" smtClean="0"/>
            </a:br>
            <a:r>
              <a:rPr lang="en-US" b="1" dirty="0" smtClean="0"/>
              <a:t>Instructional Equipment </a:t>
            </a:r>
            <a:endParaRPr lang="en-US" sz="4400" b="1" i="0" u="none" strike="noStrike" cap="none" dirty="0">
              <a:solidFill>
                <a:schemeClr val="dk1"/>
              </a:solidFill>
              <a:sym typeface="Calibri"/>
            </a:endParaRPr>
          </a:p>
        </p:txBody>
      </p:sp>
      <p:sp>
        <p:nvSpPr>
          <p:cNvPr id="336" name="Shape 336"/>
          <p:cNvSpPr txBox="1">
            <a:spLocks noGrp="1"/>
          </p:cNvSpPr>
          <p:nvPr>
            <p:ph type="body" idx="1"/>
          </p:nvPr>
        </p:nvSpPr>
        <p:spPr>
          <a:xfrm>
            <a:off x="1081450" y="1090150"/>
            <a:ext cx="8036100" cy="5627100"/>
          </a:xfrm>
          <a:prstGeom prst="rect">
            <a:avLst/>
          </a:prstGeom>
          <a:noFill/>
          <a:ln>
            <a:noFill/>
          </a:ln>
        </p:spPr>
        <p:txBody>
          <a:bodyPr lIns="91425" tIns="91425" rIns="91425" bIns="91425" anchor="t" anchorCtr="0">
            <a:noAutofit/>
          </a:bodyPr>
          <a:lstStyle/>
          <a:p>
            <a:pPr indent="0" fontAlgn="base">
              <a:buNone/>
            </a:pPr>
            <a:endParaRPr lang="en-US" dirty="0" smtClean="0"/>
          </a:p>
          <a:p>
            <a:pPr indent="0" fontAlgn="base">
              <a:buNone/>
            </a:pPr>
            <a:r>
              <a:rPr lang="en-US" dirty="0" smtClean="0"/>
              <a:t>Instructors </a:t>
            </a:r>
            <a:r>
              <a:rPr lang="en-US" dirty="0"/>
              <a:t>use different types of equipment in conducting their lessons. This appendix provides suggestions for using the most commonly used equipment</a:t>
            </a:r>
            <a:r>
              <a:rPr lang="en-US" dirty="0" smtClean="0"/>
              <a:t>.</a:t>
            </a:r>
          </a:p>
          <a:p>
            <a:pPr indent="0" fontAlgn="base">
              <a:buNone/>
            </a:pPr>
            <a:endParaRPr lang="en-US" dirty="0"/>
          </a:p>
          <a:p>
            <a:pPr indent="0" fontAlgn="base">
              <a:buNone/>
            </a:pPr>
            <a:r>
              <a:rPr lang="en-US" dirty="0" smtClean="0"/>
              <a:t>	</a:t>
            </a:r>
            <a:r>
              <a:rPr lang="en-US" b="1" dirty="0" smtClean="0"/>
              <a:t>Chalkboards</a:t>
            </a:r>
          </a:p>
          <a:p>
            <a:pPr indent="0" fontAlgn="base">
              <a:buNone/>
            </a:pPr>
            <a:r>
              <a:rPr lang="en-US" b="1" dirty="0"/>
              <a:t>	</a:t>
            </a:r>
            <a:r>
              <a:rPr lang="en-US" b="1" dirty="0" smtClean="0"/>
              <a:t>Dry Erase Boards</a:t>
            </a:r>
          </a:p>
          <a:p>
            <a:pPr indent="0" fontAlgn="base">
              <a:buNone/>
            </a:pPr>
            <a:r>
              <a:rPr lang="en-US" b="1" dirty="0"/>
              <a:t>	</a:t>
            </a:r>
            <a:r>
              <a:rPr lang="en-US" b="1" dirty="0" smtClean="0"/>
              <a:t>Handouts</a:t>
            </a:r>
          </a:p>
          <a:p>
            <a:pPr indent="0" fontAlgn="base">
              <a:buNone/>
            </a:pPr>
            <a:r>
              <a:rPr lang="en-US" b="1" dirty="0"/>
              <a:t>	</a:t>
            </a:r>
            <a:r>
              <a:rPr lang="en-US" b="1" dirty="0" smtClean="0"/>
              <a:t>Multimedia Projectors</a:t>
            </a:r>
            <a:endParaRPr lang="en-US" b="1" dirty="0"/>
          </a:p>
        </p:txBody>
      </p:sp>
    </p:spTree>
    <p:extLst>
      <p:ext uri="{BB962C8B-B14F-4D97-AF65-F5344CB8AC3E}">
        <p14:creationId xmlns:p14="http://schemas.microsoft.com/office/powerpoint/2010/main" val="934983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789600" y="247912"/>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a:solidFill>
                  <a:schemeClr val="dk1"/>
                </a:solidFill>
                <a:latin typeface="Calibri"/>
                <a:ea typeface="Calibri"/>
                <a:cs typeface="Calibri"/>
                <a:sym typeface="Calibri"/>
              </a:rPr>
              <a:t>Recordkeeping - </a:t>
            </a:r>
            <a:r>
              <a:rPr lang="en-US" sz="4400" b="1" i="0" u="sng" strike="noStrike" cap="none" dirty="0" err="1" smtClean="0">
                <a:solidFill>
                  <a:schemeClr val="dk1"/>
                </a:solidFill>
                <a:latin typeface="Calibri"/>
                <a:ea typeface="Calibri"/>
                <a:cs typeface="Calibri"/>
                <a:sym typeface="Calibri"/>
              </a:rPr>
              <a:t>AUXplusPE</a:t>
            </a:r>
            <a:endParaRPr lang="en-US" sz="4400" b="1" i="0" u="sng" strike="noStrike" cap="none" dirty="0">
              <a:solidFill>
                <a:schemeClr val="dk1"/>
              </a:solidFill>
              <a:latin typeface="Calibri"/>
              <a:ea typeface="Calibri"/>
              <a:cs typeface="Calibri"/>
              <a:sym typeface="Calibri"/>
            </a:endParaRPr>
          </a:p>
        </p:txBody>
      </p:sp>
      <p:sp>
        <p:nvSpPr>
          <p:cNvPr id="772" name="Shape 772"/>
          <p:cNvSpPr txBox="1">
            <a:spLocks noGrp="1"/>
          </p:cNvSpPr>
          <p:nvPr>
            <p:ph type="body" idx="1"/>
          </p:nvPr>
        </p:nvSpPr>
        <p:spPr>
          <a:xfrm>
            <a:off x="789600" y="1444900"/>
            <a:ext cx="8229600" cy="3622551"/>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000000"/>
              </a:buClr>
              <a:buSzPct val="25000"/>
              <a:buFont typeface="Arial"/>
              <a:buNone/>
            </a:pPr>
            <a:r>
              <a:rPr lang="en-US" sz="3200" b="1" i="0" u="none" strike="noStrike" cap="none" dirty="0" err="1" smtClean="0">
                <a:solidFill>
                  <a:srgbClr val="CC0000"/>
                </a:solidFill>
                <a:latin typeface="Calibri"/>
                <a:ea typeface="Calibri"/>
                <a:cs typeface="Calibri"/>
                <a:sym typeface="Calibri"/>
              </a:rPr>
              <a:t>AUXplusPE</a:t>
            </a:r>
            <a:r>
              <a:rPr lang="en-US" sz="3200" b="0" i="0" u="none" strike="noStrike" cap="none" dirty="0" smtClean="0">
                <a:solidFill>
                  <a:srgbClr val="CC0000"/>
                </a:solidFill>
                <a:latin typeface="Calibri"/>
                <a:ea typeface="Calibri"/>
                <a:cs typeface="Calibri"/>
                <a:sym typeface="Calibri"/>
              </a:rPr>
              <a:t> </a:t>
            </a:r>
            <a:r>
              <a:rPr lang="en-US" sz="3200" b="0" i="0" u="none" strike="noStrike" cap="none" dirty="0">
                <a:solidFill>
                  <a:srgbClr val="CC0000"/>
                </a:solidFill>
                <a:latin typeface="Calibri"/>
                <a:ea typeface="Calibri"/>
                <a:cs typeface="Calibri"/>
                <a:sym typeface="Calibri"/>
              </a:rPr>
              <a:t>answers this question for you.</a:t>
            </a:r>
          </a:p>
          <a:p>
            <a:pPr marL="228600" marR="0" lvl="0" indent="0" algn="l" rtl="0">
              <a:lnSpc>
                <a:spcPct val="100000"/>
              </a:lnSpc>
              <a:spcBef>
                <a:spcPts val="0"/>
              </a:spcBef>
              <a:spcAft>
                <a:spcPts val="0"/>
              </a:spcAft>
              <a:buClr>
                <a:srgbClr val="000000"/>
              </a:buClr>
              <a:buSzPct val="25000"/>
              <a:buFont typeface="Arial"/>
              <a:buNone/>
            </a:pPr>
            <a:endParaRPr sz="3200" b="0" i="0" u="none" strike="noStrike" cap="none" dirty="0">
              <a:solidFill>
                <a:srgbClr val="CC0000"/>
              </a:solidFill>
              <a:latin typeface="Calibri"/>
              <a:ea typeface="Calibri"/>
              <a:cs typeface="Calibri"/>
              <a:sym typeface="Calibri"/>
            </a:endParaRPr>
          </a:p>
          <a:p>
            <a:pPr marL="1085850" marR="0" lvl="1" indent="-463550" algn="l" rtl="0">
              <a:lnSpc>
                <a:spcPct val="100000"/>
              </a:lnSpc>
              <a:spcBef>
                <a:spcPts val="0"/>
              </a:spcBef>
              <a:spcAft>
                <a:spcPts val="0"/>
              </a:spcAft>
              <a:buClr>
                <a:srgbClr val="000000"/>
              </a:buClr>
              <a:buSzPct val="100000"/>
              <a:buFont typeface="Arial"/>
              <a:buChar char="–"/>
            </a:pPr>
            <a:r>
              <a:rPr lang="en-US" sz="2800" b="0" i="0" u="none" strike="noStrike" cap="none" dirty="0" err="1" smtClean="0">
                <a:solidFill>
                  <a:schemeClr val="dk1"/>
                </a:solidFill>
                <a:latin typeface="Calibri"/>
                <a:ea typeface="Calibri"/>
                <a:cs typeface="Calibri"/>
                <a:sym typeface="Calibri"/>
              </a:rPr>
              <a:t>AUXplusPE</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is a “one-stop shop” for all your recordkeeping needs. </a:t>
            </a:r>
          </a:p>
          <a:p>
            <a:pPr marL="1085850" marR="0" lvl="1" indent="-463550" algn="l" rtl="0">
              <a:lnSpc>
                <a:spcPct val="100000"/>
              </a:lnSpc>
              <a:spcBef>
                <a:spcPts val="0"/>
              </a:spcBef>
              <a:spcAft>
                <a:spcPts val="0"/>
              </a:spcAft>
              <a:buClr>
                <a:srgbClr val="000000"/>
              </a:buClr>
              <a:buSzPct val="100000"/>
              <a:buFont typeface="Arial"/>
              <a:buChar char="–"/>
            </a:pPr>
            <a:r>
              <a:rPr lang="en-US" sz="2800" b="0" i="0" u="none" strike="noStrike" cap="none" dirty="0">
                <a:solidFill>
                  <a:schemeClr val="dk1"/>
                </a:solidFill>
                <a:latin typeface="Calibri"/>
                <a:ea typeface="Calibri"/>
                <a:cs typeface="Calibri"/>
                <a:sym typeface="Calibri"/>
              </a:rPr>
              <a:t>Online instructions and tutorials are provided. </a:t>
            </a:r>
          </a:p>
          <a:p>
            <a:pPr marL="1085850" marR="0" lvl="1" indent="-463550" algn="l" rtl="0">
              <a:lnSpc>
                <a:spcPct val="100000"/>
              </a:lnSpc>
              <a:spcBef>
                <a:spcPts val="0"/>
              </a:spcBef>
              <a:spcAft>
                <a:spcPts val="0"/>
              </a:spcAft>
              <a:buClr>
                <a:srgbClr val="000000"/>
              </a:buClr>
              <a:buSzPct val="100000"/>
              <a:buFont typeface="Arial"/>
              <a:buChar char="–"/>
            </a:pPr>
            <a:r>
              <a:rPr lang="en-US" sz="2800" b="0" i="0" u="none" strike="noStrike" cap="none" dirty="0">
                <a:solidFill>
                  <a:schemeClr val="dk1"/>
                </a:solidFill>
                <a:latin typeface="Calibri"/>
                <a:ea typeface="Calibri"/>
                <a:cs typeface="Calibri"/>
                <a:sym typeface="Calibri"/>
              </a:rPr>
              <a:t>Includes personal help as needed.</a:t>
            </a:r>
          </a:p>
          <a:p>
            <a:pPr marL="1085850" marR="0" lvl="1" indent="-463550" algn="l" rtl="0">
              <a:lnSpc>
                <a:spcPct val="100000"/>
              </a:lnSpc>
              <a:spcBef>
                <a:spcPts val="0"/>
              </a:spcBef>
              <a:spcAft>
                <a:spcPts val="0"/>
              </a:spcAft>
              <a:buClr>
                <a:srgbClr val="000000"/>
              </a:buClr>
              <a:buSzPct val="100000"/>
              <a:buFont typeface="Arial"/>
              <a:buChar char="–"/>
            </a:pPr>
            <a:r>
              <a:rPr lang="en-US" sz="2800" b="1" i="0" u="sng" strike="noStrike" cap="none" dirty="0">
                <a:solidFill>
                  <a:srgbClr val="0000FF"/>
                </a:solidFill>
                <a:latin typeface="Calibri"/>
                <a:ea typeface="Calibri"/>
                <a:cs typeface="Calibri"/>
                <a:sym typeface="Calibri"/>
                <a:hlinkClick r:id="rId3"/>
              </a:rPr>
              <a:t>http://auxplus.cgaux.org</a:t>
            </a:r>
            <a:r>
              <a:rPr lang="en-US" sz="2800" b="0" i="0" u="none" strike="noStrike" cap="none" dirty="0">
                <a:solidFill>
                  <a:schemeClr val="dk1"/>
                </a:solidFill>
                <a:latin typeface="Calibri"/>
                <a:ea typeface="Calibri"/>
                <a:cs typeface="Calibri"/>
                <a:sym typeface="Calibri"/>
              </a:rPr>
              <a:t> for all materials. </a:t>
            </a:r>
          </a:p>
        </p:txBody>
      </p:sp>
      <p:sp>
        <p:nvSpPr>
          <p:cNvPr id="773" name="Shape 77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22</a:t>
            </a:fld>
            <a:endParaRPr lang="en-US"/>
          </a:p>
        </p:txBody>
      </p:sp>
    </p:spTree>
    <p:extLst>
      <p:ext uri="{BB962C8B-B14F-4D97-AF65-F5344CB8AC3E}">
        <p14:creationId xmlns:p14="http://schemas.microsoft.com/office/powerpoint/2010/main" val="1942428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713700" y="274650"/>
            <a:ext cx="84303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a:solidFill>
                  <a:schemeClr val="dk1"/>
                </a:solidFill>
                <a:latin typeface="Calibri"/>
                <a:ea typeface="Calibri"/>
                <a:cs typeface="Calibri"/>
                <a:sym typeface="Calibri"/>
              </a:rPr>
              <a:t>Recordkeeping - AUXplusPE6 (cont)</a:t>
            </a:r>
          </a:p>
        </p:txBody>
      </p:sp>
      <p:sp>
        <p:nvSpPr>
          <p:cNvPr id="780" name="Shape 780"/>
          <p:cNvSpPr txBox="1">
            <a:spLocks noGrp="1"/>
          </p:cNvSpPr>
          <p:nvPr>
            <p:ph type="body" idx="1"/>
          </p:nvPr>
        </p:nvSpPr>
        <p:spPr>
          <a:xfrm>
            <a:off x="713700" y="1701746"/>
            <a:ext cx="8430300" cy="291064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Information only entered once</a:t>
            </a:r>
            <a:r>
              <a:rPr lang="en-US" sz="3200" b="0" i="0" u="none" strike="noStrike" cap="none" dirty="0" smtClean="0">
                <a:solidFill>
                  <a:schemeClr val="dk1"/>
                </a:solidFill>
                <a:latin typeface="Calibri"/>
                <a:ea typeface="Calibri"/>
                <a:cs typeface="Calibri"/>
                <a:sym typeface="Calibri"/>
              </a:rPr>
              <a:t>.</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AUXplusPE6 automatically generates welcome letters, certificates, wallet cards, and 7030s</a:t>
            </a:r>
            <a:r>
              <a:rPr lang="en-US" sz="3200" b="0" i="0" u="none" strike="noStrike" cap="none" dirty="0" smtClean="0">
                <a:solidFill>
                  <a:schemeClr val="dk1"/>
                </a:solidFill>
                <a:latin typeface="Calibri"/>
                <a:ea typeface="Calibri"/>
                <a:cs typeface="Calibri"/>
                <a:sym typeface="Calibri"/>
              </a:rPr>
              <a:t>.</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Backs up of all of your flotilla’s PE records.</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781" name="Shape 781"/>
          <p:cNvSpPr txBox="1"/>
          <p:nvPr/>
        </p:nvSpPr>
        <p:spPr>
          <a:xfrm>
            <a:off x="457200" y="5475925"/>
            <a:ext cx="7872600" cy="4898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dk1"/>
              </a:solidFill>
              <a:latin typeface="Calibri"/>
              <a:ea typeface="Calibri"/>
              <a:cs typeface="Calibri"/>
              <a:sym typeface="Calibri"/>
            </a:endParaRPr>
          </a:p>
        </p:txBody>
      </p:sp>
      <p:sp>
        <p:nvSpPr>
          <p:cNvPr id="782" name="Shape 78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23</a:t>
            </a:fld>
            <a:endParaRPr lang="en-US"/>
          </a:p>
        </p:txBody>
      </p:sp>
    </p:spTree>
    <p:extLst>
      <p:ext uri="{BB962C8B-B14F-4D97-AF65-F5344CB8AC3E}">
        <p14:creationId xmlns:p14="http://schemas.microsoft.com/office/powerpoint/2010/main" val="398692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842075"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300" b="1" i="0" u="none" strike="noStrike" cap="none">
                <a:solidFill>
                  <a:schemeClr val="dk1"/>
                </a:solidFill>
                <a:latin typeface="Calibri"/>
                <a:ea typeface="Calibri"/>
                <a:cs typeface="Calibri"/>
                <a:sym typeface="Calibri"/>
              </a:rPr>
              <a:t>Recordkeeping - AUXplusPE6 (cont)</a:t>
            </a:r>
          </a:p>
        </p:txBody>
      </p:sp>
      <p:sp>
        <p:nvSpPr>
          <p:cNvPr id="789" name="Shape 789"/>
          <p:cNvSpPr txBox="1">
            <a:spLocks noGrp="1"/>
          </p:cNvSpPr>
          <p:nvPr>
            <p:ph type="body" idx="1"/>
          </p:nvPr>
        </p:nvSpPr>
        <p:spPr>
          <a:xfrm>
            <a:off x="842075" y="1440394"/>
            <a:ext cx="8229600" cy="4338955"/>
          </a:xfrm>
          <a:prstGeom prst="rect">
            <a:avLst/>
          </a:prstGeom>
          <a:noFill/>
          <a:ln>
            <a:noFill/>
          </a:ln>
        </p:spPr>
        <p:txBody>
          <a:bodyPr lIns="91425" tIns="91425" rIns="91425" bIns="91425" anchor="t" anchorCtr="0">
            <a:noAutofit/>
          </a:bodyPr>
          <a:lstStyle/>
          <a:p>
            <a:pPr marL="6858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Easy access to retrieve lost completion cards</a:t>
            </a:r>
            <a:r>
              <a:rPr lang="en-US" sz="3200" b="0" i="0" u="none" strike="noStrike" cap="none" dirty="0" smtClean="0">
                <a:solidFill>
                  <a:schemeClr val="dk1"/>
                </a:solidFill>
                <a:latin typeface="Calibri"/>
                <a:ea typeface="Calibri"/>
                <a:cs typeface="Calibri"/>
                <a:sym typeface="Calibri"/>
              </a:rPr>
              <a:t>.</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smtClean="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Provides </a:t>
            </a:r>
            <a:r>
              <a:rPr lang="en-US" sz="3200" b="0" i="0" u="none" strike="noStrike" cap="none" dirty="0">
                <a:solidFill>
                  <a:schemeClr val="dk1"/>
                </a:solidFill>
                <a:latin typeface="Calibri"/>
                <a:ea typeface="Calibri"/>
                <a:cs typeface="Calibri"/>
                <a:sym typeface="Calibri"/>
              </a:rPr>
              <a:t>national staff more detailed PE data than what is captured on the 7030s</a:t>
            </a:r>
            <a:r>
              <a:rPr lang="en-US" sz="3200" b="0" i="0" u="none" strike="noStrike" cap="none" dirty="0" smtClean="0">
                <a:solidFill>
                  <a:schemeClr val="dk1"/>
                </a:solidFill>
                <a:latin typeface="Calibri"/>
                <a:ea typeface="Calibri"/>
                <a:cs typeface="Calibri"/>
                <a:sym typeface="Calibri"/>
              </a:rPr>
              <a:t>.</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Delivers files to your local licensing agencies, as well as summary reports to your SO-PE.</a:t>
            </a:r>
          </a:p>
        </p:txBody>
      </p:sp>
      <p:sp>
        <p:nvSpPr>
          <p:cNvPr id="790" name="Shape 79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24</a:t>
            </a:fld>
            <a:endParaRPr lang="en-US"/>
          </a:p>
        </p:txBody>
      </p:sp>
    </p:spTree>
    <p:extLst>
      <p:ext uri="{BB962C8B-B14F-4D97-AF65-F5344CB8AC3E}">
        <p14:creationId xmlns:p14="http://schemas.microsoft.com/office/powerpoint/2010/main" val="45348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824600" y="257140"/>
            <a:ext cx="8229600" cy="1107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300" b="1" i="0" u="none" strike="noStrike" cap="none">
                <a:solidFill>
                  <a:schemeClr val="dk1"/>
                </a:solidFill>
                <a:latin typeface="Calibri"/>
                <a:ea typeface="Calibri"/>
                <a:cs typeface="Calibri"/>
                <a:sym typeface="Calibri"/>
              </a:rPr>
              <a:t>Recordkeeping - AUXplusPE6 (cont)</a:t>
            </a:r>
          </a:p>
        </p:txBody>
      </p:sp>
      <p:sp>
        <p:nvSpPr>
          <p:cNvPr id="797" name="Shape 797"/>
          <p:cNvSpPr txBox="1">
            <a:spLocks noGrp="1"/>
          </p:cNvSpPr>
          <p:nvPr>
            <p:ph type="body" idx="1"/>
          </p:nvPr>
        </p:nvSpPr>
        <p:spPr>
          <a:xfrm>
            <a:off x="824600" y="1530225"/>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For your peace of mind...if your computer crashes or you get a new </a:t>
            </a:r>
            <a:r>
              <a:rPr lang="en-US" sz="3200" b="0" i="0" u="none" strike="noStrike" cap="none" dirty="0" err="1">
                <a:solidFill>
                  <a:schemeClr val="dk1"/>
                </a:solidFill>
                <a:latin typeface="Calibri"/>
                <a:ea typeface="Calibri"/>
                <a:cs typeface="Calibri"/>
                <a:sym typeface="Calibri"/>
              </a:rPr>
              <a:t>recordkeeper</a:t>
            </a:r>
            <a:r>
              <a:rPr lang="en-US" sz="3200" b="0" i="0" u="none" strike="noStrike" cap="none" dirty="0">
                <a:solidFill>
                  <a:schemeClr val="dk1"/>
                </a:solidFill>
                <a:latin typeface="Calibri"/>
                <a:ea typeface="Calibri"/>
                <a:cs typeface="Calibri"/>
                <a:sym typeface="Calibri"/>
              </a:rPr>
              <a:t>, the AUXplusPE6 staff can email your most recent backup</a:t>
            </a:r>
            <a:r>
              <a:rPr lang="en-US" sz="3200" b="0" i="0" u="none" strike="noStrike" cap="none" dirty="0" smtClean="0">
                <a:solidFill>
                  <a:schemeClr val="dk1"/>
                </a:solidFill>
                <a:latin typeface="Calibri"/>
                <a:ea typeface="Calibri"/>
                <a:cs typeface="Calibri"/>
                <a:sym typeface="Calibri"/>
              </a:rPr>
              <a:t>.</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Provides a continuation of flotilla records through the succession and transition of FSO-PEs.</a:t>
            </a:r>
          </a:p>
        </p:txBody>
      </p:sp>
      <p:sp>
        <p:nvSpPr>
          <p:cNvPr id="798" name="Shape 79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25</a:t>
            </a:fld>
            <a:endParaRPr lang="en-US"/>
          </a:p>
        </p:txBody>
      </p:sp>
    </p:spTree>
    <p:extLst>
      <p:ext uri="{BB962C8B-B14F-4D97-AF65-F5344CB8AC3E}">
        <p14:creationId xmlns:p14="http://schemas.microsoft.com/office/powerpoint/2010/main" val="3330370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759775" y="274625"/>
            <a:ext cx="7926898"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Next Steps:</a:t>
            </a:r>
          </a:p>
        </p:txBody>
      </p:sp>
      <p:sp>
        <p:nvSpPr>
          <p:cNvPr id="805" name="Shape 805"/>
          <p:cNvSpPr txBox="1">
            <a:spLocks noGrp="1"/>
          </p:cNvSpPr>
          <p:nvPr>
            <p:ph type="body" idx="1"/>
          </p:nvPr>
        </p:nvSpPr>
        <p:spPr>
          <a:xfrm>
            <a:off x="759775" y="1808967"/>
            <a:ext cx="8229600" cy="5692500"/>
          </a:xfrm>
          <a:prstGeom prst="rect">
            <a:avLst/>
          </a:prstGeom>
          <a:noFill/>
          <a:ln>
            <a:noFill/>
          </a:ln>
        </p:spPr>
        <p:txBody>
          <a:bodyPr lIns="91425" tIns="91425" rIns="91425" bIns="91425" anchor="t" anchorCtr="0">
            <a:noAutofit/>
          </a:bodyPr>
          <a:lstStyle/>
          <a:p>
            <a:pPr marL="342900" marR="0" lvl="0" indent="266700" rtl="0">
              <a:lnSpc>
                <a:spcPct val="100000"/>
              </a:lnSpc>
              <a:spcBef>
                <a:spcPts val="0"/>
              </a:spcBef>
              <a:spcAft>
                <a:spcPts val="0"/>
              </a:spcAft>
              <a:buClr>
                <a:schemeClr val="dk1"/>
              </a:buClr>
              <a:buSzPct val="25000"/>
              <a:buFont typeface="Arial"/>
              <a:buNone/>
            </a:pPr>
            <a:r>
              <a:rPr lang="en-US" sz="3000" b="1" dirty="0" smtClean="0"/>
              <a:t>-Approvals via the chain of leadership</a:t>
            </a:r>
          </a:p>
          <a:p>
            <a:pPr marL="342900" marR="0" lvl="0" indent="266700" rtl="0">
              <a:lnSpc>
                <a:spcPct val="100000"/>
              </a:lnSpc>
              <a:spcBef>
                <a:spcPts val="0"/>
              </a:spcBef>
              <a:spcAft>
                <a:spcPts val="0"/>
              </a:spcAft>
              <a:buClr>
                <a:schemeClr val="dk1"/>
              </a:buClr>
              <a:buSzPct val="25000"/>
              <a:buFont typeface="Arial"/>
              <a:buNone/>
            </a:pPr>
            <a:r>
              <a:rPr lang="en-US" sz="3000" b="1" dirty="0" smtClean="0"/>
              <a:t> </a:t>
            </a:r>
          </a:p>
          <a:p>
            <a:pPr marL="342900" marR="0" lvl="0" indent="266700" rtl="0">
              <a:lnSpc>
                <a:spcPct val="100000"/>
              </a:lnSpc>
              <a:spcBef>
                <a:spcPts val="0"/>
              </a:spcBef>
              <a:spcAft>
                <a:spcPts val="0"/>
              </a:spcAft>
              <a:buClr>
                <a:schemeClr val="dk1"/>
              </a:buClr>
              <a:buSzPct val="25000"/>
              <a:buFont typeface="Arial"/>
              <a:buNone/>
            </a:pPr>
            <a:r>
              <a:rPr lang="en-US" sz="3000" b="1" dirty="0" smtClean="0"/>
              <a:t>-Roll out to field</a:t>
            </a:r>
          </a:p>
          <a:p>
            <a:pPr marL="342900" marR="0" lvl="0" indent="266700" rtl="0">
              <a:lnSpc>
                <a:spcPct val="100000"/>
              </a:lnSpc>
              <a:spcBef>
                <a:spcPts val="0"/>
              </a:spcBef>
              <a:spcAft>
                <a:spcPts val="0"/>
              </a:spcAft>
              <a:buClr>
                <a:schemeClr val="dk1"/>
              </a:buClr>
              <a:buSzPct val="25000"/>
              <a:buFont typeface="Arial"/>
              <a:buNone/>
            </a:pPr>
            <a:endParaRPr lang="en-US" sz="3000" b="1" dirty="0" smtClean="0"/>
          </a:p>
          <a:p>
            <a:pPr marL="342900" marR="0" lvl="0" indent="266700" rtl="0">
              <a:lnSpc>
                <a:spcPct val="100000"/>
              </a:lnSpc>
              <a:spcBef>
                <a:spcPts val="0"/>
              </a:spcBef>
              <a:spcAft>
                <a:spcPts val="0"/>
              </a:spcAft>
              <a:buClr>
                <a:schemeClr val="dk1"/>
              </a:buClr>
              <a:buSzPct val="25000"/>
              <a:buFont typeface="Arial"/>
              <a:buNone/>
            </a:pPr>
            <a:r>
              <a:rPr lang="en-US" sz="3000" b="1" dirty="0" smtClean="0"/>
              <a:t>-Obtain feedback for improving </a:t>
            </a:r>
          </a:p>
          <a:p>
            <a:pPr marL="342900" marR="0" lvl="0" indent="266700" algn="ctr" rtl="0">
              <a:lnSpc>
                <a:spcPct val="100000"/>
              </a:lnSpc>
              <a:spcBef>
                <a:spcPts val="0"/>
              </a:spcBef>
              <a:spcAft>
                <a:spcPts val="0"/>
              </a:spcAft>
              <a:buClr>
                <a:schemeClr val="dk1"/>
              </a:buClr>
              <a:buSzPct val="25000"/>
              <a:buFont typeface="Arial"/>
              <a:buNone/>
            </a:pPr>
            <a:endParaRPr lang="en-US" sz="3000" b="1" i="0" u="none" strike="noStrike" cap="none" dirty="0">
              <a:solidFill>
                <a:schemeClr val="dk1"/>
              </a:solidFill>
              <a:latin typeface="Calibri"/>
              <a:ea typeface="Calibri"/>
              <a:cs typeface="Calibri"/>
              <a:sym typeface="Calibri"/>
            </a:endParaRPr>
          </a:p>
          <a:p>
            <a:pPr marL="342900" marR="0" lvl="0" indent="266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806" name="Shape 806"/>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485922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IN SUMMARY</a:t>
            </a:r>
          </a:p>
        </p:txBody>
      </p:sp>
      <p:sp>
        <p:nvSpPr>
          <p:cNvPr id="813" name="Shape 813"/>
          <p:cNvSpPr txBox="1">
            <a:spLocks noGrp="1"/>
          </p:cNvSpPr>
          <p:nvPr>
            <p:ph type="body" idx="1"/>
          </p:nvPr>
        </p:nvSpPr>
        <p:spPr>
          <a:xfrm>
            <a:off x="1129800" y="1179600"/>
            <a:ext cx="7695300" cy="56784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dirty="0" smtClean="0"/>
              <a:t>Update of PQS and National Test Questions </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Improved planning and less rote memory required</a:t>
            </a:r>
          </a:p>
          <a:p>
            <a:pPr marL="457200" marR="0" lvl="0" indent="-228600" algn="l" rtl="0">
              <a:lnSpc>
                <a:spcPct val="100000"/>
              </a:lnSpc>
              <a:spcBef>
                <a:spcPts val="0"/>
              </a:spcBef>
              <a:spcAft>
                <a:spcPts val="0"/>
              </a:spcAft>
              <a:buClr>
                <a:schemeClr val="dk1"/>
              </a:buClr>
              <a:buSzPct val="100000"/>
              <a:buFont typeface="Arial"/>
              <a:buChar char="•"/>
            </a:pPr>
            <a:r>
              <a:rPr lang="en-US" dirty="0" smtClean="0"/>
              <a:t>Goal is to develop skills over multiple practice times </a:t>
            </a:r>
          </a:p>
          <a:p>
            <a:pPr marL="457200" marR="0" lvl="0" indent="-228600" algn="l" rtl="0">
              <a:lnSpc>
                <a:spcPct val="100000"/>
              </a:lnSpc>
              <a:spcBef>
                <a:spcPts val="0"/>
              </a:spcBef>
              <a:spcAft>
                <a:spcPts val="0"/>
              </a:spcAft>
              <a:buClr>
                <a:schemeClr val="dk1"/>
              </a:buClr>
              <a:buSzPct val="100000"/>
              <a:buFont typeface="Arial"/>
              <a:buChar char="•"/>
            </a:pPr>
            <a:r>
              <a:rPr lang="en-US" dirty="0" smtClean="0"/>
              <a:t>Modernization of new areas including full student access and accommodations </a:t>
            </a:r>
          </a:p>
          <a:p>
            <a:pPr marL="457200" indent="-228600">
              <a:spcBef>
                <a:spcPts val="0"/>
              </a:spcBef>
            </a:pPr>
            <a:r>
              <a:rPr lang="en-US" dirty="0" err="1" smtClean="0"/>
              <a:t>AUXplusPE</a:t>
            </a:r>
            <a:r>
              <a:rPr lang="en-US" dirty="0" smtClean="0"/>
              <a:t> </a:t>
            </a:r>
            <a:r>
              <a:rPr lang="en-US" dirty="0"/>
              <a:t>provides a “one-stop shop” for all your recordkeeping needs.</a:t>
            </a:r>
          </a:p>
          <a:p>
            <a:pPr marL="457200" marR="0" lvl="0" indent="-228600" algn="l" rtl="0">
              <a:lnSpc>
                <a:spcPct val="100000"/>
              </a:lnSpc>
              <a:spcBef>
                <a:spcPts val="0"/>
              </a:spcBef>
              <a:spcAft>
                <a:spcPts val="0"/>
              </a:spcAft>
              <a:buClr>
                <a:schemeClr val="dk1"/>
              </a:buClr>
              <a:buSzPct val="100000"/>
              <a:buFont typeface="Arial"/>
              <a:buChar char="•"/>
            </a:pPr>
            <a:endParaRPr lang="en-US"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814" name="Shape 8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27</a:t>
            </a:fld>
            <a:endParaRPr lang="en-US"/>
          </a:p>
        </p:txBody>
      </p:sp>
    </p:spTree>
    <p:extLst>
      <p:ext uri="{BB962C8B-B14F-4D97-AF65-F5344CB8AC3E}">
        <p14:creationId xmlns:p14="http://schemas.microsoft.com/office/powerpoint/2010/main" val="346066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2000950" y="3024479"/>
            <a:ext cx="5085000" cy="31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State</a:t>
            </a:r>
          </a:p>
          <a:p>
            <a:pPr marL="0" marR="0" lvl="0" indent="0" algn="ctr" rtl="0">
              <a:lnSpc>
                <a:spcPct val="100000"/>
              </a:lnSpc>
              <a:spcBef>
                <a:spcPts val="0"/>
              </a:spcBef>
              <a:spcAft>
                <a:spcPts val="0"/>
              </a:spcAft>
              <a:buClr>
                <a:schemeClr val="hlink"/>
              </a:buClr>
              <a:buSzPct val="25000"/>
              <a:buFont typeface="Calibri"/>
              <a:buNone/>
            </a:pPr>
            <a:r>
              <a:rPr lang="en-US" sz="4800" b="1" dirty="0" smtClean="0">
                <a:solidFill>
                  <a:srgbClr val="0000FF"/>
                </a:solidFill>
                <a:latin typeface="Calibri"/>
                <a:ea typeface="Calibri"/>
                <a:cs typeface="Calibri"/>
                <a:sym typeface="Calibri"/>
              </a:rPr>
              <a:t> </a:t>
            </a:r>
            <a:r>
              <a:rPr lang="en-US" sz="4800" b="1" i="0" u="none" strike="noStrike" cap="none" dirty="0" smtClean="0">
                <a:solidFill>
                  <a:srgbClr val="0000FF"/>
                </a:solidFill>
                <a:latin typeface="Calibri"/>
                <a:ea typeface="Calibri"/>
                <a:cs typeface="Calibri"/>
                <a:sym typeface="Calibri"/>
              </a:rPr>
              <a:t>Conformity Project </a:t>
            </a: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2017- 2018</a:t>
            </a:r>
            <a:endParaRPr lang="en-US" sz="4800" b="1" i="0" u="none" strike="noStrike" cap="none" dirty="0">
              <a:solidFill>
                <a:srgbClr val="0000FF"/>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0" name="Shape 90"/>
          <p:cNvSpPr txBox="1"/>
          <p:nvPr/>
        </p:nvSpPr>
        <p:spPr>
          <a:xfrm>
            <a:off x="6093900" y="5130725"/>
            <a:ext cx="2592900" cy="1334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541" y="106662"/>
            <a:ext cx="2917817" cy="2917817"/>
          </a:xfrm>
          <a:prstGeom prst="rect">
            <a:avLst/>
          </a:prstGeom>
        </p:spPr>
      </p:pic>
    </p:spTree>
    <p:extLst>
      <p:ext uri="{BB962C8B-B14F-4D97-AF65-F5344CB8AC3E}">
        <p14:creationId xmlns:p14="http://schemas.microsoft.com/office/powerpoint/2010/main" val="24856961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269999" y="174950"/>
            <a:ext cx="7738025" cy="1032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u="sng" dirty="0" smtClean="0"/>
              <a:t>State Conformity Project</a:t>
            </a:r>
            <a:endParaRPr lang="en-US" sz="4000" b="1" i="0" u="sng" strike="noStrike" cap="none" dirty="0">
              <a:solidFill>
                <a:schemeClr val="dk1"/>
              </a:solidFill>
              <a:sym typeface="Calibri"/>
            </a:endParaRPr>
          </a:p>
        </p:txBody>
      </p:sp>
      <p:sp>
        <p:nvSpPr>
          <p:cNvPr id="118" name="Shape 118"/>
          <p:cNvSpPr txBox="1">
            <a:spLocks noGrp="1"/>
          </p:cNvSpPr>
          <p:nvPr>
            <p:ph type="body" idx="1"/>
          </p:nvPr>
        </p:nvSpPr>
        <p:spPr>
          <a:xfrm>
            <a:off x="1052287" y="1207250"/>
            <a:ext cx="7955738" cy="5149100"/>
          </a:xfrm>
          <a:prstGeom prst="rect">
            <a:avLst/>
          </a:prstGeom>
          <a:noFill/>
          <a:ln>
            <a:noFill/>
          </a:ln>
        </p:spPr>
        <p:txBody>
          <a:bodyPr lIns="91425" tIns="91425" rIns="91425" bIns="91425" anchor="t" anchorCtr="0">
            <a:noAutofit/>
          </a:bodyPr>
          <a:lstStyle/>
          <a:p>
            <a:pPr marL="342900" marR="0" lvl="0" indent="25400" algn="l" rtl="0">
              <a:lnSpc>
                <a:spcPct val="90000"/>
              </a:lnSpc>
              <a:spcBef>
                <a:spcPts val="0"/>
              </a:spcBef>
              <a:spcAft>
                <a:spcPts val="0"/>
              </a:spcAft>
              <a:buClr>
                <a:schemeClr val="dk1"/>
              </a:buClr>
              <a:buSzPct val="100000"/>
              <a:buFont typeface="Arial"/>
              <a:buChar char="•"/>
            </a:pPr>
            <a:r>
              <a:rPr lang="en-US" dirty="0" smtClean="0"/>
              <a:t>E-DIR conducted a review of AUX boating classes in all states and territories for NASBLA conformity.</a:t>
            </a:r>
          </a:p>
          <a:p>
            <a:pPr marL="342900" marR="0" lvl="0" indent="25400" algn="l" rtl="0">
              <a:lnSpc>
                <a:spcPct val="90000"/>
              </a:lnSpc>
              <a:spcBef>
                <a:spcPts val="0"/>
              </a:spcBef>
              <a:spcAft>
                <a:spcPts val="0"/>
              </a:spcAft>
              <a:buClr>
                <a:schemeClr val="dk1"/>
              </a:buClr>
              <a:buSzPct val="100000"/>
              <a:buFont typeface="Arial"/>
              <a:buChar char="•"/>
            </a:pPr>
            <a:r>
              <a:rPr lang="en-US" dirty="0" smtClean="0"/>
              <a:t>Created state-specific modules and tests for each state and territory.</a:t>
            </a:r>
          </a:p>
          <a:p>
            <a:pPr marL="342900" marR="0" lvl="0" indent="25400" algn="l" rtl="0">
              <a:lnSpc>
                <a:spcPct val="90000"/>
              </a:lnSpc>
              <a:spcBef>
                <a:spcPts val="0"/>
              </a:spcBef>
              <a:spcAft>
                <a:spcPts val="0"/>
              </a:spcAft>
              <a:buClr>
                <a:schemeClr val="dk1"/>
              </a:buClr>
              <a:buSzPct val="100000"/>
              <a:buFont typeface="Arial"/>
              <a:buChar char="•"/>
            </a:pPr>
            <a:r>
              <a:rPr lang="en-US" dirty="0" smtClean="0"/>
              <a:t>Sought review and approval of the state-specific modules by the various state boating administrators and NASBLA</a:t>
            </a:r>
          </a:p>
          <a:p>
            <a:pPr marL="342900" marR="0" lvl="0" indent="25400" algn="l" rtl="0">
              <a:lnSpc>
                <a:spcPct val="90000"/>
              </a:lnSpc>
              <a:spcBef>
                <a:spcPts val="0"/>
              </a:spcBef>
              <a:spcAft>
                <a:spcPts val="0"/>
              </a:spcAft>
              <a:buClr>
                <a:schemeClr val="dk1"/>
              </a:buClr>
              <a:buSzPct val="100000"/>
              <a:buFont typeface="Arial"/>
              <a:buChar char="•"/>
            </a:pPr>
            <a:r>
              <a:rPr lang="en-US" dirty="0" smtClean="0"/>
              <a:t>Created  files in the AUX E-LIB for easy download and use by local Flotillas.</a:t>
            </a:r>
          </a:p>
          <a:p>
            <a:pPr marR="0" lvl="0" indent="0" algn="l" rtl="0">
              <a:lnSpc>
                <a:spcPct val="90000"/>
              </a:lnSpc>
              <a:spcBef>
                <a:spcPts val="0"/>
              </a:spcBef>
              <a:spcAft>
                <a:spcPts val="0"/>
              </a:spcAft>
              <a:buClr>
                <a:schemeClr val="dk1"/>
              </a:buClr>
              <a:buSzPct val="100000"/>
              <a:buNone/>
            </a:pPr>
            <a:endParaRPr lang="en-US" sz="3200" b="0" i="0" u="none" strike="noStrike" cap="none" dirty="0" smtClean="0">
              <a:solidFill>
                <a:schemeClr val="dk1"/>
              </a:solidFill>
              <a:latin typeface="Calibri"/>
              <a:ea typeface="Calibri"/>
              <a:cs typeface="Calibri"/>
              <a:sym typeface="Calibri"/>
            </a:endParaRPr>
          </a:p>
          <a:p>
            <a:pPr marR="0" lvl="0" indent="0" algn="l" rtl="0">
              <a:lnSpc>
                <a:spcPct val="90000"/>
              </a:lnSpc>
              <a:spcBef>
                <a:spcPts val="0"/>
              </a:spcBef>
              <a:spcAft>
                <a:spcPts val="0"/>
              </a:spcAft>
              <a:buClr>
                <a:schemeClr val="dk1"/>
              </a:buClr>
              <a:buSzPct val="100000"/>
              <a:buNone/>
            </a:pPr>
            <a:endParaRPr lang="en-US" sz="3200" b="0" i="0" u="none" strike="noStrike" cap="none" dirty="0" smtClean="0">
              <a:solidFill>
                <a:schemeClr val="dk1"/>
              </a:solidFill>
              <a:latin typeface="Calibri"/>
              <a:ea typeface="Calibri"/>
              <a:cs typeface="Calibri"/>
              <a:sym typeface="Calibri"/>
            </a:endParaRPr>
          </a:p>
          <a:p>
            <a:pPr marR="0" lvl="0" indent="0" algn="l" rtl="0">
              <a:lnSpc>
                <a:spcPct val="9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R="0" lvl="0" indent="0" algn="l" rtl="0">
              <a:lnSpc>
                <a:spcPct val="90000"/>
              </a:lnSpc>
              <a:spcBef>
                <a:spcPts val="72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98591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249460" y="3615635"/>
            <a:ext cx="6653226" cy="3427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US Coast Guard Auxiliary Instructo</a:t>
            </a:r>
            <a:r>
              <a:rPr lang="en-US" sz="4800" b="1" dirty="0" smtClean="0">
                <a:solidFill>
                  <a:srgbClr val="0000FF"/>
                </a:solidFill>
                <a:latin typeface="Calibri"/>
                <a:ea typeface="Calibri"/>
                <a:cs typeface="Calibri"/>
                <a:sym typeface="Calibri"/>
              </a:rPr>
              <a:t>r </a:t>
            </a:r>
            <a:r>
              <a:rPr lang="en-US" sz="4800" b="1" i="0" u="none" strike="noStrike" cap="none" dirty="0" smtClean="0">
                <a:solidFill>
                  <a:srgbClr val="0000FF"/>
                </a:solidFill>
                <a:latin typeface="Calibri"/>
                <a:ea typeface="Calibri"/>
                <a:cs typeface="Calibri"/>
                <a:sym typeface="Calibri"/>
              </a:rPr>
              <a:t>Development</a:t>
            </a:r>
          </a:p>
          <a:p>
            <a:pPr marL="0" marR="0" lvl="0" indent="0" algn="ctr" rtl="0">
              <a:lnSpc>
                <a:spcPct val="100000"/>
              </a:lnSpc>
              <a:spcBef>
                <a:spcPts val="0"/>
              </a:spcBef>
              <a:spcAft>
                <a:spcPts val="0"/>
              </a:spcAft>
              <a:buClr>
                <a:schemeClr val="hlink"/>
              </a:buClr>
              <a:buSzPct val="25000"/>
              <a:buFont typeface="Calibri"/>
              <a:buNone/>
            </a:pPr>
            <a:r>
              <a:rPr lang="en-US" sz="4800" b="1" dirty="0" smtClean="0">
                <a:solidFill>
                  <a:srgbClr val="0000FF"/>
                </a:solidFill>
                <a:latin typeface="Calibri"/>
                <a:ea typeface="Calibri"/>
                <a:cs typeface="Calibri"/>
                <a:sym typeface="Calibri"/>
              </a:rPr>
              <a:t>Course II</a:t>
            </a:r>
            <a:r>
              <a:rPr lang="en-US" sz="4800" b="1" dirty="0">
                <a:solidFill>
                  <a:srgbClr val="0000FF"/>
                </a:solidFill>
                <a:latin typeface="Calibri"/>
                <a:ea typeface="Calibri"/>
                <a:cs typeface="Calibri"/>
                <a:sym typeface="Calibri"/>
              </a:rPr>
              <a:t> </a:t>
            </a:r>
            <a:r>
              <a:rPr lang="en-US" sz="4800" b="1" dirty="0" smtClean="0">
                <a:solidFill>
                  <a:srgbClr val="0000FF"/>
                </a:solidFill>
                <a:latin typeface="Calibri"/>
                <a:ea typeface="Calibri"/>
                <a:cs typeface="Calibri"/>
                <a:sym typeface="Calibri"/>
              </a:rPr>
              <a:t>2018</a:t>
            </a:r>
            <a:endParaRPr lang="en-US" sz="4800" b="1" i="0" u="none" strike="noStrike" cap="none" dirty="0">
              <a:solidFill>
                <a:srgbClr val="0000FF"/>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0" name="Shape 90"/>
          <p:cNvSpPr txBox="1"/>
          <p:nvPr/>
        </p:nvSpPr>
        <p:spPr>
          <a:xfrm>
            <a:off x="6093900" y="5130725"/>
            <a:ext cx="2592900" cy="1334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3</a:t>
            </a:fld>
            <a:endParaRPr lang="en-US" sz="120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957" y="295669"/>
            <a:ext cx="2998233" cy="2998233"/>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654492" y="207787"/>
            <a:ext cx="7433357"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sng" strike="noStrike" cap="none" dirty="0" smtClean="0">
                <a:solidFill>
                  <a:schemeClr val="dk1"/>
                </a:solidFill>
                <a:latin typeface="Calibri"/>
                <a:ea typeface="Calibri"/>
                <a:cs typeface="Calibri"/>
                <a:sym typeface="Calibri"/>
              </a:rPr>
              <a:t>Location of State Files: </a:t>
            </a:r>
            <a:br>
              <a:rPr lang="en-US" sz="4000" b="1" i="0" u="sng" strike="noStrike" cap="none" dirty="0" smtClean="0">
                <a:solidFill>
                  <a:schemeClr val="dk1"/>
                </a:solidFill>
                <a:latin typeface="Calibri"/>
                <a:ea typeface="Calibri"/>
                <a:cs typeface="Calibri"/>
                <a:sym typeface="Calibri"/>
              </a:rPr>
            </a:br>
            <a:r>
              <a:rPr lang="en-US" sz="4000" b="1" i="0" u="sng" strike="noStrike" cap="none" dirty="0" smtClean="0">
                <a:solidFill>
                  <a:schemeClr val="dk1"/>
                </a:solidFill>
                <a:latin typeface="Calibri"/>
                <a:ea typeface="Calibri"/>
                <a:cs typeface="Calibri"/>
                <a:sym typeface="Calibri"/>
              </a:rPr>
              <a:t>ELIB Resource Center</a:t>
            </a:r>
            <a:endParaRPr lang="en-US" sz="4000" b="1" i="0" u="sng" strike="noStrike" cap="none" dirty="0">
              <a:solidFill>
                <a:schemeClr val="dk1"/>
              </a:solidFill>
              <a:latin typeface="Calibri"/>
              <a:ea typeface="Calibri"/>
              <a:cs typeface="Calibri"/>
              <a:sym typeface="Calibri"/>
            </a:endParaRPr>
          </a:p>
        </p:txBody>
      </p:sp>
      <p:pic>
        <p:nvPicPr>
          <p:cNvPr id="260" name="Shape 260" descr="Screen Shot 2016-11-30 at 3.19.46 PM.png"/>
          <p:cNvPicPr preferRelativeResize="0"/>
          <p:nvPr/>
        </p:nvPicPr>
        <p:blipFill rotWithShape="1">
          <a:blip r:embed="rId3">
            <a:alphaModFix/>
          </a:blip>
          <a:srcRect/>
          <a:stretch/>
        </p:blipFill>
        <p:spPr>
          <a:xfrm>
            <a:off x="1654493" y="1487715"/>
            <a:ext cx="6971194" cy="4851208"/>
          </a:xfrm>
          <a:prstGeom prst="rect">
            <a:avLst/>
          </a:prstGeom>
          <a:noFill/>
          <a:ln>
            <a:noFill/>
          </a:ln>
        </p:spPr>
      </p:pic>
      <p:sp>
        <p:nvSpPr>
          <p:cNvPr id="261" name="Shape 26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30</a:t>
            </a:fld>
            <a:endParaRPr lang="en-US"/>
          </a:p>
        </p:txBody>
      </p:sp>
      <p:sp>
        <p:nvSpPr>
          <p:cNvPr id="262" name="Shape 262"/>
          <p:cNvSpPr/>
          <p:nvPr/>
        </p:nvSpPr>
        <p:spPr>
          <a:xfrm>
            <a:off x="3119018" y="5065250"/>
            <a:ext cx="1065300" cy="532799"/>
          </a:xfrm>
          <a:prstGeom prst="lef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2286000" y="47156"/>
            <a:ext cx="6857999" cy="862821"/>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sng" strike="noStrike" cap="none" dirty="0">
                <a:solidFill>
                  <a:schemeClr val="dk1"/>
                </a:solidFill>
                <a:sym typeface="Calibri"/>
              </a:rPr>
              <a:t>ELIB </a:t>
            </a:r>
            <a:r>
              <a:rPr lang="en-US" sz="4000" b="1" u="sng" dirty="0" smtClean="0"/>
              <a:t>State Presentations</a:t>
            </a:r>
            <a:endParaRPr lang="en-US" sz="4000" b="1" u="sng" dirty="0"/>
          </a:p>
        </p:txBody>
      </p:sp>
      <p:sp>
        <p:nvSpPr>
          <p:cNvPr id="281" name="Shape 28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31</a:t>
            </a:fld>
            <a:endParaRPr lang="en-US"/>
          </a:p>
        </p:txBody>
      </p:sp>
      <p:pic>
        <p:nvPicPr>
          <p:cNvPr id="2" name="Picture 1"/>
          <p:cNvPicPr>
            <a:picLocks noChangeAspect="1"/>
          </p:cNvPicPr>
          <p:nvPr/>
        </p:nvPicPr>
        <p:blipFill>
          <a:blip r:embed="rId3"/>
          <a:stretch>
            <a:fillRect/>
          </a:stretch>
        </p:blipFill>
        <p:spPr>
          <a:xfrm>
            <a:off x="1401112" y="909977"/>
            <a:ext cx="7285688" cy="5446373"/>
          </a:xfrm>
          <a:prstGeom prst="rect">
            <a:avLst/>
          </a:prstGeom>
        </p:spPr>
      </p:pic>
      <p:sp>
        <p:nvSpPr>
          <p:cNvPr id="7" name="Shape 282"/>
          <p:cNvSpPr/>
          <p:nvPr/>
        </p:nvSpPr>
        <p:spPr>
          <a:xfrm>
            <a:off x="2967648" y="4212133"/>
            <a:ext cx="1065300" cy="532800"/>
          </a:xfrm>
          <a:prstGeom prst="lef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1759857" y="274650"/>
            <a:ext cx="7303918" cy="904636"/>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sng" strike="noStrike" cap="none" dirty="0" smtClean="0">
                <a:solidFill>
                  <a:schemeClr val="dk1"/>
                </a:solidFill>
                <a:sym typeface="Calibri"/>
              </a:rPr>
              <a:t>State and Territory Files</a:t>
            </a:r>
            <a:endParaRPr lang="en-US" sz="4000" b="1" u="sng" dirty="0"/>
          </a:p>
        </p:txBody>
      </p:sp>
      <p:sp>
        <p:nvSpPr>
          <p:cNvPr id="725" name="Shape 72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32</a:t>
            </a:fld>
            <a:endParaRPr lang="en-US"/>
          </a:p>
        </p:txBody>
      </p:sp>
      <p:pic>
        <p:nvPicPr>
          <p:cNvPr id="3" name="Picture 2"/>
          <p:cNvPicPr>
            <a:picLocks noChangeAspect="1"/>
          </p:cNvPicPr>
          <p:nvPr/>
        </p:nvPicPr>
        <p:blipFill>
          <a:blip r:embed="rId3"/>
          <a:stretch>
            <a:fillRect/>
          </a:stretch>
        </p:blipFill>
        <p:spPr>
          <a:xfrm>
            <a:off x="777324" y="1179286"/>
            <a:ext cx="8248970" cy="505892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1129800" y="147637"/>
            <a:ext cx="7557000" cy="90496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sng" strike="noStrike" cap="none" dirty="0" smtClean="0">
                <a:solidFill>
                  <a:schemeClr val="dk1"/>
                </a:solidFill>
                <a:latin typeface="Calibri"/>
                <a:ea typeface="Calibri"/>
                <a:cs typeface="Calibri"/>
                <a:sym typeface="Calibri"/>
              </a:rPr>
              <a:t>How to Request Edits </a:t>
            </a:r>
            <a:endParaRPr lang="en-US" sz="4000" b="1" i="0" u="sng" strike="noStrike" cap="none" dirty="0">
              <a:solidFill>
                <a:schemeClr val="dk1"/>
              </a:solidFill>
              <a:latin typeface="Calibri"/>
              <a:ea typeface="Calibri"/>
              <a:cs typeface="Calibri"/>
              <a:sym typeface="Calibri"/>
            </a:endParaRPr>
          </a:p>
        </p:txBody>
      </p:sp>
      <p:sp>
        <p:nvSpPr>
          <p:cNvPr id="813" name="Shape 813"/>
          <p:cNvSpPr txBox="1">
            <a:spLocks noGrp="1"/>
          </p:cNvSpPr>
          <p:nvPr>
            <p:ph type="body" idx="1"/>
          </p:nvPr>
        </p:nvSpPr>
        <p:spPr>
          <a:xfrm>
            <a:off x="1129800" y="1179600"/>
            <a:ext cx="7695300" cy="5678400"/>
          </a:xfrm>
          <a:prstGeom prst="rect">
            <a:avLst/>
          </a:prstGeom>
          <a:noFill/>
          <a:ln>
            <a:noFill/>
          </a:ln>
        </p:spPr>
        <p:txBody>
          <a:bodyPr lIns="91425" tIns="91425" rIns="91425" bIns="91425" anchor="t" anchorCtr="0">
            <a:noAutofit/>
          </a:bodyPr>
          <a:lstStyle/>
          <a:p>
            <a:pPr marL="685800" marR="0" lvl="0" indent="-457200" algn="l" rtl="0">
              <a:lnSpc>
                <a:spcPct val="100000"/>
              </a:lnSpc>
              <a:spcBef>
                <a:spcPts val="0"/>
              </a:spcBef>
              <a:spcAft>
                <a:spcPts val="0"/>
              </a:spcAft>
              <a:buClr>
                <a:schemeClr val="dk1"/>
              </a:buClr>
              <a:buSzPct val="100000"/>
            </a:pPr>
            <a:r>
              <a:rPr lang="en-US" sz="2800" b="0" i="0" u="none" strike="noStrike" cap="none" dirty="0" smtClean="0">
                <a:solidFill>
                  <a:schemeClr val="dk1"/>
                </a:solidFill>
                <a:sym typeface="Calibri"/>
              </a:rPr>
              <a:t>Go through the Chain of Leadership:</a:t>
            </a:r>
          </a:p>
          <a:p>
            <a:pPr marL="228600" marR="0" lvl="0" indent="0" algn="l" rtl="0">
              <a:lnSpc>
                <a:spcPct val="100000"/>
              </a:lnSpc>
              <a:spcBef>
                <a:spcPts val="0"/>
              </a:spcBef>
              <a:spcAft>
                <a:spcPts val="0"/>
              </a:spcAft>
              <a:buClr>
                <a:schemeClr val="dk1"/>
              </a:buClr>
              <a:buSzPct val="100000"/>
              <a:buNone/>
            </a:pPr>
            <a:r>
              <a:rPr lang="en-US" sz="2800" dirty="0" smtClean="0"/>
              <a:t>	Instructor  	       FSO-PE </a:t>
            </a:r>
            <a:r>
              <a:rPr lang="en-US" sz="2800" dirty="0"/>
              <a:t>	</a:t>
            </a:r>
            <a:r>
              <a:rPr lang="en-US" sz="2800" dirty="0" smtClean="0"/>
              <a:t>          SO-PE </a:t>
            </a:r>
            <a:r>
              <a:rPr lang="en-US" sz="2800" dirty="0"/>
              <a:t>	</a:t>
            </a:r>
            <a:endParaRPr lang="en-US" sz="2800" dirty="0" smtClean="0"/>
          </a:p>
          <a:p>
            <a:pPr marL="228600" marR="0" lvl="0" indent="0" algn="l" rtl="0">
              <a:lnSpc>
                <a:spcPct val="100000"/>
              </a:lnSpc>
              <a:spcBef>
                <a:spcPts val="0"/>
              </a:spcBef>
              <a:spcAft>
                <a:spcPts val="0"/>
              </a:spcAft>
              <a:buClr>
                <a:schemeClr val="dk1"/>
              </a:buClr>
              <a:buSzPct val="100000"/>
              <a:buNone/>
            </a:pPr>
            <a:r>
              <a:rPr lang="en-US" sz="2800" dirty="0" smtClean="0"/>
              <a:t>	DSO-PE    	    Director of E-Directorate.</a:t>
            </a:r>
          </a:p>
          <a:p>
            <a:pPr marL="685800" marR="0" lvl="0" indent="-457200" algn="l" rtl="0">
              <a:lnSpc>
                <a:spcPct val="100000"/>
              </a:lnSpc>
              <a:spcBef>
                <a:spcPts val="0"/>
              </a:spcBef>
              <a:spcAft>
                <a:spcPts val="0"/>
              </a:spcAft>
              <a:buClr>
                <a:schemeClr val="dk1"/>
              </a:buClr>
              <a:buSzPct val="100000"/>
            </a:pPr>
            <a:r>
              <a:rPr lang="en-US" sz="2800" dirty="0" smtClean="0"/>
              <a:t>If approved, changes will be made as requested.</a:t>
            </a:r>
          </a:p>
          <a:p>
            <a:pPr marL="685800" marR="0" lvl="0" indent="-457200" algn="l" rtl="0">
              <a:lnSpc>
                <a:spcPct val="100000"/>
              </a:lnSpc>
              <a:spcBef>
                <a:spcPts val="0"/>
              </a:spcBef>
              <a:spcAft>
                <a:spcPts val="0"/>
              </a:spcAft>
              <a:buClr>
                <a:schemeClr val="dk1"/>
              </a:buClr>
              <a:buSzPct val="100000"/>
            </a:pPr>
            <a:r>
              <a:rPr lang="en-US" sz="2800" b="0" i="0" u="none" strike="noStrike" cap="none" dirty="0" smtClean="0">
                <a:solidFill>
                  <a:schemeClr val="dk1"/>
                </a:solidFill>
                <a:sym typeface="Calibri"/>
              </a:rPr>
              <a:t>The updated version of the presentation or test will be uploaded to the ELIB state file.</a:t>
            </a:r>
          </a:p>
          <a:p>
            <a:pPr marL="685800" marR="0" lvl="0" indent="-457200" algn="l" rtl="0">
              <a:lnSpc>
                <a:spcPct val="100000"/>
              </a:lnSpc>
              <a:spcBef>
                <a:spcPts val="0"/>
              </a:spcBef>
              <a:spcAft>
                <a:spcPts val="0"/>
              </a:spcAft>
              <a:buClr>
                <a:schemeClr val="dk1"/>
              </a:buClr>
              <a:buSzPct val="100000"/>
            </a:pPr>
            <a:r>
              <a:rPr lang="en-US" sz="2800" dirty="0" smtClean="0"/>
              <a:t>Be as specific as possible with the requested change.</a:t>
            </a:r>
            <a:endParaRPr sz="2800" b="0" i="0" u="none" strike="noStrike" cap="none" dirty="0">
              <a:solidFill>
                <a:schemeClr val="dk1"/>
              </a:solidFill>
              <a:sym typeface="Calibri"/>
            </a:endParaRPr>
          </a:p>
        </p:txBody>
      </p:sp>
      <p:sp>
        <p:nvSpPr>
          <p:cNvPr id="814" name="Shape 8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33</a:t>
            </a:fld>
            <a:endParaRPr lang="en-US" dirty="0"/>
          </a:p>
        </p:txBody>
      </p:sp>
      <p:sp>
        <p:nvSpPr>
          <p:cNvPr id="2" name="Right Arrow 1"/>
          <p:cNvSpPr/>
          <p:nvPr/>
        </p:nvSpPr>
        <p:spPr>
          <a:xfrm>
            <a:off x="5729743" y="1792698"/>
            <a:ext cx="642248" cy="336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629100" y="1811374"/>
            <a:ext cx="642248" cy="336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372988" y="2147504"/>
            <a:ext cx="642248" cy="336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694112" y="1792698"/>
            <a:ext cx="642248" cy="336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618430" y="3319798"/>
            <a:ext cx="7850038" cy="31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Marketing</a:t>
            </a:r>
            <a:endParaRPr lang="en-US" sz="1200" b="1" i="0" u="none" strike="noStrike" cap="none" dirty="0" smtClean="0">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endParaRPr lang="en-US" sz="2000" b="1" i="0" u="none" strike="noStrike" cap="none" dirty="0" smtClean="0">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endParaRPr lang="en-US" sz="2000" b="1" i="0" u="none" strike="noStrike" cap="none" dirty="0" smtClean="0">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RBS Team </a:t>
            </a: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smtClean="0">
                <a:solidFill>
                  <a:srgbClr val="0000FF"/>
                </a:solidFill>
                <a:latin typeface="Calibri"/>
                <a:ea typeface="Calibri"/>
                <a:cs typeface="Calibri"/>
                <a:sym typeface="Calibri"/>
              </a:rPr>
              <a:t>Working Together</a:t>
            </a:r>
            <a:endParaRPr lang="en-US" sz="4800" b="1" i="0" u="none" strike="noStrike" cap="none" dirty="0">
              <a:solidFill>
                <a:srgbClr val="0000FF"/>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0" name="Shape 90"/>
          <p:cNvSpPr txBox="1"/>
          <p:nvPr/>
        </p:nvSpPr>
        <p:spPr>
          <a:xfrm>
            <a:off x="6093900" y="5130725"/>
            <a:ext cx="2592900" cy="1334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34</a:t>
            </a:fld>
            <a:endParaRPr lang="en-US" sz="120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541" y="106662"/>
            <a:ext cx="2917817" cy="2917817"/>
          </a:xfrm>
          <a:prstGeom prst="rect">
            <a:avLst/>
          </a:prstGeom>
        </p:spPr>
      </p:pic>
    </p:spTree>
    <p:extLst>
      <p:ext uri="{BB962C8B-B14F-4D97-AF65-F5344CB8AC3E}">
        <p14:creationId xmlns:p14="http://schemas.microsoft.com/office/powerpoint/2010/main" val="37791649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1129798" y="444922"/>
            <a:ext cx="7557000" cy="904963"/>
          </a:xfrm>
          <a:prstGeom prst="rect">
            <a:avLst/>
          </a:prstGeom>
          <a:noFill/>
          <a:ln>
            <a:noFill/>
          </a:ln>
        </p:spPr>
        <p:txBody>
          <a:bodyPr lIns="91425" tIns="91425" rIns="91425" bIns="91425" anchor="ctr" anchorCtr="0">
            <a:noAutofit/>
          </a:bodyPr>
          <a:lstStyle/>
          <a:p>
            <a:pPr lvl="0">
              <a:buSzPct val="25000"/>
            </a:pPr>
            <a:r>
              <a:rPr lang="en-US" sz="4000" b="1" i="0" u="sng" strike="noStrike" cap="none" dirty="0" smtClean="0">
                <a:solidFill>
                  <a:schemeClr val="dk1"/>
                </a:solidFill>
                <a:latin typeface="Calibri"/>
                <a:ea typeface="Calibri"/>
                <a:cs typeface="Calibri"/>
                <a:sym typeface="Calibri"/>
              </a:rPr>
              <a:t>Marketing </a:t>
            </a:r>
            <a:br>
              <a:rPr lang="en-US" sz="4000" b="1" i="0" u="sng" strike="noStrike" cap="none" dirty="0" smtClean="0">
                <a:solidFill>
                  <a:schemeClr val="dk1"/>
                </a:solidFill>
                <a:latin typeface="Calibri"/>
                <a:ea typeface="Calibri"/>
                <a:cs typeface="Calibri"/>
                <a:sym typeface="Calibri"/>
              </a:rPr>
            </a:br>
            <a:r>
              <a:rPr lang="en-US" sz="4000" b="1" i="0" u="sng" strike="noStrike" cap="none" dirty="0" smtClean="0">
                <a:solidFill>
                  <a:schemeClr val="dk1"/>
                </a:solidFill>
                <a:latin typeface="Calibri"/>
                <a:ea typeface="Calibri"/>
                <a:cs typeface="Calibri"/>
                <a:sym typeface="Calibri"/>
              </a:rPr>
              <a:t>Value of </a:t>
            </a:r>
            <a:r>
              <a:rPr lang="en-US" sz="4000" b="1" u="sng" dirty="0"/>
              <a:t>the Auxiliary Brand</a:t>
            </a:r>
            <a:r>
              <a:rPr lang="en-US" sz="4000" b="1" i="0" u="sng" strike="noStrike" cap="none" dirty="0" smtClean="0">
                <a:solidFill>
                  <a:schemeClr val="dk1"/>
                </a:solidFill>
                <a:latin typeface="Calibri"/>
                <a:ea typeface="Calibri"/>
                <a:cs typeface="Calibri"/>
                <a:sym typeface="Calibri"/>
              </a:rPr>
              <a:t/>
            </a:r>
            <a:br>
              <a:rPr lang="en-US" sz="4000" b="1" i="0" u="sng" strike="noStrike" cap="none" dirty="0" smtClean="0">
                <a:solidFill>
                  <a:schemeClr val="dk1"/>
                </a:solidFill>
                <a:latin typeface="Calibri"/>
                <a:ea typeface="Calibri"/>
                <a:cs typeface="Calibri"/>
                <a:sym typeface="Calibri"/>
              </a:rPr>
            </a:br>
            <a:endParaRPr lang="en-US" sz="4000" b="1" i="0" u="sng" strike="noStrike" cap="none" dirty="0">
              <a:solidFill>
                <a:schemeClr val="dk1"/>
              </a:solidFill>
              <a:latin typeface="Calibri"/>
              <a:ea typeface="Calibri"/>
              <a:cs typeface="Calibri"/>
              <a:sym typeface="Calibri"/>
            </a:endParaRPr>
          </a:p>
        </p:txBody>
      </p:sp>
      <p:sp>
        <p:nvSpPr>
          <p:cNvPr id="813" name="Shape 813"/>
          <p:cNvSpPr txBox="1">
            <a:spLocks noGrp="1"/>
          </p:cNvSpPr>
          <p:nvPr>
            <p:ph type="body" idx="1"/>
          </p:nvPr>
        </p:nvSpPr>
        <p:spPr>
          <a:xfrm>
            <a:off x="1306263" y="1356064"/>
            <a:ext cx="7695300" cy="5678400"/>
          </a:xfrm>
          <a:prstGeom prst="rect">
            <a:avLst/>
          </a:prstGeom>
          <a:noFill/>
          <a:ln>
            <a:noFill/>
          </a:ln>
        </p:spPr>
        <p:txBody>
          <a:bodyPr lIns="91425" tIns="91425" rIns="91425" bIns="91425" anchor="t" anchorCtr="0">
            <a:noAutofit/>
          </a:bodyPr>
          <a:lstStyle/>
          <a:p>
            <a:pPr marL="0" indent="0">
              <a:spcBef>
                <a:spcPts val="0"/>
              </a:spcBef>
              <a:spcAft>
                <a:spcPts val="450"/>
              </a:spcAft>
              <a:buNone/>
            </a:pPr>
            <a:r>
              <a:rPr lang="en-US" sz="2800" dirty="0">
                <a:solidFill>
                  <a:srgbClr val="1D2129"/>
                </a:solidFill>
                <a:latin typeface="Calibri" panose="020F0502020204030204" pitchFamily="34" charset="0"/>
                <a:ea typeface="Calibri" panose="020F0502020204030204" pitchFamily="34" charset="0"/>
                <a:cs typeface="Calibri" panose="020F0502020204030204" pitchFamily="34" charset="0"/>
              </a:rPr>
              <a:t>Admiral Zukunft reflected on his guiding principal, “Commitment to Excellence</a:t>
            </a:r>
            <a:r>
              <a:rPr lang="en-US" sz="2800" dirty="0" smtClean="0">
                <a:solidFill>
                  <a:srgbClr val="1D2129"/>
                </a:solidFill>
                <a:latin typeface="Calibri" panose="020F0502020204030204" pitchFamily="34" charset="0"/>
                <a:ea typeface="Calibri" panose="020F0502020204030204" pitchFamily="34" charset="0"/>
                <a:cs typeface="Calibri" panose="020F0502020204030204" pitchFamily="34" charset="0"/>
              </a:rPr>
              <a:t>.”</a:t>
            </a:r>
          </a:p>
          <a:p>
            <a:pPr marL="0" indent="0">
              <a:spcBef>
                <a:spcPts val="0"/>
              </a:spcBef>
              <a:spcAft>
                <a:spcPts val="450"/>
              </a:spcAft>
              <a:buNone/>
            </a:pPr>
            <a:endParaRPr lang="en-US" sz="3600" dirty="0">
              <a:latin typeface="Calibri" panose="020F0502020204030204" pitchFamily="34" charset="0"/>
              <a:ea typeface="Calibri" panose="020F0502020204030204" pitchFamily="34" charset="0"/>
              <a:cs typeface="Calibri" panose="020F0502020204030204" pitchFamily="34" charset="0"/>
            </a:endParaRPr>
          </a:p>
          <a:p>
            <a:pPr marL="0" indent="0">
              <a:spcBef>
                <a:spcPts val="450"/>
              </a:spcBef>
              <a:buNone/>
            </a:pPr>
            <a:r>
              <a:rPr lang="en-US" sz="2800" dirty="0">
                <a:solidFill>
                  <a:srgbClr val="1D2129"/>
                </a:solidFill>
                <a:latin typeface="Calibri" panose="020F0502020204030204" pitchFamily="34" charset="0"/>
                <a:ea typeface="Calibri" panose="020F0502020204030204" pitchFamily="34" charset="0"/>
                <a:cs typeface="Calibri" panose="020F0502020204030204" pitchFamily="34" charset="0"/>
              </a:rPr>
              <a:t>“When a </a:t>
            </a:r>
            <a:r>
              <a:rPr lang="en-US" sz="2800" dirty="0">
                <a:solidFill>
                  <a:srgbClr val="365899"/>
                </a:solidFill>
                <a:latin typeface="Calibri" panose="020F0502020204030204" pitchFamily="34" charset="0"/>
                <a:ea typeface="Calibri" panose="020F0502020204030204" pitchFamily="34" charset="0"/>
                <a:cs typeface="Calibri" panose="020F0502020204030204" pitchFamily="34" charset="0"/>
                <a:hlinkClick r:id="rId3"/>
              </a:rPr>
              <a:t>#USCG</a:t>
            </a:r>
            <a:r>
              <a:rPr lang="en-US" sz="2800" dirty="0">
                <a:solidFill>
                  <a:srgbClr val="1D2129"/>
                </a:solidFill>
                <a:latin typeface="Calibri" panose="020F0502020204030204" pitchFamily="34" charset="0"/>
                <a:ea typeface="Calibri" panose="020F0502020204030204" pitchFamily="34" charset="0"/>
                <a:cs typeface="Calibri" panose="020F0502020204030204" pitchFamily="34" charset="0"/>
              </a:rPr>
              <a:t> uniform walks into a room, it does not matter if it is a Seaman Apprentice or the Commandant, there is immediate respect and admiration for our service - I call it brand recognition. Our people are phenomenal ambassadors of goodwill - and it shows as we have become the world leader in maritime governance.”</a:t>
            </a:r>
            <a:endParaRPr lang="en-US" sz="3600" dirty="0">
              <a:latin typeface="Calibri" panose="020F0502020204030204" pitchFamily="34" charset="0"/>
              <a:ea typeface="Calibri" panose="020F0502020204030204" pitchFamily="34" charset="0"/>
              <a:cs typeface="Calibri" panose="020F0502020204030204" pitchFamily="34" charset="0"/>
            </a:endParaRPr>
          </a:p>
          <a:p>
            <a:pPr marL="685800" marR="0" lvl="0" indent="-457200" algn="l" rtl="0">
              <a:lnSpc>
                <a:spcPct val="100000"/>
              </a:lnSpc>
              <a:spcBef>
                <a:spcPts val="0"/>
              </a:spcBef>
              <a:spcAft>
                <a:spcPts val="0"/>
              </a:spcAft>
              <a:buClr>
                <a:schemeClr val="dk1"/>
              </a:buClr>
              <a:buSzPct val="100000"/>
            </a:pPr>
            <a:endParaRPr sz="2800" b="0" i="0" u="none" strike="noStrike" cap="none" dirty="0">
              <a:solidFill>
                <a:schemeClr val="dk1"/>
              </a:solidFill>
              <a:sym typeface="Calibri"/>
            </a:endParaRPr>
          </a:p>
        </p:txBody>
      </p:sp>
      <p:sp>
        <p:nvSpPr>
          <p:cNvPr id="814" name="Shape 8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35</a:t>
            </a:fld>
            <a:endParaRPr lang="en-US" dirty="0"/>
          </a:p>
        </p:txBody>
      </p:sp>
    </p:spTree>
    <p:extLst>
      <p:ext uri="{BB962C8B-B14F-4D97-AF65-F5344CB8AC3E}">
        <p14:creationId xmlns:p14="http://schemas.microsoft.com/office/powerpoint/2010/main" val="4076583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How to Price Your Class?</a:t>
            </a:r>
          </a:p>
        </p:txBody>
      </p:sp>
      <p:sp>
        <p:nvSpPr>
          <p:cNvPr id="558" name="Shape 558"/>
          <p:cNvSpPr txBox="1">
            <a:spLocks noGrp="1"/>
          </p:cNvSpPr>
          <p:nvPr>
            <p:ph type="body" idx="1"/>
          </p:nvPr>
        </p:nvSpPr>
        <p:spPr>
          <a:xfrm>
            <a:off x="914400" y="1280075"/>
            <a:ext cx="8229600" cy="4734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 </a:t>
            </a:r>
            <a:r>
              <a:rPr lang="en-US" sz="3200" b="0" i="0" u="none" strike="noStrike" cap="none" dirty="0" smtClean="0">
                <a:solidFill>
                  <a:schemeClr val="dk1"/>
                </a:solidFill>
                <a:latin typeface="Calibri"/>
                <a:ea typeface="Calibri"/>
                <a:cs typeface="Calibri"/>
                <a:sym typeface="Calibri"/>
              </a:rPr>
              <a:t>is the </a:t>
            </a:r>
            <a:r>
              <a:rPr lang="en-US" sz="3200" b="1" i="1" u="none" strike="noStrike" cap="none" dirty="0" smtClean="0">
                <a:solidFill>
                  <a:schemeClr val="dk1"/>
                </a:solidFill>
                <a:latin typeface="Calibri"/>
                <a:ea typeface="Calibri"/>
                <a:cs typeface="Calibri"/>
                <a:sym typeface="Calibri"/>
              </a:rPr>
              <a:t>value</a:t>
            </a:r>
            <a:r>
              <a:rPr lang="en-US" sz="3200" b="0" i="0" u="none" strike="noStrike" cap="none" dirty="0" smtClean="0">
                <a:solidFill>
                  <a:schemeClr val="dk1"/>
                </a:solidFill>
                <a:latin typeface="Calibri"/>
                <a:ea typeface="Calibri"/>
                <a:cs typeface="Calibri"/>
                <a:sym typeface="Calibri"/>
              </a:rPr>
              <a:t> of the Auxiliary Brand?</a:t>
            </a:r>
          </a:p>
          <a:p>
            <a:pPr marL="457200" marR="0" lvl="0" indent="-228600" algn="l" rtl="0">
              <a:lnSpc>
                <a:spcPct val="100000"/>
              </a:lnSpc>
              <a:spcBef>
                <a:spcPts val="0"/>
              </a:spcBef>
              <a:spcAft>
                <a:spcPts val="0"/>
              </a:spcAft>
              <a:buClr>
                <a:schemeClr val="dk1"/>
              </a:buClr>
              <a:buSzPct val="100000"/>
              <a:buFont typeface="Arial"/>
              <a:buChar char="•"/>
            </a:pPr>
            <a:r>
              <a:rPr lang="en-US" dirty="0" smtClean="0"/>
              <a:t>What is the </a:t>
            </a:r>
            <a:r>
              <a:rPr lang="en-US" b="1" i="1" dirty="0" smtClean="0"/>
              <a:t>value</a:t>
            </a:r>
            <a:r>
              <a:rPr lang="en-US" dirty="0" smtClean="0"/>
              <a:t> of your association with the Coast Guard?</a:t>
            </a:r>
            <a:endParaRPr lang="en-US" sz="28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Does any of the “competition” offer the expertise and knowledge your Instructors deliver to the students?</a:t>
            </a: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dirty="0" smtClean="0"/>
              <a:t>Do you perform any hands on demos with teaching aids or conduct VSCs in the parking lot? This cannot be duplicated on-line.</a:t>
            </a:r>
            <a:endParaRPr lang="en-US" sz="3200" b="0" i="0" u="none" strike="noStrike" cap="none" dirty="0">
              <a:solidFill>
                <a:schemeClr val="dk1"/>
              </a:solidFill>
              <a:latin typeface="Calibri"/>
              <a:ea typeface="Calibri"/>
              <a:cs typeface="Calibri"/>
              <a:sym typeface="Calibri"/>
            </a:endParaRPr>
          </a:p>
        </p:txBody>
      </p:sp>
      <p:sp>
        <p:nvSpPr>
          <p:cNvPr id="559" name="Shape 559"/>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36</a:t>
            </a:fld>
            <a:endParaRPr lang="en-US"/>
          </a:p>
        </p:txBody>
      </p:sp>
    </p:spTree>
    <p:extLst>
      <p:ext uri="{BB962C8B-B14F-4D97-AF65-F5344CB8AC3E}">
        <p14:creationId xmlns:p14="http://schemas.microsoft.com/office/powerpoint/2010/main" val="1247631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How to Price Your Class?</a:t>
            </a:r>
          </a:p>
        </p:txBody>
      </p:sp>
      <p:sp>
        <p:nvSpPr>
          <p:cNvPr id="558" name="Shape 558"/>
          <p:cNvSpPr txBox="1">
            <a:spLocks noGrp="1"/>
          </p:cNvSpPr>
          <p:nvPr>
            <p:ph type="body" idx="1"/>
          </p:nvPr>
        </p:nvSpPr>
        <p:spPr>
          <a:xfrm>
            <a:off x="914400" y="1280075"/>
            <a:ext cx="8229600" cy="4734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 value does your class provide students?</a:t>
            </a:r>
          </a:p>
          <a:p>
            <a:pPr marL="18288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Expert instruction?</a:t>
            </a:r>
          </a:p>
          <a:p>
            <a:pPr marL="18288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Helpful handouts?</a:t>
            </a:r>
          </a:p>
          <a:p>
            <a:pPr marL="18288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Local knowledge?</a:t>
            </a:r>
          </a:p>
          <a:p>
            <a:pPr marL="18288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Camaraderie?</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 is this value worth to your students?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Are there other options for your students to receive the value you provide? What will it cost from other providers?</a:t>
            </a:r>
          </a:p>
        </p:txBody>
      </p:sp>
      <p:sp>
        <p:nvSpPr>
          <p:cNvPr id="559" name="Shape 559"/>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37</a:t>
            </a:fld>
            <a:endParaRPr lang="en-US"/>
          </a:p>
        </p:txBody>
      </p:sp>
    </p:spTree>
    <p:extLst>
      <p:ext uri="{BB962C8B-B14F-4D97-AF65-F5344CB8AC3E}">
        <p14:creationId xmlns:p14="http://schemas.microsoft.com/office/powerpoint/2010/main" val="61646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How to Price Your Class?</a:t>
            </a:r>
          </a:p>
        </p:txBody>
      </p:sp>
      <p:sp>
        <p:nvSpPr>
          <p:cNvPr id="558" name="Shape 558"/>
          <p:cNvSpPr txBox="1">
            <a:spLocks noGrp="1"/>
          </p:cNvSpPr>
          <p:nvPr>
            <p:ph type="body" idx="1"/>
          </p:nvPr>
        </p:nvSpPr>
        <p:spPr>
          <a:xfrm>
            <a:off x="914400" y="1280075"/>
            <a:ext cx="8229600" cy="4734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Are you priced too low and is there a perception that because it is cheap, it is inferior?</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What is the going rate in your AOR for education?</a:t>
            </a:r>
          </a:p>
          <a:p>
            <a:pPr marL="457200" marR="0" lvl="0" indent="-228600" algn="l" rtl="0">
              <a:lnSpc>
                <a:spcPct val="100000"/>
              </a:lnSpc>
              <a:spcBef>
                <a:spcPts val="0"/>
              </a:spcBef>
              <a:spcAft>
                <a:spcPts val="0"/>
              </a:spcAft>
              <a:buClr>
                <a:schemeClr val="dk1"/>
              </a:buClr>
              <a:buSzPct val="100000"/>
              <a:buFont typeface="Arial"/>
              <a:buChar char="•"/>
            </a:pPr>
            <a:r>
              <a:rPr lang="en-US" dirty="0" smtClean="0"/>
              <a:t>Understand that you can never compete against free if you are using price to fill the seats. Try other methods and promote them</a:t>
            </a:r>
          </a:p>
          <a:p>
            <a:pPr marL="457200" marR="0" lvl="0" indent="-228600" algn="l" rtl="0">
              <a:lnSpc>
                <a:spcPct val="100000"/>
              </a:lnSpc>
              <a:spcBef>
                <a:spcPts val="0"/>
              </a:spcBef>
              <a:spcAft>
                <a:spcPts val="0"/>
              </a:spcAft>
              <a:buClr>
                <a:schemeClr val="dk1"/>
              </a:buClr>
              <a:buSzPct val="100000"/>
              <a:buFont typeface="Arial"/>
              <a:buChar char="•"/>
            </a:pPr>
            <a:r>
              <a:rPr lang="en-US" dirty="0" smtClean="0"/>
              <a:t>Brainstorm ideas using techniques in the PIG </a:t>
            </a:r>
            <a:endParaRPr lang="en-US" sz="3200" b="0" i="0" u="none" strike="noStrike" cap="none" dirty="0" smtClean="0">
              <a:solidFill>
                <a:schemeClr val="dk1"/>
              </a:solidFill>
              <a:latin typeface="Calibri"/>
              <a:ea typeface="Calibri"/>
              <a:cs typeface="Calibri"/>
              <a:sym typeface="Calibri"/>
            </a:endParaRPr>
          </a:p>
        </p:txBody>
      </p:sp>
      <p:sp>
        <p:nvSpPr>
          <p:cNvPr id="559" name="Shape 559"/>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38</a:t>
            </a:fld>
            <a:endParaRPr lang="en-US"/>
          </a:p>
        </p:txBody>
      </p:sp>
    </p:spTree>
    <p:extLst>
      <p:ext uri="{BB962C8B-B14F-4D97-AF65-F5344CB8AC3E}">
        <p14:creationId xmlns:p14="http://schemas.microsoft.com/office/powerpoint/2010/main" val="929142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776175" y="274627"/>
            <a:ext cx="8229600" cy="9125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Go Where the Students Are</a:t>
            </a:r>
          </a:p>
        </p:txBody>
      </p:sp>
      <p:sp>
        <p:nvSpPr>
          <p:cNvPr id="607" name="Shape 607"/>
          <p:cNvSpPr txBox="1">
            <a:spLocks noGrp="1"/>
          </p:cNvSpPr>
          <p:nvPr>
            <p:ph type="body" idx="1"/>
          </p:nvPr>
        </p:nvSpPr>
        <p:spPr>
          <a:xfrm>
            <a:off x="1311375" y="1187225"/>
            <a:ext cx="7694400" cy="5404798"/>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Along with classrooms, consider teaching at:</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Yacht clubs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Marinas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Sport shops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Hunting clubs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Local dealers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Boat shows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Safety trade shows</a:t>
            </a:r>
          </a:p>
          <a:p>
            <a:pPr marL="1371600" marR="0" lvl="1"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Any place boaters may gather</a:t>
            </a:r>
          </a:p>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a:solidFill>
                  <a:schemeClr val="dk1"/>
                </a:solidFill>
                <a:latin typeface="Calibri"/>
                <a:ea typeface="Calibri"/>
                <a:cs typeface="Calibri"/>
                <a:sym typeface="Calibri"/>
              </a:rPr>
              <a:t>Team with your FSO-PV and FSO-VE for various outreach opportunities</a:t>
            </a:r>
          </a:p>
          <a:p>
            <a:pPr marL="457200" marR="0" lvl="0" indent="0" algn="l" rtl="0">
              <a:lnSpc>
                <a:spcPct val="100000"/>
              </a:lnSpc>
              <a:spcBef>
                <a:spcPts val="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p:txBody>
      </p:sp>
      <p:sp>
        <p:nvSpPr>
          <p:cNvPr id="608" name="Shape 608"/>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39</a:t>
            </a:fld>
            <a:endParaRPr lang="en-US"/>
          </a:p>
        </p:txBody>
      </p:sp>
    </p:spTree>
    <p:extLst>
      <p:ext uri="{BB962C8B-B14F-4D97-AF65-F5344CB8AC3E}">
        <p14:creationId xmlns:p14="http://schemas.microsoft.com/office/powerpoint/2010/main" val="306381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67925" y="239650"/>
            <a:ext cx="76875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E- Directorate Team</a:t>
            </a:r>
            <a:endParaRPr lang="en-US" sz="4400" b="1" i="0" u="sng" strike="noStrike" cap="none" dirty="0">
              <a:solidFill>
                <a:schemeClr val="dk1"/>
              </a:solidFill>
              <a:latin typeface="Calibri"/>
              <a:ea typeface="Calibri"/>
              <a:cs typeface="Calibri"/>
              <a:sym typeface="Calibri"/>
            </a:endParaRPr>
          </a:p>
        </p:txBody>
      </p:sp>
      <p:sp>
        <p:nvSpPr>
          <p:cNvPr id="140" name="Shape 140"/>
          <p:cNvSpPr txBox="1">
            <a:spLocks noGrp="1"/>
          </p:cNvSpPr>
          <p:nvPr>
            <p:ph type="body" idx="1"/>
          </p:nvPr>
        </p:nvSpPr>
        <p:spPr>
          <a:xfrm>
            <a:off x="1673125" y="1382650"/>
            <a:ext cx="7110900" cy="4756800"/>
          </a:xfrm>
          <a:prstGeom prst="rect">
            <a:avLst/>
          </a:prstGeom>
          <a:noFill/>
          <a:ln>
            <a:noFill/>
          </a:ln>
        </p:spPr>
        <p:txBody>
          <a:bodyPr lIns="91425" tIns="91425" rIns="91425" bIns="91425" anchor="t" anchorCtr="0">
            <a:noAutofit/>
          </a:bodyPr>
          <a:lstStyle/>
          <a:p>
            <a:pPr marL="457200" lvl="0" indent="-228600">
              <a:spcBef>
                <a:spcPts val="0"/>
              </a:spcBef>
            </a:pPr>
            <a:r>
              <a:rPr lang="en-US" sz="2400" dirty="0"/>
              <a:t>We gratefully acknowledge the contributions of the following Auxiliary members to the development of this project</a:t>
            </a:r>
            <a:r>
              <a:rPr lang="en-US" sz="2400" dirty="0" smtClean="0"/>
              <a:t>:</a:t>
            </a:r>
          </a:p>
          <a:p>
            <a:pPr marL="571500" lvl="0" indent="-342900">
              <a:spcBef>
                <a:spcPts val="0"/>
              </a:spcBef>
              <a:buFont typeface="Arial" panose="020B0604020202020204" pitchFamily="34" charset="0"/>
              <a:buChar char="•"/>
            </a:pPr>
            <a:r>
              <a:rPr lang="en-US" sz="2400" dirty="0" smtClean="0"/>
              <a:t>COMO Robert Laurer, DIR-E</a:t>
            </a:r>
          </a:p>
          <a:p>
            <a:pPr marL="571500" lvl="0" indent="-342900">
              <a:spcBef>
                <a:spcPts val="0"/>
              </a:spcBef>
              <a:buFont typeface="Arial" panose="020B0604020202020204" pitchFamily="34" charset="0"/>
              <a:buChar char="•"/>
            </a:pPr>
            <a:r>
              <a:rPr lang="en-US" sz="2400" dirty="0" smtClean="0"/>
              <a:t>Dr</a:t>
            </a:r>
            <a:r>
              <a:rPr lang="en-US" sz="2400" dirty="0"/>
              <a:t>. Clark Godshall, DIR-ED</a:t>
            </a:r>
          </a:p>
          <a:p>
            <a:pPr marL="571500" lvl="0" indent="-342900">
              <a:spcBef>
                <a:spcPts val="0"/>
              </a:spcBef>
              <a:buFont typeface="Arial" panose="020B0604020202020204" pitchFamily="34" charset="0"/>
              <a:buChar char="•"/>
            </a:pPr>
            <a:r>
              <a:rPr lang="en-US" sz="2400" dirty="0" smtClean="0"/>
              <a:t>Robert </a:t>
            </a:r>
            <a:r>
              <a:rPr lang="en-US" sz="2400" dirty="0"/>
              <a:t>Brandenstein, DVC-ED</a:t>
            </a:r>
          </a:p>
          <a:p>
            <a:pPr marL="571500" lvl="0" indent="-342900">
              <a:spcBef>
                <a:spcPts val="0"/>
              </a:spcBef>
              <a:buFont typeface="Arial" panose="020B0604020202020204" pitchFamily="34" charset="0"/>
              <a:buChar char="•"/>
            </a:pPr>
            <a:r>
              <a:rPr lang="en-US" sz="2400" dirty="0" smtClean="0"/>
              <a:t>Andrew </a:t>
            </a:r>
            <a:r>
              <a:rPr lang="en-US" sz="2400" dirty="0"/>
              <a:t>Kelly, BC-EDD</a:t>
            </a:r>
          </a:p>
          <a:p>
            <a:pPr marL="571500" lvl="0" indent="-342900">
              <a:spcBef>
                <a:spcPts val="0"/>
              </a:spcBef>
              <a:buFont typeface="Arial" panose="020B0604020202020204" pitchFamily="34" charset="0"/>
              <a:buChar char="•"/>
            </a:pPr>
            <a:r>
              <a:rPr lang="en-US" sz="2400" dirty="0" smtClean="0"/>
              <a:t>David </a:t>
            </a:r>
            <a:r>
              <a:rPr lang="en-US" sz="2400" dirty="0"/>
              <a:t>Fuller, </a:t>
            </a:r>
            <a:r>
              <a:rPr lang="en-US" sz="2400" dirty="0" smtClean="0"/>
              <a:t>DVC-ET</a:t>
            </a:r>
            <a:endParaRPr lang="en-US" sz="2400" dirty="0"/>
          </a:p>
          <a:p>
            <a:pPr marL="571500" indent="-342900">
              <a:spcBef>
                <a:spcPts val="0"/>
              </a:spcBef>
              <a:buFont typeface="Arial" panose="020B0604020202020204" pitchFamily="34" charset="0"/>
              <a:buChar char="•"/>
            </a:pPr>
            <a:r>
              <a:rPr lang="en-US" sz="2400" dirty="0" smtClean="0"/>
              <a:t>David </a:t>
            </a:r>
            <a:r>
              <a:rPr lang="en-US" sz="2400" dirty="0"/>
              <a:t>Wall, </a:t>
            </a:r>
            <a:r>
              <a:rPr lang="en-US" sz="2400" dirty="0" smtClean="0"/>
              <a:t>DVC-ES</a:t>
            </a:r>
          </a:p>
          <a:p>
            <a:pPr marL="568325" indent="-342900">
              <a:spcBef>
                <a:spcPts val="0"/>
              </a:spcBef>
              <a:buFont typeface="Arial" panose="020B0604020202020204" pitchFamily="34" charset="0"/>
              <a:buChar char="•"/>
            </a:pPr>
            <a:r>
              <a:rPr lang="en-US" sz="2400" dirty="0" smtClean="0"/>
              <a:t>Karen Miller, ADSO-MT</a:t>
            </a:r>
            <a:endParaRPr lang="en-US" sz="2400" dirty="0"/>
          </a:p>
          <a:p>
            <a:pPr marL="457200" lvl="0" indent="-228600">
              <a:spcBef>
                <a:spcPts val="0"/>
              </a:spcBef>
            </a:pPr>
            <a:endParaRPr lang="en-US" sz="2000" dirty="0"/>
          </a:p>
          <a:p>
            <a:pPr marL="457200" lvl="0" indent="-228600">
              <a:spcBef>
                <a:spcPts val="0"/>
              </a:spcBef>
            </a:pPr>
            <a:r>
              <a:rPr lang="en-US" sz="2000" dirty="0"/>
              <a:t>We also thank the United States Power Squadrons for their cooperative use of resources </a:t>
            </a:r>
            <a:r>
              <a:rPr lang="en-US" sz="2000" dirty="0" smtClean="0"/>
              <a:t>in </a:t>
            </a:r>
            <a:r>
              <a:rPr lang="en-US" sz="2000" dirty="0"/>
              <a:t>updating this training course. </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a:t>
            </a:fld>
            <a:endParaRPr lang="en-US"/>
          </a:p>
        </p:txBody>
      </p:sp>
    </p:spTree>
    <p:extLst>
      <p:ext uri="{BB962C8B-B14F-4D97-AF65-F5344CB8AC3E}">
        <p14:creationId xmlns:p14="http://schemas.microsoft.com/office/powerpoint/2010/main" val="1303118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776175" y="274627"/>
            <a:ext cx="8229600" cy="9125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smtClean="0">
                <a:solidFill>
                  <a:schemeClr val="dk1"/>
                </a:solidFill>
                <a:latin typeface="Calibri"/>
                <a:ea typeface="Calibri"/>
                <a:cs typeface="Calibri"/>
                <a:sym typeface="Calibri"/>
              </a:rPr>
              <a:t>Auxiliary Marketing Ideas</a:t>
            </a:r>
            <a:endParaRPr lang="en-US" sz="4400" b="1" i="0" u="sng" strike="noStrike" cap="none" dirty="0">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1449600" y="1764741"/>
            <a:ext cx="7694400" cy="5404798"/>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US" sz="3000" b="1" dirty="0" smtClean="0"/>
              <a:t>An Auxiliary Marketing Ideas Document </a:t>
            </a:r>
            <a:r>
              <a:rPr lang="en-US" sz="3000" b="1" dirty="0"/>
              <a:t>outlining ideas that Flotillas can use is </a:t>
            </a:r>
            <a:r>
              <a:rPr lang="en-US" sz="3000" b="1" dirty="0" smtClean="0"/>
              <a:t>in </a:t>
            </a:r>
            <a:r>
              <a:rPr lang="en-US" sz="3000" b="1" dirty="0"/>
              <a:t>the </a:t>
            </a:r>
            <a:r>
              <a:rPr lang="en-US" sz="3000" b="1" dirty="0" smtClean="0"/>
              <a:t>E-Library.</a:t>
            </a:r>
          </a:p>
          <a:p>
            <a:pPr marL="38100" marR="0" lvl="0" indent="0" algn="l" rtl="0">
              <a:lnSpc>
                <a:spcPct val="100000"/>
              </a:lnSpc>
              <a:spcBef>
                <a:spcPts val="0"/>
              </a:spcBef>
              <a:spcAft>
                <a:spcPts val="0"/>
              </a:spcAft>
              <a:buClr>
                <a:schemeClr val="dk1"/>
              </a:buClr>
              <a:buSzPct val="100000"/>
              <a:buNone/>
            </a:pPr>
            <a:endParaRPr lang="en-US" sz="3000" dirty="0"/>
          </a:p>
          <a:p>
            <a:pPr marL="457200" marR="0" lvl="0" indent="-419100" algn="l" rtl="0">
              <a:lnSpc>
                <a:spcPct val="100000"/>
              </a:lnSpc>
              <a:spcBef>
                <a:spcPts val="0"/>
              </a:spcBef>
              <a:spcAft>
                <a:spcPts val="0"/>
              </a:spcAft>
              <a:buClr>
                <a:schemeClr val="dk1"/>
              </a:buClr>
              <a:buSzPct val="100000"/>
              <a:buFont typeface="Arial"/>
              <a:buChar char="•"/>
            </a:pPr>
            <a:r>
              <a:rPr lang="en-US" sz="3000" b="1" i="0" u="none" strike="noStrike" cap="none" dirty="0" smtClean="0">
                <a:solidFill>
                  <a:schemeClr val="dk1"/>
                </a:solidFill>
                <a:latin typeface="Calibri"/>
                <a:ea typeface="Calibri"/>
                <a:cs typeface="Calibri"/>
                <a:sym typeface="Calibri"/>
              </a:rPr>
              <a:t>It is designed to stimulate thinking about how you can adapt these ideas to your local needs.</a:t>
            </a:r>
          </a:p>
          <a:p>
            <a:pPr marL="457200" marR="0" lvl="0" indent="-419100" algn="l" rtl="0">
              <a:lnSpc>
                <a:spcPct val="100000"/>
              </a:lnSpc>
              <a:spcBef>
                <a:spcPts val="0"/>
              </a:spcBef>
              <a:spcAft>
                <a:spcPts val="0"/>
              </a:spcAft>
              <a:buClr>
                <a:schemeClr val="dk1"/>
              </a:buClr>
              <a:buSzPct val="100000"/>
              <a:buFont typeface="Arial"/>
              <a:buChar char="•"/>
            </a:pPr>
            <a:endParaRPr lang="en-US" sz="3000" b="1" dirty="0"/>
          </a:p>
          <a:p>
            <a:pPr marL="457200" marR="0" lvl="0" indent="-419100" algn="l" rtl="0">
              <a:lnSpc>
                <a:spcPct val="100000"/>
              </a:lnSpc>
              <a:spcBef>
                <a:spcPts val="0"/>
              </a:spcBef>
              <a:spcAft>
                <a:spcPts val="0"/>
              </a:spcAft>
              <a:buClr>
                <a:schemeClr val="dk1"/>
              </a:buClr>
              <a:buSzPct val="100000"/>
              <a:buFont typeface="Arial"/>
              <a:buChar char="•"/>
            </a:pPr>
            <a:r>
              <a:rPr lang="en-US" sz="3000" b="1" i="0" u="none" strike="noStrike" cap="none" dirty="0" smtClean="0">
                <a:solidFill>
                  <a:schemeClr val="dk1"/>
                </a:solidFill>
                <a:latin typeface="Calibri"/>
                <a:ea typeface="Calibri"/>
                <a:cs typeface="Calibri"/>
                <a:sym typeface="Calibri"/>
              </a:rPr>
              <a:t>We need your feedback so we can share your successes using these ideas.</a:t>
            </a:r>
            <a:endParaRPr lang="en-US" sz="3000" b="1"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p:txBody>
      </p:sp>
      <p:sp>
        <p:nvSpPr>
          <p:cNvPr id="608" name="Shape 608"/>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40</a:t>
            </a:fld>
            <a:endParaRPr lang="en-US"/>
          </a:p>
        </p:txBody>
      </p:sp>
    </p:spTree>
    <p:extLst>
      <p:ext uri="{BB962C8B-B14F-4D97-AF65-F5344CB8AC3E}">
        <p14:creationId xmlns:p14="http://schemas.microsoft.com/office/powerpoint/2010/main" val="3939827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92150" y="300625"/>
            <a:ext cx="7915800" cy="2526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Leadership</a:t>
            </a: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2790" b="0" i="0" u="none" strike="noStrike" cap="none">
                <a:solidFill>
                  <a:srgbClr val="0000FF"/>
                </a:solidFill>
                <a:latin typeface="Calibri"/>
                <a:ea typeface="Calibri"/>
                <a:cs typeface="Calibri"/>
                <a:sym typeface="Calibri"/>
              </a:rPr>
              <a:t>Talent wins games, but teamwork wins championships….Michael Jordan</a:t>
            </a:r>
            <a:r>
              <a:rPr lang="en-US" sz="2790" b="0" i="0" u="none" strike="noStrike" cap="none">
                <a:solidFill>
                  <a:schemeClr val="hlink"/>
                </a:solidFill>
                <a:latin typeface="Calibri"/>
                <a:ea typeface="Calibri"/>
                <a:cs typeface="Calibri"/>
                <a:sym typeface="Calibri"/>
              </a:rPr>
              <a:t/>
            </a:r>
            <a:br>
              <a:rPr lang="en-US" sz="2790" b="0" i="0" u="none" strike="noStrike" cap="none">
                <a:solidFill>
                  <a:schemeClr val="hlink"/>
                </a:solidFill>
                <a:latin typeface="Calibri"/>
                <a:ea typeface="Calibri"/>
                <a:cs typeface="Calibri"/>
                <a:sym typeface="Calibri"/>
              </a:rPr>
            </a:br>
            <a:r>
              <a:rPr lang="en-US" sz="2790" b="0" i="0" u="none" strike="noStrike" cap="none">
                <a:solidFill>
                  <a:schemeClr val="hlink"/>
                </a:solidFill>
                <a:latin typeface="Calibri"/>
                <a:ea typeface="Calibri"/>
                <a:cs typeface="Calibri"/>
                <a:sym typeface="Calibri"/>
              </a:rPr>
              <a:t/>
            </a:r>
            <a:br>
              <a:rPr lang="en-US" sz="2790" b="0" i="0" u="none" strike="noStrike" cap="none">
                <a:solidFill>
                  <a:schemeClr val="hlink"/>
                </a:solidFill>
                <a:latin typeface="Calibri"/>
                <a:ea typeface="Calibri"/>
                <a:cs typeface="Calibri"/>
                <a:sym typeface="Calibri"/>
              </a:rPr>
            </a:br>
            <a:endParaRPr lang="en-US" sz="2790" b="0" i="0" u="none" strike="noStrike" cap="none">
              <a:solidFill>
                <a:schemeClr val="hlink"/>
              </a:solidFill>
              <a:latin typeface="Calibri"/>
              <a:ea typeface="Calibri"/>
              <a:cs typeface="Calibri"/>
              <a:sym typeface="Calibri"/>
            </a:endParaRPr>
          </a:p>
        </p:txBody>
      </p:sp>
      <p:sp>
        <p:nvSpPr>
          <p:cNvPr id="125" name="Shape 125"/>
          <p:cNvSpPr txBox="1"/>
          <p:nvPr/>
        </p:nvSpPr>
        <p:spPr>
          <a:xfrm>
            <a:off x="1092150" y="2683517"/>
            <a:ext cx="7915800" cy="3200397"/>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dirty="0">
                <a:solidFill>
                  <a:srgbClr val="000000"/>
                </a:solidFill>
                <a:latin typeface="Calibri"/>
                <a:ea typeface="Calibri"/>
                <a:cs typeface="Calibri"/>
                <a:sym typeface="Calibri"/>
              </a:rPr>
              <a:t>RBS Team Working Together.</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dirty="0">
                <a:solidFill>
                  <a:srgbClr val="000000"/>
                </a:solidFill>
                <a:latin typeface="Calibri"/>
                <a:ea typeface="Calibri"/>
                <a:cs typeface="Calibri"/>
                <a:sym typeface="Calibri"/>
              </a:rPr>
              <a:t>Teamwork: All prevention depts. working together.  </a:t>
            </a:r>
            <a:r>
              <a:rPr lang="en-US" sz="3200" b="1" i="0" u="none" strike="noStrike" cap="none" dirty="0">
                <a:solidFill>
                  <a:srgbClr val="FF0000"/>
                </a:solidFill>
                <a:latin typeface="Calibri"/>
                <a:ea typeface="Calibri"/>
                <a:cs typeface="Calibri"/>
                <a:sym typeface="Calibri"/>
              </a:rPr>
              <a:t>R</a:t>
            </a:r>
            <a:r>
              <a:rPr lang="en-US" sz="3200" b="0" i="0" u="none" strike="noStrike" cap="none" dirty="0">
                <a:solidFill>
                  <a:srgbClr val="000000"/>
                </a:solidFill>
                <a:latin typeface="Calibri"/>
                <a:ea typeface="Calibri"/>
                <a:cs typeface="Calibri"/>
                <a:sym typeface="Calibri"/>
              </a:rPr>
              <a:t>esponsibility </a:t>
            </a:r>
            <a:r>
              <a:rPr lang="en-US" sz="3200" b="1" i="0" u="none" strike="noStrike" cap="none" dirty="0" smtClean="0">
                <a:solidFill>
                  <a:srgbClr val="FF0000"/>
                </a:solidFill>
                <a:latin typeface="Calibri"/>
                <a:ea typeface="Calibri"/>
                <a:cs typeface="Calibri"/>
                <a:sym typeface="Calibri"/>
              </a:rPr>
              <a:t>B</a:t>
            </a:r>
            <a:r>
              <a:rPr lang="en-US" sz="3200" b="0" i="0" u="none" strike="noStrike" cap="none" dirty="0" smtClean="0">
                <a:solidFill>
                  <a:srgbClr val="000000"/>
                </a:solidFill>
                <a:latin typeface="Calibri"/>
                <a:ea typeface="Calibri"/>
                <a:cs typeface="Calibri"/>
                <a:sym typeface="Calibri"/>
              </a:rPr>
              <a:t>rings </a:t>
            </a:r>
            <a:r>
              <a:rPr lang="en-US" sz="3200" b="1" i="0" u="none" strike="noStrike" cap="none" dirty="0">
                <a:solidFill>
                  <a:srgbClr val="FF0000"/>
                </a:solidFill>
                <a:latin typeface="Calibri"/>
                <a:ea typeface="Calibri"/>
                <a:cs typeface="Calibri"/>
                <a:sym typeface="Calibri"/>
              </a:rPr>
              <a:t>S</a:t>
            </a:r>
            <a:r>
              <a:rPr lang="en-US" sz="3200" b="0" i="0" u="none" strike="noStrike" cap="none" dirty="0">
                <a:solidFill>
                  <a:srgbClr val="000000"/>
                </a:solidFill>
                <a:latin typeface="Calibri"/>
                <a:ea typeface="Calibri"/>
                <a:cs typeface="Calibri"/>
                <a:sym typeface="Calibri"/>
              </a:rPr>
              <a:t>uccess.</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dirty="0">
                <a:solidFill>
                  <a:srgbClr val="000000"/>
                </a:solidFill>
                <a:latin typeface="Calibri"/>
                <a:ea typeface="Calibri"/>
                <a:cs typeface="Calibri"/>
                <a:sym typeface="Calibri"/>
              </a:rPr>
              <a:t>Preventative SAR: Produce knowledgeable boaters able to help other boaters. </a:t>
            </a:r>
          </a:p>
        </p:txBody>
      </p:sp>
      <p:sp>
        <p:nvSpPr>
          <p:cNvPr id="126" name="Shape 1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41</a:t>
            </a:fld>
            <a:endParaRPr lang="en-US"/>
          </a:p>
        </p:txBody>
      </p:sp>
    </p:spTree>
    <p:extLst>
      <p:ext uri="{BB962C8B-B14F-4D97-AF65-F5344CB8AC3E}">
        <p14:creationId xmlns:p14="http://schemas.microsoft.com/office/powerpoint/2010/main" val="1661420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14400" y="239662"/>
            <a:ext cx="8229600" cy="8157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a:solidFill>
                  <a:schemeClr val="dk1"/>
                </a:solidFill>
                <a:latin typeface="Calibri"/>
                <a:ea typeface="Calibri"/>
                <a:cs typeface="Calibri"/>
                <a:sym typeface="Calibri"/>
              </a:rPr>
              <a:t>RBS Teamwork Samples</a:t>
            </a:r>
          </a:p>
        </p:txBody>
      </p:sp>
      <p:sp>
        <p:nvSpPr>
          <p:cNvPr id="133" name="Shape 133"/>
          <p:cNvSpPr txBox="1">
            <a:spLocks noGrp="1"/>
          </p:cNvSpPr>
          <p:nvPr>
            <p:ph type="body" idx="1"/>
          </p:nvPr>
        </p:nvSpPr>
        <p:spPr>
          <a:xfrm>
            <a:off x="1372500" y="1055420"/>
            <a:ext cx="7771500" cy="5666055"/>
          </a:xfrm>
          <a:prstGeom prst="rect">
            <a:avLst/>
          </a:prstGeom>
          <a:noFill/>
          <a:ln>
            <a:noFill/>
          </a:ln>
        </p:spPr>
        <p:txBody>
          <a:bodyPr lIns="91425" tIns="91425" rIns="91425" bIns="91425" anchor="t" anchorCtr="0">
            <a:noAutofit/>
          </a:bodyPr>
          <a:lstStyle/>
          <a:p>
            <a:pPr marL="457200" marR="0" lvl="0" indent="-4064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 PE, PV, VE, PB all working together.</a:t>
            </a:r>
          </a:p>
          <a:p>
            <a:pPr marL="457200" marR="0" lvl="0" indent="-4064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PE teaches </a:t>
            </a:r>
            <a:r>
              <a:rPr lang="en-US" sz="2800" b="0" i="1" u="none" strike="noStrike" cap="none" dirty="0">
                <a:solidFill>
                  <a:schemeClr val="dk1"/>
                </a:solidFill>
                <a:latin typeface="Calibri"/>
                <a:ea typeface="Calibri"/>
                <a:cs typeface="Calibri"/>
                <a:sym typeface="Calibri"/>
              </a:rPr>
              <a:t>Paddler’s Guide to Safety </a:t>
            </a:r>
            <a:r>
              <a:rPr lang="en-US" sz="2800" b="0" i="0" u="none" strike="noStrike" cap="none" dirty="0">
                <a:solidFill>
                  <a:schemeClr val="dk1"/>
                </a:solidFill>
                <a:latin typeface="Calibri"/>
                <a:ea typeface="Calibri"/>
                <a:cs typeface="Calibri"/>
                <a:sym typeface="Calibri"/>
              </a:rPr>
              <a:t>course while VE available to conduct courtesy VSC’s of  paddle craft at local paddle craft clubs, sport shops, etc.</a:t>
            </a:r>
          </a:p>
          <a:p>
            <a:pPr marL="457200" marR="0" lvl="0" indent="-4064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VE locations include a PA table: “PAVE Event”.</a:t>
            </a:r>
          </a:p>
          <a:p>
            <a:pPr marL="457200" marR="0" lvl="0" indent="-4064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 events include PE class registration forms, and take fees (</a:t>
            </a:r>
            <a:r>
              <a:rPr lang="en-US" sz="2800" b="0" i="0" u="none" strike="noStrike" cap="none" dirty="0" smtClean="0">
                <a:solidFill>
                  <a:schemeClr val="dk1"/>
                </a:solidFill>
                <a:latin typeface="Calibri"/>
                <a:ea typeface="Calibri"/>
                <a:cs typeface="Calibri"/>
                <a:sym typeface="Calibri"/>
              </a:rPr>
              <a:t>consider use of </a:t>
            </a:r>
            <a:r>
              <a:rPr lang="en-US" sz="2800" b="0" i="0" u="none" strike="noStrike" cap="none" dirty="0" err="1">
                <a:solidFill>
                  <a:schemeClr val="dk1"/>
                </a:solidFill>
                <a:latin typeface="Calibri"/>
                <a:ea typeface="Calibri"/>
                <a:cs typeface="Calibri"/>
                <a:sym typeface="Calibri"/>
              </a:rPr>
              <a:t>Paypal</a:t>
            </a:r>
            <a:r>
              <a:rPr lang="en-US" sz="2800" b="0" i="0" u="none" strike="noStrike" cap="none" dirty="0">
                <a:solidFill>
                  <a:schemeClr val="dk1"/>
                </a:solidFill>
                <a:latin typeface="Calibri"/>
                <a:ea typeface="Calibri"/>
                <a:cs typeface="Calibri"/>
                <a:sym typeface="Calibri"/>
              </a:rPr>
              <a:t> or Square account).</a:t>
            </a:r>
          </a:p>
          <a:p>
            <a:pPr marL="457200" marR="0" lvl="0" indent="-4064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 creates advertising for classes.</a:t>
            </a:r>
          </a:p>
          <a:p>
            <a:pPr marL="457200" marR="0" lvl="0" indent="-4064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PB posts class information on website and Facebook page.</a:t>
            </a:r>
          </a:p>
        </p:txBody>
      </p:sp>
      <p:sp>
        <p:nvSpPr>
          <p:cNvPr id="134" name="Shape 13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42</a:t>
            </a:fld>
            <a:endParaRPr lang="en-US"/>
          </a:p>
        </p:txBody>
      </p:sp>
    </p:spTree>
    <p:extLst>
      <p:ext uri="{BB962C8B-B14F-4D97-AF65-F5344CB8AC3E}">
        <p14:creationId xmlns:p14="http://schemas.microsoft.com/office/powerpoint/2010/main" val="3498161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597150" y="2921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    </a:t>
            </a:r>
            <a:r>
              <a:rPr lang="en-US" sz="4400" b="1" i="0" u="sng" strike="noStrike" cap="none" dirty="0">
                <a:solidFill>
                  <a:schemeClr val="dk1"/>
                </a:solidFill>
                <a:latin typeface="Calibri"/>
                <a:ea typeface="Calibri"/>
                <a:cs typeface="Calibri"/>
                <a:sym typeface="Calibri"/>
              </a:rPr>
              <a:t>RBS Team Working Together</a:t>
            </a:r>
          </a:p>
        </p:txBody>
      </p:sp>
      <p:sp>
        <p:nvSpPr>
          <p:cNvPr id="673" name="Shape 673"/>
          <p:cNvSpPr txBox="1">
            <a:spLocks noGrp="1"/>
          </p:cNvSpPr>
          <p:nvPr>
            <p:ph type="body" idx="1"/>
          </p:nvPr>
        </p:nvSpPr>
        <p:spPr>
          <a:xfrm>
            <a:off x="1193125" y="1469850"/>
            <a:ext cx="7879800" cy="39183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Important to keep webpages and Facebook pages current</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Provides positive image for your </a:t>
            </a:r>
            <a:r>
              <a:rPr lang="en-US" sz="3200" b="0" i="0" u="none" strike="noStrike" cap="none" dirty="0" smtClean="0">
                <a:solidFill>
                  <a:schemeClr val="dk1"/>
                </a:solidFill>
                <a:latin typeface="Calibri"/>
                <a:ea typeface="Calibri"/>
                <a:cs typeface="Calibri"/>
                <a:sym typeface="Calibri"/>
              </a:rPr>
              <a:t>flotilla</a:t>
            </a:r>
          </a:p>
          <a:p>
            <a:pPr marL="457200" marR="0" lvl="0" indent="-228600"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alibri"/>
                <a:ea typeface="Calibri"/>
                <a:cs typeface="Calibri"/>
                <a:sym typeface="Calibri"/>
              </a:rPr>
              <a:t>Opportunity </a:t>
            </a:r>
            <a:r>
              <a:rPr lang="en-US" sz="3200" b="0" i="0" u="none" strike="noStrike" cap="none" dirty="0">
                <a:solidFill>
                  <a:schemeClr val="dk1"/>
                </a:solidFill>
                <a:latin typeface="Calibri"/>
                <a:ea typeface="Calibri"/>
                <a:cs typeface="Calibri"/>
                <a:sym typeface="Calibri"/>
              </a:rPr>
              <a:t>for the RBS Team to work together (FC, VFC, PA, PB, PE, VE, PV</a:t>
            </a:r>
            <a:r>
              <a:rPr lang="en-US" sz="3200" b="0" i="0" u="none" strike="noStrike" cap="none" dirty="0" smtClean="0">
                <a:solidFill>
                  <a:schemeClr val="dk1"/>
                </a:solidFill>
                <a:latin typeface="Calibri"/>
                <a:ea typeface="Calibri"/>
                <a:cs typeface="Calibri"/>
                <a:sym typeface="Calibri"/>
              </a:rPr>
              <a:t>)</a:t>
            </a:r>
          </a:p>
          <a:p>
            <a:pPr marL="228600" marR="0" lvl="0" indent="0" algn="ctr" rtl="0">
              <a:lnSpc>
                <a:spcPct val="100000"/>
              </a:lnSpc>
              <a:spcBef>
                <a:spcPts val="0"/>
              </a:spcBef>
              <a:spcAft>
                <a:spcPts val="0"/>
              </a:spcAft>
              <a:buClr>
                <a:schemeClr val="dk1"/>
              </a:buClr>
              <a:buSzPct val="100000"/>
              <a:buNone/>
            </a:pPr>
            <a:endParaRPr lang="en-US" b="1" dirty="0">
              <a:solidFill>
                <a:srgbClr val="CC0000"/>
              </a:solidFill>
            </a:endParaRPr>
          </a:p>
          <a:p>
            <a:pPr marL="228600" marR="0" lvl="0" indent="0" rtl="0">
              <a:lnSpc>
                <a:spcPct val="100000"/>
              </a:lnSpc>
              <a:spcBef>
                <a:spcPts val="0"/>
              </a:spcBef>
              <a:spcAft>
                <a:spcPts val="0"/>
              </a:spcAft>
              <a:buClr>
                <a:schemeClr val="dk1"/>
              </a:buClr>
              <a:buSzPct val="100000"/>
              <a:buNone/>
            </a:pPr>
            <a:r>
              <a:rPr lang="en-US" sz="3200" b="1" i="0" u="none" strike="noStrike" cap="none" dirty="0" smtClean="0">
                <a:solidFill>
                  <a:srgbClr val="CC0000"/>
                </a:solidFill>
                <a:latin typeface="Calibri"/>
                <a:ea typeface="Calibri"/>
                <a:cs typeface="Calibri"/>
                <a:sym typeface="Calibri"/>
              </a:rPr>
              <a:t>          R</a:t>
            </a:r>
            <a:r>
              <a:rPr lang="en-US" sz="3200" b="0" i="0" u="none" strike="noStrike" cap="none" dirty="0" smtClean="0">
                <a:solidFill>
                  <a:schemeClr val="dk1"/>
                </a:solidFill>
                <a:latin typeface="Calibri"/>
                <a:ea typeface="Calibri"/>
                <a:cs typeface="Calibri"/>
                <a:sym typeface="Calibri"/>
              </a:rPr>
              <a:t>esponsibility </a:t>
            </a:r>
            <a:r>
              <a:rPr lang="en-US" sz="3200" b="1" i="0" u="none" strike="noStrike" cap="none" dirty="0" smtClean="0">
                <a:solidFill>
                  <a:srgbClr val="CC0000"/>
                </a:solidFill>
                <a:latin typeface="Calibri"/>
                <a:ea typeface="Calibri"/>
                <a:cs typeface="Calibri"/>
                <a:sym typeface="Calibri"/>
              </a:rPr>
              <a:t>B</a:t>
            </a:r>
            <a:r>
              <a:rPr lang="en-US" sz="3200" b="0" i="0" u="none" strike="noStrike" cap="none" dirty="0" smtClean="0">
                <a:solidFill>
                  <a:schemeClr val="dk1"/>
                </a:solidFill>
                <a:latin typeface="Calibri"/>
                <a:ea typeface="Calibri"/>
                <a:cs typeface="Calibri"/>
                <a:sym typeface="Calibri"/>
              </a:rPr>
              <a:t>rings </a:t>
            </a:r>
            <a:r>
              <a:rPr lang="en-US" sz="3200" b="1" i="0" u="none" strike="noStrike" cap="none" dirty="0" smtClean="0">
                <a:solidFill>
                  <a:srgbClr val="CC0000"/>
                </a:solidFill>
                <a:latin typeface="Calibri"/>
                <a:ea typeface="Calibri"/>
                <a:cs typeface="Calibri"/>
                <a:sym typeface="Calibri"/>
              </a:rPr>
              <a:t>S</a:t>
            </a:r>
            <a:r>
              <a:rPr lang="en-US" sz="3200" b="0" i="0" u="none" strike="noStrike" cap="none" dirty="0" smtClean="0">
                <a:solidFill>
                  <a:schemeClr val="dk1"/>
                </a:solidFill>
                <a:latin typeface="Calibri"/>
                <a:ea typeface="Calibri"/>
                <a:cs typeface="Calibri"/>
                <a:sym typeface="Calibri"/>
              </a:rPr>
              <a:t>uccess</a:t>
            </a:r>
            <a:endParaRPr lang="en-US" sz="3200" b="0" i="0" u="none" strike="noStrike" cap="none" dirty="0">
              <a:solidFill>
                <a:schemeClr val="dk1"/>
              </a:solidFill>
              <a:latin typeface="Calibri"/>
              <a:ea typeface="Calibri"/>
              <a:cs typeface="Calibri"/>
              <a:sym typeface="Calibri"/>
            </a:endParaRPr>
          </a:p>
        </p:txBody>
      </p:sp>
      <p:sp>
        <p:nvSpPr>
          <p:cNvPr id="674" name="Shape 67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43</a:t>
            </a:fld>
            <a:endParaRPr lang="en-US"/>
          </a:p>
        </p:txBody>
      </p:sp>
    </p:spTree>
    <p:extLst>
      <p:ext uri="{BB962C8B-B14F-4D97-AF65-F5344CB8AC3E}">
        <p14:creationId xmlns:p14="http://schemas.microsoft.com/office/powerpoint/2010/main" val="3732688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74638"/>
            <a:ext cx="8229600" cy="9501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Recruiting for the Auxiliary</a:t>
            </a:r>
          </a:p>
        </p:txBody>
      </p:sp>
      <p:sp>
        <p:nvSpPr>
          <p:cNvPr id="697" name="Shape 697"/>
          <p:cNvSpPr txBox="1">
            <a:spLocks noGrp="1"/>
          </p:cNvSpPr>
          <p:nvPr>
            <p:ph type="body" idx="1"/>
          </p:nvPr>
        </p:nvSpPr>
        <p:spPr>
          <a:xfrm>
            <a:off x="842100" y="1262975"/>
            <a:ext cx="8301898" cy="4317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Calibri"/>
                <a:ea typeface="Calibri"/>
                <a:cs typeface="Calibri"/>
                <a:sym typeface="Calibri"/>
              </a:rPr>
              <a:t>“</a:t>
            </a:r>
            <a:r>
              <a:rPr lang="en-US" sz="2400" b="0" i="1" u="none" strike="noStrike" cap="none" dirty="0">
                <a:solidFill>
                  <a:schemeClr val="dk1"/>
                </a:solidFill>
                <a:latin typeface="Calibri"/>
                <a:ea typeface="Calibri"/>
                <a:cs typeface="Calibri"/>
                <a:sym typeface="Calibri"/>
              </a:rPr>
              <a:t>Preach the Gospel at all times - use words if necessary</a:t>
            </a:r>
            <a:r>
              <a:rPr lang="en-US" sz="2400" b="0" i="0" u="none" strike="noStrike" cap="none" dirty="0">
                <a:solidFill>
                  <a:schemeClr val="dk1"/>
                </a:solidFill>
                <a:latin typeface="Calibri"/>
                <a:ea typeface="Calibri"/>
                <a:cs typeface="Calibri"/>
                <a:sym typeface="Calibri"/>
              </a:rPr>
              <a:t>” - attributed to St. Francis of Assisi</a:t>
            </a:r>
          </a:p>
          <a:p>
            <a:pPr marL="0" marR="0" lvl="0" indent="0" algn="ctr"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Every PE class is a recruitment opportunity</a:t>
            </a:r>
            <a:r>
              <a:rPr lang="en-US" sz="3200" b="0" i="0" u="none" strike="noStrike" cap="none" dirty="0" smtClean="0">
                <a:solidFill>
                  <a:schemeClr val="dk1"/>
                </a:solidFill>
                <a:latin typeface="Calibri"/>
                <a:ea typeface="Calibri"/>
                <a:cs typeface="Calibri"/>
                <a:sym typeface="Calibri"/>
              </a:rPr>
              <a:t>.</a:t>
            </a: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Every PE class is a PA event.</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Include recruiting materials.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Instructors reflect diversity of the community.</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Invite students to a flotilla meeting.</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698" name="Shape 69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44</a:t>
            </a:fld>
            <a:endParaRPr lang="en-US"/>
          </a:p>
        </p:txBody>
      </p:sp>
    </p:spTree>
    <p:extLst>
      <p:ext uri="{BB962C8B-B14F-4D97-AF65-F5344CB8AC3E}">
        <p14:creationId xmlns:p14="http://schemas.microsoft.com/office/powerpoint/2010/main" val="2607682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727675" y="241912"/>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THAT’S ALL FOLKS!</a:t>
            </a:r>
          </a:p>
        </p:txBody>
      </p:sp>
      <p:sp>
        <p:nvSpPr>
          <p:cNvPr id="829" name="Shape 829"/>
          <p:cNvSpPr txBox="1">
            <a:spLocks noGrp="1"/>
          </p:cNvSpPr>
          <p:nvPr>
            <p:ph type="body" idx="1"/>
          </p:nvPr>
        </p:nvSpPr>
        <p:spPr>
          <a:xfrm>
            <a:off x="1674725" y="1384900"/>
            <a:ext cx="6215400" cy="5336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dirty="0" smtClean="0">
                <a:solidFill>
                  <a:srgbClr val="CC0000"/>
                </a:solidFill>
                <a:latin typeface="Calibri"/>
                <a:ea typeface="Calibri"/>
                <a:cs typeface="Calibri"/>
                <a:sym typeface="Calibri"/>
              </a:rPr>
              <a:t>QUESTIONS</a:t>
            </a:r>
            <a:r>
              <a:rPr lang="en-US" sz="4400" b="1" i="0" u="none" strike="noStrike" cap="none" dirty="0">
                <a:solidFill>
                  <a:srgbClr val="CC0000"/>
                </a:solidFill>
                <a:latin typeface="Calibri"/>
                <a:ea typeface="Calibri"/>
                <a:cs typeface="Calibri"/>
                <a:sym typeface="Calibri"/>
              </a:rPr>
              <a:t>????</a:t>
            </a:r>
          </a:p>
          <a:p>
            <a:pPr marL="0" marR="0" lvl="0" indent="0" algn="ctr" rtl="0">
              <a:lnSpc>
                <a:spcPct val="100000"/>
              </a:lnSpc>
              <a:spcBef>
                <a:spcPts val="0"/>
              </a:spcBef>
              <a:spcAft>
                <a:spcPts val="0"/>
              </a:spcAft>
              <a:buClr>
                <a:schemeClr val="dk1"/>
              </a:buClr>
              <a:buSzPct val="25000"/>
              <a:buFont typeface="Arial"/>
              <a:buNone/>
            </a:pPr>
            <a:endParaRPr sz="3200" b="1" i="0" u="none" strike="noStrike" cap="none" dirty="0">
              <a:solidFill>
                <a:srgbClr val="CC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dirty="0">
                <a:solidFill>
                  <a:srgbClr val="000000"/>
                </a:solidFill>
                <a:latin typeface="Calibri"/>
                <a:ea typeface="Calibri"/>
                <a:cs typeface="Calibri"/>
                <a:sym typeface="Calibri"/>
              </a:rPr>
              <a:t>We hope you found this presentation informative and useful for your PE program.</a:t>
            </a:r>
          </a:p>
          <a:p>
            <a:pPr marL="0" marR="0" lvl="0" indent="0" algn="ctr" rtl="0">
              <a:lnSpc>
                <a:spcPct val="100000"/>
              </a:lnSpc>
              <a:spcBef>
                <a:spcPts val="0"/>
              </a:spcBef>
              <a:spcAft>
                <a:spcPts val="0"/>
              </a:spcAft>
              <a:buClr>
                <a:schemeClr val="dk1"/>
              </a:buClr>
              <a:buSzPct val="25000"/>
              <a:buFont typeface="Arial"/>
              <a:buNone/>
            </a:pPr>
            <a:endParaRPr sz="3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dirty="0">
                <a:solidFill>
                  <a:srgbClr val="000000"/>
                </a:solidFill>
                <a:latin typeface="Calibri"/>
                <a:ea typeface="Calibri"/>
                <a:cs typeface="Calibri"/>
                <a:sym typeface="Calibri"/>
              </a:rPr>
              <a:t>Please share your</a:t>
            </a:r>
            <a:br>
              <a:rPr lang="en-US" sz="3200" b="1" i="0" u="none" strike="noStrike" cap="none" dirty="0">
                <a:solidFill>
                  <a:srgbClr val="000000"/>
                </a:solidFill>
                <a:latin typeface="Calibri"/>
                <a:ea typeface="Calibri"/>
                <a:cs typeface="Calibri"/>
                <a:sym typeface="Calibri"/>
              </a:rPr>
            </a:br>
            <a:r>
              <a:rPr lang="en-US" sz="3200" b="1" i="0" u="none" strike="noStrike" cap="none" dirty="0" smtClean="0">
                <a:solidFill>
                  <a:srgbClr val="000000"/>
                </a:solidFill>
                <a:latin typeface="Calibri"/>
                <a:ea typeface="Calibri"/>
                <a:cs typeface="Calibri"/>
                <a:sym typeface="Calibri"/>
              </a:rPr>
              <a:t>PE </a:t>
            </a:r>
            <a:r>
              <a:rPr lang="en-US" sz="3200" b="1" i="0" u="none" strike="noStrike" cap="none" dirty="0">
                <a:solidFill>
                  <a:srgbClr val="000000"/>
                </a:solidFill>
                <a:latin typeface="Calibri"/>
                <a:ea typeface="Calibri"/>
                <a:cs typeface="Calibri"/>
                <a:sym typeface="Calibri"/>
              </a:rPr>
              <a:t>stories with us at </a:t>
            </a:r>
            <a:r>
              <a:rPr lang="en-US" b="1" u="sng" dirty="0">
                <a:solidFill>
                  <a:srgbClr val="0000FF"/>
                </a:solidFill>
                <a:hlinkClick r:id="rId3"/>
              </a:rPr>
              <a:t>pe.feedback@cgauxnet.us</a:t>
            </a: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1103075" y="207275"/>
            <a:ext cx="7772400" cy="10988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WHY?</a:t>
            </a:r>
            <a:endParaRPr lang="en-US" sz="4400" b="1" i="0" u="sng" strike="noStrike" cap="none" dirty="0">
              <a:solidFill>
                <a:schemeClr val="dk1"/>
              </a:solidFill>
              <a:latin typeface="Calibri"/>
              <a:ea typeface="Calibri"/>
              <a:cs typeface="Calibri"/>
              <a:sym typeface="Calibri"/>
            </a:endParaRPr>
          </a:p>
        </p:txBody>
      </p:sp>
      <p:sp>
        <p:nvSpPr>
          <p:cNvPr id="100" name="Shape 100"/>
          <p:cNvSpPr txBox="1">
            <a:spLocks noGrp="1"/>
          </p:cNvSpPr>
          <p:nvPr>
            <p:ph type="subTitle" idx="1"/>
          </p:nvPr>
        </p:nvSpPr>
        <p:spPr>
          <a:xfrm>
            <a:off x="1334988" y="1867495"/>
            <a:ext cx="7308574" cy="5404312"/>
          </a:xfrm>
          <a:prstGeom prst="rect">
            <a:avLst/>
          </a:prstGeom>
          <a:noFill/>
          <a:ln>
            <a:noFill/>
          </a:ln>
        </p:spPr>
        <p:txBody>
          <a:bodyPr lIns="91425" tIns="91425" rIns="91425" bIns="91425" anchor="t" anchorCtr="0">
            <a:noAutofit/>
          </a:bodyPr>
          <a:lstStyle/>
          <a:p>
            <a:pPr marL="1028700" lvl="1" indent="-571500" algn="l">
              <a:spcBef>
                <a:spcPts val="0"/>
              </a:spcBef>
              <a:buClr>
                <a:srgbClr val="000000"/>
              </a:buClr>
              <a:buFont typeface="Arial" panose="020B0604020202020204" pitchFamily="34" charset="0"/>
              <a:buChar char="•"/>
            </a:pPr>
            <a:r>
              <a:rPr lang="en-US" sz="3200" dirty="0" smtClean="0">
                <a:solidFill>
                  <a:schemeClr val="tx1"/>
                </a:solidFill>
              </a:rPr>
              <a:t>More than ten years have passed since course was updated.</a:t>
            </a:r>
          </a:p>
          <a:p>
            <a:pPr lvl="1" algn="l">
              <a:spcBef>
                <a:spcPts val="0"/>
              </a:spcBef>
              <a:buClr>
                <a:srgbClr val="000000"/>
              </a:buClr>
            </a:pPr>
            <a:endParaRPr lang="en-US" sz="3600" b="1" dirty="0" smtClean="0">
              <a:solidFill>
                <a:schemeClr val="tx1"/>
              </a:solidFill>
            </a:endParaRPr>
          </a:p>
          <a:p>
            <a:pPr marL="1028700" lvl="1" indent="-571500" algn="l">
              <a:spcBef>
                <a:spcPts val="0"/>
              </a:spcBef>
              <a:buClr>
                <a:srgbClr val="000000"/>
              </a:buClr>
              <a:buFont typeface="Arial" panose="020B0604020202020204" pitchFamily="34" charset="0"/>
              <a:buChar char="•"/>
            </a:pPr>
            <a:r>
              <a:rPr lang="en-US" sz="3200" dirty="0" smtClean="0">
                <a:solidFill>
                  <a:schemeClr val="tx1"/>
                </a:solidFill>
              </a:rPr>
              <a:t>2018 update better aligns </a:t>
            </a:r>
            <a:r>
              <a:rPr lang="en-US" sz="3200" dirty="0">
                <a:solidFill>
                  <a:schemeClr val="tx1"/>
                </a:solidFill>
              </a:rPr>
              <a:t>Auxiliary Instructor Training program </a:t>
            </a:r>
            <a:r>
              <a:rPr lang="en-US" sz="3200" dirty="0" smtClean="0">
                <a:solidFill>
                  <a:schemeClr val="tx1"/>
                </a:solidFill>
              </a:rPr>
              <a:t>with best </a:t>
            </a:r>
            <a:r>
              <a:rPr lang="en-US" sz="3200" dirty="0">
                <a:solidFill>
                  <a:schemeClr val="tx1"/>
                </a:solidFill>
              </a:rPr>
              <a:t>practices of </a:t>
            </a:r>
            <a:r>
              <a:rPr lang="en-US" sz="3200" dirty="0" smtClean="0">
                <a:solidFill>
                  <a:schemeClr val="tx1"/>
                </a:solidFill>
              </a:rPr>
              <a:t>adult instructional </a:t>
            </a:r>
            <a:r>
              <a:rPr lang="en-US" sz="3200" dirty="0">
                <a:solidFill>
                  <a:schemeClr val="tx1"/>
                </a:solidFill>
              </a:rPr>
              <a:t>teaching and learning.</a:t>
            </a:r>
          </a:p>
          <a:p>
            <a:pPr marL="914400" marR="0" lvl="1" indent="-457200" algn="l" rtl="0">
              <a:lnSpc>
                <a:spcPct val="100000"/>
              </a:lnSpc>
              <a:spcBef>
                <a:spcPts val="0"/>
              </a:spcBef>
              <a:spcAft>
                <a:spcPts val="0"/>
              </a:spcAft>
              <a:buClr>
                <a:srgbClr val="000000"/>
              </a:buClr>
              <a:buSzPct val="100000"/>
              <a:buFont typeface="Arial"/>
              <a:buChar char="○"/>
            </a:pPr>
            <a:endParaRPr lang="en-US" sz="3600" dirty="0">
              <a:solidFill>
                <a:srgbClr val="000000"/>
              </a:solidFill>
            </a:endParaRPr>
          </a:p>
        </p:txBody>
      </p:sp>
      <p:sp>
        <p:nvSpPr>
          <p:cNvPr id="101" name="Shape 10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460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943" y="210661"/>
            <a:ext cx="7379857" cy="1188086"/>
          </a:xfrm>
        </p:spPr>
        <p:txBody>
          <a:bodyPr/>
          <a:lstStyle/>
          <a:p>
            <a:pPr lvl="1" algn="l" rtl="0">
              <a:buClr>
                <a:schemeClr val="dk1"/>
              </a:buClr>
            </a:pPr>
            <a:r>
              <a:rPr lang="en-US" sz="4400" b="1" dirty="0" smtClean="0">
                <a:solidFill>
                  <a:schemeClr val="dk1"/>
                </a:solidFill>
                <a:latin typeface="Calibri"/>
                <a:ea typeface="Calibri"/>
                <a:cs typeface="Calibri"/>
                <a:sym typeface="Calibri"/>
              </a:rPr>
              <a:t>             What’s New?</a:t>
            </a:r>
            <a:r>
              <a:rPr lang="en-US" sz="3600" dirty="0">
                <a:solidFill>
                  <a:srgbClr val="000000"/>
                </a:solidFill>
                <a:latin typeface="Calibri"/>
                <a:ea typeface="Calibri"/>
                <a:cs typeface="Calibri"/>
                <a:sym typeface="Calibri"/>
              </a:rPr>
              <a:t/>
            </a:r>
            <a:br>
              <a:rPr lang="en-US" sz="3600" dirty="0">
                <a:solidFill>
                  <a:srgbClr val="000000"/>
                </a:solidFill>
                <a:latin typeface="Calibri"/>
                <a:ea typeface="Calibri"/>
                <a:cs typeface="Calibri"/>
                <a:sym typeface="Calibri"/>
              </a:rPr>
            </a:br>
            <a:endParaRPr lang="en-US" dirty="0"/>
          </a:p>
        </p:txBody>
      </p:sp>
      <p:sp>
        <p:nvSpPr>
          <p:cNvPr id="3" name="Text Placeholder 2"/>
          <p:cNvSpPr>
            <a:spLocks noGrp="1"/>
          </p:cNvSpPr>
          <p:nvPr>
            <p:ph type="body" idx="1"/>
          </p:nvPr>
        </p:nvSpPr>
        <p:spPr>
          <a:xfrm>
            <a:off x="1498856" y="1398747"/>
            <a:ext cx="7408078" cy="5125389"/>
          </a:xfrm>
        </p:spPr>
        <p:txBody>
          <a:bodyPr anchor="t"/>
          <a:lstStyle/>
          <a:p>
            <a:pPr marL="457200" indent="-457200">
              <a:buFont typeface="Arial" panose="020B0604020202020204" pitchFamily="34" charset="0"/>
              <a:buChar char="•"/>
            </a:pPr>
            <a:r>
              <a:rPr lang="en-US" sz="3200" dirty="0" smtClean="0">
                <a:solidFill>
                  <a:schemeClr val="tx1"/>
                </a:solidFill>
              </a:rPr>
              <a:t>Instructor Development 2018 (IDC II) emphasizes practical guidance towards learning and instructional techniques.</a:t>
            </a:r>
          </a:p>
          <a:p>
            <a:pPr marL="457200" indent="-457200">
              <a:buFont typeface="Arial" panose="020B0604020202020204" pitchFamily="34" charset="0"/>
              <a:buChar char="•"/>
            </a:pPr>
            <a:endParaRPr lang="en-US" sz="3200" dirty="0" smtClean="0">
              <a:solidFill>
                <a:schemeClr val="tx1"/>
              </a:solidFill>
            </a:endParaRPr>
          </a:p>
          <a:p>
            <a:pPr marL="457200" indent="-457200">
              <a:buFont typeface="Arial" panose="020B0604020202020204" pitchFamily="34" charset="0"/>
              <a:buChar char="•"/>
            </a:pPr>
            <a:r>
              <a:rPr lang="en-US" sz="3200" dirty="0" smtClean="0">
                <a:solidFill>
                  <a:schemeClr val="tx1"/>
                </a:solidFill>
              </a:rPr>
              <a:t>Increased </a:t>
            </a:r>
            <a:r>
              <a:rPr lang="en-US" sz="3200" dirty="0">
                <a:solidFill>
                  <a:schemeClr val="tx1"/>
                </a:solidFill>
              </a:rPr>
              <a:t>emphasis on lesson planning and program delivery.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5757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943" y="210661"/>
            <a:ext cx="7379857" cy="1188086"/>
          </a:xfrm>
        </p:spPr>
        <p:txBody>
          <a:bodyPr/>
          <a:lstStyle/>
          <a:p>
            <a:pPr lvl="1" algn="l" rtl="0">
              <a:buClr>
                <a:schemeClr val="dk1"/>
              </a:buClr>
            </a:pPr>
            <a:r>
              <a:rPr lang="en-US" sz="4400" b="1" dirty="0" smtClean="0">
                <a:solidFill>
                  <a:schemeClr val="dk1"/>
                </a:solidFill>
                <a:latin typeface="Calibri"/>
                <a:ea typeface="Calibri"/>
                <a:cs typeface="Calibri"/>
                <a:sym typeface="Calibri"/>
              </a:rPr>
              <a:t>             For Whom?</a:t>
            </a:r>
            <a:r>
              <a:rPr lang="en-US" sz="3600" dirty="0">
                <a:solidFill>
                  <a:srgbClr val="000000"/>
                </a:solidFill>
                <a:latin typeface="Calibri"/>
                <a:ea typeface="Calibri"/>
                <a:cs typeface="Calibri"/>
                <a:sym typeface="Calibri"/>
              </a:rPr>
              <a:t/>
            </a:r>
            <a:br>
              <a:rPr lang="en-US" sz="3600" dirty="0">
                <a:solidFill>
                  <a:srgbClr val="000000"/>
                </a:solidFill>
                <a:latin typeface="Calibri"/>
                <a:ea typeface="Calibri"/>
                <a:cs typeface="Calibri"/>
                <a:sym typeface="Calibri"/>
              </a:rPr>
            </a:br>
            <a:endParaRPr lang="en-US" dirty="0"/>
          </a:p>
        </p:txBody>
      </p:sp>
      <p:sp>
        <p:nvSpPr>
          <p:cNvPr id="3" name="Text Placeholder 2"/>
          <p:cNvSpPr>
            <a:spLocks noGrp="1"/>
          </p:cNvSpPr>
          <p:nvPr>
            <p:ph type="body" idx="1"/>
          </p:nvPr>
        </p:nvSpPr>
        <p:spPr>
          <a:xfrm>
            <a:off x="1465969" y="1086830"/>
            <a:ext cx="7563933" cy="5125389"/>
          </a:xfrm>
        </p:spPr>
        <p:txBody>
          <a:bodyPr anchor="t"/>
          <a:lstStyle/>
          <a:p>
            <a:r>
              <a:rPr lang="en-US" sz="3200" dirty="0" smtClean="0">
                <a:solidFill>
                  <a:schemeClr val="tx1"/>
                </a:solidFill>
              </a:rPr>
              <a:t>The </a:t>
            </a:r>
            <a:r>
              <a:rPr lang="en-US" sz="3200" dirty="0">
                <a:solidFill>
                  <a:schemeClr val="tx1"/>
                </a:solidFill>
              </a:rPr>
              <a:t>material is intended for </a:t>
            </a:r>
            <a:r>
              <a:rPr lang="en-US" sz="3200" b="1" u="sng" dirty="0" smtClean="0">
                <a:solidFill>
                  <a:schemeClr val="tx1"/>
                </a:solidFill>
              </a:rPr>
              <a:t>ALL</a:t>
            </a:r>
            <a:r>
              <a:rPr lang="en-US" sz="3200" dirty="0" smtClean="0">
                <a:solidFill>
                  <a:schemeClr val="tx1"/>
                </a:solidFill>
              </a:rPr>
              <a:t> Auxiliarists who teach:</a:t>
            </a:r>
          </a:p>
          <a:p>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M</a:t>
            </a:r>
            <a:r>
              <a:rPr lang="en-US" sz="3200" dirty="0" smtClean="0">
                <a:solidFill>
                  <a:schemeClr val="tx1"/>
                </a:solidFill>
              </a:rPr>
              <a:t>ember </a:t>
            </a:r>
            <a:r>
              <a:rPr lang="en-US" sz="3200" dirty="0">
                <a:solidFill>
                  <a:schemeClr val="tx1"/>
                </a:solidFill>
              </a:rPr>
              <a:t>T</a:t>
            </a:r>
            <a:r>
              <a:rPr lang="en-US" sz="3200" dirty="0" smtClean="0">
                <a:solidFill>
                  <a:schemeClr val="tx1"/>
                </a:solidFill>
              </a:rPr>
              <a:t>raining instructors.</a:t>
            </a:r>
            <a:endParaRPr lang="en-US" sz="3200" dirty="0">
              <a:solidFill>
                <a:schemeClr val="tx1"/>
              </a:solidFill>
            </a:endParaRPr>
          </a:p>
          <a:p>
            <a:pPr marL="457200" indent="-457200">
              <a:buFont typeface="Arial" panose="020B0604020202020204" pitchFamily="34" charset="0"/>
              <a:buChar char="•"/>
            </a:pPr>
            <a:endParaRPr lang="en-US" sz="3200" dirty="0" smtClean="0">
              <a:solidFill>
                <a:schemeClr val="tx1"/>
              </a:solidFill>
            </a:endParaRPr>
          </a:p>
          <a:p>
            <a:pPr marL="457200" indent="-457200">
              <a:buFont typeface="Arial" panose="020B0604020202020204" pitchFamily="34" charset="0"/>
              <a:buChar char="•"/>
            </a:pPr>
            <a:r>
              <a:rPr lang="en-US" sz="3200" dirty="0">
                <a:solidFill>
                  <a:schemeClr val="tx1"/>
                </a:solidFill>
              </a:rPr>
              <a:t>e</a:t>
            </a:r>
            <a:r>
              <a:rPr lang="en-US" sz="3200" dirty="0" smtClean="0">
                <a:solidFill>
                  <a:schemeClr val="tx1"/>
                </a:solidFill>
              </a:rPr>
              <a:t>specially </a:t>
            </a:r>
            <a:r>
              <a:rPr lang="en-US" sz="3200" dirty="0">
                <a:solidFill>
                  <a:schemeClr val="tx1"/>
                </a:solidFill>
              </a:rPr>
              <a:t>for Public Education </a:t>
            </a:r>
            <a:r>
              <a:rPr lang="en-US" sz="3200" dirty="0" smtClean="0">
                <a:solidFill>
                  <a:schemeClr val="tx1"/>
                </a:solidFill>
              </a:rPr>
              <a:t>instructors</a:t>
            </a:r>
            <a:r>
              <a:rPr lang="en-US" sz="3200" dirty="0">
                <a:solidFill>
                  <a:schemeClr val="tx1"/>
                </a:solidFill>
              </a:rPr>
              <a: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4580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92150" y="300625"/>
            <a:ext cx="7915800" cy="2526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IDC II Course</a:t>
            </a:r>
            <a:r>
              <a:rPr lang="en-US" sz="3959" b="1" i="0" u="none" strike="noStrike" cap="none" dirty="0">
                <a:solidFill>
                  <a:schemeClr val="dk1"/>
                </a:solidFill>
                <a:latin typeface="Calibri"/>
                <a:ea typeface="Calibri"/>
                <a:cs typeface="Calibri"/>
                <a:sym typeface="Calibri"/>
              </a:rPr>
              <a:t/>
            </a:r>
            <a:br>
              <a:rPr lang="en-US" sz="3959" b="1" i="0" u="none" strike="noStrike" cap="none" dirty="0">
                <a:solidFill>
                  <a:schemeClr val="dk1"/>
                </a:solidFill>
                <a:latin typeface="Calibri"/>
                <a:ea typeface="Calibri"/>
                <a:cs typeface="Calibri"/>
                <a:sym typeface="Calibri"/>
              </a:rPr>
            </a:br>
            <a:r>
              <a:rPr lang="en-US" sz="3959" b="1" i="0" u="none" strike="noStrike" cap="none" dirty="0">
                <a:solidFill>
                  <a:schemeClr val="dk1"/>
                </a:solidFill>
                <a:latin typeface="Calibri"/>
                <a:ea typeface="Calibri"/>
                <a:cs typeface="Calibri"/>
                <a:sym typeface="Calibri"/>
              </a:rPr>
              <a:t/>
            </a:r>
            <a:br>
              <a:rPr lang="en-US" sz="3959" b="1" i="0" u="none" strike="noStrike" cap="none" dirty="0">
                <a:solidFill>
                  <a:schemeClr val="dk1"/>
                </a:solidFill>
                <a:latin typeface="Calibri"/>
                <a:ea typeface="Calibri"/>
                <a:cs typeface="Calibri"/>
                <a:sym typeface="Calibri"/>
              </a:rPr>
            </a:br>
            <a:r>
              <a:rPr lang="en-US" sz="2790" b="0" i="0" u="none" strike="noStrike" cap="none" dirty="0">
                <a:solidFill>
                  <a:schemeClr val="hlink"/>
                </a:solidFill>
                <a:latin typeface="Calibri"/>
                <a:ea typeface="Calibri"/>
                <a:cs typeface="Calibri"/>
                <a:sym typeface="Calibri"/>
              </a:rPr>
              <a:t/>
            </a:r>
            <a:br>
              <a:rPr lang="en-US" sz="2790" b="0" i="0" u="none" strike="noStrike" cap="none" dirty="0">
                <a:solidFill>
                  <a:schemeClr val="hlink"/>
                </a:solidFill>
                <a:latin typeface="Calibri"/>
                <a:ea typeface="Calibri"/>
                <a:cs typeface="Calibri"/>
                <a:sym typeface="Calibri"/>
              </a:rPr>
            </a:br>
            <a:r>
              <a:rPr lang="en-US" sz="2790" b="0" i="0" u="none" strike="noStrike" cap="none" dirty="0">
                <a:solidFill>
                  <a:schemeClr val="hlink"/>
                </a:solidFill>
                <a:latin typeface="Calibri"/>
                <a:ea typeface="Calibri"/>
                <a:cs typeface="Calibri"/>
                <a:sym typeface="Calibri"/>
              </a:rPr>
              <a:t/>
            </a:r>
            <a:br>
              <a:rPr lang="en-US" sz="2790" b="0" i="0" u="none" strike="noStrike" cap="none" dirty="0">
                <a:solidFill>
                  <a:schemeClr val="hlink"/>
                </a:solidFill>
                <a:latin typeface="Calibri"/>
                <a:ea typeface="Calibri"/>
                <a:cs typeface="Calibri"/>
                <a:sym typeface="Calibri"/>
              </a:rPr>
            </a:br>
            <a:endParaRPr lang="en-US" sz="2790" b="0" i="0" u="none" strike="noStrike" cap="none" dirty="0">
              <a:solidFill>
                <a:schemeClr val="hlink"/>
              </a:solidFill>
              <a:latin typeface="Calibri"/>
              <a:ea typeface="Calibri"/>
              <a:cs typeface="Calibri"/>
              <a:sym typeface="Calibri"/>
            </a:endParaRPr>
          </a:p>
        </p:txBody>
      </p:sp>
      <p:sp>
        <p:nvSpPr>
          <p:cNvPr id="125" name="Shape 125"/>
          <p:cNvSpPr txBox="1"/>
          <p:nvPr/>
        </p:nvSpPr>
        <p:spPr>
          <a:xfrm>
            <a:off x="1092150" y="1214203"/>
            <a:ext cx="7915800" cy="4706887"/>
          </a:xfrm>
          <a:prstGeom prst="rect">
            <a:avLst/>
          </a:prstGeom>
          <a:noFill/>
          <a:ln w="9525" cap="flat" cmpd="sng">
            <a:noFill/>
            <a:prstDash val="solid"/>
            <a:round/>
            <a:headEnd type="none" w="med" len="med"/>
            <a:tailEnd type="none" w="med" len="med"/>
          </a:ln>
        </p:spPr>
        <p:txBody>
          <a:bodyPr lIns="91425" tIns="45700" rIns="91425" bIns="45700" anchor="t" anchorCtr="0">
            <a:noAutofit/>
          </a:bodyPr>
          <a:lstStyle/>
          <a:p>
            <a:pPr marL="457200" indent="-457200" fontAlgn="base">
              <a:buFont typeface="Arial" panose="020B0604020202020204" pitchFamily="34" charset="0"/>
              <a:buChar char="•"/>
            </a:pPr>
            <a:r>
              <a:rPr lang="en-US" sz="3200" dirty="0">
                <a:latin typeface="Calibri" panose="020F0502020204030204" pitchFamily="34" charset="0"/>
                <a:cs typeface="Calibri" panose="020F0502020204030204" pitchFamily="34" charset="0"/>
              </a:rPr>
              <a:t>G</a:t>
            </a:r>
            <a:r>
              <a:rPr lang="en-US" sz="3200" dirty="0" smtClean="0">
                <a:latin typeface="Calibri" panose="020F0502020204030204" pitchFamily="34" charset="0"/>
                <a:cs typeface="Calibri" panose="020F0502020204030204" pitchFamily="34" charset="0"/>
              </a:rPr>
              <a:t>eared toward non-technical students.</a:t>
            </a:r>
          </a:p>
          <a:p>
            <a:pPr fontAlgn="base"/>
            <a:endParaRPr lang="en-US" sz="3200" dirty="0">
              <a:latin typeface="Calibri" panose="020F0502020204030204" pitchFamily="34" charset="0"/>
              <a:cs typeface="Calibri" panose="020F0502020204030204" pitchFamily="34" charset="0"/>
            </a:endParaRPr>
          </a:p>
          <a:p>
            <a:pPr marL="457200" indent="-457200" fontAlgn="base">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Provides the </a:t>
            </a:r>
            <a:r>
              <a:rPr lang="en-US" sz="3200" dirty="0">
                <a:latin typeface="Calibri" panose="020F0502020204030204" pitchFamily="34" charset="0"/>
                <a:cs typeface="Calibri" panose="020F0502020204030204" pitchFamily="34" charset="0"/>
              </a:rPr>
              <a:t>student with minimal technical theory and practical </a:t>
            </a:r>
            <a:r>
              <a:rPr lang="en-US" sz="3200" dirty="0" smtClean="0">
                <a:latin typeface="Calibri" panose="020F0502020204030204" pitchFamily="34" charset="0"/>
                <a:cs typeface="Calibri" panose="020F0502020204030204" pitchFamily="34" charset="0"/>
              </a:rPr>
              <a:t>knowledge.</a:t>
            </a:r>
          </a:p>
          <a:p>
            <a:pPr fontAlgn="base"/>
            <a:endParaRPr lang="en-US" sz="3200" dirty="0">
              <a:latin typeface="Calibri" panose="020F0502020204030204" pitchFamily="34" charset="0"/>
              <a:cs typeface="Calibri" panose="020F0502020204030204" pitchFamily="34" charset="0"/>
            </a:endParaRPr>
          </a:p>
          <a:p>
            <a:pPr marL="457200" indent="-457200" fontAlgn="base">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Educational theory </a:t>
            </a:r>
            <a:r>
              <a:rPr lang="en-US" sz="3200" dirty="0">
                <a:latin typeface="Calibri" panose="020F0502020204030204" pitchFamily="34" charset="0"/>
                <a:cs typeface="Calibri" panose="020F0502020204030204" pitchFamily="34" charset="0"/>
              </a:rPr>
              <a:t>and classroom skills have been </a:t>
            </a:r>
            <a:r>
              <a:rPr lang="en-US" sz="3200" dirty="0" smtClean="0">
                <a:latin typeface="Calibri" panose="020F0502020204030204" pitchFamily="34" charset="0"/>
                <a:cs typeface="Calibri" panose="020F0502020204030204" pitchFamily="34" charset="0"/>
              </a:rPr>
              <a:t>updated. </a:t>
            </a:r>
          </a:p>
          <a:p>
            <a:pPr fontAlgn="base"/>
            <a:endParaRPr lang="en-US" sz="3200" dirty="0" smtClean="0"/>
          </a:p>
          <a:p>
            <a:pPr fontAlgn="base"/>
            <a:endParaRPr lang="en-US" sz="3200" dirty="0"/>
          </a:p>
        </p:txBody>
      </p:sp>
      <p:sp>
        <p:nvSpPr>
          <p:cNvPr id="126" name="Shape 1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8</a:t>
            </a:fld>
            <a:endParaRPr lang="en-US"/>
          </a:p>
        </p:txBody>
      </p:sp>
    </p:spTree>
    <p:extLst>
      <p:ext uri="{BB962C8B-B14F-4D97-AF65-F5344CB8AC3E}">
        <p14:creationId xmlns:p14="http://schemas.microsoft.com/office/powerpoint/2010/main" val="200291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14400" y="239662"/>
            <a:ext cx="8229600" cy="8157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u="sng" dirty="0" smtClean="0"/>
              <a:t>Future Updates</a:t>
            </a:r>
            <a:endParaRPr lang="en-US" sz="4400" b="1" i="0" u="sng" strike="noStrike" cap="none" dirty="0">
              <a:solidFill>
                <a:schemeClr val="dk1"/>
              </a:solidFill>
              <a:latin typeface="Calibri"/>
              <a:ea typeface="Calibri"/>
              <a:cs typeface="Calibri"/>
              <a:sym typeface="Calibri"/>
            </a:endParaRPr>
          </a:p>
        </p:txBody>
      </p:sp>
      <p:sp>
        <p:nvSpPr>
          <p:cNvPr id="133" name="Shape 133"/>
          <p:cNvSpPr txBox="1">
            <a:spLocks noGrp="1"/>
          </p:cNvSpPr>
          <p:nvPr>
            <p:ph type="body" idx="1"/>
          </p:nvPr>
        </p:nvSpPr>
        <p:spPr>
          <a:xfrm>
            <a:off x="1372500" y="1055420"/>
            <a:ext cx="7771500" cy="5666055"/>
          </a:xfrm>
          <a:prstGeom prst="rect">
            <a:avLst/>
          </a:prstGeom>
          <a:noFill/>
          <a:ln>
            <a:noFill/>
          </a:ln>
        </p:spPr>
        <p:txBody>
          <a:bodyPr lIns="91425" tIns="91425" rIns="91425" bIns="91425" anchor="t" anchorCtr="0">
            <a:noAutofit/>
          </a:bodyPr>
          <a:lstStyle/>
          <a:p>
            <a:pPr marL="457200" marR="0" lvl="0" indent="-406400" algn="l" rtl="0">
              <a:lnSpc>
                <a:spcPct val="100000"/>
              </a:lnSpc>
              <a:spcBef>
                <a:spcPts val="0"/>
              </a:spcBef>
              <a:spcAft>
                <a:spcPts val="0"/>
              </a:spcAft>
              <a:buClr>
                <a:schemeClr val="dk1"/>
              </a:buClr>
              <a:buSzPct val="100000"/>
              <a:buFont typeface="Arial"/>
              <a:buChar char="•"/>
            </a:pPr>
            <a:endParaRPr lang="en-US" sz="2800" b="0" i="0" u="none" strike="noStrike" cap="none" dirty="0" smtClean="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ct val="100000"/>
              <a:buFont typeface="Arial"/>
              <a:buChar char="•"/>
            </a:pPr>
            <a:r>
              <a:rPr lang="en-US" b="0" i="0" u="none" strike="noStrike" cap="none" dirty="0" smtClean="0">
                <a:solidFill>
                  <a:schemeClr val="dk1"/>
                </a:solidFill>
                <a:sym typeface="Calibri"/>
              </a:rPr>
              <a:t>Report Errors and omissions to the E-Directorate</a:t>
            </a:r>
          </a:p>
          <a:p>
            <a:pPr marL="457200" marR="0" lvl="0" indent="-406400" algn="l" rtl="0">
              <a:lnSpc>
                <a:spcPct val="100000"/>
              </a:lnSpc>
              <a:spcBef>
                <a:spcPts val="0"/>
              </a:spcBef>
              <a:spcAft>
                <a:spcPts val="0"/>
              </a:spcAft>
              <a:buClr>
                <a:schemeClr val="dk1"/>
              </a:buClr>
              <a:buSzPct val="100000"/>
              <a:buFont typeface="Arial"/>
              <a:buChar char="•"/>
            </a:pPr>
            <a:endParaRPr lang="en-US" dirty="0"/>
          </a:p>
          <a:p>
            <a:pPr marL="457200" lvl="0" indent="-406400">
              <a:spcBef>
                <a:spcPts val="0"/>
              </a:spcBef>
            </a:pPr>
            <a:r>
              <a:rPr lang="en-US" b="0" i="0" u="none" strike="noStrike" cap="none" dirty="0" smtClean="0">
                <a:solidFill>
                  <a:schemeClr val="dk1"/>
                </a:solidFill>
                <a:sym typeface="Calibri"/>
              </a:rPr>
              <a:t>Course author contact info as at </a:t>
            </a:r>
            <a:br>
              <a:rPr lang="en-US" b="0" i="0" u="none" strike="noStrike" cap="none" dirty="0" smtClean="0">
                <a:solidFill>
                  <a:schemeClr val="dk1"/>
                </a:solidFill>
                <a:sym typeface="Calibri"/>
              </a:rPr>
            </a:br>
            <a:r>
              <a:rPr lang="en-US" b="0" i="0" u="none" strike="noStrike" cap="none" dirty="0" smtClean="0">
                <a:solidFill>
                  <a:schemeClr val="dk1"/>
                </a:solidFill>
                <a:sym typeface="Calibri"/>
              </a:rPr>
              <a:t/>
            </a:r>
            <a:br>
              <a:rPr lang="en-US" b="0" i="0" u="none" strike="noStrike" cap="none" dirty="0" smtClean="0">
                <a:solidFill>
                  <a:schemeClr val="dk1"/>
                </a:solidFill>
                <a:sym typeface="Calibri"/>
              </a:rPr>
            </a:br>
            <a:r>
              <a:rPr lang="en-US" dirty="0" smtClean="0">
                <a:solidFill>
                  <a:schemeClr val="bg2">
                    <a:lumMod val="60000"/>
                    <a:lumOff val="40000"/>
                  </a:schemeClr>
                </a:solidFill>
              </a:rPr>
              <a:t>auxofficer.cgaux.org/</a:t>
            </a:r>
            <a:r>
              <a:rPr lang="en-US" dirty="0" err="1" smtClean="0">
                <a:solidFill>
                  <a:schemeClr val="bg2">
                    <a:lumMod val="60000"/>
                    <a:lumOff val="40000"/>
                  </a:schemeClr>
                </a:solidFill>
              </a:rPr>
              <a:t>auxoff</a:t>
            </a:r>
            <a:r>
              <a:rPr lang="en-US" dirty="0" smtClean="0">
                <a:solidFill>
                  <a:schemeClr val="bg2">
                    <a:lumMod val="60000"/>
                    <a:lumOff val="40000"/>
                  </a:schemeClr>
                </a:solidFill>
              </a:rPr>
              <a:t>/</a:t>
            </a:r>
            <a:r>
              <a:rPr lang="en-US" dirty="0" err="1" smtClean="0">
                <a:solidFill>
                  <a:schemeClr val="bg2">
                    <a:lumMod val="60000"/>
                    <a:lumOff val="40000"/>
                  </a:schemeClr>
                </a:solidFill>
              </a:rPr>
              <a:t>index.php</a:t>
            </a:r>
            <a:r>
              <a:rPr lang="en-US" dirty="0" smtClean="0">
                <a:solidFill>
                  <a:schemeClr val="bg2">
                    <a:lumMod val="60000"/>
                    <a:lumOff val="40000"/>
                  </a:schemeClr>
                </a:solidFill>
              </a:rPr>
              <a:t>.</a:t>
            </a:r>
            <a:br>
              <a:rPr lang="en-US" dirty="0" smtClean="0">
                <a:solidFill>
                  <a:schemeClr val="bg2">
                    <a:lumMod val="60000"/>
                    <a:lumOff val="40000"/>
                  </a:schemeClr>
                </a:solidFill>
              </a:rPr>
            </a:br>
            <a:endParaRPr lang="en-US" dirty="0" smtClean="0">
              <a:solidFill>
                <a:schemeClr val="bg2">
                  <a:lumMod val="60000"/>
                  <a:lumOff val="40000"/>
                </a:schemeClr>
              </a:solidFill>
            </a:endParaRPr>
          </a:p>
          <a:p>
            <a:pPr marL="457200" lvl="0" indent="-406400">
              <a:spcBef>
                <a:spcPts val="0"/>
              </a:spcBef>
            </a:pPr>
            <a:r>
              <a:rPr lang="en-US" dirty="0" smtClean="0"/>
              <a:t>Route </a:t>
            </a:r>
            <a:r>
              <a:rPr lang="en-US" dirty="0"/>
              <a:t>comments and concerns via </a:t>
            </a:r>
            <a:r>
              <a:rPr lang="en-US" dirty="0" smtClean="0"/>
              <a:t>your </a:t>
            </a:r>
            <a:r>
              <a:rPr lang="en-US" dirty="0"/>
              <a:t>chain-of-leadership</a:t>
            </a:r>
            <a:endParaRPr lang="en-US" b="0" i="0" u="none" strike="noStrike" cap="none" dirty="0">
              <a:solidFill>
                <a:schemeClr val="dk1"/>
              </a:solidFill>
              <a:sym typeface="Calibri"/>
            </a:endParaRPr>
          </a:p>
        </p:txBody>
      </p:sp>
      <p:sp>
        <p:nvSpPr>
          <p:cNvPr id="134" name="Shape 13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151859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1150</TotalTime>
  <Words>3887</Words>
  <Application>Microsoft Office PowerPoint</Application>
  <PresentationFormat>On-screen Show (4:3)</PresentationFormat>
  <Paragraphs>480</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Times New Roman</vt:lpstr>
      <vt:lpstr>Arial</vt:lpstr>
      <vt:lpstr>Calibri</vt:lpstr>
      <vt:lpstr>PMingLiU</vt:lpstr>
      <vt:lpstr>Office Theme</vt:lpstr>
      <vt:lpstr>PowerPoint Presentation</vt:lpstr>
      <vt:lpstr>Agenda</vt:lpstr>
      <vt:lpstr>PowerPoint Presentation</vt:lpstr>
      <vt:lpstr>E- Directorate Team</vt:lpstr>
      <vt:lpstr>WHY?</vt:lpstr>
      <vt:lpstr>             What’s New? </vt:lpstr>
      <vt:lpstr>             For Whom? </vt:lpstr>
      <vt:lpstr>IDC II Course    </vt:lpstr>
      <vt:lpstr>Future Updates</vt:lpstr>
      <vt:lpstr>IDC II-Required </vt:lpstr>
      <vt:lpstr>Required </vt:lpstr>
      <vt:lpstr>Required </vt:lpstr>
      <vt:lpstr>Overview </vt:lpstr>
      <vt:lpstr>Highlights of IDC II Course</vt:lpstr>
      <vt:lpstr>Table of Contents</vt:lpstr>
      <vt:lpstr>Table of Contents</vt:lpstr>
      <vt:lpstr>PowerPoint Presentation</vt:lpstr>
      <vt:lpstr>Excerpt--Lesson Planning </vt:lpstr>
      <vt:lpstr>Excerpt— Accommodating ALL Students </vt:lpstr>
      <vt:lpstr>Excerpt--Instructing with Electronic Technologies </vt:lpstr>
      <vt:lpstr>Excerpt— Instructional Equipment </vt:lpstr>
      <vt:lpstr>Recordkeeping - AUXplusPE</vt:lpstr>
      <vt:lpstr>Recordkeeping - AUXplusPE6 (cont)</vt:lpstr>
      <vt:lpstr>Recordkeeping - AUXplusPE6 (cont)</vt:lpstr>
      <vt:lpstr>Recordkeeping - AUXplusPE6 (cont)</vt:lpstr>
      <vt:lpstr>Next Steps:</vt:lpstr>
      <vt:lpstr>IN SUMMARY</vt:lpstr>
      <vt:lpstr>PowerPoint Presentation</vt:lpstr>
      <vt:lpstr>State Conformity Project</vt:lpstr>
      <vt:lpstr>Location of State Files:  ELIB Resource Center</vt:lpstr>
      <vt:lpstr>ELIB State Presentations</vt:lpstr>
      <vt:lpstr>State and Territory Files</vt:lpstr>
      <vt:lpstr>How to Request Edits </vt:lpstr>
      <vt:lpstr>PowerPoint Presentation</vt:lpstr>
      <vt:lpstr>Marketing  Value of the Auxiliary Brand </vt:lpstr>
      <vt:lpstr>How to Price Your Class?</vt:lpstr>
      <vt:lpstr>How to Price Your Class?</vt:lpstr>
      <vt:lpstr>How to Price Your Class?</vt:lpstr>
      <vt:lpstr>Go Where the Students Are</vt:lpstr>
      <vt:lpstr>Auxiliary Marketing Ideas</vt:lpstr>
      <vt:lpstr>Leadership  Talent wins games, but teamwork wins championships….Michael Jordan  </vt:lpstr>
      <vt:lpstr>RBS Teamwork Samples</vt:lpstr>
      <vt:lpstr>    RBS Team Working Together</vt:lpstr>
      <vt:lpstr>Recruiting for the Auxiliary</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Fuller</dc:creator>
  <cp:lastModifiedBy>Dave Fuller</cp:lastModifiedBy>
  <cp:revision>82</cp:revision>
  <cp:lastPrinted>2017-03-11T01:23:50Z</cp:lastPrinted>
  <dcterms:modified xsi:type="dcterms:W3CDTF">2018-08-13T12:54:51Z</dcterms:modified>
</cp:coreProperties>
</file>